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8"/>
  </p:notesMasterIdLst>
  <p:handoutMasterIdLst>
    <p:handoutMasterId r:id="rId9"/>
  </p:handoutMasterIdLst>
  <p:sldIdLst>
    <p:sldId id="370" r:id="rId2"/>
    <p:sldId id="384" r:id="rId3"/>
    <p:sldId id="387" r:id="rId4"/>
    <p:sldId id="385" r:id="rId5"/>
    <p:sldId id="388" r:id="rId6"/>
    <p:sldId id="386" r:id="rId7"/>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32" autoAdjust="0"/>
    <p:restoredTop sz="94717" autoAdjust="0"/>
  </p:normalViewPr>
  <p:slideViewPr>
    <p:cSldViewPr>
      <p:cViewPr varScale="1">
        <p:scale>
          <a:sx n="86" d="100"/>
          <a:sy n="86" d="100"/>
        </p:scale>
        <p:origin x="1287" y="3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94"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May 19</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4119"/>
            <a:ext cx="270827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a:t>March</a:t>
            </a:r>
            <a:r>
              <a:rPr lang="ko-KR" altLang="en-US" dirty="0"/>
              <a:t> </a:t>
            </a:r>
            <a:r>
              <a:rPr lang="en-US" altLang="ko-KR" dirty="0"/>
              <a:t>2019</a:t>
            </a: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May 19</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May 19</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May 19</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May 19</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4256697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May 19</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6</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8"/>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2019				                  </a:t>
            </a:r>
            <a:r>
              <a:rPr lang="en-US" altLang="ko-KR" sz="1400" b="1" baseline="0" dirty="0" smtClean="0">
                <a:ea typeface="굴림" charset="-127"/>
              </a:rPr>
              <a:t>                       </a:t>
            </a:r>
            <a:r>
              <a:rPr lang="en-US" altLang="ko-KR" sz="1400" b="1" dirty="0" smtClean="0">
                <a:ea typeface="굴림" charset="-127"/>
              </a:rPr>
              <a:t>doc</a:t>
            </a:r>
            <a:r>
              <a:rPr lang="en-US" altLang="ko-KR" sz="1400" b="1" dirty="0">
                <a:ea typeface="굴림" charset="-127"/>
              </a:rPr>
              <a:t>.: IEEE</a:t>
            </a:r>
            <a:r>
              <a:rPr lang="en-US" altLang="ko-KR" sz="1400" b="1" baseline="0" dirty="0">
                <a:ea typeface="굴림" charset="-127"/>
              </a:rPr>
              <a:t> </a:t>
            </a:r>
            <a:r>
              <a:rPr lang="en-US" altLang="ko-KR" sz="1400" b="1" dirty="0">
                <a:ea typeface="굴림" charset="-127"/>
              </a:rPr>
              <a:t>15-19-0178-00-0vat</a:t>
            </a:r>
            <a:endParaRPr lang="en-US" altLang="ko-KR" dirty="0">
              <a:ea typeface="굴림" charset="-127"/>
            </a:endParaRP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1" name="Rectangle 10"/>
          <p:cNvSpPr/>
          <p:nvPr userDrawn="1"/>
        </p:nvSpPr>
        <p:spPr>
          <a:xfrm>
            <a:off x="6645671" y="6400800"/>
            <a:ext cx="2156744" cy="276999"/>
          </a:xfrm>
          <a:prstGeom prst="rect">
            <a:avLst/>
          </a:prstGeom>
        </p:spPr>
        <p:txBody>
          <a:bodyPr wrap="none">
            <a:spAutoFit/>
          </a:bodyPr>
          <a:lstStyle/>
          <a:p>
            <a:r>
              <a:rPr lang="en-US" altLang="ko-KR" dirty="0" smtClean="0"/>
              <a:t>Vinayagam Mariappan, SNUST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2019</a:t>
            </a:r>
            <a:r>
              <a:rPr lang="en-US" altLang="ko-KR" sz="1400" b="1" baseline="0" dirty="0">
                <a:ea typeface="굴림" charset="-127"/>
              </a:rPr>
              <a:t>				                  </a:t>
            </a:r>
            <a:r>
              <a:rPr lang="en-US" altLang="ko-KR" sz="1400" b="1" baseline="0" dirty="0" smtClean="0">
                <a:ea typeface="굴림" charset="-127"/>
              </a:rPr>
              <a:t>                       </a:t>
            </a:r>
            <a:r>
              <a:rPr lang="en-US" altLang="ko-KR" sz="1400" b="1" dirty="0" smtClean="0">
                <a:ea typeface="굴림" charset="-127"/>
              </a:rPr>
              <a:t>doc</a:t>
            </a:r>
            <a:r>
              <a:rPr lang="en-US" altLang="ko-KR" sz="1400" b="1" dirty="0">
                <a:ea typeface="굴림" charset="-127"/>
              </a:rPr>
              <a:t>.: IEEE</a:t>
            </a:r>
            <a:r>
              <a:rPr lang="en-US" altLang="ko-KR" sz="1400" b="1" baseline="0" dirty="0">
                <a:ea typeface="굴림" charset="-127"/>
              </a:rPr>
              <a:t> </a:t>
            </a:r>
            <a:r>
              <a:rPr lang="en-US" altLang="ko-KR" sz="1400" b="1" dirty="0" smtClean="0">
                <a:ea typeface="굴림" charset="-127"/>
              </a:rPr>
              <a:t>15-19-0241-00-0vat</a:t>
            </a:r>
            <a:endParaRPr lang="en-US" altLang="ko-KR" dirty="0">
              <a:ea typeface="굴림" charset="-127"/>
            </a:endParaRP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8"/>
          <p:cNvSpPr/>
          <p:nvPr userDrawn="1"/>
        </p:nvSpPr>
        <p:spPr>
          <a:xfrm>
            <a:off x="6655675" y="6400800"/>
            <a:ext cx="2156744" cy="276999"/>
          </a:xfrm>
          <a:prstGeom prst="rect">
            <a:avLst/>
          </a:prstGeom>
        </p:spPr>
        <p:txBody>
          <a:bodyPr wrap="none">
            <a:spAutoFit/>
          </a:bodyPr>
          <a:lstStyle/>
          <a:p>
            <a:r>
              <a:rPr lang="en-US" altLang="ko-KR" dirty="0" smtClean="0"/>
              <a:t>Vinayagam Mariappan, SNUST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9"/>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2019</a:t>
            </a:r>
            <a:r>
              <a:rPr lang="en-US" altLang="ko-KR" sz="1400" b="1" baseline="0" dirty="0">
                <a:ea typeface="굴림" charset="-127"/>
              </a:rPr>
              <a:t>				                  </a:t>
            </a:r>
            <a:r>
              <a:rPr lang="en-US" altLang="ko-KR" sz="1400" b="1" baseline="0" dirty="0" smtClean="0">
                <a:ea typeface="굴림" charset="-127"/>
              </a:rPr>
              <a:t>                       </a:t>
            </a:r>
            <a:r>
              <a:rPr lang="en-US" altLang="ko-KR" sz="1400" b="1" dirty="0" smtClean="0">
                <a:ea typeface="굴림" charset="-127"/>
              </a:rPr>
              <a:t>doc</a:t>
            </a:r>
            <a:r>
              <a:rPr lang="en-US" altLang="ko-KR" sz="1400" b="1" dirty="0">
                <a:ea typeface="굴림" charset="-127"/>
              </a:rPr>
              <a:t>.: IEEE</a:t>
            </a:r>
            <a:r>
              <a:rPr lang="en-US" altLang="ko-KR" sz="1400" b="1" baseline="0" dirty="0">
                <a:ea typeface="굴림" charset="-127"/>
              </a:rPr>
              <a:t> </a:t>
            </a:r>
            <a:r>
              <a:rPr lang="en-US" altLang="ko-KR" sz="1400" b="1" dirty="0" smtClean="0">
                <a:ea typeface="굴림" charset="-127"/>
              </a:rPr>
              <a:t>15-19-0241-00-0vat</a:t>
            </a:r>
            <a:endParaRPr lang="en-US" altLang="ko-KR" dirty="0">
              <a:ea typeface="굴림" charset="-127"/>
            </a:endParaRPr>
          </a:p>
        </p:txBody>
      </p:sp>
      <p:sp>
        <p:nvSpPr>
          <p:cNvPr id="13" name="Rectangle 12"/>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4"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7"/>
          <p:cNvSpPr/>
          <p:nvPr userDrawn="1"/>
        </p:nvSpPr>
        <p:spPr>
          <a:xfrm>
            <a:off x="6643041" y="6400800"/>
            <a:ext cx="2156744" cy="276999"/>
          </a:xfrm>
          <a:prstGeom prst="rect">
            <a:avLst/>
          </a:prstGeom>
        </p:spPr>
        <p:txBody>
          <a:bodyPr wrap="none">
            <a:spAutoFit/>
          </a:bodyPr>
          <a:lstStyle/>
          <a:p>
            <a:r>
              <a:rPr lang="en-US" altLang="ko-KR" dirty="0" smtClean="0"/>
              <a:t>Vinayagam Mariappan, SNUST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492765" y="6477000"/>
            <a:ext cx="2156744" cy="276999"/>
          </a:xfrm>
          <a:prstGeom prst="rect">
            <a:avLst/>
          </a:prstGeom>
        </p:spPr>
        <p:txBody>
          <a:bodyPr wrap="none">
            <a:spAutoFit/>
          </a:bodyPr>
          <a:lstStyle/>
          <a:p>
            <a:r>
              <a:rPr lang="en-US" altLang="ko-KR" dirty="0" smtClean="0"/>
              <a:t>Vinayagam Mariappan, SNUST</a:t>
            </a:r>
            <a:endParaRPr lang="en-US" altLang="ko-KR" dirty="0"/>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15-19-0178-00-0vat</a:t>
            </a:r>
            <a:endParaRPr lang="en-US" altLang="ko-KR" dirty="0">
              <a:ea typeface="굴림" charset="-127"/>
            </a:endParaRPr>
          </a:p>
        </p:txBody>
      </p:sp>
      <p:sp>
        <p:nvSpPr>
          <p:cNvPr id="8" name="Rectangle 7"/>
          <p:cNvSpPr/>
          <p:nvPr userDrawn="1"/>
        </p:nvSpPr>
        <p:spPr>
          <a:xfrm>
            <a:off x="609600" y="6477000"/>
            <a:ext cx="902811" cy="276999"/>
          </a:xfrm>
          <a:prstGeom prst="rect">
            <a:avLst/>
          </a:prstGeom>
        </p:spPr>
        <p:txBody>
          <a:bodyPr wrap="none">
            <a:spAutoFit/>
          </a:bodyPr>
          <a:lstStyle/>
          <a:p>
            <a:r>
              <a:rPr lang="en-US" altLang="ko-KR" dirty="0"/>
              <a:t>Submission</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6" r:id="rId3"/>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685800" y="724555"/>
            <a:ext cx="8001000" cy="5447645"/>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 VAT Closing Report </a:t>
            </a:r>
            <a:r>
              <a:rPr lang="en-US" altLang="ko-KR" sz="1800" dirty="0" smtClean="0">
                <a:ea typeface="굴림" charset="-127"/>
              </a:rPr>
              <a:t>May 2019 Meeting</a:t>
            </a:r>
            <a:endParaRPr lang="en-US" altLang="ko-KR" sz="1800" dirty="0">
              <a:ea typeface="굴림" charset="-127"/>
            </a:endParaRPr>
          </a:p>
          <a:p>
            <a:pPr marL="914400" indent="-914400"/>
            <a:r>
              <a:rPr lang="en-US" altLang="ko-KR" sz="1800" b="1" dirty="0">
                <a:ea typeface="굴림" charset="-127"/>
              </a:rPr>
              <a:t>Date Submitted: </a:t>
            </a:r>
            <a:r>
              <a:rPr lang="en-US" altLang="ko-KR" sz="1800" dirty="0" smtClean="0">
                <a:ea typeface="굴림" charset="-127"/>
              </a:rPr>
              <a:t>May</a:t>
            </a:r>
            <a:r>
              <a:rPr lang="en-US" altLang="ko-KR" sz="1800" b="1" dirty="0" smtClean="0">
                <a:ea typeface="굴림" charset="-127"/>
              </a:rPr>
              <a:t> </a:t>
            </a:r>
            <a:r>
              <a:rPr lang="en-US" altLang="ko-KR" sz="1800" dirty="0">
                <a:ea typeface="굴림" charset="-127"/>
              </a:rPr>
              <a:t>2019</a:t>
            </a:r>
          </a:p>
          <a:p>
            <a:pPr marL="914400" indent="-914400"/>
            <a:r>
              <a:rPr lang="en-US" altLang="ko-KR" sz="1800" b="1" dirty="0">
                <a:ea typeface="굴림" charset="-127"/>
              </a:rPr>
              <a:t>Source:</a:t>
            </a:r>
            <a:r>
              <a:rPr lang="en-US" altLang="ko-KR" sz="1800" dirty="0">
                <a:ea typeface="굴림" charset="-127"/>
              </a:rPr>
              <a:t> 	 </a:t>
            </a:r>
            <a:r>
              <a:rPr lang="en-US" altLang="ko-KR" sz="1800" dirty="0" smtClean="0">
                <a:ea typeface="굴림" charset="-127"/>
              </a:rPr>
              <a:t>Vinayagam Mariappan, SNUST</a:t>
            </a:r>
            <a:endParaRPr lang="en-US" altLang="ko-KR" sz="1800" dirty="0">
              <a:ea typeface="굴림" charset="-127"/>
            </a:endParaRP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Vinayagam Mariappan, SNUST</a:t>
            </a:r>
          </a:p>
          <a:p>
            <a:pPr marL="914400" indent="-914400"/>
            <a:r>
              <a:rPr lang="en-US" altLang="ko-KR" sz="1800" b="1" dirty="0">
                <a:ea typeface="굴림" charset="-127"/>
              </a:rPr>
              <a:t>Voice:</a:t>
            </a:r>
            <a:r>
              <a:rPr lang="en-US" altLang="ko-KR" sz="1800" dirty="0">
                <a:ea typeface="굴림" charset="-127"/>
              </a:rPr>
              <a:t> 	E-Mail: </a:t>
            </a:r>
            <a:r>
              <a:rPr lang="en-US" altLang="ko-KR" sz="1800" dirty="0" smtClean="0">
                <a:ea typeface="굴림" charset="-127"/>
              </a:rPr>
              <a:t>vinayagam@ieee.org </a:t>
            </a:r>
            <a:r>
              <a:rPr lang="en-US" altLang="ko-KR" sz="1800" dirty="0">
                <a:ea typeface="굴림" charset="-127"/>
              </a:rPr>
              <a:t>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IG VAT Closing </a:t>
            </a:r>
            <a:r>
              <a:rPr lang="en-US" altLang="ko-KR" sz="1800" dirty="0">
                <a:ea typeface="굴림" charset="-127"/>
              </a:rPr>
              <a:t>Report </a:t>
            </a:r>
            <a:r>
              <a:rPr lang="en-US" altLang="ko-KR" sz="1800" dirty="0" smtClean="0">
                <a:ea typeface="굴림" charset="-127"/>
              </a:rPr>
              <a:t>May 2019 Meeting</a:t>
            </a:r>
            <a:endParaRPr lang="en-US" altLang="ko-KR" sz="1800" dirty="0">
              <a:ea typeface="굴림" charset="-127"/>
            </a:endParaRPr>
          </a:p>
          <a:p>
            <a:pPr marL="914400" indent="-914400"/>
            <a:r>
              <a:rPr lang="en-US" altLang="ko-KR" sz="1800" b="1" dirty="0">
                <a:ea typeface="굴림" charset="-127"/>
              </a:rPr>
              <a:t>Abstract</a:t>
            </a:r>
            <a:r>
              <a:rPr lang="en-US" altLang="ko-KR" sz="1800" b="1" dirty="0" smtClean="0">
                <a:ea typeface="굴림" charset="-127"/>
              </a:rPr>
              <a:t>: </a:t>
            </a:r>
            <a:r>
              <a:rPr lang="en-US" altLang="ko-KR" sz="1800" dirty="0" smtClean="0">
                <a:ea typeface="굴림" charset="-127"/>
              </a:rPr>
              <a:t>IG VAT Closing </a:t>
            </a:r>
            <a:r>
              <a:rPr lang="en-US" altLang="ko-KR" sz="1800" dirty="0">
                <a:ea typeface="굴림" charset="-127"/>
              </a:rPr>
              <a:t>Report </a:t>
            </a:r>
            <a:r>
              <a:rPr lang="en-US" altLang="ko-KR" sz="1800" dirty="0" smtClean="0">
                <a:ea typeface="굴림" charset="-127"/>
              </a:rPr>
              <a:t>May 2019 Meeting</a:t>
            </a:r>
            <a:endParaRPr lang="en-US" altLang="ko-KR" sz="1800" dirty="0">
              <a:ea typeface="굴림" charset="-127"/>
            </a:endParaRP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517912" y="1905000"/>
            <a:ext cx="6114559" cy="2862322"/>
          </a:xfrm>
          <a:prstGeom prst="rect">
            <a:avLst/>
          </a:prstGeom>
          <a:noFill/>
          <a:ln w="12700">
            <a:noFill/>
            <a:miter lim="800000"/>
            <a:headEnd type="none" w="sm" len="sm"/>
            <a:tailEnd type="none" w="sm" len="sm"/>
          </a:ln>
        </p:spPr>
        <p:txBody>
          <a:bodyPr wrap="none">
            <a:spAutoFit/>
          </a:bodyPr>
          <a:lstStyle/>
          <a:p>
            <a:pPr algn="ctr"/>
            <a:r>
              <a:rPr lang="en-US" altLang="ja-JP" sz="3600" b="1" dirty="0" smtClean="0">
                <a:solidFill>
                  <a:schemeClr val="tx2"/>
                </a:solidFill>
                <a:ea typeface="ＭＳ Ｐゴシック" pitchFamily="34" charset="-128"/>
              </a:rPr>
              <a:t>IG VAT 14th </a:t>
            </a:r>
            <a:r>
              <a:rPr lang="en-US" altLang="ja-JP" sz="3600" b="1" dirty="0">
                <a:solidFill>
                  <a:schemeClr val="tx2"/>
                </a:solidFill>
                <a:ea typeface="ＭＳ Ｐゴシック" pitchFamily="34" charset="-128"/>
              </a:rPr>
              <a:t>Meeting, </a:t>
            </a:r>
            <a:r>
              <a:rPr lang="en-US" altLang="ja-JP" sz="3600" b="1" dirty="0" smtClean="0">
                <a:solidFill>
                  <a:schemeClr val="tx2"/>
                </a:solidFill>
                <a:ea typeface="ＭＳ Ｐゴシック" pitchFamily="34" charset="-128"/>
              </a:rPr>
              <a:t>Atlanta</a:t>
            </a:r>
            <a:endParaRPr lang="en-US" altLang="ja-JP" sz="3600" b="1" dirty="0">
              <a:solidFill>
                <a:schemeClr val="tx2"/>
              </a:solidFill>
              <a:ea typeface="ＭＳ Ｐゴシック" pitchFamily="34" charset="-128"/>
            </a:endParaRP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smtClean="0">
                <a:solidFill>
                  <a:schemeClr val="tx2"/>
                </a:solidFill>
                <a:ea typeface="ＭＳ Ｐゴシック" pitchFamily="34" charset="-128"/>
              </a:rPr>
              <a:t>May 2019</a:t>
            </a:r>
            <a:endParaRPr lang="en-US" altLang="ko-KR" sz="3600" b="1"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200" b="1" dirty="0">
                <a:ea typeface="ＭＳ Ｐゴシック" pitchFamily="34" charset="-128"/>
              </a:rPr>
              <a:t>Objective of </a:t>
            </a:r>
            <a:r>
              <a:rPr lang="en-US" altLang="ja-JP" sz="3200" b="1" dirty="0" smtClean="0">
                <a:ea typeface="ＭＳ Ｐゴシック" pitchFamily="34" charset="-128"/>
              </a:rPr>
              <a:t>May 2019 Meeting</a:t>
            </a:r>
            <a:endParaRPr lang="en-US" altLang="ja-JP" sz="3200" b="1" dirty="0">
              <a:ea typeface="ＭＳ Ｐゴシック" pitchFamily="34" charset="-128"/>
            </a:endParaRPr>
          </a:p>
        </p:txBody>
      </p:sp>
      <p:sp>
        <p:nvSpPr>
          <p:cNvPr id="13316" name="Rectangle 7"/>
          <p:cNvSpPr>
            <a:spLocks noGrp="1" noChangeArrowheads="1"/>
          </p:cNvSpPr>
          <p:nvPr>
            <p:ph idx="4294967295"/>
          </p:nvPr>
        </p:nvSpPr>
        <p:spPr>
          <a:xfrm>
            <a:off x="660862" y="1981200"/>
            <a:ext cx="7949738" cy="2667000"/>
          </a:xfrm>
          <a:prstGeom prst="rect">
            <a:avLst/>
          </a:prstGeom>
        </p:spPr>
        <p:txBody>
          <a:bodyPr/>
          <a:lstStyle/>
          <a:p>
            <a:r>
              <a:rPr lang="en-US" altLang="ja-JP" sz="2400" dirty="0">
                <a:ea typeface="ＭＳ Ｐゴシック" pitchFamily="34" charset="-128"/>
              </a:rPr>
              <a:t>Call for applications and publicizing VAT IG activities</a:t>
            </a:r>
          </a:p>
          <a:p>
            <a:r>
              <a:rPr lang="en-US" altLang="ja-JP" sz="2400" dirty="0">
                <a:ea typeface="ＭＳ Ｐゴシック" pitchFamily="34" charset="-128"/>
              </a:rPr>
              <a:t>Call for presentation about VAT and some study items of VAT</a:t>
            </a:r>
          </a:p>
          <a:p>
            <a:r>
              <a:rPr lang="en-US" altLang="ja-JP" sz="2400" dirty="0">
                <a:ea typeface="ＭＳ Ｐゴシック" pitchFamily="34" charset="-128"/>
              </a:rPr>
              <a:t>Hearing of presentations about VAT</a:t>
            </a:r>
          </a:p>
          <a:p>
            <a:r>
              <a:rPr lang="en-US" altLang="ja-JP" sz="2400" dirty="0">
                <a:ea typeface="ＭＳ Ｐゴシック" pitchFamily="34" charset="-128"/>
              </a:rPr>
              <a:t>Discussion </a:t>
            </a:r>
            <a:r>
              <a:rPr lang="en-US" altLang="ja-JP" sz="2400" dirty="0" smtClean="0">
                <a:ea typeface="ＭＳ Ｐゴシック" pitchFamily="34" charset="-128"/>
              </a:rPr>
              <a:t>on </a:t>
            </a:r>
            <a:r>
              <a:rPr lang="en-US" altLang="ja-JP" sz="2400" dirty="0">
                <a:ea typeface="ＭＳ Ｐゴシック" pitchFamily="34" charset="-128"/>
              </a:rPr>
              <a:t>Draft </a:t>
            </a:r>
            <a:r>
              <a:rPr lang="en-US" altLang="ja-JP" sz="2400" dirty="0" smtClean="0">
                <a:ea typeface="ＭＳ Ｐゴシック" pitchFamily="34" charset="-128"/>
              </a:rPr>
              <a:t>of PAR </a:t>
            </a:r>
            <a:r>
              <a:rPr lang="en-US" altLang="ja-JP" sz="2400" dirty="0">
                <a:ea typeface="ＭＳ Ｐゴシック" pitchFamily="34" charset="-128"/>
              </a:rPr>
              <a:t>and Draft CSD for Long Range and High Rate OCC SG</a:t>
            </a:r>
          </a:p>
          <a:p>
            <a:endParaRPr lang="en-US" altLang="ja-JP" dirty="0">
              <a:latin typeface="+mj-lt"/>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85800" y="1828800"/>
            <a:ext cx="7813964" cy="2677656"/>
          </a:xfrm>
          <a:prstGeom prst="rect">
            <a:avLst/>
          </a:prstGeom>
          <a:noFill/>
          <a:ln w="12700">
            <a:noFill/>
            <a:miter lim="800000"/>
            <a:headEnd type="none" w="sm" len="sm"/>
            <a:tailEnd type="none" w="sm" len="sm"/>
          </a:ln>
        </p:spPr>
        <p:txBody>
          <a:bodyPr wrap="square">
            <a:spAutoFit/>
          </a:bodyPr>
          <a:lstStyle/>
          <a:p>
            <a:pPr marL="342900" indent="-342900">
              <a:buFont typeface="Arial" panose="020B0604020202020204" pitchFamily="34" charset="0"/>
              <a:buChar char="•"/>
            </a:pPr>
            <a:endParaRPr lang="en-US" altLang="ja-JP" sz="2400" dirty="0">
              <a:ea typeface="ＭＳ Ｐゴシック" pitchFamily="34" charset="-128"/>
            </a:endParaRPr>
          </a:p>
          <a:p>
            <a:pPr marL="342900" indent="-342900">
              <a:buFont typeface="Arial" panose="020B0604020202020204" pitchFamily="34" charset="0"/>
              <a:buChar char="•"/>
            </a:pPr>
            <a:r>
              <a:rPr lang="en-US" altLang="ja-JP" sz="2400" dirty="0">
                <a:ea typeface="ＭＳ Ｐゴシック" pitchFamily="34" charset="-128"/>
              </a:rPr>
              <a:t> </a:t>
            </a:r>
            <a:r>
              <a:rPr lang="en-US" altLang="ja-JP" sz="2400" dirty="0" smtClean="0">
                <a:ea typeface="ＭＳ Ｐゴシック" pitchFamily="34" charset="-128"/>
              </a:rPr>
              <a:t>May 2019 Meeting</a:t>
            </a:r>
            <a:r>
              <a:rPr lang="en-US" altLang="ja-JP" sz="2400" dirty="0">
                <a:ea typeface="ＭＳ Ｐゴシック" pitchFamily="34" charset="-128"/>
              </a:rPr>
              <a:t>: 3 session (</a:t>
            </a:r>
            <a:r>
              <a:rPr lang="en-US" altLang="ja-JP" sz="2400" dirty="0" smtClean="0">
                <a:ea typeface="ＭＳ Ｐゴシック" pitchFamily="34" charset="-128"/>
              </a:rPr>
              <a:t>Wednesday PM2</a:t>
            </a:r>
            <a:r>
              <a:rPr lang="en-US" altLang="ja-JP" sz="2400" dirty="0">
                <a:ea typeface="ＭＳ Ｐゴシック" pitchFamily="34" charset="-128"/>
              </a:rPr>
              <a:t>, </a:t>
            </a:r>
            <a:r>
              <a:rPr lang="en-US" altLang="ja-JP" sz="2400" dirty="0" smtClean="0">
                <a:ea typeface="ＭＳ Ｐゴシック" pitchFamily="34" charset="-128"/>
              </a:rPr>
              <a:t>Thursday </a:t>
            </a:r>
            <a:r>
              <a:rPr lang="en-US" altLang="ja-JP" sz="2400" dirty="0">
                <a:ea typeface="ＭＳ Ｐゴシック" pitchFamily="34" charset="-128"/>
              </a:rPr>
              <a:t>AM1 and </a:t>
            </a:r>
            <a:r>
              <a:rPr lang="en-US" altLang="ja-JP" sz="2400" dirty="0" smtClean="0">
                <a:ea typeface="ＭＳ Ｐゴシック" pitchFamily="34" charset="-128"/>
              </a:rPr>
              <a:t>Thursday PM1)</a:t>
            </a:r>
            <a:endParaRPr lang="en-US" altLang="ja-JP" sz="2400" dirty="0">
              <a:ea typeface="ＭＳ Ｐゴシック" pitchFamily="34" charset="-128"/>
            </a:endParaRPr>
          </a:p>
          <a:p>
            <a:pPr marL="342900" indent="-342900">
              <a:buFont typeface="Arial" panose="020B0604020202020204" pitchFamily="34" charset="0"/>
              <a:buChar char="•"/>
            </a:pPr>
            <a:r>
              <a:rPr lang="en-US" altLang="ja-JP" sz="2400" dirty="0" smtClean="0">
                <a:ea typeface="ＭＳ Ｐゴシック" pitchFamily="34" charset="-128"/>
              </a:rPr>
              <a:t>Contribution </a:t>
            </a:r>
            <a:r>
              <a:rPr lang="en-US" altLang="ja-JP" sz="2400" dirty="0">
                <a:ea typeface="ＭＳ Ｐゴシック" pitchFamily="34" charset="-128"/>
              </a:rPr>
              <a:t>presentations:</a:t>
            </a:r>
          </a:p>
          <a:p>
            <a:pPr marL="914400" lvl="1" indent="-457200">
              <a:buFont typeface="Verdana" panose="020B0604030504040204" pitchFamily="34" charset="0"/>
              <a:buChar char="-"/>
            </a:pPr>
            <a:r>
              <a:rPr lang="en-US" altLang="ko-KR" sz="2400" dirty="0"/>
              <a:t>+ </a:t>
            </a:r>
            <a:r>
              <a:rPr lang="en-US" altLang="ko-KR" sz="2400" dirty="0" smtClean="0"/>
              <a:t>9 </a:t>
            </a:r>
            <a:r>
              <a:rPr lang="en-US" altLang="ko-KR" sz="2400" dirty="0"/>
              <a:t>contributions from </a:t>
            </a:r>
            <a:r>
              <a:rPr lang="en-US" altLang="ko-KR" sz="2400" dirty="0" smtClean="0"/>
              <a:t>SNUST, Korea</a:t>
            </a:r>
            <a:endParaRPr lang="en-US" altLang="ko-KR" sz="2400" dirty="0"/>
          </a:p>
          <a:p>
            <a:pPr marL="342900" indent="-342900">
              <a:buFont typeface="Arial" panose="020B0604020202020204" pitchFamily="34" charset="0"/>
              <a:buChar char="•"/>
            </a:pPr>
            <a:r>
              <a:rPr lang="en-US" altLang="ko-KR" sz="2400" dirty="0" smtClean="0"/>
              <a:t>Discussion on </a:t>
            </a:r>
            <a:r>
              <a:rPr lang="en-US" altLang="ko-KR" sz="2400" dirty="0" smtClean="0">
                <a:ea typeface="ＭＳ Ｐゴシック" pitchFamily="34" charset="-128"/>
              </a:rPr>
              <a:t>draft </a:t>
            </a:r>
            <a:r>
              <a:rPr lang="en-US" altLang="ko-KR" sz="2400" dirty="0">
                <a:ea typeface="ＭＳ Ｐゴシック" pitchFamily="34" charset="-128"/>
              </a:rPr>
              <a:t>version of CSD and PAR document for the amendment of IEEE 802.15.7-2018</a:t>
            </a:r>
          </a:p>
        </p:txBody>
      </p:sp>
      <p:sp>
        <p:nvSpPr>
          <p:cNvPr id="10" name="Rectangle 6"/>
          <p:cNvSpPr txBox="1">
            <a:spLocks noChangeArrowheads="1"/>
          </p:cNvSpPr>
          <p:nvPr/>
        </p:nvSpPr>
        <p:spPr>
          <a:xfrm>
            <a:off x="609600" y="838200"/>
            <a:ext cx="7924800" cy="705466"/>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a:t>
            </a:r>
            <a:r>
              <a:rPr lang="en-US" altLang="ja-JP" sz="3200" b="1" dirty="0" smtClean="0">
                <a:ea typeface="ＭＳ Ｐゴシック" pitchFamily="50" charset="-128"/>
              </a:rPr>
              <a:t>May 2019 Meeting</a:t>
            </a:r>
            <a:endParaRPr lang="en-US" altLang="ja-JP" sz="3200" b="1" dirty="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200" b="1" dirty="0" smtClean="0">
                <a:latin typeface="+mn-lt"/>
                <a:ea typeface="굴림" charset="-127"/>
              </a:rPr>
              <a:t>Action Plan Until July 2019 Meeting</a:t>
            </a:r>
            <a:endParaRPr lang="en-US" altLang="ko-KR" sz="3200" b="1" dirty="0">
              <a:latin typeface="+mn-lt"/>
              <a:ea typeface="굴림" charset="-127"/>
            </a:endParaRPr>
          </a:p>
        </p:txBody>
      </p:sp>
      <p:sp>
        <p:nvSpPr>
          <p:cNvPr id="11" name="TextBox 10"/>
          <p:cNvSpPr txBox="1"/>
          <p:nvPr/>
        </p:nvSpPr>
        <p:spPr>
          <a:xfrm>
            <a:off x="685800" y="1676400"/>
            <a:ext cx="7924800" cy="1569660"/>
          </a:xfrm>
          <a:prstGeom prst="rect">
            <a:avLst/>
          </a:prstGeom>
          <a:noFill/>
        </p:spPr>
        <p:txBody>
          <a:bodyPr wrap="square" rtlCol="0">
            <a:spAutoFit/>
          </a:bodyPr>
          <a:lstStyle/>
          <a:p>
            <a:pPr marL="800100" lvl="1" indent="-342900">
              <a:buFont typeface="Arial" panose="020B0604020202020204" pitchFamily="34" charset="0"/>
              <a:buChar char="•"/>
            </a:pPr>
            <a:r>
              <a:rPr lang="en-US" altLang="ja-JP" sz="2400" dirty="0">
                <a:ea typeface="ＭＳ Ｐゴシック" pitchFamily="34" charset="-128"/>
                <a:cs typeface="Times New Roman" panose="02020603050405020304" pitchFamily="18" charset="0"/>
              </a:rPr>
              <a:t>2</a:t>
            </a:r>
            <a:r>
              <a:rPr lang="en-US" altLang="ja-JP" sz="2400" baseline="30000" dirty="0">
                <a:ea typeface="ＭＳ Ｐゴシック" pitchFamily="34" charset="-128"/>
                <a:cs typeface="Times New Roman" panose="02020603050405020304" pitchFamily="18" charset="0"/>
              </a:rPr>
              <a:t>nd</a:t>
            </a:r>
            <a:r>
              <a:rPr lang="en-US" altLang="ja-JP" sz="2400" dirty="0">
                <a:ea typeface="ＭＳ Ｐゴシック" pitchFamily="34" charset="-128"/>
                <a:cs typeface="Times New Roman" panose="02020603050405020304" pitchFamily="18" charset="0"/>
              </a:rPr>
              <a:t> Week of June, 2019: Draft Complete PAR and CSD (v</a:t>
            </a:r>
            <a:r>
              <a:rPr lang="en-IN" altLang="ja-JP" sz="2400" dirty="0">
                <a:cs typeface="Times New Roman" panose="02020603050405020304" pitchFamily="18" charset="0"/>
              </a:rPr>
              <a:t>ia email to the IG VAT reflector</a:t>
            </a:r>
            <a:r>
              <a:rPr lang="en-US" altLang="ja-JP" sz="2400" dirty="0">
                <a:ea typeface="ＭＳ Ｐゴシック" pitchFamily="34" charset="-128"/>
                <a:cs typeface="Times New Roman" panose="02020603050405020304" pitchFamily="18" charset="0"/>
              </a:rPr>
              <a:t>)</a:t>
            </a:r>
          </a:p>
          <a:p>
            <a:pPr marL="800100" lvl="1" indent="-342900">
              <a:buFont typeface="Arial" panose="020B0604020202020204" pitchFamily="34" charset="0"/>
              <a:buChar char="•"/>
            </a:pPr>
            <a:r>
              <a:rPr lang="en-US" altLang="ja-JP" sz="2400" dirty="0">
                <a:ea typeface="ＭＳ Ｐゴシック" pitchFamily="34" charset="-128"/>
                <a:cs typeface="Times New Roman" panose="02020603050405020304" pitchFamily="18" charset="0"/>
              </a:rPr>
              <a:t>June, 2019: Complete PAR and CSD in IG</a:t>
            </a:r>
          </a:p>
          <a:p>
            <a:pPr marL="800100" lvl="1" indent="-342900">
              <a:buFont typeface="Arial" panose="020B0604020202020204" pitchFamily="34" charset="0"/>
              <a:buChar char="•"/>
            </a:pPr>
            <a:r>
              <a:rPr lang="en-US" altLang="ja-JP" sz="2400" dirty="0">
                <a:ea typeface="ＭＳ Ｐゴシック" pitchFamily="34" charset="-128"/>
                <a:cs typeface="Times New Roman" panose="02020603050405020304" pitchFamily="18" charset="0"/>
              </a:rPr>
              <a:t>July, 2019: </a:t>
            </a:r>
            <a:r>
              <a:rPr lang="en-US" altLang="ja-JP" sz="2400" dirty="0" smtClean="0">
                <a:ea typeface="ＭＳ Ｐゴシック" pitchFamily="34" charset="-128"/>
                <a:cs typeface="Times New Roman" panose="02020603050405020304" pitchFamily="18" charset="0"/>
              </a:rPr>
              <a:t>Try to Achieve </a:t>
            </a:r>
            <a:r>
              <a:rPr lang="en-US" altLang="ja-JP" sz="2400" dirty="0">
                <a:ea typeface="ＭＳ Ｐゴシック" pitchFamily="34" charset="-128"/>
                <a:cs typeface="Times New Roman" panose="02020603050405020304" pitchFamily="18" charset="0"/>
              </a:rPr>
              <a:t>PAR and CSD Motion in WG</a:t>
            </a:r>
          </a:p>
        </p:txBody>
      </p:sp>
    </p:spTree>
    <p:extLst>
      <p:ext uri="{BB962C8B-B14F-4D97-AF65-F5344CB8AC3E}">
        <p14:creationId xmlns:p14="http://schemas.microsoft.com/office/powerpoint/2010/main" val="47264464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6</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200" b="1" dirty="0" smtClean="0">
                <a:latin typeface="+mn-lt"/>
                <a:ea typeface="굴림" charset="-127"/>
              </a:rPr>
              <a:t>Plan </a:t>
            </a:r>
            <a:r>
              <a:rPr lang="en-US" altLang="ko-KR" sz="3200" b="1" dirty="0">
                <a:latin typeface="+mn-lt"/>
                <a:ea typeface="굴림" charset="-127"/>
              </a:rPr>
              <a:t>for </a:t>
            </a:r>
            <a:r>
              <a:rPr lang="en-US" altLang="ko-KR" sz="3200" b="1" dirty="0" smtClean="0">
                <a:latin typeface="+mn-lt"/>
                <a:ea typeface="굴림" charset="-127"/>
              </a:rPr>
              <a:t>July 2019 Meeting</a:t>
            </a:r>
            <a:endParaRPr lang="en-US" altLang="ko-KR" sz="3200" b="1" dirty="0">
              <a:latin typeface="+mn-lt"/>
              <a:ea typeface="굴림" charset="-127"/>
            </a:endParaRPr>
          </a:p>
        </p:txBody>
      </p:sp>
      <p:sp>
        <p:nvSpPr>
          <p:cNvPr id="11" name="TextBox 10"/>
          <p:cNvSpPr txBox="1"/>
          <p:nvPr/>
        </p:nvSpPr>
        <p:spPr>
          <a:xfrm>
            <a:off x="685800" y="1676400"/>
            <a:ext cx="7924800"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t>Requesting </a:t>
            </a:r>
            <a:r>
              <a:rPr lang="en-US" sz="2400" dirty="0" smtClean="0"/>
              <a:t>4 Slots </a:t>
            </a:r>
            <a:r>
              <a:rPr lang="en-US" sz="2400" dirty="0"/>
              <a:t>(on </a:t>
            </a:r>
            <a:r>
              <a:rPr lang="en-US" sz="2400" dirty="0" smtClean="0"/>
              <a:t>Monday </a:t>
            </a:r>
            <a:r>
              <a:rPr lang="en-US" sz="2400" dirty="0"/>
              <a:t>and </a:t>
            </a:r>
            <a:r>
              <a:rPr lang="en-US" sz="2400" dirty="0" smtClean="0"/>
              <a:t>Tuesday)</a:t>
            </a:r>
            <a:endParaRPr lang="en-US" sz="2400" dirty="0"/>
          </a:p>
          <a:p>
            <a:pPr marL="342900" indent="-342900">
              <a:buFont typeface="Arial" panose="020B0604020202020204" pitchFamily="34" charset="0"/>
              <a:buChar char="•"/>
            </a:pPr>
            <a:r>
              <a:rPr lang="en-US" altLang="ja-JP" sz="2400" dirty="0">
                <a:ea typeface="ＭＳ Ｐゴシック" pitchFamily="34" charset="-128"/>
              </a:rPr>
              <a:t>Call for </a:t>
            </a:r>
            <a:r>
              <a:rPr lang="en-US" altLang="ja-JP" sz="2400" dirty="0" smtClean="0">
                <a:ea typeface="ＭＳ Ｐゴシック" pitchFamily="34" charset="-128"/>
              </a:rPr>
              <a:t>Applications and Study Items </a:t>
            </a:r>
            <a:r>
              <a:rPr lang="en-US" altLang="ja-JP" sz="2400" dirty="0">
                <a:ea typeface="ＭＳ Ｐゴシック" pitchFamily="34" charset="-128"/>
              </a:rPr>
              <a:t>of </a:t>
            </a:r>
            <a:r>
              <a:rPr lang="en-US" altLang="ja-JP" sz="2400" dirty="0" smtClean="0">
                <a:ea typeface="ＭＳ Ｐゴシック" pitchFamily="34" charset="-128"/>
              </a:rPr>
              <a:t>VAT</a:t>
            </a:r>
          </a:p>
          <a:p>
            <a:pPr marL="342900" lvl="1" indent="-342900">
              <a:buFont typeface="Arial" panose="020B0604020202020204" pitchFamily="34" charset="0"/>
              <a:buChar char="•"/>
            </a:pPr>
            <a:r>
              <a:rPr lang="en-US" altLang="ja-JP" sz="2400" dirty="0" smtClean="0">
                <a:ea typeface="ＭＳ Ｐゴシック" pitchFamily="34" charset="-128"/>
                <a:cs typeface="Times New Roman" panose="02020603050405020304" pitchFamily="18" charset="0"/>
              </a:rPr>
              <a:t>Request for PAR </a:t>
            </a:r>
            <a:r>
              <a:rPr lang="en-US" altLang="ja-JP" sz="2400" dirty="0">
                <a:ea typeface="ＭＳ Ｐゴシック" pitchFamily="34" charset="-128"/>
                <a:cs typeface="Times New Roman" panose="02020603050405020304" pitchFamily="18" charset="0"/>
              </a:rPr>
              <a:t>and CSD </a:t>
            </a:r>
            <a:r>
              <a:rPr lang="en-US" altLang="ja-JP" sz="2400" dirty="0" smtClean="0">
                <a:ea typeface="ＭＳ Ｐゴシック" pitchFamily="34" charset="-128"/>
                <a:cs typeface="Times New Roman" panose="02020603050405020304" pitchFamily="18" charset="0"/>
              </a:rPr>
              <a:t>Approval Motion </a:t>
            </a:r>
            <a:r>
              <a:rPr lang="en-US" altLang="ja-JP" sz="2400" dirty="0">
                <a:ea typeface="ＭＳ Ｐゴシック" pitchFamily="34" charset="-128"/>
                <a:cs typeface="Times New Roman" panose="02020603050405020304" pitchFamily="18" charset="0"/>
              </a:rPr>
              <a:t>in WG</a:t>
            </a:r>
          </a:p>
          <a:p>
            <a:pPr marL="342900" indent="-342900">
              <a:buFont typeface="Arial" panose="020B0604020202020204" pitchFamily="34" charset="0"/>
              <a:buChar char="•"/>
            </a:pPr>
            <a:endParaRPr lang="en-US" altLang="ja-JP" sz="2400"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10440</TotalTime>
  <Words>241</Words>
  <Application>Microsoft Office PowerPoint</Application>
  <PresentationFormat>On-screen Show (4:3)</PresentationFormat>
  <Paragraphs>50</Paragraphs>
  <Slides>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굴림</vt:lpstr>
      <vt:lpstr>맑은 고딕</vt:lpstr>
      <vt:lpstr>ＭＳ Ｐゴシック</vt:lpstr>
      <vt:lpstr>Arial</vt:lpstr>
      <vt:lpstr>Times New Roman</vt:lpstr>
      <vt:lpstr>Verdana</vt:lpstr>
      <vt:lpstr>tuan</vt:lpstr>
      <vt:lpstr>PowerPoint Presentation</vt:lpstr>
      <vt:lpstr>PowerPoint Presentation</vt:lpstr>
      <vt:lpstr>Objective of May 2019 Meeting</vt:lpstr>
      <vt:lpstr>PowerPoint Presentation</vt:lpstr>
      <vt:lpstr>Action Plan Until July 2019 Meeting</vt:lpstr>
      <vt:lpstr>Plan for July 2019 Meeting</vt:lpstr>
    </vt:vector>
  </TitlesOfParts>
  <Company>Kinney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VINA</cp:lastModifiedBy>
  <cp:revision>725</cp:revision>
  <cp:lastPrinted>2000-03-07T00:55:37Z</cp:lastPrinted>
  <dcterms:created xsi:type="dcterms:W3CDTF">1998-02-10T13:07:52Z</dcterms:created>
  <dcterms:modified xsi:type="dcterms:W3CDTF">2019-05-16T18:03:23Z</dcterms:modified>
  <cp:category>15-07-0nnn-00-004d</cp:category>
</cp:coreProperties>
</file>