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424" r:id="rId3"/>
    <p:sldId id="386" r:id="rId4"/>
    <p:sldId id="754" r:id="rId5"/>
    <p:sldId id="828" r:id="rId6"/>
    <p:sldId id="829" r:id="rId7"/>
    <p:sldId id="830" r:id="rId8"/>
    <p:sldId id="832" r:id="rId9"/>
    <p:sldId id="833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40" autoAdjust="0"/>
    <p:restoredTop sz="95409" autoAdjust="0"/>
  </p:normalViewPr>
  <p:slideViewPr>
    <p:cSldViewPr>
      <p:cViewPr varScale="1">
        <p:scale>
          <a:sx n="62" d="100"/>
          <a:sy n="62" d="100"/>
        </p:scale>
        <p:origin x="1022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955" y="-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6236B3F-AAE8-4343-8D17-1CD4A2A314C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281DCD4-2343-4947-8B75-75553159331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5FB7E5E-1D6C-444E-B0CF-852BD311553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2326AAA-479D-4C15-B355-9FA1B1CC0AD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86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DFEC75B-208D-4717-A1AF-804B53ECFC72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E91D925-7433-475C-A61E-55A7B7F5E43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95384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09556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0099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72A242-A53C-48B8-8B0E-E0667002279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4177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614C591-0250-4FD0-86F5-39871E39B3E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37059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4DDFCC2-0985-4E8F-BA09-607C30FEBF5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246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341813" y="6475413"/>
            <a:ext cx="53657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4469FC-C9DB-4CF7-B72B-A1003E4A38C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6448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A98F26-E5B1-4163-85A5-8AEAB51889D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0F7A2E7-433A-43CF-A125-B9366AA0D2A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61938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25B325D-5BFA-4A21-B14F-52BA7B3163A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54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EBDB450-E4F5-4079-A7A5-BC8B3FCD71E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04968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B6B97E-A131-4E70-B751-6AA28B12AF0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43177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92F502-A117-425F-8C36-321CA96D7F4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7648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92CC3B-7091-4A21-AE18-AF061F98F99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249769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05136A3-916A-4787-9964-0B5266AD54D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458122" y="304026"/>
            <a:ext cx="29238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15-19</a:t>
            </a:r>
            <a:r>
              <a:rPr lang="en-US" sz="1800" b="1" dirty="0" smtClean="0"/>
              <a:t>-0238-00-0013</a:t>
            </a:r>
            <a:endParaRPr lang="en-US" altLang="en-US" sz="18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475413"/>
            <a:ext cx="2600325" cy="23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2"/>
          </p:nvPr>
        </p:nvSpPr>
        <p:spPr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>
              <a:spcBef>
                <a:spcPct val="0"/>
              </a:spcBef>
              <a:buFontTx/>
              <a:buNone/>
              <a:defRPr sz="16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July 2018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20" r:id="rId1"/>
    <p:sldLayoutId id="2147491221" r:id="rId2"/>
    <p:sldLayoutId id="2147491222" r:id="rId3"/>
    <p:sldLayoutId id="2147491223" r:id="rId4"/>
    <p:sldLayoutId id="2147491224" r:id="rId5"/>
    <p:sldLayoutId id="2147491225" r:id="rId6"/>
    <p:sldLayoutId id="2147491226" r:id="rId7"/>
    <p:sldLayoutId id="2147491227" r:id="rId8"/>
    <p:sldLayoutId id="2147491228" r:id="rId9"/>
    <p:sldLayoutId id="2147491229" r:id="rId10"/>
    <p:sldLayoutId id="214749123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04D58A0-EF71-4C14-B6CC-C21D1250F7F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5138"/>
            <a:ext cx="8077200" cy="1066800"/>
          </a:xfrm>
        </p:spPr>
        <p:txBody>
          <a:bodyPr/>
          <a:lstStyle/>
          <a:p>
            <a:r>
              <a:rPr lang="en-US" altLang="en-US" sz="3000" dirty="0" smtClean="0"/>
              <a:t>IEEE 802.15 TG13 </a:t>
            </a:r>
            <a:br>
              <a:rPr lang="en-US" altLang="en-US" sz="3000" dirty="0" smtClean="0"/>
            </a:br>
            <a:r>
              <a:rPr lang="en-US" altLang="en-US" sz="3000" dirty="0" smtClean="0"/>
              <a:t>Multi-</a:t>
            </a:r>
            <a:r>
              <a:rPr lang="en-US" altLang="en-US" sz="3000" dirty="0" err="1" smtClean="0"/>
              <a:t>Gbit</a:t>
            </a:r>
            <a:r>
              <a:rPr lang="en-US" altLang="en-US" sz="3000" dirty="0" smtClean="0"/>
              <a:t>/s Optical Wireless Communication </a:t>
            </a:r>
            <a:br>
              <a:rPr lang="en-US" altLang="en-US" sz="3000" dirty="0" smtClean="0"/>
            </a:br>
            <a:r>
              <a:rPr lang="en-US" altLang="en-US" sz="3000" dirty="0" smtClean="0"/>
              <a:t>May 2019 </a:t>
            </a:r>
            <a:r>
              <a:rPr lang="en-US" altLang="en-US" sz="3000" dirty="0" smtClean="0"/>
              <a:t>Closing Report</a:t>
            </a:r>
            <a:endParaRPr lang="en-US" altLang="en-US" sz="3000" dirty="0" smtClean="0"/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2591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2019-05-16</a:t>
            </a:r>
            <a:endParaRPr lang="en-US" altLang="en-US" sz="2000" b="0" dirty="0" smtClean="0"/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/>
        </p:nvGraphicFramePr>
        <p:xfrm>
          <a:off x="666750" y="4324350"/>
          <a:ext cx="90265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" name="Document" r:id="rId4" imgW="8239301" imgH="1079612" progId="Word.Document.8">
                  <p:embed/>
                </p:oleObj>
              </mc:Choice>
              <mc:Fallback>
                <p:oleObj name="Document" r:id="rId4" imgW="8239301" imgH="107961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324350"/>
                        <a:ext cx="90265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37925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sp>
        <p:nvSpPr>
          <p:cNvPr id="1536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Volker Jungnickel (</a:t>
            </a:r>
            <a:r>
              <a:rPr lang="en-US" altLang="en-US" sz="1200" b="0" dirty="0" err="1" smtClean="0"/>
              <a:t>Fraunhofer</a:t>
            </a:r>
            <a:r>
              <a:rPr lang="en-US" altLang="en-US" sz="1200" b="0" dirty="0" smtClean="0"/>
              <a:t> HHI)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83107E0-218B-4453-B106-91E1881773E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contains the IEEE 802.15 TG13 Multi- </a:t>
            </a:r>
            <a:r>
              <a:rPr lang="en-US" altLang="en-US" dirty="0" err="1"/>
              <a:t>Gbit</a:t>
            </a:r>
            <a:r>
              <a:rPr lang="en-US" altLang="en-US" dirty="0"/>
              <a:t>/s Optical Wireless Communication </a:t>
            </a:r>
            <a:r>
              <a:rPr lang="en-US" altLang="en-US" dirty="0" smtClean="0"/>
              <a:t>closing report for </a:t>
            </a:r>
            <a:r>
              <a:rPr lang="en-US" altLang="en-US" dirty="0"/>
              <a:t>the </a:t>
            </a:r>
            <a:r>
              <a:rPr lang="en-US" altLang="en-US" dirty="0" smtClean="0"/>
              <a:t>May 2019 </a:t>
            </a:r>
            <a:r>
              <a:rPr lang="en-US" altLang="en-US" dirty="0"/>
              <a:t>session in </a:t>
            </a:r>
            <a:r>
              <a:rPr lang="en-US" altLang="en-US" dirty="0" smtClean="0"/>
              <a:t>Atlanta.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de-DE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6EC035D-6983-44A7-9182-D0B7115AE266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27651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TG13 schedule </a:t>
            </a:r>
            <a:r>
              <a:rPr lang="en-US" altLang="en-US" sz="3200" dirty="0" smtClean="0">
                <a:solidFill>
                  <a:schemeClr val="tx2"/>
                </a:solidFill>
              </a:rPr>
              <a:t>for Atlanta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graphicFrame>
        <p:nvGraphicFramePr>
          <p:cNvPr id="7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120477"/>
              </p:ext>
            </p:extLst>
          </p:nvPr>
        </p:nvGraphicFramePr>
        <p:xfrm>
          <a:off x="990600" y="1600200"/>
          <a:ext cx="7162800" cy="45065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108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MON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TUE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WED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THU</a:t>
                      </a:r>
                    </a:p>
                  </a:txBody>
                  <a:tcPr marT="45744" marB="457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AM1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>
                          <a:latin typeface="+mn-lt"/>
                        </a:rPr>
                        <a:t>WG opening</a:t>
                      </a:r>
                      <a:endParaRPr lang="en-US" sz="1600" b="0" i="1" dirty="0">
                        <a:latin typeface="+mn-lt"/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#2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AM2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>
                          <a:latin typeface="+mn-lt"/>
                        </a:rPr>
                        <a:t>TGbb#1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1" dirty="0" smtClean="0">
                        <a:latin typeface="+mn-lt"/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WG midweek</a:t>
                      </a:r>
                      <a:endParaRPr lang="en-US" sz="1600" i="1" dirty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>
                          <a:solidFill>
                            <a:schemeClr val="tx1"/>
                          </a:solidFill>
                        </a:rPr>
                        <a:t>TG13#5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PM1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#1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#3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>
                          <a:solidFill>
                            <a:schemeClr val="tx1"/>
                          </a:solidFill>
                        </a:rPr>
                        <a:t>TG13#4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dirty="0" smtClean="0">
                          <a:solidFill>
                            <a:schemeClr val="tx1"/>
                          </a:solidFill>
                        </a:rPr>
                        <a:t>TG13#6</a:t>
                      </a:r>
                      <a:endParaRPr lang="en-US" sz="1600" b="1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PM2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>
                          <a:latin typeface="+mn-lt"/>
                        </a:rPr>
                        <a:t>TGbb#2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dirty="0" smtClean="0">
                          <a:latin typeface="+mn-lt"/>
                        </a:rPr>
                        <a:t>TGbb#3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5738" algn="l"/>
                        </a:tabLst>
                        <a:defRPr/>
                      </a:pP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TGbb#4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10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PM3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5738" algn="l"/>
                        </a:tabLst>
                        <a:defRPr/>
                      </a:pPr>
                      <a:endParaRPr lang="de-DE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i="1" dirty="0" smtClean="0"/>
                        <a:t>WG </a:t>
                      </a:r>
                      <a:r>
                        <a:rPr lang="de-DE" sz="1600" b="0" i="1" dirty="0" err="1" smtClean="0"/>
                        <a:t>closing</a:t>
                      </a:r>
                      <a:endParaRPr lang="de-DE" sz="1600" b="0" i="1" dirty="0" smtClean="0"/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533189499"/>
                  </a:ext>
                </a:extLst>
              </a:tr>
            </a:tbl>
          </a:graphicData>
        </a:graphic>
      </p:graphicFrame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6 </a:t>
            </a:r>
            <a:r>
              <a:rPr lang="de-DE" dirty="0" err="1" smtClean="0"/>
              <a:t>sessions</a:t>
            </a:r>
            <a:r>
              <a:rPr lang="de-DE" dirty="0" smtClean="0"/>
              <a:t> in Atlanta</a:t>
            </a:r>
            <a:endParaRPr lang="de-DE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Review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discuss</a:t>
            </a:r>
            <a:r>
              <a:rPr lang="de-DE" dirty="0" smtClean="0"/>
              <a:t> </a:t>
            </a:r>
            <a:r>
              <a:rPr lang="de-DE" dirty="0" err="1" smtClean="0"/>
              <a:t>status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clauses</a:t>
            </a:r>
            <a:r>
              <a:rPr lang="de-DE" dirty="0" smtClean="0"/>
              <a:t> 4-10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4: </a:t>
            </a:r>
            <a:r>
              <a:rPr lang="de-DE" dirty="0"/>
              <a:t>MAC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t.b.d</a:t>
            </a:r>
            <a:r>
              <a:rPr lang="de-DE" dirty="0"/>
              <a:t>. </a:t>
            </a:r>
            <a:r>
              <a:rPr lang="de-DE" dirty="0" smtClean="0"/>
              <a:t>after </a:t>
            </a:r>
            <a:r>
              <a:rPr lang="de-DE" dirty="0" err="1" smtClean="0"/>
              <a:t>clauses</a:t>
            </a:r>
            <a:r>
              <a:rPr lang="de-DE" dirty="0" smtClean="0"/>
              <a:t> 5-10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complete</a:t>
            </a:r>
            <a:endParaRPr lang="de-DE" dirty="0" smtClean="0"/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5: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stable</a:t>
            </a:r>
            <a:r>
              <a:rPr lang="de-DE" dirty="0"/>
              <a:t>, </a:t>
            </a:r>
            <a:r>
              <a:rPr lang="de-DE" dirty="0" err="1" smtClean="0"/>
              <a:t>details</a:t>
            </a:r>
            <a:r>
              <a:rPr lang="de-DE" dirty="0" smtClean="0"/>
              <a:t>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discussion</a:t>
            </a:r>
            <a:endParaRPr lang="de-DE" dirty="0" smtClean="0"/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6: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stable</a:t>
            </a:r>
            <a:r>
              <a:rPr lang="de-DE" dirty="0"/>
              <a:t>, </a:t>
            </a:r>
            <a:r>
              <a:rPr lang="de-DE" dirty="0" err="1" smtClean="0"/>
              <a:t>details</a:t>
            </a:r>
            <a:r>
              <a:rPr lang="de-DE" dirty="0" smtClean="0"/>
              <a:t>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discussion</a:t>
            </a:r>
            <a:endParaRPr lang="de-DE" dirty="0" smtClean="0"/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7: </a:t>
            </a:r>
            <a:r>
              <a:rPr lang="de-DE" dirty="0" err="1" smtClean="0"/>
              <a:t>create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r>
              <a:rPr lang="de-DE" dirty="0" smtClean="0"/>
              <a:t>, </a:t>
            </a:r>
            <a:r>
              <a:rPr lang="de-DE" dirty="0" err="1" smtClean="0"/>
              <a:t>take</a:t>
            </a:r>
            <a:r>
              <a:rPr lang="de-DE" dirty="0" smtClean="0"/>
              <a:t> </a:t>
            </a:r>
            <a:r>
              <a:rPr lang="de-DE" dirty="0" err="1" smtClean="0"/>
              <a:t>requ</a:t>
            </a:r>
            <a:r>
              <a:rPr lang="de-DE" dirty="0" smtClean="0"/>
              <a:t>. </a:t>
            </a:r>
            <a:r>
              <a:rPr lang="de-DE" dirty="0" err="1" smtClean="0"/>
              <a:t>functionality</a:t>
            </a:r>
            <a:r>
              <a:rPr lang="de-DE" dirty="0" smtClean="0"/>
              <a:t> in D4.1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account</a:t>
            </a:r>
            <a:r>
              <a:rPr lang="de-DE" dirty="0" smtClean="0"/>
              <a:t> 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8: </a:t>
            </a:r>
            <a:r>
              <a:rPr lang="de-DE" dirty="0" err="1" smtClean="0"/>
              <a:t>postponed</a:t>
            </a:r>
            <a:endParaRPr lang="de-DE" dirty="0" smtClean="0"/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9: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revised</a:t>
            </a:r>
            <a:endParaRPr lang="de-DE" dirty="0" smtClean="0"/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10: </a:t>
            </a:r>
            <a:r>
              <a:rPr lang="de-DE" dirty="0" err="1" smtClean="0"/>
              <a:t>deleted</a:t>
            </a:r>
            <a:endParaRPr lang="de-DE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err="1" smtClean="0"/>
              <a:t>Discuss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r>
              <a:rPr lang="de-DE" dirty="0" smtClean="0"/>
              <a:t> on MIMO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relaying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draft</a:t>
            </a:r>
            <a:r>
              <a:rPr lang="de-DE" dirty="0" smtClean="0"/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err="1" smtClean="0"/>
              <a:t>Resolve</a:t>
            </a:r>
            <a:r>
              <a:rPr lang="de-DE" dirty="0" smtClean="0"/>
              <a:t> </a:t>
            </a:r>
            <a:r>
              <a:rPr lang="de-DE" dirty="0" err="1" smtClean="0"/>
              <a:t>comments</a:t>
            </a:r>
            <a:r>
              <a:rPr lang="de-DE" dirty="0" smtClean="0"/>
              <a:t> </a:t>
            </a:r>
            <a:r>
              <a:rPr lang="de-DE" dirty="0" err="1" smtClean="0"/>
              <a:t>against</a:t>
            </a:r>
            <a:r>
              <a:rPr lang="de-DE" dirty="0" smtClean="0"/>
              <a:t> </a:t>
            </a:r>
            <a:r>
              <a:rPr lang="de-DE" dirty="0"/>
              <a:t>D4.1</a:t>
            </a:r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endParaRPr lang="en-GB" altLang="en-US" sz="1800" dirty="0" smtClean="0"/>
          </a:p>
          <a:p>
            <a:pPr algn="just">
              <a:spcBef>
                <a:spcPts val="0"/>
              </a:spcBef>
              <a:spcAft>
                <a:spcPts val="300"/>
              </a:spcAft>
              <a:buFontTx/>
              <a:buNone/>
              <a:defRPr/>
            </a:pPr>
            <a:endParaRPr lang="en-GB" altLang="en-US" sz="1800" dirty="0" smtClean="0"/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E92B1CF-42C3-4957-B9D9-3C50DCFDE095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TG13 activities this week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Plan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finalization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TG13 </a:t>
            </a:r>
            <a:r>
              <a:rPr lang="de-DE" dirty="0" err="1" smtClean="0"/>
              <a:t>Spec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2286000"/>
          </a:xfrm>
        </p:spPr>
        <p:txBody>
          <a:bodyPr/>
          <a:lstStyle/>
          <a:p>
            <a:r>
              <a:rPr lang="de-DE" sz="2000" b="0" dirty="0" smtClean="0"/>
              <a:t>June </a:t>
            </a:r>
            <a:r>
              <a:rPr lang="de-DE" sz="2000" b="0" dirty="0" err="1" smtClean="0"/>
              <a:t>telcos</a:t>
            </a:r>
            <a:r>
              <a:rPr lang="de-DE" sz="2000" b="0" dirty="0" smtClean="0"/>
              <a:t> 		- </a:t>
            </a:r>
            <a:r>
              <a:rPr lang="de-DE" sz="2000" b="0" dirty="0" err="1" smtClean="0"/>
              <a:t>Finalize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detailed</a:t>
            </a:r>
            <a:r>
              <a:rPr lang="de-DE" sz="2000" b="0" dirty="0" smtClean="0"/>
              <a:t> </a:t>
            </a:r>
            <a:r>
              <a:rPr lang="de-DE" sz="2000" b="0" dirty="0" err="1"/>
              <a:t>discussion</a:t>
            </a:r>
            <a:r>
              <a:rPr lang="de-DE" sz="2000" b="0" dirty="0"/>
              <a:t> on </a:t>
            </a:r>
            <a:r>
              <a:rPr lang="de-DE" sz="2000" b="0" dirty="0" err="1" smtClean="0"/>
              <a:t>clauses</a:t>
            </a:r>
            <a:r>
              <a:rPr lang="de-DE" sz="2000" b="0" dirty="0" smtClean="0"/>
              <a:t> 5-7 </a:t>
            </a:r>
            <a:r>
              <a:rPr lang="de-DE" sz="2000" b="0" dirty="0" smtClean="0"/>
              <a:t>				</a:t>
            </a:r>
            <a:r>
              <a:rPr lang="de-DE" sz="2000" b="0" dirty="0" smtClean="0"/>
              <a:t>	- </a:t>
            </a:r>
            <a:r>
              <a:rPr lang="de-DE" sz="2000" b="0" dirty="0" err="1" smtClean="0"/>
              <a:t>Postpone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discussion</a:t>
            </a:r>
            <a:r>
              <a:rPr lang="de-DE" sz="2000" b="0" dirty="0" smtClean="0"/>
              <a:t> on </a:t>
            </a:r>
            <a:r>
              <a:rPr lang="de-DE" sz="2000" b="0" dirty="0" err="1" smtClean="0"/>
              <a:t>clause</a:t>
            </a:r>
            <a:r>
              <a:rPr lang="de-DE" sz="2000" b="0" dirty="0" smtClean="0"/>
              <a:t> 8 						- </a:t>
            </a:r>
            <a:r>
              <a:rPr lang="de-DE" sz="2000" b="0" dirty="0" err="1" smtClean="0"/>
              <a:t>Draft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text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for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clause</a:t>
            </a:r>
            <a:r>
              <a:rPr lang="de-DE" sz="2000" b="0" dirty="0" smtClean="0"/>
              <a:t> 4</a:t>
            </a:r>
          </a:p>
          <a:p>
            <a:r>
              <a:rPr lang="de-DE" sz="2000" b="0" dirty="0" err="1" smtClean="0"/>
              <a:t>July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Plenary</a:t>
            </a:r>
            <a:r>
              <a:rPr lang="de-DE" sz="2000" b="0" dirty="0" smtClean="0"/>
              <a:t>		Review </a:t>
            </a:r>
            <a:r>
              <a:rPr lang="de-DE" sz="2000" b="0" dirty="0" err="1" smtClean="0"/>
              <a:t>draft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again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and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submit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for</a:t>
            </a:r>
            <a:r>
              <a:rPr lang="de-DE" sz="2000" b="0" dirty="0" smtClean="0"/>
              <a:t> WGLB</a:t>
            </a:r>
          </a:p>
          <a:p>
            <a:r>
              <a:rPr lang="de-DE" sz="2000" b="0" dirty="0" smtClean="0"/>
              <a:t>September Interim	</a:t>
            </a:r>
            <a:r>
              <a:rPr lang="de-DE" sz="2000" b="0" dirty="0" err="1" smtClean="0"/>
              <a:t>Resolve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comments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from</a:t>
            </a:r>
            <a:r>
              <a:rPr lang="de-DE" sz="2000" b="0" dirty="0" smtClean="0"/>
              <a:t> WGLB </a:t>
            </a:r>
            <a:r>
              <a:rPr lang="de-DE" sz="2000" b="0" dirty="0" err="1" smtClean="0"/>
              <a:t>and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submit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for</a:t>
            </a:r>
            <a:r>
              <a:rPr lang="de-DE" sz="2000" b="0" dirty="0" smtClean="0"/>
              <a:t> 				</a:t>
            </a:r>
            <a:r>
              <a:rPr lang="de-DE" sz="2000" b="0" dirty="0" err="1" smtClean="0"/>
              <a:t>recirculation</a:t>
            </a:r>
            <a:endParaRPr lang="de-DE" sz="2000" b="0" dirty="0" smtClean="0"/>
          </a:p>
          <a:p>
            <a:r>
              <a:rPr lang="de-DE" sz="2000" b="0" dirty="0" err="1" smtClean="0"/>
              <a:t>Telcos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October</a:t>
            </a:r>
            <a:r>
              <a:rPr lang="de-DE" sz="2000" b="0" dirty="0" smtClean="0"/>
              <a:t>	</a:t>
            </a:r>
            <a:r>
              <a:rPr lang="de-DE" sz="2000" b="0" dirty="0" err="1" smtClean="0"/>
              <a:t>Resolve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comments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from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recirc</a:t>
            </a:r>
            <a:endParaRPr lang="de-DE" sz="2000" b="0" dirty="0" smtClean="0"/>
          </a:p>
          <a:p>
            <a:r>
              <a:rPr lang="de-DE" sz="2000" b="0" dirty="0" smtClean="0"/>
              <a:t>November </a:t>
            </a:r>
            <a:r>
              <a:rPr lang="de-DE" sz="2000" b="0" dirty="0" err="1" smtClean="0"/>
              <a:t>Plenary</a:t>
            </a:r>
            <a:r>
              <a:rPr lang="de-DE" sz="2000" b="0" dirty="0" smtClean="0"/>
              <a:t>	</a:t>
            </a:r>
            <a:r>
              <a:rPr lang="de-DE" sz="2000" b="0" dirty="0" err="1" smtClean="0"/>
              <a:t>Submit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draft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to</a:t>
            </a:r>
            <a:r>
              <a:rPr lang="de-DE" sz="2000" b="0" dirty="0" smtClean="0"/>
              <a:t> SB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474469FC-C9DB-4CF7-B72B-A1003E4A38C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Volker Jungnickel (Fraunhofer HHI)</a:t>
            </a:r>
            <a:endParaRPr lang="en-US" altLang="en-US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79920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Plans until July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err="1" smtClean="0"/>
              <a:t>Finalize</a:t>
            </a:r>
            <a:r>
              <a:rPr lang="de-DE" b="0" dirty="0" smtClean="0"/>
              <a:t> </a:t>
            </a:r>
            <a:r>
              <a:rPr lang="de-DE" b="0" dirty="0" err="1"/>
              <a:t>detailed</a:t>
            </a:r>
            <a:r>
              <a:rPr lang="de-DE" b="0" dirty="0"/>
              <a:t> </a:t>
            </a:r>
            <a:r>
              <a:rPr lang="de-DE" b="0" dirty="0" err="1"/>
              <a:t>discussion</a:t>
            </a:r>
            <a:r>
              <a:rPr lang="de-DE" b="0" dirty="0"/>
              <a:t> on </a:t>
            </a:r>
            <a:r>
              <a:rPr lang="de-DE" b="0" dirty="0" err="1"/>
              <a:t>clauses</a:t>
            </a:r>
            <a:r>
              <a:rPr lang="de-DE" b="0" dirty="0"/>
              <a:t> 5-7 	</a:t>
            </a:r>
            <a:endParaRPr lang="de-DE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err="1" smtClean="0"/>
              <a:t>Postpone</a:t>
            </a:r>
            <a:r>
              <a:rPr lang="de-DE" b="0" dirty="0" smtClean="0"/>
              <a:t> </a:t>
            </a:r>
            <a:r>
              <a:rPr lang="de-DE" b="0" dirty="0" err="1"/>
              <a:t>discussion</a:t>
            </a:r>
            <a:r>
              <a:rPr lang="de-DE" b="0" dirty="0"/>
              <a:t> on </a:t>
            </a:r>
            <a:r>
              <a:rPr lang="de-DE" b="0" dirty="0" err="1"/>
              <a:t>clause</a:t>
            </a:r>
            <a:r>
              <a:rPr lang="de-DE" b="0" dirty="0"/>
              <a:t> </a:t>
            </a:r>
            <a:r>
              <a:rPr lang="de-DE" b="0" dirty="0" smtClean="0"/>
              <a:t>8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err="1" smtClean="0"/>
              <a:t>Draft</a:t>
            </a:r>
            <a:r>
              <a:rPr lang="de-DE" b="0" dirty="0" smtClean="0"/>
              <a:t> </a:t>
            </a:r>
            <a:r>
              <a:rPr lang="de-DE" b="0" dirty="0" err="1"/>
              <a:t>text</a:t>
            </a:r>
            <a:r>
              <a:rPr lang="de-DE" b="0" dirty="0"/>
              <a:t> </a:t>
            </a:r>
            <a:r>
              <a:rPr lang="de-DE" b="0" dirty="0" err="1"/>
              <a:t>for</a:t>
            </a:r>
            <a:r>
              <a:rPr lang="de-DE" b="0" dirty="0"/>
              <a:t> </a:t>
            </a:r>
            <a:r>
              <a:rPr lang="de-DE" b="0" dirty="0" err="1"/>
              <a:t>clause</a:t>
            </a:r>
            <a:r>
              <a:rPr lang="de-DE" b="0" dirty="0"/>
              <a:t> </a:t>
            </a:r>
            <a:r>
              <a:rPr lang="de-DE" b="0" dirty="0" smtClean="0"/>
              <a:t>4</a:t>
            </a: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47557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TG13 Motion </a:t>
            </a:r>
            <a:r>
              <a:rPr lang="en-US" altLang="en-US" sz="3600" dirty="0" smtClean="0"/>
              <a:t>#</a:t>
            </a:r>
            <a:r>
              <a:rPr lang="en-US" altLang="en-US" sz="3600" dirty="0" smtClean="0"/>
              <a:t>48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just">
              <a:buNone/>
              <a:defRPr/>
            </a:pPr>
            <a:r>
              <a:rPr lang="en-GB" altLang="en-US" dirty="0" smtClean="0"/>
              <a:t>TG13 </a:t>
            </a:r>
            <a:r>
              <a:rPr lang="en-GB" altLang="en-US" dirty="0" err="1" smtClean="0"/>
              <a:t>Telcos</a:t>
            </a:r>
            <a:r>
              <a:rPr lang="en-GB" altLang="en-US" dirty="0" smtClean="0"/>
              <a:t> are scheduled </a:t>
            </a:r>
            <a:r>
              <a:rPr lang="en-GB" altLang="en-US" dirty="0" smtClean="0"/>
              <a:t>on</a:t>
            </a:r>
            <a:endParaRPr lang="en-GB" altLang="en-US" dirty="0" smtClean="0"/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May 21 </a:t>
            </a:r>
            <a:r>
              <a:rPr lang="en-GB" altLang="en-US" sz="2400" dirty="0" smtClean="0"/>
              <a:t>	 10:00-11:00 EST on TG13 MAC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June </a:t>
            </a:r>
            <a:r>
              <a:rPr lang="en-GB" altLang="en-US" sz="2400" dirty="0"/>
              <a:t>4 	 10:00-11:00 EST on TG13 MAC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June 25</a:t>
            </a:r>
            <a:r>
              <a:rPr lang="en-GB" altLang="en-US" sz="2400" dirty="0"/>
              <a:t>	 10:00-11:00 EST on TG13 </a:t>
            </a:r>
            <a:r>
              <a:rPr lang="en-GB" altLang="en-US" sz="2400" dirty="0" smtClean="0"/>
              <a:t>MAC</a:t>
            </a:r>
          </a:p>
          <a:p>
            <a:pPr marL="108585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July 2		 </a:t>
            </a:r>
            <a:r>
              <a:rPr lang="en-GB" altLang="en-US" sz="2400" dirty="0"/>
              <a:t>10:00-11:00 EST on TG13 </a:t>
            </a:r>
            <a:r>
              <a:rPr lang="en-GB" altLang="en-US" sz="2400" dirty="0" smtClean="0"/>
              <a:t>MAC</a:t>
            </a:r>
            <a:endParaRPr lang="en-GB" altLang="en-US" sz="2400" dirty="0" smtClean="0"/>
          </a:p>
          <a:p>
            <a:pPr algn="just">
              <a:buNone/>
              <a:defRPr/>
            </a:pPr>
            <a:endParaRPr lang="en-GB" altLang="en-US" dirty="0" smtClean="0"/>
          </a:p>
          <a:p>
            <a:pPr algn="just">
              <a:buNone/>
              <a:defRPr/>
            </a:pPr>
            <a:r>
              <a:rPr lang="en-GB" altLang="en-US" dirty="0" smtClean="0"/>
              <a:t>Moved </a:t>
            </a:r>
            <a:r>
              <a:rPr lang="en-GB" altLang="en-US" dirty="0" smtClean="0"/>
              <a:t>by </a:t>
            </a:r>
            <a:r>
              <a:rPr lang="en-GB" altLang="en-US" dirty="0" smtClean="0"/>
              <a:t>Nikola</a:t>
            </a:r>
            <a:endParaRPr lang="en-GB" altLang="en-US" dirty="0" smtClean="0"/>
          </a:p>
          <a:p>
            <a:pPr algn="just">
              <a:buNone/>
              <a:defRPr/>
            </a:pPr>
            <a:r>
              <a:rPr lang="en-GB" altLang="en-US" dirty="0" smtClean="0"/>
              <a:t>Seconded by </a:t>
            </a:r>
            <a:r>
              <a:rPr lang="en-GB" altLang="en-US" dirty="0" smtClean="0"/>
              <a:t>Tuncer</a:t>
            </a:r>
            <a:endParaRPr lang="en-GB" altLang="en-US" dirty="0" smtClean="0"/>
          </a:p>
          <a:p>
            <a:pPr algn="just">
              <a:buNone/>
              <a:defRPr/>
            </a:pPr>
            <a:endParaRPr lang="en-GB" altLang="en-US" dirty="0"/>
          </a:p>
          <a:p>
            <a:pPr algn="just">
              <a:buNone/>
              <a:defRPr/>
            </a:pPr>
            <a:r>
              <a:rPr lang="en-GB" altLang="en-US" dirty="0" smtClean="0"/>
              <a:t>Motion </a:t>
            </a:r>
            <a:r>
              <a:rPr lang="en-GB" altLang="en-US" dirty="0" smtClean="0"/>
              <a:t>passed unanimously.</a:t>
            </a: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353797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Plans </a:t>
            </a:r>
            <a:r>
              <a:rPr lang="en-US" altLang="en-US" sz="3600" dirty="0" smtClean="0"/>
              <a:t>for July meeting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err="1" smtClean="0"/>
              <a:t>Finalize</a:t>
            </a:r>
            <a:r>
              <a:rPr lang="de-DE" b="0" dirty="0" smtClean="0"/>
              <a:t> </a:t>
            </a:r>
            <a:r>
              <a:rPr lang="de-DE" b="0" dirty="0" err="1" smtClean="0"/>
              <a:t>text</a:t>
            </a:r>
            <a:r>
              <a:rPr lang="de-DE" b="0" dirty="0" smtClean="0"/>
              <a:t> on </a:t>
            </a:r>
            <a:r>
              <a:rPr lang="de-DE" b="0" dirty="0" err="1" smtClean="0"/>
              <a:t>Clause</a:t>
            </a:r>
            <a:r>
              <a:rPr lang="de-DE" b="0" dirty="0" smtClean="0"/>
              <a:t> 4-7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err="1" smtClean="0"/>
              <a:t>Discussion</a:t>
            </a:r>
            <a:r>
              <a:rPr lang="de-DE" b="0" dirty="0" smtClean="0"/>
              <a:t> </a:t>
            </a:r>
            <a:r>
              <a:rPr lang="de-DE" b="0" dirty="0"/>
              <a:t>on </a:t>
            </a:r>
            <a:r>
              <a:rPr lang="de-DE" b="0" dirty="0" err="1" smtClean="0"/>
              <a:t>Clause</a:t>
            </a:r>
            <a:r>
              <a:rPr lang="de-DE" b="0" dirty="0" smtClean="0"/>
              <a:t> 8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smtClean="0"/>
              <a:t>Create </a:t>
            </a:r>
            <a:r>
              <a:rPr lang="de-DE" b="0" dirty="0" err="1" smtClean="0"/>
              <a:t>draft</a:t>
            </a:r>
            <a:r>
              <a:rPr lang="de-DE" b="0" dirty="0" smtClean="0"/>
              <a:t> 6.0 </a:t>
            </a:r>
            <a:r>
              <a:rPr lang="de-DE" b="0" dirty="0" err="1" smtClean="0"/>
              <a:t>and</a:t>
            </a:r>
            <a:r>
              <a:rPr lang="de-DE" b="0" dirty="0" smtClean="0"/>
              <a:t> </a:t>
            </a:r>
            <a:r>
              <a:rPr lang="de-DE" b="0" dirty="0" err="1" smtClean="0"/>
              <a:t>submit</a:t>
            </a:r>
            <a:r>
              <a:rPr lang="de-DE" b="0" dirty="0" smtClean="0"/>
              <a:t> </a:t>
            </a:r>
            <a:r>
              <a:rPr lang="de-DE" b="0" dirty="0" err="1" smtClean="0"/>
              <a:t>to</a:t>
            </a:r>
            <a:r>
              <a:rPr lang="de-DE" b="0" dirty="0" smtClean="0"/>
              <a:t> WGLB</a:t>
            </a:r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274616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757257"/>
              </p:ext>
            </p:extLst>
          </p:nvPr>
        </p:nvGraphicFramePr>
        <p:xfrm>
          <a:off x="-1" y="1752598"/>
          <a:ext cx="9144000" cy="454429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94905">
                <a:tc>
                  <a:txBody>
                    <a:bodyPr/>
                    <a:lstStyle/>
                    <a:p>
                      <a:r>
                        <a:rPr lang="en-US" altLang="zh-CN" sz="1600" b="0" dirty="0" smtClean="0"/>
                        <a:t>March 2019</a:t>
                      </a:r>
                    </a:p>
                    <a:p>
                      <a:endParaRPr lang="en-US" altLang="zh-CN" sz="1600" b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 </a:t>
                      </a: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Include missing text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D4.1</a:t>
                      </a:r>
                      <a:endParaRPr lang="zh-CN" alt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 smtClean="0"/>
                        <a:t>April 2019</a:t>
                      </a:r>
                    </a:p>
                    <a:p>
                      <a:endParaRPr lang="en-US" altLang="zh-CN" sz="1800" b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Receive comments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May 2019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de-DE" altLang="zh-CN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Work on MAC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D5.0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June 2019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de-DE" altLang="zh-CN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</a:t>
                      </a: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missing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8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endParaRPr lang="de-DE" altLang="zh-CN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July 2019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de-DE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Finalize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complete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draft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Submit </a:t>
                      </a: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WGLB</a:t>
                      </a:r>
                      <a:endParaRPr lang="en-US" sz="1600" b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August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 Receive WGLB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 </a:t>
                      </a:r>
                    </a:p>
                    <a:p>
                      <a:endParaRPr lang="en-U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Resolve WGLB comments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Start </a:t>
                      </a:r>
                      <a:r>
                        <a:rPr lang="en-US" baseline="0" dirty="0" err="1" smtClean="0"/>
                        <a:t>receirc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 Start </a:t>
                      </a:r>
                      <a:r>
                        <a:rPr lang="en-US" dirty="0" err="1" smtClean="0"/>
                        <a:t>recirc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November</a:t>
                      </a:r>
                    </a:p>
                    <a:p>
                      <a:endParaRPr lang="de-DE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Go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SB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页脚占位符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Volker Jungnickel (HHI)</a:t>
            </a:r>
            <a:endParaRPr lang="en-US" altLang="zh-CN" dirty="0"/>
          </a:p>
        </p:txBody>
      </p:sp>
      <p:sp>
        <p:nvSpPr>
          <p:cNvPr id="10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 2019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3477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453</Words>
  <Application>Microsoft Office PowerPoint</Application>
  <PresentationFormat>Bildschirmpräsentation (4:3)</PresentationFormat>
  <Paragraphs>158</Paragraphs>
  <Slides>9</Slides>
  <Notes>7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ＭＳ Ｐゴシック</vt:lpstr>
      <vt:lpstr>ＭＳ Ｐゴシック</vt:lpstr>
      <vt:lpstr>Arial</vt:lpstr>
      <vt:lpstr>Times New Roman</vt:lpstr>
      <vt:lpstr>802-11-Submission</vt:lpstr>
      <vt:lpstr>Document</vt:lpstr>
      <vt:lpstr>IEEE 802.15 TG13  Multi-Gbit/s Optical Wireless Communication  May 2019 Closing Report</vt:lpstr>
      <vt:lpstr>PowerPoint-Präsentation</vt:lpstr>
      <vt:lpstr>PowerPoint-Präsentation</vt:lpstr>
      <vt:lpstr>PowerPoint-Präsentation</vt:lpstr>
      <vt:lpstr>Plan for finalization of TG13 Spec</vt:lpstr>
      <vt:lpstr>PowerPoint-Präsentation</vt:lpstr>
      <vt:lpstr>PowerPoint-Präsentation</vt:lpstr>
      <vt:lpstr>PowerPoint-Präsentation</vt:lpstr>
      <vt:lpstr>PowerPoint-Präsentation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11-17/0203Xr0</dc:title>
  <dc:subject>Task Group AY November 2015 Meeting Agenda</dc:subject>
  <dc:creator>Nikola Serafimovski</dc:creator>
  <cp:keywords>March 2017</cp:keywords>
  <cp:lastModifiedBy>Jungnickel, Volker</cp:lastModifiedBy>
  <cp:revision>5092</cp:revision>
  <cp:lastPrinted>2014-11-04T15:04:57Z</cp:lastPrinted>
  <dcterms:created xsi:type="dcterms:W3CDTF">2007-04-17T18:10:23Z</dcterms:created>
  <dcterms:modified xsi:type="dcterms:W3CDTF">2019-05-16T16:22:07Z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