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61" r:id="rId3"/>
    <p:sldId id="258" r:id="rId4"/>
    <p:sldId id="265" r:id="rId5"/>
    <p:sldId id="273" r:id="rId6"/>
    <p:sldId id="287" r:id="rId7"/>
    <p:sldId id="292" r:id="rId8"/>
    <p:sldId id="293" r:id="rId9"/>
    <p:sldId id="294" r:id="rId10"/>
    <p:sldId id="295" r:id="rId11"/>
    <p:sldId id="278" r:id="rId12"/>
    <p:sldId id="289" r:id="rId13"/>
    <p:sldId id="291" r:id="rId14"/>
    <p:sldId id="290" r:id="rId15"/>
    <p:sldId id="28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35"/>
    <p:restoredTop sz="86200"/>
  </p:normalViewPr>
  <p:slideViewPr>
    <p:cSldViewPr>
      <p:cViewPr varScale="1">
        <p:scale>
          <a:sx n="77" d="100"/>
          <a:sy n="77" d="100"/>
        </p:scale>
        <p:origin x="1344"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8</a:t>
            </a:fld>
            <a:endParaRPr lang="en-US" altLang="en-US"/>
          </a:p>
        </p:txBody>
      </p:sp>
    </p:spTree>
    <p:extLst>
      <p:ext uri="{BB962C8B-B14F-4D97-AF65-F5344CB8AC3E}">
        <p14:creationId xmlns:p14="http://schemas.microsoft.com/office/powerpoint/2010/main" val="417015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9</a:t>
            </a:fld>
            <a:endParaRPr lang="en-US" altLang="en-US"/>
          </a:p>
        </p:txBody>
      </p:sp>
    </p:spTree>
    <p:extLst>
      <p:ext uri="{BB962C8B-B14F-4D97-AF65-F5344CB8AC3E}">
        <p14:creationId xmlns:p14="http://schemas.microsoft.com/office/powerpoint/2010/main" val="383649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dirty="0"/>
              <a:t>May, 2019</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dirty="0"/>
              <a:t>May, 2019</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a:xfrm>
            <a:off x="701040" y="306387"/>
            <a:ext cx="1600200" cy="215444"/>
          </a:xfrm>
        </p:spPr>
        <p:txBody>
          <a:bodyPr/>
          <a:lstStyle>
            <a:lvl1pPr>
              <a:defRPr/>
            </a:lvl1pPr>
          </a:lstStyle>
          <a:p>
            <a:r>
              <a:rPr lang="en-US" altLang="en-US" dirty="0"/>
              <a:t>May, 2019</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D17E6B-744C-C54C-9F0B-35F3964BC90D}"/>
              </a:ext>
            </a:extLst>
          </p:cNvPr>
          <p:cNvSpPr>
            <a:spLocks noGrp="1"/>
          </p:cNvSpPr>
          <p:nvPr>
            <p:ph type="dt" sz="half" idx="10"/>
          </p:nvPr>
        </p:nvSpPr>
        <p:spPr/>
        <p:txBody>
          <a:bodyPr/>
          <a:lstStyle/>
          <a:p>
            <a:r>
              <a:rPr lang="en-US" altLang="en-US" dirty="0"/>
              <a:t>May, 2019</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dirty="0"/>
              <a:t>May, 2019</a:t>
            </a:r>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143763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a:xfrm>
            <a:off x="685800" y="304800"/>
            <a:ext cx="1600200" cy="215444"/>
          </a:xfrm>
        </p:spPr>
        <p:txBody>
          <a:bodyPr/>
          <a:lstStyle>
            <a:lvl1pPr>
              <a:defRPr/>
            </a:lvl1pPr>
          </a:lstStyle>
          <a:p>
            <a:r>
              <a:rPr lang="en-US" altLang="en-US" dirty="0"/>
              <a:t>May, 2019</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
        <p:nvSpPr>
          <p:cNvPr id="7" name="Rectangle 4">
            <a:extLst>
              <a:ext uri="{FF2B5EF4-FFF2-40B4-BE49-F238E27FC236}">
                <a16:creationId xmlns:a16="http://schemas.microsoft.com/office/drawing/2014/main" id="{AC72F63C-3DC0-6445-B5FC-AAA882B07D58}"/>
              </a:ext>
            </a:extLst>
          </p:cNvPr>
          <p:cNvSpPr txBox="1">
            <a:spLocks noChangeArrowheads="1"/>
          </p:cNvSpPr>
          <p:nvPr userDrawn="1"/>
        </p:nvSpPr>
        <p:spPr bwMode="auto">
          <a:xfrm>
            <a:off x="623888"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May, 2019</a:t>
            </a:r>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a:xfrm>
            <a:off x="701040" y="272236"/>
            <a:ext cx="1600200" cy="215444"/>
          </a:xfrm>
        </p:spPr>
        <p:txBody>
          <a:bodyPr/>
          <a:lstStyle>
            <a:lvl1pPr>
              <a:defRPr/>
            </a:lvl1pPr>
          </a:lstStyle>
          <a:p>
            <a:r>
              <a:rPr lang="en-US" altLang="en-US" dirty="0"/>
              <a:t>May, 2019</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a:xfrm>
            <a:off x="627062" y="303530"/>
            <a:ext cx="1600200" cy="215444"/>
          </a:xfrm>
        </p:spPr>
        <p:txBody>
          <a:bodyPr/>
          <a:lstStyle>
            <a:lvl1pPr>
              <a:defRPr/>
            </a:lvl1pPr>
          </a:lstStyle>
          <a:p>
            <a:r>
              <a:rPr lang="en-US" altLang="en-US" dirty="0"/>
              <a:t>May, 2019</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dirty="0"/>
              <a:t>May, 2019</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dirty="0"/>
              <a:t>May, 2019</a:t>
            </a:r>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
        <p:nvSpPr>
          <p:cNvPr id="5" name="Title 4">
            <a:extLst>
              <a:ext uri="{FF2B5EF4-FFF2-40B4-BE49-F238E27FC236}">
                <a16:creationId xmlns:a16="http://schemas.microsoft.com/office/drawing/2014/main" id="{1634059A-49C6-ED41-A7E0-C03CC38FE769}"/>
              </a:ext>
            </a:extLst>
          </p:cNvPr>
          <p:cNvSpPr>
            <a:spLocks noGrp="1"/>
          </p:cNvSpPr>
          <p:nvPr>
            <p:ph type="title"/>
          </p:nvPr>
        </p:nvSpPr>
        <p:spPr/>
        <p:txBody>
          <a:bodyPr/>
          <a:lstStyle/>
          <a:p>
            <a:r>
              <a:rPr lang="en-US"/>
              <a:t>Click to edit Master title style</a:t>
            </a:r>
          </a:p>
        </p:txBody>
      </p:sp>
      <p:sp>
        <p:nvSpPr>
          <p:cNvPr id="8" name="Footer Placeholder 7">
            <a:extLst>
              <a:ext uri="{FF2B5EF4-FFF2-40B4-BE49-F238E27FC236}">
                <a16:creationId xmlns:a16="http://schemas.microsoft.com/office/drawing/2014/main" id="{535B3674-E045-B646-BF0E-8E7567576CDB}"/>
              </a:ext>
            </a:extLst>
          </p:cNvPr>
          <p:cNvSpPr>
            <a:spLocks noGrp="1"/>
          </p:cNvSpPr>
          <p:nvPr>
            <p:ph type="ftr" sz="quarter" idx="13"/>
          </p:nvPr>
        </p:nvSpPr>
        <p:spPr/>
        <p:txBody>
          <a:bodyPr/>
          <a:lstStyle/>
          <a:p>
            <a:endParaRPr lang="en-US" altLang="en-US" dirty="0"/>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a:xfrm>
            <a:off x="630238" y="241756"/>
            <a:ext cx="1600200" cy="215444"/>
          </a:xfrm>
        </p:spPr>
        <p:txBody>
          <a:bodyPr/>
          <a:lstStyle>
            <a:lvl1pPr>
              <a:defRPr/>
            </a:lvl1pPr>
          </a:lstStyle>
          <a:p>
            <a:r>
              <a:rPr lang="en-US" altLang="en-US" dirty="0"/>
              <a:t>May, 2019</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a:xfrm>
            <a:off x="630238" y="241756"/>
            <a:ext cx="1600200" cy="215444"/>
          </a:xfrm>
        </p:spPr>
        <p:txBody>
          <a:bodyPr/>
          <a:lstStyle>
            <a:lvl1pPr>
              <a:defRPr/>
            </a:lvl1pPr>
          </a:lstStyle>
          <a:p>
            <a:r>
              <a:rPr lang="en-US" altLang="en-US" dirty="0"/>
              <a:t>May, 2019</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85800" y="3048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May,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1" i="0"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15-19-236-01-04md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304800" y="228600"/>
            <a:ext cx="1600200" cy="215444"/>
          </a:xfrm>
        </p:spPr>
        <p:txBody>
          <a:bodyPr/>
          <a:lstStyle/>
          <a:p>
            <a:r>
              <a:rPr lang="en-US" altLang="en-US" dirty="0"/>
              <a:t>May, 2019</a:t>
            </a:r>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0010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MAY, 2019 IEEE 802.15.4md Opening and Closing FINAL</a:t>
            </a:r>
          </a:p>
          <a:p>
            <a:r>
              <a:rPr lang="en-US" altLang="en-US" sz="1600" b="1" dirty="0">
                <a:solidFill>
                  <a:schemeClr val="tx2"/>
                </a:solidFill>
              </a:rPr>
              <a:t>Date Submitted: May 10, 2019</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b="1" dirty="0"/>
              <a:t>DCN 15-19-0236-01-04md </a:t>
            </a:r>
            <a:r>
              <a:rPr lang="en-US" altLang="en-US" sz="1600" b="1" dirty="0">
                <a:solidFill>
                  <a:schemeClr val="tx2"/>
                </a:solidFill>
              </a:rPr>
              <a:t>Abstract: </a:t>
            </a:r>
            <a:r>
              <a:rPr lang="en-US" altLang="en-US" sz="1600" dirty="0">
                <a:solidFill>
                  <a:schemeClr val="tx2"/>
                </a:solidFill>
              </a:rPr>
              <a:t>MAY, 2019 IEEE 802.15.4md Opening and Closing FINAL</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CEFC8-A252-0349-84D1-48923BAB0374}"/>
              </a:ext>
            </a:extLst>
          </p:cNvPr>
          <p:cNvSpPr>
            <a:spLocks noGrp="1"/>
          </p:cNvSpPr>
          <p:nvPr>
            <p:ph type="title"/>
          </p:nvPr>
        </p:nvSpPr>
        <p:spPr>
          <a:xfrm>
            <a:off x="685800" y="457200"/>
            <a:ext cx="7772400" cy="1066800"/>
          </a:xfrm>
        </p:spPr>
        <p:txBody>
          <a:bodyPr/>
          <a:lstStyle/>
          <a:p>
            <a:r>
              <a:rPr lang="en-US" dirty="0"/>
              <a:t>      Closing Report		</a:t>
            </a:r>
          </a:p>
        </p:txBody>
      </p:sp>
      <p:sp>
        <p:nvSpPr>
          <p:cNvPr id="3" name="Date Placeholder 2">
            <a:extLst>
              <a:ext uri="{FF2B5EF4-FFF2-40B4-BE49-F238E27FC236}">
                <a16:creationId xmlns:a16="http://schemas.microsoft.com/office/drawing/2014/main" id="{F19FB1EC-957E-6E40-9C66-7D53E59C29D1}"/>
              </a:ext>
            </a:extLst>
          </p:cNvPr>
          <p:cNvSpPr>
            <a:spLocks noGrp="1"/>
          </p:cNvSpPr>
          <p:nvPr>
            <p:ph type="dt" sz="half" idx="10"/>
          </p:nvPr>
        </p:nvSpPr>
        <p:spPr/>
        <p:txBody>
          <a:bodyPr/>
          <a:lstStyle/>
          <a:p>
            <a:r>
              <a:rPr lang="en-US" altLang="en-US" dirty="0"/>
              <a:t>May, 2019</a:t>
            </a:r>
          </a:p>
        </p:txBody>
      </p:sp>
      <p:sp>
        <p:nvSpPr>
          <p:cNvPr id="4" name="Slide Number Placeholder 3">
            <a:extLst>
              <a:ext uri="{FF2B5EF4-FFF2-40B4-BE49-F238E27FC236}">
                <a16:creationId xmlns:a16="http://schemas.microsoft.com/office/drawing/2014/main" id="{4C528283-AD8B-E44B-AA69-B1E64486BF72}"/>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10</a:t>
            </a:fld>
            <a:endParaRPr lang="en-US" altLang="en-US"/>
          </a:p>
        </p:txBody>
      </p:sp>
      <p:sp>
        <p:nvSpPr>
          <p:cNvPr id="5" name="TextBox 4">
            <a:extLst>
              <a:ext uri="{FF2B5EF4-FFF2-40B4-BE49-F238E27FC236}">
                <a16:creationId xmlns:a16="http://schemas.microsoft.com/office/drawing/2014/main" id="{24398048-C475-DC4C-8F23-E4B23FA037F6}"/>
              </a:ext>
            </a:extLst>
          </p:cNvPr>
          <p:cNvSpPr txBox="1"/>
          <p:nvPr/>
        </p:nvSpPr>
        <p:spPr>
          <a:xfrm>
            <a:off x="662940" y="1447800"/>
            <a:ext cx="7772400" cy="4278094"/>
          </a:xfrm>
          <a:prstGeom prst="rect">
            <a:avLst/>
          </a:prstGeom>
          <a:noFill/>
        </p:spPr>
        <p:txBody>
          <a:bodyPr wrap="square" rtlCol="0">
            <a:spAutoFit/>
          </a:bodyPr>
          <a:lstStyle/>
          <a:p>
            <a:pPr marL="457200" indent="-457200">
              <a:buFont typeface="Arial" panose="020B0604020202020204" pitchFamily="34" charset="0"/>
              <a:buChar char="•"/>
            </a:pPr>
            <a:r>
              <a:rPr lang="en-US" sz="2800" dirty="0"/>
              <a:t>CRG Formed</a:t>
            </a:r>
          </a:p>
          <a:p>
            <a:pPr marL="457200" indent="-457200">
              <a:buFont typeface="Arial" panose="020B0604020202020204" pitchFamily="34" charset="0"/>
              <a:buChar char="•"/>
            </a:pPr>
            <a:r>
              <a:rPr lang="en-US" sz="2800" dirty="0"/>
              <a:t>Motions for CRG and Letter Ballot were approved by the TG</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Minutes are Posted:</a:t>
            </a:r>
          </a:p>
          <a:p>
            <a:pPr marL="914400" lvl="1" indent="-457200">
              <a:buFont typeface="Arial" panose="020B0604020202020204" pitchFamily="34" charset="0"/>
              <a:buChar char="•"/>
            </a:pPr>
            <a:r>
              <a:rPr lang="en-US" sz="2800" dirty="0"/>
              <a:t>DCN 15-19-0238-00-04md</a:t>
            </a:r>
          </a:p>
          <a:p>
            <a:pPr marL="914400" lvl="1"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Draft Agenda Posted:</a:t>
            </a:r>
          </a:p>
          <a:p>
            <a:pPr marL="914400" lvl="1" indent="-457200">
              <a:buFont typeface="Arial" panose="020B0604020202020204" pitchFamily="34" charset="0"/>
              <a:buChar char="•"/>
            </a:pPr>
            <a:r>
              <a:rPr lang="en-US" sz="2800" dirty="0"/>
              <a:t>DCN 15-19-0235-00-04md</a:t>
            </a:r>
          </a:p>
        </p:txBody>
      </p:sp>
    </p:spTree>
    <p:extLst>
      <p:ext uri="{BB962C8B-B14F-4D97-AF65-F5344CB8AC3E}">
        <p14:creationId xmlns:p14="http://schemas.microsoft.com/office/powerpoint/2010/main" val="21772957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51B326F-35DC-8444-BE21-8992E252C019}"/>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11</a:t>
            </a:fld>
            <a:endParaRPr lang="en-US" altLang="en-US"/>
          </a:p>
        </p:txBody>
      </p:sp>
      <p:sp>
        <p:nvSpPr>
          <p:cNvPr id="4" name="Rectangle 3">
            <a:extLst>
              <a:ext uri="{FF2B5EF4-FFF2-40B4-BE49-F238E27FC236}">
                <a16:creationId xmlns:a16="http://schemas.microsoft.com/office/drawing/2014/main" id="{7968DD62-ECF7-1E48-938D-99C060700260}"/>
              </a:ext>
            </a:extLst>
          </p:cNvPr>
          <p:cNvSpPr/>
          <p:nvPr/>
        </p:nvSpPr>
        <p:spPr>
          <a:xfrm>
            <a:off x="685800" y="914400"/>
            <a:ext cx="7772400" cy="5509200"/>
          </a:xfrm>
          <a:prstGeom prst="rect">
            <a:avLst/>
          </a:prstGeom>
        </p:spPr>
        <p:txBody>
          <a:bodyPr wrap="square">
            <a:spAutoFit/>
          </a:bodyPr>
          <a:lstStyle/>
          <a:p>
            <a:r>
              <a:rPr lang="en-US" sz="3200" dirty="0"/>
              <a:t>TG Motion for TG4md Letter Ballot</a:t>
            </a:r>
          </a:p>
          <a:p>
            <a:r>
              <a:rPr lang="en-US" sz="3200" dirty="0"/>
              <a:t> </a:t>
            </a:r>
          </a:p>
          <a:p>
            <a:r>
              <a:rPr lang="en-US" sz="3200" dirty="0"/>
              <a:t>Move that TG4md formally request that the 802.15 WG start a WG Letter Ballot requesting approval of document P802.15.4-REVd-D03 and to forward document P802.15.4-REVd-D03 to Standards Association Ballot pending the completion and inclusion of the edits in the draft. </a:t>
            </a:r>
          </a:p>
          <a:p>
            <a:r>
              <a:rPr lang="en-US" sz="3200" dirty="0"/>
              <a:t>Moved: Kunal Shah </a:t>
            </a:r>
          </a:p>
          <a:p>
            <a:r>
              <a:rPr lang="en-US" sz="3200" dirty="0"/>
              <a:t>Second: Jay Holcomb</a:t>
            </a:r>
          </a:p>
        </p:txBody>
      </p:sp>
    </p:spTree>
    <p:extLst>
      <p:ext uri="{BB962C8B-B14F-4D97-AF65-F5344CB8AC3E}">
        <p14:creationId xmlns:p14="http://schemas.microsoft.com/office/powerpoint/2010/main" val="3205917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9B7FCC-61ED-2D49-925D-BB67D67E144D}"/>
              </a:ext>
            </a:extLst>
          </p:cNvPr>
          <p:cNvSpPr>
            <a:spLocks noGrp="1"/>
          </p:cNvSpPr>
          <p:nvPr>
            <p:ph type="dt" sz="half" idx="10"/>
          </p:nvPr>
        </p:nvSpPr>
        <p:spPr/>
        <p:txBody>
          <a:bodyPr/>
          <a:lstStyle/>
          <a:p>
            <a:r>
              <a:rPr lang="en-US" altLang="en-US"/>
              <a:t>May, 2019</a:t>
            </a:r>
            <a:endParaRPr lang="en-US" altLang="en-US" dirty="0"/>
          </a:p>
        </p:txBody>
      </p:sp>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12</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4842351"/>
          </a:xfrm>
          <a:prstGeom prst="rect">
            <a:avLst/>
          </a:prstGeom>
        </p:spPr>
        <p:txBody>
          <a:bodyPr wrap="square">
            <a:spAutoFit/>
          </a:bodyPr>
          <a:lstStyle/>
          <a:p>
            <a:r>
              <a:rPr lang="en-US" sz="1800" dirty="0"/>
              <a:t>TG CRG Motion </a:t>
            </a: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P802.15.4-REVd-D03 </a:t>
            </a:r>
            <a:r>
              <a:rPr lang="en-US" altLang="en-US" sz="2400" dirty="0">
                <a:solidFill>
                  <a:srgbClr val="000000"/>
                </a:solidFill>
              </a:rPr>
              <a:t>with the following membership: </a:t>
            </a:r>
            <a:r>
              <a:rPr lang="en-US" sz="2400" dirty="0"/>
              <a:t>Gary Stuebing(As Chair), Don Sturek, Kunal Shah, Ruben Salazar, Tero Kivinen, Phil Beecher and </a:t>
            </a:r>
            <a:r>
              <a:rPr lang="en-US" sz="2400" dirty="0" err="1"/>
              <a:t>Shoichi</a:t>
            </a:r>
            <a:r>
              <a:rPr lang="en-US" sz="2400" dirty="0"/>
              <a:t> Kitazawa.</a:t>
            </a:r>
            <a:r>
              <a:rPr lang="en-US" altLang="en-US" sz="2400" dirty="0">
                <a:solidFill>
                  <a:srgbClr val="000000"/>
                </a:solidFill>
              </a:rPr>
              <a:t> The 802.15.4md CRG is authorized to approve comment resolutions and to approve the start of Letter Ballot of the revised draft on behalf of the 802.15 WG. Comment resolution 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 Jay Holcomb</a:t>
            </a:r>
            <a:endParaRPr lang="en-US" sz="1800" dirty="0"/>
          </a:p>
        </p:txBody>
      </p:sp>
    </p:spTree>
    <p:extLst>
      <p:ext uri="{BB962C8B-B14F-4D97-AF65-F5344CB8AC3E}">
        <p14:creationId xmlns:p14="http://schemas.microsoft.com/office/powerpoint/2010/main" val="2533941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F8EECC-3E0D-2047-AFA9-C9CAA5D5666E}"/>
              </a:ext>
            </a:extLst>
          </p:cNvPr>
          <p:cNvSpPr>
            <a:spLocks noGrp="1"/>
          </p:cNvSpPr>
          <p:nvPr>
            <p:ph type="dt" sz="half" idx="10"/>
          </p:nvPr>
        </p:nvSpPr>
        <p:spPr/>
        <p:txBody>
          <a:bodyPr/>
          <a:lstStyle/>
          <a:p>
            <a:r>
              <a:rPr lang="en-US" altLang="en-US"/>
              <a:t>May, 2019</a:t>
            </a:r>
            <a:endParaRPr lang="en-US" altLang="en-US" dirty="0"/>
          </a:p>
        </p:txBody>
      </p:sp>
      <p:sp>
        <p:nvSpPr>
          <p:cNvPr id="3" name="Slide Number Placeholder 2">
            <a:extLst>
              <a:ext uri="{FF2B5EF4-FFF2-40B4-BE49-F238E27FC236}">
                <a16:creationId xmlns:a16="http://schemas.microsoft.com/office/drawing/2014/main" id="{4B6FA134-1BC1-F649-8FF8-595A064638CD}"/>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4" name="Rectangle 3">
            <a:extLst>
              <a:ext uri="{FF2B5EF4-FFF2-40B4-BE49-F238E27FC236}">
                <a16:creationId xmlns:a16="http://schemas.microsoft.com/office/drawing/2014/main" id="{96DFA3DC-4AB5-AC44-892F-914234D35D5B}"/>
              </a:ext>
            </a:extLst>
          </p:cNvPr>
          <p:cNvSpPr/>
          <p:nvPr/>
        </p:nvSpPr>
        <p:spPr>
          <a:xfrm>
            <a:off x="723900" y="612844"/>
            <a:ext cx="8001000" cy="5632311"/>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P802.15.4-REVd-D02 with the following membership: Gary Stuebing(As Chair), Don Sturek, Kunal Shah, Ruben Salazar, Tero Kivinen, Phil Beecher and </a:t>
            </a:r>
            <a:r>
              <a:rPr lang="en-US" sz="2400" dirty="0" err="1"/>
              <a:t>Shoichi</a:t>
            </a:r>
            <a:r>
              <a:rPr lang="en-US" sz="2400" dirty="0"/>
              <a:t> Kitazawa. The 802.15.4md CRG is authorized to approve comment resolutions and to approve the start of letter ballot of the revised draft on behalf of the 802.15 WG. Comment resolution on ballots between sessions will be conducted via reflector email and via teleconferences announced to the reflector as per the LMSC 802 WG P&amp;P</a:t>
            </a:r>
          </a:p>
          <a:p>
            <a:r>
              <a:rPr lang="en-US" sz="2400" dirty="0"/>
              <a:t>Moved By: Gary Stuebing</a:t>
            </a:r>
          </a:p>
          <a:p>
            <a:r>
              <a:rPr lang="en-US" sz="2400" dirty="0"/>
              <a:t>Seconded By</a:t>
            </a:r>
            <a:r>
              <a:rPr lang="en-US" sz="2000" dirty="0"/>
              <a:t>:</a:t>
            </a:r>
            <a:endParaRPr lang="en-US" sz="2400" dirty="0"/>
          </a:p>
        </p:txBody>
      </p:sp>
    </p:spTree>
    <p:extLst>
      <p:ext uri="{BB962C8B-B14F-4D97-AF65-F5344CB8AC3E}">
        <p14:creationId xmlns:p14="http://schemas.microsoft.com/office/powerpoint/2010/main" val="13220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974DFA-DBDC-E042-8CBD-B22D0A1774AC}"/>
              </a:ext>
            </a:extLst>
          </p:cNvPr>
          <p:cNvSpPr>
            <a:spLocks noGrp="1"/>
          </p:cNvSpPr>
          <p:nvPr>
            <p:ph type="dt" sz="half" idx="10"/>
          </p:nvPr>
        </p:nvSpPr>
        <p:spPr/>
        <p:txBody>
          <a:bodyPr/>
          <a:lstStyle/>
          <a:p>
            <a:r>
              <a:rPr lang="en-US" altLang="en-US"/>
              <a:t>May, 2019</a:t>
            </a:r>
            <a:endParaRPr lang="en-US" altLang="en-US" dirty="0"/>
          </a:p>
        </p:txBody>
      </p:sp>
      <p:sp>
        <p:nvSpPr>
          <p:cNvPr id="3" name="Slide Number Placeholder 2">
            <a:extLst>
              <a:ext uri="{FF2B5EF4-FFF2-40B4-BE49-F238E27FC236}">
                <a16:creationId xmlns:a16="http://schemas.microsoft.com/office/drawing/2014/main" id="{BFF0BD28-609C-B342-8A2B-22ADF189DFA8}"/>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3F54E52C-2ED6-3A46-B82E-123BB60DE79E}"/>
              </a:ext>
            </a:extLst>
          </p:cNvPr>
          <p:cNvSpPr/>
          <p:nvPr/>
        </p:nvSpPr>
        <p:spPr>
          <a:xfrm>
            <a:off x="533400" y="838200"/>
            <a:ext cx="7924800" cy="5570756"/>
          </a:xfrm>
          <a:prstGeom prst="rect">
            <a:avLst/>
          </a:prstGeom>
        </p:spPr>
        <p:txBody>
          <a:bodyPr wrap="square">
            <a:spAutoFit/>
          </a:bodyPr>
          <a:lstStyle/>
          <a:p>
            <a:pPr>
              <a:spcBef>
                <a:spcPts val="0"/>
              </a:spcBef>
              <a:spcAft>
                <a:spcPts val="0"/>
              </a:spcAft>
            </a:pPr>
            <a:r>
              <a:rPr lang="en-US" sz="3200" i="1" dirty="0">
                <a:solidFill>
                  <a:srgbClr val="000000"/>
                </a:solidFill>
                <a:latin typeface="Calibri" panose="020F0502020204030204" pitchFamily="34" charset="0"/>
              </a:rPr>
              <a:t>WG Motion for TG4md Letter Ballot</a:t>
            </a:r>
            <a:endParaRPr lang="en-US" sz="3600" dirty="0">
              <a:solidFill>
                <a:srgbClr val="000000"/>
              </a:solidFill>
              <a:latin typeface="Calibri" panose="020F0502020204030204" pitchFamily="34" charset="0"/>
            </a:endParaRPr>
          </a:p>
          <a:p>
            <a:pPr>
              <a:spcBef>
                <a:spcPts val="0"/>
              </a:spcBef>
              <a:spcAft>
                <a:spcPts val="0"/>
              </a:spcAft>
            </a:pPr>
            <a:r>
              <a:rPr lang="en-US" sz="3200" i="1" dirty="0">
                <a:solidFill>
                  <a:srgbClr val="000000"/>
                </a:solidFill>
                <a:latin typeface="Calibri" panose="020F0502020204030204" pitchFamily="34" charset="0"/>
              </a:rPr>
              <a:t> </a:t>
            </a:r>
            <a:endParaRPr lang="en-US" sz="3600" dirty="0">
              <a:solidFill>
                <a:srgbClr val="000000"/>
              </a:solidFill>
              <a:latin typeface="Calibri" panose="020F0502020204030204" pitchFamily="34" charset="0"/>
            </a:endParaRPr>
          </a:p>
          <a:p>
            <a:pPr>
              <a:spcBef>
                <a:spcPts val="0"/>
              </a:spcBef>
              <a:spcAft>
                <a:spcPts val="0"/>
              </a:spcAft>
            </a:pPr>
            <a:r>
              <a:rPr lang="en-US" sz="3200" i="1" dirty="0">
                <a:solidFill>
                  <a:srgbClr val="000000"/>
                </a:solidFill>
                <a:latin typeface="Calibri" panose="020F0502020204030204" pitchFamily="34" charset="0"/>
              </a:rPr>
              <a:t>Move that the 802.15 WG </a:t>
            </a:r>
            <a:r>
              <a:rPr lang="en-US" sz="3200" dirty="0"/>
              <a:t>start a WG Letter Ballot requesting approval of document P802.15.4-REVd-D03 and to forward document P802.15.4-REVd-D03 to Standards Association Ballot pending the completion and inclusion of the edits in the draft. </a:t>
            </a:r>
            <a:endParaRPr lang="en-US" sz="3200" i="1" dirty="0">
              <a:solidFill>
                <a:srgbClr val="000000"/>
              </a:solidFill>
              <a:latin typeface="Calibri" panose="020F0502020204030204" pitchFamily="34" charset="0"/>
            </a:endParaRPr>
          </a:p>
          <a:p>
            <a:pPr>
              <a:spcBef>
                <a:spcPts val="0"/>
              </a:spcBef>
              <a:spcAft>
                <a:spcPts val="0"/>
              </a:spcAft>
            </a:pPr>
            <a:endParaRPr lang="en-US" sz="3600" dirty="0">
              <a:solidFill>
                <a:srgbClr val="000000"/>
              </a:solidFill>
              <a:latin typeface="Calibri" panose="020F0502020204030204" pitchFamily="34" charset="0"/>
            </a:endParaRPr>
          </a:p>
          <a:p>
            <a:pPr>
              <a:spcBef>
                <a:spcPts val="0"/>
              </a:spcBef>
              <a:spcAft>
                <a:spcPts val="0"/>
              </a:spcAft>
            </a:pPr>
            <a:r>
              <a:rPr lang="en-US" sz="3200" i="1" dirty="0">
                <a:solidFill>
                  <a:srgbClr val="000000"/>
                </a:solidFill>
                <a:latin typeface="Calibri" panose="020F0502020204030204" pitchFamily="34" charset="0"/>
              </a:rPr>
              <a:t>Moved: Gary Stuebing</a:t>
            </a:r>
            <a:endParaRPr lang="en-US" sz="3600" dirty="0">
              <a:solidFill>
                <a:srgbClr val="000000"/>
              </a:solidFill>
              <a:latin typeface="Calibri" panose="020F0502020204030204" pitchFamily="34" charset="0"/>
            </a:endParaRPr>
          </a:p>
          <a:p>
            <a:pPr>
              <a:spcBef>
                <a:spcPts val="0"/>
              </a:spcBef>
              <a:spcAft>
                <a:spcPts val="0"/>
              </a:spcAft>
            </a:pPr>
            <a:r>
              <a:rPr lang="en-US" sz="3200" i="1" dirty="0">
                <a:solidFill>
                  <a:srgbClr val="000000"/>
                </a:solidFill>
                <a:latin typeface="Calibri" panose="020F0502020204030204" pitchFamily="34" charset="0"/>
              </a:rPr>
              <a:t>Second:</a:t>
            </a:r>
            <a:endParaRPr lang="en-US" sz="3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066769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Future Slide</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15</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May,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 name="Picture 4">
            <a:extLst>
              <a:ext uri="{FF2B5EF4-FFF2-40B4-BE49-F238E27FC236}">
                <a16:creationId xmlns:a16="http://schemas.microsoft.com/office/drawing/2014/main" id="{6EDDDDD9-8F18-B14E-9B19-EA58F1327DDB}"/>
              </a:ext>
            </a:extLst>
          </p:cNvPr>
          <p:cNvPicPr>
            <a:picLocks noChangeAspect="1"/>
          </p:cNvPicPr>
          <p:nvPr/>
        </p:nvPicPr>
        <p:blipFill>
          <a:blip r:embed="rId2"/>
          <a:stretch>
            <a:fillRect/>
          </a:stretch>
        </p:blipFill>
        <p:spPr>
          <a:xfrm>
            <a:off x="1352550" y="2451100"/>
            <a:ext cx="6438900" cy="1955800"/>
          </a:xfrm>
          <a:prstGeom prst="rect">
            <a:avLst/>
          </a:prstGeom>
        </p:spPr>
      </p:pic>
    </p:spTree>
    <p:extLst>
      <p:ext uri="{BB962C8B-B14F-4D97-AF65-F5344CB8AC3E}">
        <p14:creationId xmlns:p14="http://schemas.microsoft.com/office/powerpoint/2010/main" val="3617686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2" name="Date Placeholder 1">
            <a:extLst>
              <a:ext uri="{FF2B5EF4-FFF2-40B4-BE49-F238E27FC236}">
                <a16:creationId xmlns:a16="http://schemas.microsoft.com/office/drawing/2014/main" id="{C90F4FF2-A2B4-AD4E-85AC-88C496C61EB1}"/>
              </a:ext>
            </a:extLst>
          </p:cNvPr>
          <p:cNvSpPr>
            <a:spLocks noGrp="1"/>
          </p:cNvSpPr>
          <p:nvPr>
            <p:ph type="dt" sz="half" idx="10"/>
          </p:nvPr>
        </p:nvSpPr>
        <p:spPr>
          <a:xfrm>
            <a:off x="533400" y="295544"/>
            <a:ext cx="1600200" cy="215444"/>
          </a:xfrm>
        </p:spPr>
        <p:txBody>
          <a:bodyPr/>
          <a:lstStyle/>
          <a:p>
            <a:r>
              <a:rPr lang="en-US" altLang="en-US" dirty="0"/>
              <a:t>May, 2019</a:t>
            </a: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May, 2019</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altLang="en-US" sz="3600" dirty="0"/>
              <a:t>MAY, 2019 IEEE 802.15.4md Interim Plenary Agenda  - Draft</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2343333013"/>
              </p:ext>
            </p:extLst>
          </p:nvPr>
        </p:nvGraphicFramePr>
        <p:xfrm>
          <a:off x="534194" y="1404015"/>
          <a:ext cx="8075612" cy="3975705"/>
        </p:xfrm>
        <a:graphic>
          <a:graphicData uri="http://schemas.openxmlformats.org/drawingml/2006/table">
            <a:tbl>
              <a:tblPr firstRow="1" firstCol="1" bandRow="1">
                <a:tableStyleId>{00A15C55-8517-42AA-B614-E9B94910E393}</a:tableStyleId>
              </a:tblPr>
              <a:tblGrid>
                <a:gridCol w="784256">
                  <a:extLst>
                    <a:ext uri="{9D8B030D-6E8A-4147-A177-3AD203B41FA5}">
                      <a16:colId xmlns:a16="http://schemas.microsoft.com/office/drawing/2014/main" val="20000"/>
                    </a:ext>
                  </a:extLst>
                </a:gridCol>
                <a:gridCol w="1960640">
                  <a:extLst>
                    <a:ext uri="{9D8B030D-6E8A-4147-A177-3AD203B41FA5}">
                      <a16:colId xmlns:a16="http://schemas.microsoft.com/office/drawing/2014/main" val="20001"/>
                    </a:ext>
                  </a:extLst>
                </a:gridCol>
                <a:gridCol w="1803789">
                  <a:extLst>
                    <a:ext uri="{9D8B030D-6E8A-4147-A177-3AD203B41FA5}">
                      <a16:colId xmlns:a16="http://schemas.microsoft.com/office/drawing/2014/main" val="20002"/>
                    </a:ext>
                  </a:extLst>
                </a:gridCol>
                <a:gridCol w="1775121">
                  <a:extLst>
                    <a:ext uri="{9D8B030D-6E8A-4147-A177-3AD203B41FA5}">
                      <a16:colId xmlns:a16="http://schemas.microsoft.com/office/drawing/2014/main" val="20003"/>
                    </a:ext>
                  </a:extLst>
                </a:gridCol>
                <a:gridCol w="1751806">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TBA</a:t>
                      </a:r>
                    </a:p>
                  </a:txBody>
                  <a:tcPr/>
                </a:tc>
                <a:tc>
                  <a:txBody>
                    <a:bodyPr/>
                    <a:lstStyle/>
                    <a:p>
                      <a:pPr algn="ctr"/>
                      <a:r>
                        <a:rPr lang="en-US" dirty="0"/>
                        <a:t>TBA</a:t>
                      </a:r>
                    </a:p>
                  </a:txBody>
                  <a:tcPr/>
                </a:tc>
                <a:tc>
                  <a:txBody>
                    <a:bodyPr/>
                    <a:lstStyle/>
                    <a:p>
                      <a:pPr algn="ctr"/>
                      <a:r>
                        <a:rPr lang="en-US" dirty="0"/>
                        <a:t>TBA</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15md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Library</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Arial"/>
                          <a:ea typeface="+mn-ea"/>
                          <a:cs typeface="+mn-cs"/>
                        </a:rPr>
                        <a:t>TBA</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15md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Library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15md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Library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15md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Library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TBA</a:t>
                      </a: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6:30pm Closing Plenary</a:t>
                      </a:r>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
        <p:nvSpPr>
          <p:cNvPr id="7" name="Date Placeholder 3">
            <a:extLst>
              <a:ext uri="{FF2B5EF4-FFF2-40B4-BE49-F238E27FC236}">
                <a16:creationId xmlns:a16="http://schemas.microsoft.com/office/drawing/2014/main" id="{9C34C6DE-9B42-E743-AED8-525A67D1316F}"/>
              </a:ext>
            </a:extLst>
          </p:cNvPr>
          <p:cNvSpPr>
            <a:spLocks noGrp="1"/>
          </p:cNvSpPr>
          <p:nvPr>
            <p:ph type="dt" sz="half" idx="10"/>
          </p:nvPr>
        </p:nvSpPr>
        <p:spPr>
          <a:xfrm>
            <a:off x="762000" y="295304"/>
            <a:ext cx="1600200" cy="215444"/>
          </a:xfrm>
        </p:spPr>
        <p:txBody>
          <a:bodyPr/>
          <a:lstStyle/>
          <a:p>
            <a:r>
              <a:rPr lang="en-US" altLang="en-US" dirty="0"/>
              <a:t>May, 2019</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Monday PM2 – Session 1</a:t>
            </a:r>
          </a:p>
          <a:p>
            <a:pPr lvl="1"/>
            <a:r>
              <a:rPr lang="en-US" sz="2400" dirty="0"/>
              <a:t>Call for Patents</a:t>
            </a:r>
          </a:p>
          <a:p>
            <a:pPr lvl="1"/>
            <a:r>
              <a:rPr lang="en-US" sz="2400" dirty="0"/>
              <a:t>Review minutes and approve minutes from last Face to Face and (DCN 137)</a:t>
            </a:r>
          </a:p>
          <a:p>
            <a:pPr lvl="1"/>
            <a:r>
              <a:rPr lang="en-US" sz="2400" dirty="0"/>
              <a:t>Approve CRG Minutes (DCN 187)</a:t>
            </a:r>
          </a:p>
          <a:p>
            <a:pPr lvl="1"/>
            <a:r>
              <a:rPr lang="en-US" sz="2400" dirty="0"/>
              <a:t>Review of Draft D02</a:t>
            </a:r>
          </a:p>
          <a:p>
            <a:pPr marL="457200" lvl="1" indent="0">
              <a:buNone/>
            </a:pPr>
            <a:endParaRPr lang="en-US" sz="2400" dirty="0"/>
          </a:p>
          <a:p>
            <a:pPr lvl="1"/>
            <a:r>
              <a:rPr lang="en-US" sz="2400" dirty="0"/>
              <a:t>Any Action Items?</a:t>
            </a:r>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May,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Session 2</a:t>
            </a:r>
          </a:p>
          <a:p>
            <a:pPr lvl="1"/>
            <a:r>
              <a:rPr lang="en-US" sz="2400" dirty="0"/>
              <a:t>General Review – If necessary</a:t>
            </a:r>
          </a:p>
          <a:p>
            <a:r>
              <a:rPr lang="en-US" sz="2800" dirty="0"/>
              <a:t>Session 3</a:t>
            </a:r>
          </a:p>
          <a:p>
            <a:pPr lvl="1"/>
            <a:r>
              <a:rPr lang="en-US" sz="2400" dirty="0"/>
              <a:t>General Review – If necessary</a:t>
            </a:r>
          </a:p>
          <a:p>
            <a:r>
              <a:rPr lang="en-US" sz="2800" dirty="0"/>
              <a:t>Session 4</a:t>
            </a:r>
          </a:p>
          <a:p>
            <a:pPr lvl="1"/>
            <a:r>
              <a:rPr lang="en-US" sz="2400" dirty="0"/>
              <a:t>General Review – If necessary</a:t>
            </a:r>
          </a:p>
          <a:p>
            <a:pPr lvl="1"/>
            <a:r>
              <a:rPr lang="en-US" sz="2400" dirty="0"/>
              <a:t>Closing Motions</a:t>
            </a:r>
          </a:p>
          <a:p>
            <a:pPr lvl="1"/>
            <a:r>
              <a:rPr lang="en-US" sz="2400" dirty="0" err="1"/>
              <a:t>Adjorn</a:t>
            </a: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7" name="Date Placeholder 3">
            <a:extLst>
              <a:ext uri="{FF2B5EF4-FFF2-40B4-BE49-F238E27FC236}">
                <a16:creationId xmlns:a16="http://schemas.microsoft.com/office/drawing/2014/main" id="{DAF56444-D302-6049-B1E7-C2F2123027F6}"/>
              </a:ext>
            </a:extLst>
          </p:cNvPr>
          <p:cNvSpPr>
            <a:spLocks noGrp="1"/>
          </p:cNvSpPr>
          <p:nvPr>
            <p:ph type="dt" sz="half" idx="10"/>
          </p:nvPr>
        </p:nvSpPr>
        <p:spPr>
          <a:xfrm>
            <a:off x="685800" y="378281"/>
            <a:ext cx="1600200" cy="215444"/>
          </a:xfrm>
        </p:spPr>
        <p:txBody>
          <a:bodyPr/>
          <a:lstStyle/>
          <a:p>
            <a:r>
              <a:rPr lang="en-US" altLang="en-US" dirty="0"/>
              <a:t>May, 2019</a:t>
            </a:r>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046087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CEFC8-A252-0349-84D1-48923BAB0374}"/>
              </a:ext>
            </a:extLst>
          </p:cNvPr>
          <p:cNvSpPr>
            <a:spLocks noGrp="1"/>
          </p:cNvSpPr>
          <p:nvPr>
            <p:ph type="title"/>
          </p:nvPr>
        </p:nvSpPr>
        <p:spPr>
          <a:xfrm>
            <a:off x="685800" y="457200"/>
            <a:ext cx="7772400" cy="1066800"/>
          </a:xfrm>
        </p:spPr>
        <p:txBody>
          <a:bodyPr/>
          <a:lstStyle/>
          <a:p>
            <a:r>
              <a:rPr lang="en-US" dirty="0"/>
              <a:t>      Closing Report		</a:t>
            </a:r>
          </a:p>
        </p:txBody>
      </p:sp>
      <p:sp>
        <p:nvSpPr>
          <p:cNvPr id="3" name="Date Placeholder 2">
            <a:extLst>
              <a:ext uri="{FF2B5EF4-FFF2-40B4-BE49-F238E27FC236}">
                <a16:creationId xmlns:a16="http://schemas.microsoft.com/office/drawing/2014/main" id="{F19FB1EC-957E-6E40-9C66-7D53E59C29D1}"/>
              </a:ext>
            </a:extLst>
          </p:cNvPr>
          <p:cNvSpPr>
            <a:spLocks noGrp="1"/>
          </p:cNvSpPr>
          <p:nvPr>
            <p:ph type="dt" sz="half" idx="10"/>
          </p:nvPr>
        </p:nvSpPr>
        <p:spPr/>
        <p:txBody>
          <a:bodyPr/>
          <a:lstStyle/>
          <a:p>
            <a:r>
              <a:rPr lang="en-US" altLang="en-US" dirty="0"/>
              <a:t>May, 2019</a:t>
            </a:r>
          </a:p>
        </p:txBody>
      </p:sp>
      <p:sp>
        <p:nvSpPr>
          <p:cNvPr id="4" name="Slide Number Placeholder 3">
            <a:extLst>
              <a:ext uri="{FF2B5EF4-FFF2-40B4-BE49-F238E27FC236}">
                <a16:creationId xmlns:a16="http://schemas.microsoft.com/office/drawing/2014/main" id="{4C528283-AD8B-E44B-AA69-B1E64486BF72}"/>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7</a:t>
            </a:fld>
            <a:endParaRPr lang="en-US" altLang="en-US"/>
          </a:p>
        </p:txBody>
      </p:sp>
      <p:sp>
        <p:nvSpPr>
          <p:cNvPr id="5" name="TextBox 4">
            <a:extLst>
              <a:ext uri="{FF2B5EF4-FFF2-40B4-BE49-F238E27FC236}">
                <a16:creationId xmlns:a16="http://schemas.microsoft.com/office/drawing/2014/main" id="{24398048-C475-DC4C-8F23-E4B23FA037F6}"/>
              </a:ext>
            </a:extLst>
          </p:cNvPr>
          <p:cNvSpPr txBox="1"/>
          <p:nvPr/>
        </p:nvSpPr>
        <p:spPr>
          <a:xfrm>
            <a:off x="662940" y="1447800"/>
            <a:ext cx="7772400" cy="4647426"/>
          </a:xfrm>
          <a:prstGeom prst="rect">
            <a:avLst/>
          </a:prstGeom>
          <a:noFill/>
        </p:spPr>
        <p:txBody>
          <a:bodyPr wrap="square" rtlCol="0">
            <a:spAutoFit/>
          </a:bodyPr>
          <a:lstStyle/>
          <a:p>
            <a:pPr marL="457200" indent="-457200">
              <a:buFont typeface="Arial" panose="020B0604020202020204" pitchFamily="34" charset="0"/>
              <a:buChar char="•"/>
            </a:pPr>
            <a:r>
              <a:rPr lang="en-US" sz="3200" dirty="0"/>
              <a:t>Call for Patents</a:t>
            </a:r>
          </a:p>
          <a:p>
            <a:pPr marL="457200" indent="-457200">
              <a:buFont typeface="Arial" panose="020B0604020202020204" pitchFamily="34" charset="0"/>
              <a:buChar char="•"/>
            </a:pPr>
            <a:r>
              <a:rPr lang="en-US" sz="3200" dirty="0"/>
              <a:t>Approved minutes from last F2F</a:t>
            </a:r>
          </a:p>
          <a:p>
            <a:pPr marL="457200" indent="-457200">
              <a:buFont typeface="Arial" panose="020B0604020202020204" pitchFamily="34" charset="0"/>
              <a:buChar char="•"/>
            </a:pPr>
            <a:r>
              <a:rPr lang="en-US" sz="3200" dirty="0"/>
              <a:t>Approved minutes from CRG </a:t>
            </a:r>
          </a:p>
          <a:p>
            <a:pPr marL="457200" indent="-457200">
              <a:buFont typeface="Arial" panose="020B0604020202020204" pitchFamily="34" charset="0"/>
              <a:buChar char="•"/>
            </a:pPr>
            <a:r>
              <a:rPr lang="en-US" sz="3200" dirty="0"/>
              <a:t>Reviewed Latest Draft </a:t>
            </a:r>
          </a:p>
          <a:p>
            <a:pPr marL="914400" lvl="1" indent="-457200">
              <a:buFont typeface="Arial" panose="020B0604020202020204" pitchFamily="34" charset="0"/>
              <a:buChar char="•"/>
            </a:pPr>
            <a:r>
              <a:rPr lang="en-US" sz="2800" dirty="0"/>
              <a:t>IEEE P802.15.4-REVd/D02</a:t>
            </a:r>
          </a:p>
          <a:p>
            <a:pPr marL="1371600" lvl="2" indent="-457200">
              <a:buFont typeface="Arial" panose="020B0604020202020204" pitchFamily="34" charset="0"/>
              <a:buChar char="•"/>
            </a:pPr>
            <a:r>
              <a:rPr lang="en-US" sz="2800" dirty="0"/>
              <a:t>Available in Members Private Area</a:t>
            </a:r>
          </a:p>
          <a:p>
            <a:pPr marL="457200" indent="-457200">
              <a:buFont typeface="Arial" panose="020B0604020202020204" pitchFamily="34" charset="0"/>
              <a:buChar char="•"/>
            </a:pPr>
            <a:r>
              <a:rPr lang="en-US" sz="2800" dirty="0"/>
              <a:t>Determined effort related to inclusion of IEEE 802.14.4X into the Draft along with edits to Figures and Tables</a:t>
            </a:r>
          </a:p>
          <a:p>
            <a:pPr marL="457200" indent="-457200">
              <a:buFont typeface="Arial" panose="020B0604020202020204" pitchFamily="34" charset="0"/>
              <a:buChar char="•"/>
            </a:pPr>
            <a:r>
              <a:rPr lang="en-US" sz="2800" dirty="0"/>
              <a:t>Worked on a Time Line </a:t>
            </a:r>
          </a:p>
        </p:txBody>
      </p:sp>
    </p:spTree>
    <p:extLst>
      <p:ext uri="{BB962C8B-B14F-4D97-AF65-F5344CB8AC3E}">
        <p14:creationId xmlns:p14="http://schemas.microsoft.com/office/powerpoint/2010/main" val="389350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3810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447800"/>
            <a:ext cx="8534400" cy="4893647"/>
          </a:xfrm>
          <a:prstGeom prst="rect">
            <a:avLst/>
          </a:prstGeom>
        </p:spPr>
        <p:txBody>
          <a:bodyPr wrap="square">
            <a:spAutoFit/>
          </a:bodyPr>
          <a:lstStyle/>
          <a:p>
            <a:pPr marL="342900"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ATLANTA INTERIM</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CRG calls starting May 30</a:t>
            </a:r>
            <a:r>
              <a:rPr lang="en-US" sz="2400" baseline="30000" dirty="0">
                <a:solidFill>
                  <a:srgbClr val="000000"/>
                </a:solidFill>
                <a:latin typeface="Calibri" panose="020F0502020204030204" pitchFamily="34" charset="0"/>
              </a:rPr>
              <a:t>th</a:t>
            </a:r>
            <a:r>
              <a:rPr lang="en-US" sz="2400" dirty="0">
                <a:solidFill>
                  <a:srgbClr val="000000"/>
                </a:solidFill>
                <a:latin typeface="Calibri" panose="020F0502020204030204" pitchFamily="34" charset="0"/>
              </a:rPr>
              <a:t> (will be announced on the reflector) and Letter ballot from Atlanta Meeting</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CRG to Initiate 30 day letter ballot on IEEE 802.15.4 </a:t>
            </a:r>
            <a:r>
              <a:rPr lang="en-US" sz="2400" dirty="0" err="1">
                <a:solidFill>
                  <a:srgbClr val="000000"/>
                </a:solidFill>
                <a:latin typeface="Calibri" panose="020F0502020204030204" pitchFamily="34" charset="0"/>
              </a:rPr>
              <a:t>REVd</a:t>
            </a:r>
            <a:r>
              <a:rPr lang="en-US" sz="2400" dirty="0">
                <a:solidFill>
                  <a:srgbClr val="000000"/>
                </a:solidFill>
                <a:latin typeface="Calibri" panose="020F0502020204030204" pitchFamily="34" charset="0"/>
              </a:rPr>
              <a:t>/D03 (30 days) – Before June 11th – July 10</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This is not a Re-</a:t>
            </a:r>
            <a:r>
              <a:rPr lang="en-US" sz="2400" dirty="0" err="1">
                <a:solidFill>
                  <a:srgbClr val="000000"/>
                </a:solidFill>
                <a:latin typeface="Calibri" panose="020F0502020204030204" pitchFamily="34" charset="0"/>
              </a:rPr>
              <a:t>circ</a:t>
            </a:r>
            <a:r>
              <a:rPr lang="en-US" sz="2400" dirty="0">
                <a:solidFill>
                  <a:srgbClr val="000000"/>
                </a:solidFill>
                <a:latin typeface="Calibri" panose="020F0502020204030204" pitchFamily="34" charset="0"/>
              </a:rPr>
              <a:t> Ballot as it will include amendment    IEEE 802.15.4X</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Chair will request the WG Chair to start a Sponsor Ballot pool invite July 1</a:t>
            </a:r>
            <a:r>
              <a:rPr lang="en-US" sz="2400" baseline="30000" dirty="0">
                <a:solidFill>
                  <a:srgbClr val="000000"/>
                </a:solidFill>
                <a:latin typeface="Calibri" panose="020F0502020204030204" pitchFamily="34" charset="0"/>
              </a:rPr>
              <a:t>st</a:t>
            </a:r>
            <a:r>
              <a:rPr lang="en-US" sz="2400" dirty="0">
                <a:solidFill>
                  <a:srgbClr val="000000"/>
                </a:solidFill>
                <a:latin typeface="Calibri" panose="020F0502020204030204" pitchFamily="34" charset="0"/>
              </a:rPr>
              <a:t>, 2019</a:t>
            </a:r>
          </a:p>
          <a:p>
            <a:pPr marL="342900"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VIENNA PLENARY</a:t>
            </a:r>
          </a:p>
          <a:p>
            <a:pPr marL="1257300" lvl="2"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1257300" lvl="2"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15 Day Letter Ballot recirculation to start August 5 – August 26</a:t>
            </a:r>
            <a:r>
              <a:rPr lang="en-US" sz="2400" baseline="30000" dirty="0">
                <a:solidFill>
                  <a:srgbClr val="000000"/>
                </a:solidFill>
                <a:latin typeface="Calibri" panose="020F0502020204030204" pitchFamily="34" charset="0"/>
              </a:rPr>
              <a:t>th</a:t>
            </a:r>
            <a:r>
              <a:rPr lang="en-US" sz="240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2544309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4572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524000"/>
            <a:ext cx="8534400" cy="4154984"/>
          </a:xfrm>
          <a:prstGeom prst="rect">
            <a:avLst/>
          </a:prstGeom>
        </p:spPr>
        <p:txBody>
          <a:bodyPr wrap="square">
            <a:spAutoFit/>
          </a:bodyPr>
          <a:lstStyle/>
          <a:p>
            <a:pPr marL="342900"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HANOI INTERIM</a:t>
            </a:r>
            <a:endParaRPr lang="en-US" sz="2800" dirty="0">
              <a:solidFill>
                <a:srgbClr val="000000"/>
              </a:solidFill>
              <a:latin typeface="Calibri" panose="020F0502020204030204" pitchFamily="34" charset="0"/>
            </a:endParaRP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 </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request EC e-ballot for conditional sponsor ballot approval – Sep 2019</a:t>
            </a:r>
            <a:endParaRPr lang="en-US" sz="2800" dirty="0">
              <a:solidFill>
                <a:srgbClr val="000000"/>
              </a:solidFill>
              <a:latin typeface="Calibri" panose="020F0502020204030204" pitchFamily="34" charset="0"/>
            </a:endParaRP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Start Sponsor Ballot (30 days) - 2 Oct to 31 Oct</a:t>
            </a:r>
          </a:p>
          <a:p>
            <a:pPr marL="285750"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KONA PLENARY</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Comment resolution</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CRG and initiate Recirc ballot to begin Nov 17, 2019</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Conditional </a:t>
            </a:r>
            <a:r>
              <a:rPr lang="en-US" sz="2400" dirty="0" err="1">
                <a:solidFill>
                  <a:srgbClr val="000000"/>
                </a:solidFill>
                <a:latin typeface="Calibri" panose="020F0502020204030204" pitchFamily="34" charset="0"/>
              </a:rPr>
              <a:t>RevCom</a:t>
            </a:r>
            <a:r>
              <a:rPr lang="en-US" sz="2400" dirty="0">
                <a:solidFill>
                  <a:srgbClr val="000000"/>
                </a:solidFill>
                <a:latin typeface="Calibri" panose="020F0502020204030204" pitchFamily="34" charset="0"/>
              </a:rPr>
              <a:t> approval – November 18, 2019</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Submission to </a:t>
            </a:r>
            <a:r>
              <a:rPr lang="en-US" sz="2400" dirty="0" err="1">
                <a:solidFill>
                  <a:srgbClr val="000000"/>
                </a:solidFill>
                <a:latin typeface="Calibri" panose="020F0502020204030204" pitchFamily="34" charset="0"/>
              </a:rPr>
              <a:t>RevCom</a:t>
            </a:r>
            <a:r>
              <a:rPr lang="en-US" sz="2400" dirty="0">
                <a:solidFill>
                  <a:srgbClr val="000000"/>
                </a:solidFill>
                <a:latin typeface="Calibri" panose="020F0502020204030204" pitchFamily="34" charset="0"/>
              </a:rPr>
              <a:t> in mid Dec-2019</a:t>
            </a:r>
          </a:p>
          <a:p>
            <a:pPr marL="1200150" lvl="2"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Fallback is January</a:t>
            </a:r>
          </a:p>
        </p:txBody>
      </p:sp>
    </p:spTree>
    <p:extLst>
      <p:ext uri="{BB962C8B-B14F-4D97-AF65-F5344CB8AC3E}">
        <p14:creationId xmlns:p14="http://schemas.microsoft.com/office/powerpoint/2010/main" val="358339201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5952</TotalTime>
  <Words>896</Words>
  <Application>Microsoft Macintosh PowerPoint</Application>
  <PresentationFormat>On-screen Show (4:3)</PresentationFormat>
  <Paragraphs>162</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PowerPoint Presentation</vt:lpstr>
      <vt:lpstr>802.15.4MD MAY, 2019 IEEE 802.15.4md Interim Plenary Agenda  - Draft </vt:lpstr>
      <vt:lpstr>15.4md Sessions this Week</vt:lpstr>
      <vt:lpstr>Agenda </vt:lpstr>
      <vt:lpstr>Agenda </vt:lpstr>
      <vt:lpstr>      Closing Report  </vt:lpstr>
      <vt:lpstr>Closing Report  - Revised Timeline</vt:lpstr>
      <vt:lpstr>Closing Report  - Revised Timeline</vt:lpstr>
      <vt:lpstr>      Closing Report  </vt:lpstr>
      <vt:lpstr>PowerPoint Presentation</vt:lpstr>
      <vt:lpstr>PowerPoint Presentation</vt:lpstr>
      <vt:lpstr>PowerPoint Presentation</vt:lpstr>
      <vt:lpstr>PowerPoint Presentation</vt:lpstr>
      <vt:lpstr>Future Slide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99</cp:revision>
  <cp:lastPrinted>1998-02-10T13:28:06Z</cp:lastPrinted>
  <dcterms:created xsi:type="dcterms:W3CDTF">2018-03-03T14:04:29Z</dcterms:created>
  <dcterms:modified xsi:type="dcterms:W3CDTF">2019-05-16T15:34:43Z</dcterms:modified>
</cp:coreProperties>
</file>