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61" r:id="rId3"/>
    <p:sldId id="258" r:id="rId4"/>
    <p:sldId id="265" r:id="rId5"/>
    <p:sldId id="273" r:id="rId6"/>
    <p:sldId id="287" r:id="rId7"/>
    <p:sldId id="292" r:id="rId8"/>
    <p:sldId id="293" r:id="rId9"/>
    <p:sldId id="294" r:id="rId10"/>
    <p:sldId id="295" r:id="rId11"/>
    <p:sldId id="278" r:id="rId12"/>
    <p:sldId id="289" r:id="rId13"/>
    <p:sldId id="291" r:id="rId14"/>
    <p:sldId id="290" r:id="rId15"/>
    <p:sldId id="28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35"/>
    <p:restoredTop sz="86200"/>
  </p:normalViewPr>
  <p:slideViewPr>
    <p:cSldViewPr>
      <p:cViewPr varScale="1">
        <p:scale>
          <a:sx n="77" d="100"/>
          <a:sy n="77" d="100"/>
        </p:scale>
        <p:origin x="1344"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8</a:t>
            </a:fld>
            <a:endParaRPr lang="en-US" altLang="en-US"/>
          </a:p>
        </p:txBody>
      </p:sp>
    </p:spTree>
    <p:extLst>
      <p:ext uri="{BB962C8B-B14F-4D97-AF65-F5344CB8AC3E}">
        <p14:creationId xmlns:p14="http://schemas.microsoft.com/office/powerpoint/2010/main" val="417015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9</a:t>
            </a:fld>
            <a:endParaRPr lang="en-US" altLang="en-US"/>
          </a:p>
        </p:txBody>
      </p:sp>
    </p:spTree>
    <p:extLst>
      <p:ext uri="{BB962C8B-B14F-4D97-AF65-F5344CB8AC3E}">
        <p14:creationId xmlns:p14="http://schemas.microsoft.com/office/powerpoint/2010/main" val="383649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dirty="0"/>
              <a:t>May, 2019</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dirty="0"/>
              <a:t>May, 2019</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a:xfrm>
            <a:off x="701040" y="306387"/>
            <a:ext cx="1600200" cy="215444"/>
          </a:xfrm>
        </p:spPr>
        <p:txBody>
          <a:bodyPr/>
          <a:lstStyle>
            <a:lvl1pPr>
              <a:defRPr/>
            </a:lvl1pPr>
          </a:lstStyle>
          <a:p>
            <a:r>
              <a:rPr lang="en-US" altLang="en-US" dirty="0"/>
              <a:t>May, 2019</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D17E6B-744C-C54C-9F0B-35F3964BC90D}"/>
              </a:ext>
            </a:extLst>
          </p:cNvPr>
          <p:cNvSpPr>
            <a:spLocks noGrp="1"/>
          </p:cNvSpPr>
          <p:nvPr>
            <p:ph type="dt" sz="half" idx="10"/>
          </p:nvPr>
        </p:nvSpPr>
        <p:spPr/>
        <p:txBody>
          <a:bodyPr/>
          <a:lstStyle/>
          <a:p>
            <a:r>
              <a:rPr lang="en-US" altLang="en-US" dirty="0"/>
              <a:t>May, 2019</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dirty="0"/>
              <a:t>May, 2019</a:t>
            </a:r>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1437635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a:xfrm>
            <a:off x="685800" y="304800"/>
            <a:ext cx="1600200" cy="215444"/>
          </a:xfrm>
        </p:spPr>
        <p:txBody>
          <a:bodyPr/>
          <a:lstStyle>
            <a:lvl1pPr>
              <a:defRPr/>
            </a:lvl1pPr>
          </a:lstStyle>
          <a:p>
            <a:r>
              <a:rPr lang="en-US" altLang="en-US" dirty="0"/>
              <a:t>May, 2019</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7" name="Rectangle 4">
            <a:extLst>
              <a:ext uri="{FF2B5EF4-FFF2-40B4-BE49-F238E27FC236}">
                <a16:creationId xmlns:a16="http://schemas.microsoft.com/office/drawing/2014/main" id="{AC72F63C-3DC0-6445-B5FC-AAA882B07D58}"/>
              </a:ext>
            </a:extLst>
          </p:cNvPr>
          <p:cNvSpPr txBox="1">
            <a:spLocks noChangeArrowheads="1"/>
          </p:cNvSpPr>
          <p:nvPr userDrawn="1"/>
        </p:nvSpPr>
        <p:spPr bwMode="auto">
          <a:xfrm>
            <a:off x="623888" y="3048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May,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a:xfrm>
            <a:off x="701040" y="272236"/>
            <a:ext cx="1600200" cy="215444"/>
          </a:xfrm>
        </p:spPr>
        <p:txBody>
          <a:bodyPr/>
          <a:lstStyle>
            <a:lvl1pPr>
              <a:defRPr/>
            </a:lvl1pPr>
          </a:lstStyle>
          <a:p>
            <a:r>
              <a:rPr lang="en-US" altLang="en-US" dirty="0"/>
              <a:t>May, 2019</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a:xfrm>
            <a:off x="627062" y="303530"/>
            <a:ext cx="1600200" cy="215444"/>
          </a:xfrm>
        </p:spPr>
        <p:txBody>
          <a:bodyPr/>
          <a:lstStyle>
            <a:lvl1pPr>
              <a:defRPr/>
            </a:lvl1pPr>
          </a:lstStyle>
          <a:p>
            <a:r>
              <a:rPr lang="en-US" altLang="en-US" dirty="0"/>
              <a:t>May, 2019</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dirty="0"/>
              <a:t>May, 2019</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dirty="0"/>
              <a:t>May, 2019</a:t>
            </a:r>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
        <p:nvSpPr>
          <p:cNvPr id="5" name="Title 4">
            <a:extLst>
              <a:ext uri="{FF2B5EF4-FFF2-40B4-BE49-F238E27FC236}">
                <a16:creationId xmlns:a16="http://schemas.microsoft.com/office/drawing/2014/main" id="{1634059A-49C6-ED41-A7E0-C03CC38FE769}"/>
              </a:ext>
            </a:extLst>
          </p:cNvPr>
          <p:cNvSpPr>
            <a:spLocks noGrp="1"/>
          </p:cNvSpPr>
          <p:nvPr>
            <p:ph type="title"/>
          </p:nvPr>
        </p:nvSpPr>
        <p:spPr/>
        <p:txBody>
          <a:bodyPr/>
          <a:lstStyle/>
          <a:p>
            <a:r>
              <a:rPr lang="en-US"/>
              <a:t>Click to edit Master title style</a:t>
            </a:r>
          </a:p>
        </p:txBody>
      </p:sp>
      <p:sp>
        <p:nvSpPr>
          <p:cNvPr id="8" name="Footer Placeholder 7">
            <a:extLst>
              <a:ext uri="{FF2B5EF4-FFF2-40B4-BE49-F238E27FC236}">
                <a16:creationId xmlns:a16="http://schemas.microsoft.com/office/drawing/2014/main" id="{535B3674-E045-B646-BF0E-8E7567576CDB}"/>
              </a:ext>
            </a:extLst>
          </p:cNvPr>
          <p:cNvSpPr>
            <a:spLocks noGrp="1"/>
          </p:cNvSpPr>
          <p:nvPr>
            <p:ph type="ftr" sz="quarter" idx="13"/>
          </p:nvPr>
        </p:nvSpPr>
        <p:spPr/>
        <p:txBody>
          <a:bodyPr/>
          <a:lstStyle/>
          <a:p>
            <a:endParaRPr lang="en-US" altLang="en-US" dirty="0"/>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a:xfrm>
            <a:off x="630238" y="241756"/>
            <a:ext cx="1600200" cy="215444"/>
          </a:xfrm>
        </p:spPr>
        <p:txBody>
          <a:bodyPr/>
          <a:lstStyle>
            <a:lvl1pPr>
              <a:defRPr/>
            </a:lvl1pPr>
          </a:lstStyle>
          <a:p>
            <a:r>
              <a:rPr lang="en-US" altLang="en-US" dirty="0"/>
              <a:t>May, 2019</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a:xfrm>
            <a:off x="630238" y="241756"/>
            <a:ext cx="1600200" cy="215444"/>
          </a:xfrm>
        </p:spPr>
        <p:txBody>
          <a:bodyPr/>
          <a:lstStyle>
            <a:lvl1pPr>
              <a:defRPr/>
            </a:lvl1pPr>
          </a:lstStyle>
          <a:p>
            <a:r>
              <a:rPr lang="en-US" altLang="en-US" dirty="0"/>
              <a:t>May, 2019</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85800" y="3048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1"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15-19-236-01-04md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304800" y="228600"/>
            <a:ext cx="1600200" cy="215444"/>
          </a:xfrm>
        </p:spPr>
        <p:txBody>
          <a:bodyPr/>
          <a:lstStyle/>
          <a:p>
            <a:r>
              <a:rPr lang="en-US" altLang="en-US" dirty="0"/>
              <a:t>May, 2019</a:t>
            </a:r>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MAY, 2019 IEEE 802.15.4md Opening and Closing FINAL</a:t>
            </a:r>
          </a:p>
          <a:p>
            <a:r>
              <a:rPr lang="en-US" altLang="en-US" sz="1600" b="1" dirty="0">
                <a:solidFill>
                  <a:schemeClr val="tx2"/>
                </a:solidFill>
              </a:rPr>
              <a:t>Date Submitted: May 10,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b="1" dirty="0"/>
              <a:t>DCN 15-19-0236-01-04md </a:t>
            </a:r>
            <a:r>
              <a:rPr lang="en-US" altLang="en-US" sz="1600" b="1" dirty="0">
                <a:solidFill>
                  <a:schemeClr val="tx2"/>
                </a:solidFill>
              </a:rPr>
              <a:t>Abstract: </a:t>
            </a:r>
            <a:r>
              <a:rPr lang="en-US" altLang="en-US" sz="1600" dirty="0">
                <a:solidFill>
                  <a:schemeClr val="tx2"/>
                </a:solidFill>
              </a:rPr>
              <a:t>MAY, 2019 IEEE 802.15.4md Opening and Closing FINAL</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CEFC8-A252-0349-84D1-48923BAB0374}"/>
              </a:ext>
            </a:extLst>
          </p:cNvPr>
          <p:cNvSpPr>
            <a:spLocks noGrp="1"/>
          </p:cNvSpPr>
          <p:nvPr>
            <p:ph type="title"/>
          </p:nvPr>
        </p:nvSpPr>
        <p:spPr>
          <a:xfrm>
            <a:off x="685800" y="457200"/>
            <a:ext cx="7772400" cy="1066800"/>
          </a:xfrm>
        </p:spPr>
        <p:txBody>
          <a:bodyPr/>
          <a:lstStyle/>
          <a:p>
            <a:r>
              <a:rPr lang="en-US" dirty="0"/>
              <a:t>      Closing Report		</a:t>
            </a:r>
          </a:p>
        </p:txBody>
      </p:sp>
      <p:sp>
        <p:nvSpPr>
          <p:cNvPr id="3" name="Date Placeholder 2">
            <a:extLst>
              <a:ext uri="{FF2B5EF4-FFF2-40B4-BE49-F238E27FC236}">
                <a16:creationId xmlns:a16="http://schemas.microsoft.com/office/drawing/2014/main" id="{F19FB1EC-957E-6E40-9C66-7D53E59C29D1}"/>
              </a:ext>
            </a:extLst>
          </p:cNvPr>
          <p:cNvSpPr>
            <a:spLocks noGrp="1"/>
          </p:cNvSpPr>
          <p:nvPr>
            <p:ph type="dt" sz="half" idx="10"/>
          </p:nvPr>
        </p:nvSpPr>
        <p:spPr/>
        <p:txBody>
          <a:bodyPr/>
          <a:lstStyle/>
          <a:p>
            <a:r>
              <a:rPr lang="en-US" altLang="en-US" dirty="0"/>
              <a:t>May, 2019</a:t>
            </a:r>
          </a:p>
        </p:txBody>
      </p:sp>
      <p:sp>
        <p:nvSpPr>
          <p:cNvPr id="4" name="Slide Number Placeholder 3">
            <a:extLst>
              <a:ext uri="{FF2B5EF4-FFF2-40B4-BE49-F238E27FC236}">
                <a16:creationId xmlns:a16="http://schemas.microsoft.com/office/drawing/2014/main" id="{4C528283-AD8B-E44B-AA69-B1E64486BF72}"/>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10</a:t>
            </a:fld>
            <a:endParaRPr lang="en-US" altLang="en-US"/>
          </a:p>
        </p:txBody>
      </p:sp>
      <p:sp>
        <p:nvSpPr>
          <p:cNvPr id="5" name="TextBox 4">
            <a:extLst>
              <a:ext uri="{FF2B5EF4-FFF2-40B4-BE49-F238E27FC236}">
                <a16:creationId xmlns:a16="http://schemas.microsoft.com/office/drawing/2014/main" id="{24398048-C475-DC4C-8F23-E4B23FA037F6}"/>
              </a:ext>
            </a:extLst>
          </p:cNvPr>
          <p:cNvSpPr txBox="1"/>
          <p:nvPr/>
        </p:nvSpPr>
        <p:spPr>
          <a:xfrm>
            <a:off x="662940" y="1447800"/>
            <a:ext cx="7772400" cy="4278094"/>
          </a:xfrm>
          <a:prstGeom prst="rect">
            <a:avLst/>
          </a:prstGeom>
          <a:noFill/>
        </p:spPr>
        <p:txBody>
          <a:bodyPr wrap="square" rtlCol="0">
            <a:spAutoFit/>
          </a:bodyPr>
          <a:lstStyle/>
          <a:p>
            <a:pPr marL="457200" indent="-457200">
              <a:buFont typeface="Arial" panose="020B0604020202020204" pitchFamily="34" charset="0"/>
              <a:buChar char="•"/>
            </a:pPr>
            <a:r>
              <a:rPr lang="en-US" sz="2800" dirty="0"/>
              <a:t>CRG Formed</a:t>
            </a:r>
          </a:p>
          <a:p>
            <a:pPr marL="457200" indent="-457200">
              <a:buFont typeface="Arial" panose="020B0604020202020204" pitchFamily="34" charset="0"/>
              <a:buChar char="•"/>
            </a:pPr>
            <a:r>
              <a:rPr lang="en-US" sz="2800" dirty="0"/>
              <a:t>Motions for CRG and Letter Ballot were approved by the TG</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Minutes are Posted:</a:t>
            </a:r>
          </a:p>
          <a:p>
            <a:pPr marL="914400" lvl="1" indent="-457200">
              <a:buFont typeface="Arial" panose="020B0604020202020204" pitchFamily="34" charset="0"/>
              <a:buChar char="•"/>
            </a:pPr>
            <a:r>
              <a:rPr lang="en-US" sz="2800" dirty="0"/>
              <a:t>DCN 15-19-0238-00-04md</a:t>
            </a:r>
          </a:p>
          <a:p>
            <a:pPr marL="914400" lvl="1"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Draft Agenda Posted:</a:t>
            </a:r>
          </a:p>
          <a:p>
            <a:pPr marL="914400" lvl="1" indent="-457200">
              <a:buFont typeface="Arial" panose="020B0604020202020204" pitchFamily="34" charset="0"/>
              <a:buChar char="•"/>
            </a:pPr>
            <a:r>
              <a:rPr lang="en-US" sz="2800" dirty="0"/>
              <a:t>DCN 15-19-0235-00-04md</a:t>
            </a:r>
          </a:p>
        </p:txBody>
      </p:sp>
    </p:spTree>
    <p:extLst>
      <p:ext uri="{BB962C8B-B14F-4D97-AF65-F5344CB8AC3E}">
        <p14:creationId xmlns:p14="http://schemas.microsoft.com/office/powerpoint/2010/main" val="2177295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51B326F-35DC-8444-BE21-8992E252C019}"/>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11</a:t>
            </a:fld>
            <a:endParaRPr lang="en-US" altLang="en-US"/>
          </a:p>
        </p:txBody>
      </p:sp>
      <p:sp>
        <p:nvSpPr>
          <p:cNvPr id="4" name="Rectangle 3">
            <a:extLst>
              <a:ext uri="{FF2B5EF4-FFF2-40B4-BE49-F238E27FC236}">
                <a16:creationId xmlns:a16="http://schemas.microsoft.com/office/drawing/2014/main" id="{7968DD62-ECF7-1E48-938D-99C060700260}"/>
              </a:ext>
            </a:extLst>
          </p:cNvPr>
          <p:cNvSpPr/>
          <p:nvPr/>
        </p:nvSpPr>
        <p:spPr>
          <a:xfrm>
            <a:off x="685800" y="914400"/>
            <a:ext cx="7772400" cy="5509200"/>
          </a:xfrm>
          <a:prstGeom prst="rect">
            <a:avLst/>
          </a:prstGeom>
        </p:spPr>
        <p:txBody>
          <a:bodyPr wrap="square">
            <a:spAutoFit/>
          </a:bodyPr>
          <a:lstStyle/>
          <a:p>
            <a:r>
              <a:rPr lang="en-US" sz="3200" dirty="0"/>
              <a:t>TG Motion for TG4md Letter Ballot</a:t>
            </a:r>
          </a:p>
          <a:p>
            <a:r>
              <a:rPr lang="en-US" sz="3200" dirty="0"/>
              <a:t> </a:t>
            </a:r>
          </a:p>
          <a:p>
            <a:r>
              <a:rPr lang="en-US" sz="3200" dirty="0"/>
              <a:t>Move that TG4md formally request that the 802.15 WG start a WG Letter Ballot requesting approval of document P802.15.4-REVd-D03 and to forward document P802.15.4-REVd-D03 to Standards Association Ballot pending the completion and inclusion of the edits in the draft. </a:t>
            </a:r>
          </a:p>
          <a:p>
            <a:r>
              <a:rPr lang="en-US" sz="3200" dirty="0"/>
              <a:t>Moved: Kunal Shah </a:t>
            </a:r>
          </a:p>
          <a:p>
            <a:r>
              <a:rPr lang="en-US" sz="3200" dirty="0"/>
              <a:t>Second: Jay Holcomb</a:t>
            </a:r>
          </a:p>
        </p:txBody>
      </p:sp>
    </p:spTree>
    <p:extLst>
      <p:ext uri="{BB962C8B-B14F-4D97-AF65-F5344CB8AC3E}">
        <p14:creationId xmlns:p14="http://schemas.microsoft.com/office/powerpoint/2010/main" val="3205917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9B7FCC-61ED-2D49-925D-BB67D67E144D}"/>
              </a:ext>
            </a:extLst>
          </p:cNvPr>
          <p:cNvSpPr>
            <a:spLocks noGrp="1"/>
          </p:cNvSpPr>
          <p:nvPr>
            <p:ph type="dt" sz="half" idx="10"/>
          </p:nvPr>
        </p:nvSpPr>
        <p:spPr/>
        <p:txBody>
          <a:bodyPr/>
          <a:lstStyle/>
          <a:p>
            <a:r>
              <a:rPr lang="en-US" altLang="en-US"/>
              <a:t>May, 2019</a:t>
            </a:r>
            <a:endParaRPr lang="en-US" altLang="en-US" dirty="0"/>
          </a:p>
        </p:txBody>
      </p:sp>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12</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4842351"/>
          </a:xfrm>
          <a:prstGeom prst="rect">
            <a:avLst/>
          </a:prstGeom>
        </p:spPr>
        <p:txBody>
          <a:bodyPr wrap="square">
            <a:spAutoFit/>
          </a:bodyPr>
          <a:lstStyle/>
          <a:p>
            <a:r>
              <a:rPr lang="en-US" sz="1800" dirty="0"/>
              <a:t>TG CRG Motion </a:t>
            </a: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P802.15.4-REVd-D03 </a:t>
            </a:r>
            <a:r>
              <a:rPr lang="en-US" altLang="en-US" sz="2400" dirty="0">
                <a:solidFill>
                  <a:srgbClr val="000000"/>
                </a:solidFill>
              </a:rPr>
              <a:t>with the following membership: </a:t>
            </a:r>
            <a:r>
              <a:rPr lang="en-US" sz="2400" dirty="0"/>
              <a:t>Gary Stuebing(As Chair), Don Sturek, Kunal Shah, Ruben Salazar, Tero Kivinen, Phil Beecher and </a:t>
            </a:r>
            <a:r>
              <a:rPr lang="en-US" sz="2400" dirty="0" err="1"/>
              <a:t>Shoichi</a:t>
            </a:r>
            <a:r>
              <a:rPr lang="en-US" sz="2400" dirty="0"/>
              <a:t> Kitazawa.</a:t>
            </a:r>
            <a:r>
              <a:rPr lang="en-US" altLang="en-US" sz="2400" dirty="0">
                <a:solidFill>
                  <a:srgbClr val="000000"/>
                </a:solidFill>
              </a:rPr>
              <a:t> The 802.15.4md CRG is authorized to approve comment resolutions and to approve the start of Letter Ballot of the revised draft on behalf of the 802.15 WG. Comment resolution 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Jay Holcomb</a:t>
            </a:r>
            <a:endParaRPr lang="en-US" sz="1800" dirty="0"/>
          </a:p>
        </p:txBody>
      </p:sp>
    </p:spTree>
    <p:extLst>
      <p:ext uri="{BB962C8B-B14F-4D97-AF65-F5344CB8AC3E}">
        <p14:creationId xmlns:p14="http://schemas.microsoft.com/office/powerpoint/2010/main" val="2533941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F8EECC-3E0D-2047-AFA9-C9CAA5D5666E}"/>
              </a:ext>
            </a:extLst>
          </p:cNvPr>
          <p:cNvSpPr>
            <a:spLocks noGrp="1"/>
          </p:cNvSpPr>
          <p:nvPr>
            <p:ph type="dt" sz="half" idx="10"/>
          </p:nvPr>
        </p:nvSpPr>
        <p:spPr/>
        <p:txBody>
          <a:bodyPr/>
          <a:lstStyle/>
          <a:p>
            <a:r>
              <a:rPr lang="en-US" altLang="en-US"/>
              <a:t>May, 2019</a:t>
            </a:r>
            <a:endParaRPr lang="en-US" altLang="en-US" dirty="0"/>
          </a:p>
        </p:txBody>
      </p:sp>
      <p:sp>
        <p:nvSpPr>
          <p:cNvPr id="3" name="Slide Number Placeholder 2">
            <a:extLst>
              <a:ext uri="{FF2B5EF4-FFF2-40B4-BE49-F238E27FC236}">
                <a16:creationId xmlns:a16="http://schemas.microsoft.com/office/drawing/2014/main" id="{4B6FA134-1BC1-F649-8FF8-595A064638CD}"/>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96DFA3DC-4AB5-AC44-892F-914234D35D5B}"/>
              </a:ext>
            </a:extLst>
          </p:cNvPr>
          <p:cNvSpPr/>
          <p:nvPr/>
        </p:nvSpPr>
        <p:spPr>
          <a:xfrm>
            <a:off x="723900" y="612844"/>
            <a:ext cx="8001000" cy="5632311"/>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P802.15.4-REVd-D02 with the following membership: Gary Stuebing(As Chair), Don Sturek, Kunal Shah, Ruben Salazar, Tero Kivinen, Phil Beecher and </a:t>
            </a:r>
            <a:r>
              <a:rPr lang="en-US" sz="2400" dirty="0" err="1"/>
              <a:t>Shoichi</a:t>
            </a:r>
            <a:r>
              <a:rPr lang="en-US" sz="2400" dirty="0"/>
              <a:t> Kitazawa. The 802.15.4md CRG is authorized to approve comment resolutions and to approve the start of letter ballot of the revised draft on behalf of the 802.15 WG. Comment resolution 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endParaRPr lang="en-US" sz="2400" dirty="0"/>
          </a:p>
        </p:txBody>
      </p:sp>
    </p:spTree>
    <p:extLst>
      <p:ext uri="{BB962C8B-B14F-4D97-AF65-F5344CB8AC3E}">
        <p14:creationId xmlns:p14="http://schemas.microsoft.com/office/powerpoint/2010/main" val="13220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974DFA-DBDC-E042-8CBD-B22D0A1774AC}"/>
              </a:ext>
            </a:extLst>
          </p:cNvPr>
          <p:cNvSpPr>
            <a:spLocks noGrp="1"/>
          </p:cNvSpPr>
          <p:nvPr>
            <p:ph type="dt" sz="half" idx="10"/>
          </p:nvPr>
        </p:nvSpPr>
        <p:spPr/>
        <p:txBody>
          <a:bodyPr/>
          <a:lstStyle/>
          <a:p>
            <a:r>
              <a:rPr lang="en-US" altLang="en-US"/>
              <a:t>May, 2019</a:t>
            </a:r>
            <a:endParaRPr lang="en-US" altLang="en-US" dirty="0"/>
          </a:p>
        </p:txBody>
      </p:sp>
      <p:sp>
        <p:nvSpPr>
          <p:cNvPr id="3" name="Slide Number Placeholder 2">
            <a:extLst>
              <a:ext uri="{FF2B5EF4-FFF2-40B4-BE49-F238E27FC236}">
                <a16:creationId xmlns:a16="http://schemas.microsoft.com/office/drawing/2014/main" id="{BFF0BD28-609C-B342-8A2B-22ADF189DFA8}"/>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3F54E52C-2ED6-3A46-B82E-123BB60DE79E}"/>
              </a:ext>
            </a:extLst>
          </p:cNvPr>
          <p:cNvSpPr/>
          <p:nvPr/>
        </p:nvSpPr>
        <p:spPr>
          <a:xfrm>
            <a:off x="533400" y="838200"/>
            <a:ext cx="7924800" cy="5570756"/>
          </a:xfrm>
          <a:prstGeom prst="rect">
            <a:avLst/>
          </a:prstGeom>
        </p:spPr>
        <p:txBody>
          <a:bodyPr wrap="square">
            <a:spAutoFit/>
          </a:bodyPr>
          <a:lstStyle/>
          <a:p>
            <a:pPr>
              <a:spcBef>
                <a:spcPts val="0"/>
              </a:spcBef>
              <a:spcAft>
                <a:spcPts val="0"/>
              </a:spcAft>
            </a:pPr>
            <a:r>
              <a:rPr lang="en-US" sz="3200" i="1" dirty="0">
                <a:solidFill>
                  <a:srgbClr val="000000"/>
                </a:solidFill>
                <a:latin typeface="Calibri" panose="020F0502020204030204" pitchFamily="34" charset="0"/>
              </a:rPr>
              <a:t>WG Motion for TG4md Letter Ballot</a:t>
            </a:r>
            <a:endParaRPr lang="en-US" sz="3600" dirty="0">
              <a:solidFill>
                <a:srgbClr val="000000"/>
              </a:solidFill>
              <a:latin typeface="Calibri" panose="020F0502020204030204" pitchFamily="34" charset="0"/>
            </a:endParaRPr>
          </a:p>
          <a:p>
            <a:pPr>
              <a:spcBef>
                <a:spcPts val="0"/>
              </a:spcBef>
              <a:spcAft>
                <a:spcPts val="0"/>
              </a:spcAft>
            </a:pPr>
            <a:r>
              <a:rPr lang="en-US" sz="3200" i="1" dirty="0">
                <a:solidFill>
                  <a:srgbClr val="000000"/>
                </a:solidFill>
                <a:latin typeface="Calibri" panose="020F0502020204030204" pitchFamily="34" charset="0"/>
              </a:rPr>
              <a:t> </a:t>
            </a:r>
            <a:endParaRPr lang="en-US" sz="3600" dirty="0">
              <a:solidFill>
                <a:srgbClr val="000000"/>
              </a:solidFill>
              <a:latin typeface="Calibri" panose="020F0502020204030204" pitchFamily="34" charset="0"/>
            </a:endParaRPr>
          </a:p>
          <a:p>
            <a:pPr>
              <a:spcBef>
                <a:spcPts val="0"/>
              </a:spcBef>
              <a:spcAft>
                <a:spcPts val="0"/>
              </a:spcAft>
            </a:pPr>
            <a:r>
              <a:rPr lang="en-US" sz="3200" i="1" dirty="0">
                <a:solidFill>
                  <a:srgbClr val="000000"/>
                </a:solidFill>
                <a:latin typeface="Calibri" panose="020F0502020204030204" pitchFamily="34" charset="0"/>
              </a:rPr>
              <a:t>Move that the 802.15 WG </a:t>
            </a:r>
            <a:r>
              <a:rPr lang="en-US" sz="3200" dirty="0"/>
              <a:t>start a WG Letter Ballot requesting approval of document P802.15.4-REVd-D03 and to forward document P802.15.4-REVd-D03 to Standards Association Ballot pending the completion and inclusion of the edits in the draft. </a:t>
            </a:r>
            <a:endParaRPr lang="en-US" sz="3200" i="1" dirty="0">
              <a:solidFill>
                <a:srgbClr val="000000"/>
              </a:solidFill>
              <a:latin typeface="Calibri" panose="020F0502020204030204" pitchFamily="34" charset="0"/>
            </a:endParaRPr>
          </a:p>
          <a:p>
            <a:pPr>
              <a:spcBef>
                <a:spcPts val="0"/>
              </a:spcBef>
              <a:spcAft>
                <a:spcPts val="0"/>
              </a:spcAft>
            </a:pPr>
            <a:endParaRPr lang="en-US" sz="3600" dirty="0">
              <a:solidFill>
                <a:srgbClr val="000000"/>
              </a:solidFill>
              <a:latin typeface="Calibri" panose="020F0502020204030204" pitchFamily="34" charset="0"/>
            </a:endParaRPr>
          </a:p>
          <a:p>
            <a:pPr>
              <a:spcBef>
                <a:spcPts val="0"/>
              </a:spcBef>
              <a:spcAft>
                <a:spcPts val="0"/>
              </a:spcAft>
            </a:pPr>
            <a:r>
              <a:rPr lang="en-US" sz="3200" i="1" dirty="0">
                <a:solidFill>
                  <a:srgbClr val="000000"/>
                </a:solidFill>
                <a:latin typeface="Calibri" panose="020F0502020204030204" pitchFamily="34" charset="0"/>
              </a:rPr>
              <a:t>Moved: Gary Stuebing</a:t>
            </a:r>
            <a:endParaRPr lang="en-US" sz="3600" dirty="0">
              <a:solidFill>
                <a:srgbClr val="000000"/>
              </a:solidFill>
              <a:latin typeface="Calibri" panose="020F0502020204030204" pitchFamily="34" charset="0"/>
            </a:endParaRPr>
          </a:p>
          <a:p>
            <a:pPr>
              <a:spcBef>
                <a:spcPts val="0"/>
              </a:spcBef>
              <a:spcAft>
                <a:spcPts val="0"/>
              </a:spcAft>
            </a:pPr>
            <a:r>
              <a:rPr lang="en-US" sz="3200" i="1" dirty="0">
                <a:solidFill>
                  <a:srgbClr val="000000"/>
                </a:solidFill>
                <a:latin typeface="Calibri" panose="020F0502020204030204" pitchFamily="34" charset="0"/>
              </a:rPr>
              <a:t>Second:</a:t>
            </a:r>
            <a:endParaRPr lang="en-US" sz="3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066769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Future Slide</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15</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May,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5" name="Picture 4">
            <a:extLst>
              <a:ext uri="{FF2B5EF4-FFF2-40B4-BE49-F238E27FC236}">
                <a16:creationId xmlns:a16="http://schemas.microsoft.com/office/drawing/2014/main" id="{6EDDDDD9-8F18-B14E-9B19-EA58F1327DDB}"/>
              </a:ext>
            </a:extLst>
          </p:cNvPr>
          <p:cNvPicPr>
            <a:picLocks noChangeAspect="1"/>
          </p:cNvPicPr>
          <p:nvPr/>
        </p:nvPicPr>
        <p:blipFill>
          <a:blip r:embed="rId2"/>
          <a:stretch>
            <a:fillRect/>
          </a:stretch>
        </p:blipFill>
        <p:spPr>
          <a:xfrm>
            <a:off x="1352550" y="2451100"/>
            <a:ext cx="6438900" cy="1955800"/>
          </a:xfrm>
          <a:prstGeom prst="rect">
            <a:avLst/>
          </a:prstGeom>
        </p:spPr>
      </p:pic>
    </p:spTree>
    <p:extLst>
      <p:ext uri="{BB962C8B-B14F-4D97-AF65-F5344CB8AC3E}">
        <p14:creationId xmlns:p14="http://schemas.microsoft.com/office/powerpoint/2010/main" val="3617686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a:xfrm>
            <a:off x="533400" y="295544"/>
            <a:ext cx="1600200" cy="215444"/>
          </a:xfrm>
        </p:spPr>
        <p:txBody>
          <a:bodyPr/>
          <a:lstStyle/>
          <a:p>
            <a:r>
              <a:rPr lang="en-US" altLang="en-US" dirty="0"/>
              <a:t>May, 2019</a:t>
            </a: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May, 2019</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altLang="en-US" sz="3600" dirty="0"/>
              <a:t>MAY, 2019 IEEE 802.15.4md Interim Plenary Agenda  - Draft</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343333013"/>
              </p:ext>
            </p:extLst>
          </p:nvPr>
        </p:nvGraphicFramePr>
        <p:xfrm>
          <a:off x="534194" y="1404015"/>
          <a:ext cx="8075612" cy="397570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TBA</a:t>
                      </a:r>
                    </a:p>
                  </a:txBody>
                  <a:tcPr/>
                </a:tc>
                <a:tc>
                  <a:txBody>
                    <a:bodyPr/>
                    <a:lstStyle/>
                    <a:p>
                      <a:pPr algn="ctr"/>
                      <a:r>
                        <a:rPr lang="en-US" dirty="0"/>
                        <a:t>TBA</a:t>
                      </a:r>
                    </a:p>
                  </a:txBody>
                  <a:tcPr/>
                </a:tc>
                <a:tc>
                  <a:txBody>
                    <a:bodyPr/>
                    <a:lstStyle/>
                    <a:p>
                      <a:pPr algn="ctr"/>
                      <a:r>
                        <a:rPr lang="en-US" dirty="0"/>
                        <a:t>TBA</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15md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Library</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15md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Library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15md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Library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15md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Library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6:30pm Closing Plenary</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Date Placeholder 3">
            <a:extLst>
              <a:ext uri="{FF2B5EF4-FFF2-40B4-BE49-F238E27FC236}">
                <a16:creationId xmlns:a16="http://schemas.microsoft.com/office/drawing/2014/main" id="{9C34C6DE-9B42-E743-AED8-525A67D1316F}"/>
              </a:ext>
            </a:extLst>
          </p:cNvPr>
          <p:cNvSpPr>
            <a:spLocks noGrp="1"/>
          </p:cNvSpPr>
          <p:nvPr>
            <p:ph type="dt" sz="half" idx="10"/>
          </p:nvPr>
        </p:nvSpPr>
        <p:spPr>
          <a:xfrm>
            <a:off x="762000" y="295304"/>
            <a:ext cx="1600200" cy="215444"/>
          </a:xfrm>
        </p:spPr>
        <p:txBody>
          <a:bodyPr/>
          <a:lstStyle/>
          <a:p>
            <a:r>
              <a:rPr lang="en-US" altLang="en-US" dirty="0"/>
              <a:t>May, 2019</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Monday PM2 – Session 1</a:t>
            </a:r>
          </a:p>
          <a:p>
            <a:pPr lvl="1"/>
            <a:r>
              <a:rPr lang="en-US" sz="2400" dirty="0"/>
              <a:t>Call for Patents</a:t>
            </a:r>
          </a:p>
          <a:p>
            <a:pPr lvl="1"/>
            <a:r>
              <a:rPr lang="en-US" sz="2400" dirty="0"/>
              <a:t>Review minutes and approve minutes from last Face to Face and (DCN 137)</a:t>
            </a:r>
          </a:p>
          <a:p>
            <a:pPr lvl="1"/>
            <a:r>
              <a:rPr lang="en-US" sz="2400" dirty="0"/>
              <a:t>Approve CRG Minutes (DCN 187)</a:t>
            </a:r>
          </a:p>
          <a:p>
            <a:pPr lvl="1"/>
            <a:r>
              <a:rPr lang="en-US" sz="2400" dirty="0"/>
              <a:t>Review of Draft D02</a:t>
            </a:r>
          </a:p>
          <a:p>
            <a:pPr marL="457200" lvl="1" indent="0">
              <a:buNone/>
            </a:pPr>
            <a:endParaRPr lang="en-US" sz="2400" dirty="0"/>
          </a:p>
          <a:p>
            <a:pPr lvl="1"/>
            <a:r>
              <a:rPr lang="en-US" sz="2400" dirty="0"/>
              <a:t>Any Action Items?</a:t>
            </a:r>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May,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Session 2</a:t>
            </a:r>
          </a:p>
          <a:p>
            <a:pPr lvl="1"/>
            <a:r>
              <a:rPr lang="en-US" sz="2400" dirty="0"/>
              <a:t>General Review – If necessary</a:t>
            </a:r>
          </a:p>
          <a:p>
            <a:r>
              <a:rPr lang="en-US" sz="2800" dirty="0"/>
              <a:t>Session 3</a:t>
            </a:r>
          </a:p>
          <a:p>
            <a:pPr lvl="1"/>
            <a:r>
              <a:rPr lang="en-US" sz="2400" dirty="0"/>
              <a:t>General Review – If necessary</a:t>
            </a:r>
          </a:p>
          <a:p>
            <a:r>
              <a:rPr lang="en-US" sz="2800" dirty="0"/>
              <a:t>Session 4</a:t>
            </a:r>
          </a:p>
          <a:p>
            <a:pPr lvl="1"/>
            <a:r>
              <a:rPr lang="en-US" sz="2400" dirty="0"/>
              <a:t>General Review – If necessary</a:t>
            </a:r>
          </a:p>
          <a:p>
            <a:pPr lvl="1"/>
            <a:r>
              <a:rPr lang="en-US" sz="2400" dirty="0"/>
              <a:t>Closing Motions</a:t>
            </a:r>
          </a:p>
          <a:p>
            <a:pPr lvl="1"/>
            <a:r>
              <a:rPr lang="en-US" sz="2400" dirty="0" err="1"/>
              <a:t>Adjorn</a:t>
            </a: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May,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46087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CEFC8-A252-0349-84D1-48923BAB0374}"/>
              </a:ext>
            </a:extLst>
          </p:cNvPr>
          <p:cNvSpPr>
            <a:spLocks noGrp="1"/>
          </p:cNvSpPr>
          <p:nvPr>
            <p:ph type="title"/>
          </p:nvPr>
        </p:nvSpPr>
        <p:spPr>
          <a:xfrm>
            <a:off x="685800" y="457200"/>
            <a:ext cx="7772400" cy="1066800"/>
          </a:xfrm>
        </p:spPr>
        <p:txBody>
          <a:bodyPr/>
          <a:lstStyle/>
          <a:p>
            <a:r>
              <a:rPr lang="en-US" dirty="0"/>
              <a:t>      Closing Report		</a:t>
            </a:r>
          </a:p>
        </p:txBody>
      </p:sp>
      <p:sp>
        <p:nvSpPr>
          <p:cNvPr id="3" name="Date Placeholder 2">
            <a:extLst>
              <a:ext uri="{FF2B5EF4-FFF2-40B4-BE49-F238E27FC236}">
                <a16:creationId xmlns:a16="http://schemas.microsoft.com/office/drawing/2014/main" id="{F19FB1EC-957E-6E40-9C66-7D53E59C29D1}"/>
              </a:ext>
            </a:extLst>
          </p:cNvPr>
          <p:cNvSpPr>
            <a:spLocks noGrp="1"/>
          </p:cNvSpPr>
          <p:nvPr>
            <p:ph type="dt" sz="half" idx="10"/>
          </p:nvPr>
        </p:nvSpPr>
        <p:spPr/>
        <p:txBody>
          <a:bodyPr/>
          <a:lstStyle/>
          <a:p>
            <a:r>
              <a:rPr lang="en-US" altLang="en-US" dirty="0"/>
              <a:t>May, 2019</a:t>
            </a:r>
          </a:p>
        </p:txBody>
      </p:sp>
      <p:sp>
        <p:nvSpPr>
          <p:cNvPr id="4" name="Slide Number Placeholder 3">
            <a:extLst>
              <a:ext uri="{FF2B5EF4-FFF2-40B4-BE49-F238E27FC236}">
                <a16:creationId xmlns:a16="http://schemas.microsoft.com/office/drawing/2014/main" id="{4C528283-AD8B-E44B-AA69-B1E64486BF72}"/>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7</a:t>
            </a:fld>
            <a:endParaRPr lang="en-US" altLang="en-US"/>
          </a:p>
        </p:txBody>
      </p:sp>
      <p:sp>
        <p:nvSpPr>
          <p:cNvPr id="5" name="TextBox 4">
            <a:extLst>
              <a:ext uri="{FF2B5EF4-FFF2-40B4-BE49-F238E27FC236}">
                <a16:creationId xmlns:a16="http://schemas.microsoft.com/office/drawing/2014/main" id="{24398048-C475-DC4C-8F23-E4B23FA037F6}"/>
              </a:ext>
            </a:extLst>
          </p:cNvPr>
          <p:cNvSpPr txBox="1"/>
          <p:nvPr/>
        </p:nvSpPr>
        <p:spPr>
          <a:xfrm>
            <a:off x="662940" y="1447800"/>
            <a:ext cx="7772400" cy="4647426"/>
          </a:xfrm>
          <a:prstGeom prst="rect">
            <a:avLst/>
          </a:prstGeom>
          <a:noFill/>
        </p:spPr>
        <p:txBody>
          <a:bodyPr wrap="square" rtlCol="0">
            <a:spAutoFit/>
          </a:bodyPr>
          <a:lstStyle/>
          <a:p>
            <a:pPr marL="457200" indent="-457200">
              <a:buFont typeface="Arial" panose="020B0604020202020204" pitchFamily="34" charset="0"/>
              <a:buChar char="•"/>
            </a:pPr>
            <a:r>
              <a:rPr lang="en-US" sz="3200" dirty="0"/>
              <a:t>Call for Patents</a:t>
            </a:r>
          </a:p>
          <a:p>
            <a:pPr marL="457200" indent="-457200">
              <a:buFont typeface="Arial" panose="020B0604020202020204" pitchFamily="34" charset="0"/>
              <a:buChar char="•"/>
            </a:pPr>
            <a:r>
              <a:rPr lang="en-US" sz="3200" dirty="0"/>
              <a:t>Approved minutes from last F2F</a:t>
            </a:r>
          </a:p>
          <a:p>
            <a:pPr marL="457200" indent="-457200">
              <a:buFont typeface="Arial" panose="020B0604020202020204" pitchFamily="34" charset="0"/>
              <a:buChar char="•"/>
            </a:pPr>
            <a:r>
              <a:rPr lang="en-US" sz="3200" dirty="0"/>
              <a:t>Approved minutes from CRG </a:t>
            </a:r>
          </a:p>
          <a:p>
            <a:pPr marL="457200" indent="-457200">
              <a:buFont typeface="Arial" panose="020B0604020202020204" pitchFamily="34" charset="0"/>
              <a:buChar char="•"/>
            </a:pPr>
            <a:r>
              <a:rPr lang="en-US" sz="3200" dirty="0"/>
              <a:t>Reviewed Latest Draft </a:t>
            </a:r>
          </a:p>
          <a:p>
            <a:pPr marL="914400" lvl="1" indent="-457200">
              <a:buFont typeface="Arial" panose="020B0604020202020204" pitchFamily="34" charset="0"/>
              <a:buChar char="•"/>
            </a:pPr>
            <a:r>
              <a:rPr lang="en-US" sz="2800" dirty="0"/>
              <a:t>IEEE P802.15.4-REVd/D02</a:t>
            </a:r>
          </a:p>
          <a:p>
            <a:pPr marL="1371600" lvl="2" indent="-457200">
              <a:buFont typeface="Arial" panose="020B0604020202020204" pitchFamily="34" charset="0"/>
              <a:buChar char="•"/>
            </a:pPr>
            <a:r>
              <a:rPr lang="en-US" sz="2800" dirty="0"/>
              <a:t>Available in Members Private Area</a:t>
            </a:r>
          </a:p>
          <a:p>
            <a:pPr marL="457200" indent="-457200">
              <a:buFont typeface="Arial" panose="020B0604020202020204" pitchFamily="34" charset="0"/>
              <a:buChar char="•"/>
            </a:pPr>
            <a:r>
              <a:rPr lang="en-US" sz="2800" dirty="0"/>
              <a:t>Determined effort related to inclusion of IEEE 802.14.4X into the Draft along with edits to Figures and Tables</a:t>
            </a:r>
          </a:p>
          <a:p>
            <a:pPr marL="457200" indent="-457200">
              <a:buFont typeface="Arial" panose="020B0604020202020204" pitchFamily="34" charset="0"/>
              <a:buChar char="•"/>
            </a:pPr>
            <a:r>
              <a:rPr lang="en-US" sz="2800" dirty="0"/>
              <a:t>Worked on a Time Line </a:t>
            </a:r>
          </a:p>
        </p:txBody>
      </p:sp>
    </p:spTree>
    <p:extLst>
      <p:ext uri="{BB962C8B-B14F-4D97-AF65-F5344CB8AC3E}">
        <p14:creationId xmlns:p14="http://schemas.microsoft.com/office/powerpoint/2010/main" val="389350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381000"/>
            <a:ext cx="7772400" cy="1066800"/>
          </a:xfrm>
        </p:spPr>
        <p:txBody>
          <a:bodyPr/>
          <a:lstStyle/>
          <a:p>
            <a:r>
              <a:rPr lang="en-US" dirty="0"/>
              <a:t>Closing Report  - Revised Timeline</a:t>
            </a:r>
          </a:p>
        </p:txBody>
      </p:sp>
      <p:sp>
        <p:nvSpPr>
          <p:cNvPr id="3" name="Rectangle 2">
            <a:extLst>
              <a:ext uri="{FF2B5EF4-FFF2-40B4-BE49-F238E27FC236}">
                <a16:creationId xmlns:a16="http://schemas.microsoft.com/office/drawing/2014/main" id="{2ADBF6C2-BF2F-C341-86A5-401102F46F12}"/>
              </a:ext>
            </a:extLst>
          </p:cNvPr>
          <p:cNvSpPr/>
          <p:nvPr/>
        </p:nvSpPr>
        <p:spPr>
          <a:xfrm>
            <a:off x="609600" y="1447800"/>
            <a:ext cx="8534400" cy="4893647"/>
          </a:xfrm>
          <a:prstGeom prst="rect">
            <a:avLst/>
          </a:prstGeom>
        </p:spPr>
        <p:txBody>
          <a:bodyPr wrap="square">
            <a:spAutoFit/>
          </a:bodyPr>
          <a:lstStyle/>
          <a:p>
            <a:pPr marL="342900"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ATLANTA INTERIM</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CRG calls starting May 30</a:t>
            </a:r>
            <a:r>
              <a:rPr lang="en-US" sz="2400" baseline="30000" dirty="0">
                <a:solidFill>
                  <a:srgbClr val="000000"/>
                </a:solidFill>
                <a:latin typeface="Calibri" panose="020F0502020204030204" pitchFamily="34" charset="0"/>
              </a:rPr>
              <a:t>th</a:t>
            </a:r>
            <a:r>
              <a:rPr lang="en-US" sz="2400" dirty="0">
                <a:solidFill>
                  <a:srgbClr val="000000"/>
                </a:solidFill>
                <a:latin typeface="Calibri" panose="020F0502020204030204" pitchFamily="34" charset="0"/>
              </a:rPr>
              <a:t> (will be announced on the reflector) and Letter ballot from Atlanta Meeting</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CRG to Initiate 30 day letter ballot on IEEE 802.15.4 </a:t>
            </a:r>
            <a:r>
              <a:rPr lang="en-US" sz="2400" dirty="0" err="1">
                <a:solidFill>
                  <a:srgbClr val="000000"/>
                </a:solidFill>
                <a:latin typeface="Calibri" panose="020F0502020204030204" pitchFamily="34" charset="0"/>
              </a:rPr>
              <a:t>REVd</a:t>
            </a:r>
            <a:r>
              <a:rPr lang="en-US" sz="2400" dirty="0">
                <a:solidFill>
                  <a:srgbClr val="000000"/>
                </a:solidFill>
                <a:latin typeface="Calibri" panose="020F0502020204030204" pitchFamily="34" charset="0"/>
              </a:rPr>
              <a:t>/D03 (30 days) – Before June 11th – July 10</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This is not a Re-</a:t>
            </a:r>
            <a:r>
              <a:rPr lang="en-US" sz="2400" dirty="0" err="1">
                <a:solidFill>
                  <a:srgbClr val="000000"/>
                </a:solidFill>
                <a:latin typeface="Calibri" panose="020F0502020204030204" pitchFamily="34" charset="0"/>
              </a:rPr>
              <a:t>circ</a:t>
            </a:r>
            <a:r>
              <a:rPr lang="en-US" sz="2400" dirty="0">
                <a:solidFill>
                  <a:srgbClr val="000000"/>
                </a:solidFill>
                <a:latin typeface="Calibri" panose="020F0502020204030204" pitchFamily="34" charset="0"/>
              </a:rPr>
              <a:t> Ballot as it will include amendment    IEEE 802.15.4X</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Chair will request the WG Chair to start a Sponsor Ballot pool invite July 1</a:t>
            </a:r>
            <a:r>
              <a:rPr lang="en-US" sz="2400" baseline="30000" dirty="0">
                <a:solidFill>
                  <a:srgbClr val="000000"/>
                </a:solidFill>
                <a:latin typeface="Calibri" panose="020F0502020204030204" pitchFamily="34" charset="0"/>
              </a:rPr>
              <a:t>st</a:t>
            </a:r>
            <a:r>
              <a:rPr lang="en-US" sz="2400" dirty="0">
                <a:solidFill>
                  <a:srgbClr val="000000"/>
                </a:solidFill>
                <a:latin typeface="Calibri" panose="020F0502020204030204" pitchFamily="34" charset="0"/>
              </a:rPr>
              <a:t>, 2019</a:t>
            </a:r>
          </a:p>
          <a:p>
            <a:pPr marL="342900"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VIENNA PLENARY</a:t>
            </a:r>
          </a:p>
          <a:p>
            <a:pPr marL="1257300" lvl="2"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1257300" lvl="2"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15 Day Letter Ballot recirculation to start August 5 – August 26</a:t>
            </a:r>
            <a:r>
              <a:rPr lang="en-US" sz="2400" baseline="30000" dirty="0">
                <a:solidFill>
                  <a:srgbClr val="000000"/>
                </a:solidFill>
                <a:latin typeface="Calibri" panose="020F0502020204030204" pitchFamily="34" charset="0"/>
              </a:rPr>
              <a:t>th</a:t>
            </a:r>
            <a:r>
              <a:rPr lang="en-US" sz="240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2544309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457200"/>
            <a:ext cx="7772400" cy="1066800"/>
          </a:xfrm>
        </p:spPr>
        <p:txBody>
          <a:bodyPr/>
          <a:lstStyle/>
          <a:p>
            <a:r>
              <a:rPr lang="en-US" dirty="0"/>
              <a:t>Closing Report  - Revised Timeline</a:t>
            </a:r>
          </a:p>
        </p:txBody>
      </p:sp>
      <p:sp>
        <p:nvSpPr>
          <p:cNvPr id="3" name="Rectangle 2">
            <a:extLst>
              <a:ext uri="{FF2B5EF4-FFF2-40B4-BE49-F238E27FC236}">
                <a16:creationId xmlns:a16="http://schemas.microsoft.com/office/drawing/2014/main" id="{2ADBF6C2-BF2F-C341-86A5-401102F46F12}"/>
              </a:ext>
            </a:extLst>
          </p:cNvPr>
          <p:cNvSpPr/>
          <p:nvPr/>
        </p:nvSpPr>
        <p:spPr>
          <a:xfrm>
            <a:off x="609600" y="1524000"/>
            <a:ext cx="8534400" cy="4154984"/>
          </a:xfrm>
          <a:prstGeom prst="rect">
            <a:avLst/>
          </a:prstGeom>
        </p:spPr>
        <p:txBody>
          <a:bodyPr wrap="square">
            <a:spAutoFit/>
          </a:bodyPr>
          <a:lstStyle/>
          <a:p>
            <a:pPr marL="342900"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HANOI INTERIM</a:t>
            </a:r>
            <a:endParaRPr lang="en-US" sz="2800" dirty="0">
              <a:solidFill>
                <a:srgbClr val="000000"/>
              </a:solidFill>
              <a:latin typeface="Calibri" panose="020F0502020204030204" pitchFamily="34" charset="0"/>
            </a:endParaRP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 </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request EC e-ballot for conditional sponsor ballot approval – Sep 2019</a:t>
            </a:r>
            <a:endParaRPr lang="en-US" sz="2800" dirty="0">
              <a:solidFill>
                <a:srgbClr val="000000"/>
              </a:solidFill>
              <a:latin typeface="Calibri" panose="020F0502020204030204" pitchFamily="34" charset="0"/>
            </a:endParaRP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Start Sponsor Ballot (30 days) - 2 Oct to 31 Oct</a:t>
            </a:r>
          </a:p>
          <a:p>
            <a:pPr marL="285750"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KONA PLENARY</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initiate Recirc ballot to begin Nov 17, 2019</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Conditional </a:t>
            </a:r>
            <a:r>
              <a:rPr lang="en-US" sz="2400" dirty="0" err="1">
                <a:solidFill>
                  <a:srgbClr val="000000"/>
                </a:solidFill>
                <a:latin typeface="Calibri" panose="020F0502020204030204" pitchFamily="34" charset="0"/>
              </a:rPr>
              <a:t>RevCom</a:t>
            </a:r>
            <a:r>
              <a:rPr lang="en-US" sz="2400" dirty="0">
                <a:solidFill>
                  <a:srgbClr val="000000"/>
                </a:solidFill>
                <a:latin typeface="Calibri" panose="020F0502020204030204" pitchFamily="34" charset="0"/>
              </a:rPr>
              <a:t> approval – November 18, 2019</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Submission to </a:t>
            </a:r>
            <a:r>
              <a:rPr lang="en-US" sz="2400" dirty="0" err="1">
                <a:solidFill>
                  <a:srgbClr val="000000"/>
                </a:solidFill>
                <a:latin typeface="Calibri" panose="020F0502020204030204" pitchFamily="34" charset="0"/>
              </a:rPr>
              <a:t>RevCom</a:t>
            </a:r>
            <a:r>
              <a:rPr lang="en-US" sz="2400" dirty="0">
                <a:solidFill>
                  <a:srgbClr val="000000"/>
                </a:solidFill>
                <a:latin typeface="Calibri" panose="020F0502020204030204" pitchFamily="34" charset="0"/>
              </a:rPr>
              <a:t> in mid Dec-2019</a:t>
            </a:r>
          </a:p>
          <a:p>
            <a:pPr marL="1200150" lvl="2"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Fallback is January</a:t>
            </a:r>
          </a:p>
        </p:txBody>
      </p:sp>
    </p:spTree>
    <p:extLst>
      <p:ext uri="{BB962C8B-B14F-4D97-AF65-F5344CB8AC3E}">
        <p14:creationId xmlns:p14="http://schemas.microsoft.com/office/powerpoint/2010/main" val="358339201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5952</TotalTime>
  <Words>896</Words>
  <Application>Microsoft Macintosh PowerPoint</Application>
  <PresentationFormat>On-screen Show (4:3)</PresentationFormat>
  <Paragraphs>162</Paragraphs>
  <Slides>15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PowerPoint Presentation</vt:lpstr>
      <vt:lpstr>PowerPoint Presentation</vt:lpstr>
      <vt:lpstr>802.15.4MD MAY, 2019 IEEE 802.15.4md Interim Plenary Agenda  - Draft </vt:lpstr>
      <vt:lpstr>15.4md Sessions this Week</vt:lpstr>
      <vt:lpstr>Agenda </vt:lpstr>
      <vt:lpstr>Agenda </vt:lpstr>
      <vt:lpstr>      Closing Report  </vt:lpstr>
      <vt:lpstr>Closing Report  - Revised Timeline</vt:lpstr>
      <vt:lpstr>Closing Report  - Revised Timeline</vt:lpstr>
      <vt:lpstr>      Closing Report  </vt:lpstr>
      <vt:lpstr>PowerPoint Presentation</vt:lpstr>
      <vt:lpstr>PowerPoint Presentation</vt:lpstr>
      <vt:lpstr>PowerPoint Presentation</vt:lpstr>
      <vt:lpstr>PowerPoint Presentation</vt:lpstr>
      <vt:lpstr>Future Slide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99</cp:revision>
  <cp:lastPrinted>1998-02-10T13:28:06Z</cp:lastPrinted>
  <dcterms:created xsi:type="dcterms:W3CDTF">2018-03-03T14:04:29Z</dcterms:created>
  <dcterms:modified xsi:type="dcterms:W3CDTF">2019-05-16T15:34:43Z</dcterms:modified>
</cp:coreProperties>
</file>