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1" r:id="rId2"/>
    <p:sldId id="258" r:id="rId3"/>
    <p:sldId id="262" r:id="rId4"/>
    <p:sldId id="263" r:id="rId5"/>
    <p:sldId id="264" r:id="rId6"/>
    <p:sldId id="265" r:id="rId7"/>
    <p:sldId id="266" r:id="rId8"/>
    <p:sldId id="267" r:id="rId9"/>
    <p:sldId id="268" r:id="rId10"/>
    <p:sldId id="269" r:id="rId11"/>
    <p:sldId id="271"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7" autoAdjust="0"/>
    <p:restoredTop sz="94343" autoAdjust="0"/>
  </p:normalViewPr>
  <p:slideViewPr>
    <p:cSldViewPr>
      <p:cViewPr varScale="1">
        <p:scale>
          <a:sx n="85" d="100"/>
          <a:sy n="85" d="100"/>
        </p:scale>
        <p:origin x="690"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307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9668C20-7EAD-4975-985C-9E809E26A5AC}" type="datetimeFigureOut">
              <a:rPr lang="en-US" smtClean="0"/>
              <a:t>5/16/2019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C91179-F948-466E-ADFB-A8ED5B277527}" type="slidenum">
              <a:rPr lang="en-US" smtClean="0"/>
              <a:t>‹#›</a:t>
            </a:fld>
            <a:endParaRPr lang="en-US"/>
          </a:p>
        </p:txBody>
      </p:sp>
    </p:spTree>
    <p:extLst>
      <p:ext uri="{BB962C8B-B14F-4D97-AF65-F5344CB8AC3E}">
        <p14:creationId xmlns:p14="http://schemas.microsoft.com/office/powerpoint/2010/main" val="1546822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0AEC5-76C6-41DE-B66F-9F7E9952BB5D}" type="datetimeFigureOut">
              <a:rPr lang="ru-RU" smtClean="0"/>
              <a:t>16.05.2019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829934-89B3-447D-ABBA-CBA4D0B6A984}" type="slidenum">
              <a:rPr lang="ru-RU" smtClean="0"/>
              <a:t>‹#›</a:t>
            </a:fld>
            <a:endParaRPr lang="ru-RU"/>
          </a:p>
        </p:txBody>
      </p:sp>
    </p:spTree>
    <p:extLst>
      <p:ext uri="{BB962C8B-B14F-4D97-AF65-F5344CB8AC3E}">
        <p14:creationId xmlns:p14="http://schemas.microsoft.com/office/powerpoint/2010/main" val="1317604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156176" y="6324600"/>
            <a:ext cx="2530624"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Vinayagam Mariappan,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15-19-0233-02-0vat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084168" y="6324600"/>
            <a:ext cx="2602632"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Vinayagam Mariappan,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378496"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15-19-0233-02-0vat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16.05.2019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16.05.2019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0/15-10-0235-18-0000-802-15-operations-manual.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
        <p:nvSpPr>
          <p:cNvPr id="6" name="Rectangle 2"/>
          <p:cNvSpPr txBox="1">
            <a:spLocks noChangeArrowheads="1"/>
          </p:cNvSpPr>
          <p:nvPr/>
        </p:nvSpPr>
        <p:spPr>
          <a:xfrm>
            <a:off x="533400" y="1735138"/>
            <a:ext cx="8077200" cy="1066800"/>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000" dirty="0" smtClean="0"/>
              <a:t>IEEE 802.15 IG VAT</a:t>
            </a:r>
            <a:r>
              <a:rPr lang="en-US" altLang="en-US" sz="3000" dirty="0"/>
              <a:t/>
            </a:r>
            <a:br>
              <a:rPr lang="en-US" altLang="en-US" sz="3000" dirty="0"/>
            </a:br>
            <a:r>
              <a:rPr lang="en-US" altLang="en-US" sz="3000" dirty="0"/>
              <a:t>Vehicular Assistive Technology </a:t>
            </a:r>
            <a:r>
              <a:rPr lang="en-US" altLang="en-US" sz="3000" dirty="0" smtClean="0"/>
              <a:t/>
            </a:r>
            <a:br>
              <a:rPr lang="en-US" altLang="en-US" sz="3000" dirty="0" smtClean="0"/>
            </a:br>
            <a:r>
              <a:rPr lang="en-US" altLang="en-US" sz="3000" dirty="0" smtClean="0"/>
              <a:t>May 2019 Meeting Activities</a:t>
            </a:r>
          </a:p>
        </p:txBody>
      </p:sp>
      <p:sp>
        <p:nvSpPr>
          <p:cNvPr id="7" name="Rectangle 6"/>
          <p:cNvSpPr txBox="1">
            <a:spLocks noChangeArrowheads="1"/>
          </p:cNvSpPr>
          <p:nvPr/>
        </p:nvSpPr>
        <p:spPr>
          <a:xfrm>
            <a:off x="685800" y="3259138"/>
            <a:ext cx="7772400" cy="3810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buFontTx/>
              <a:buNone/>
            </a:pPr>
            <a:r>
              <a:rPr lang="en-US" altLang="en-US" sz="2000" dirty="0" smtClean="0"/>
              <a:t>Date: 2019-05-16</a:t>
            </a:r>
          </a:p>
        </p:txBody>
      </p:sp>
      <p:graphicFrame>
        <p:nvGraphicFramePr>
          <p:cNvPr id="8" name="Object 11"/>
          <p:cNvGraphicFramePr>
            <a:graphicFrameLocks noChangeAspect="1"/>
          </p:cNvGraphicFramePr>
          <p:nvPr>
            <p:extLst>
              <p:ext uri="{D42A27DB-BD31-4B8C-83A1-F6EECF244321}">
                <p14:modId xmlns:p14="http://schemas.microsoft.com/office/powerpoint/2010/main" val="3646702158"/>
              </p:ext>
            </p:extLst>
          </p:nvPr>
        </p:nvGraphicFramePr>
        <p:xfrm>
          <a:off x="669925" y="4327525"/>
          <a:ext cx="8982075" cy="1176338"/>
        </p:xfrm>
        <a:graphic>
          <a:graphicData uri="http://schemas.openxmlformats.org/presentationml/2006/ole">
            <mc:AlternateContent xmlns:mc="http://schemas.openxmlformats.org/markup-compatibility/2006">
              <mc:Choice xmlns:v="urn:schemas-microsoft-com:vml" Requires="v">
                <p:oleObj spid="_x0000_s1084" name="Document" r:id="rId4" imgW="8231336" imgH="1079612" progId="Word.Document.8">
                  <p:embed/>
                </p:oleObj>
              </mc:Choice>
              <mc:Fallback>
                <p:oleObj name="Document" r:id="rId4" imgW="8231336" imgH="1079612" progId="Word.Document.8">
                  <p:embed/>
                  <p:pic>
                    <p:nvPicPr>
                      <p:cNvPr id="0" name=""/>
                      <p:cNvPicPr>
                        <a:picLocks noChangeAspect="1" noChangeArrowheads="1"/>
                      </p:cNvPicPr>
                      <p:nvPr/>
                    </p:nvPicPr>
                    <p:blipFill>
                      <a:blip r:embed="rId5"/>
                      <a:srcRect/>
                      <a:stretch>
                        <a:fillRect/>
                      </a:stretch>
                    </p:blipFill>
                    <p:spPr bwMode="auto">
                      <a:xfrm>
                        <a:off x="669925" y="4327525"/>
                        <a:ext cx="8982075" cy="1176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9"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Tree>
    <p:extLst>
      <p:ext uri="{BB962C8B-B14F-4D97-AF65-F5344CB8AC3E}">
        <p14:creationId xmlns:p14="http://schemas.microsoft.com/office/powerpoint/2010/main" val="2909835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b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VAT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Motion #2</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b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Rectangle 3"/>
          <p:cNvSpPr txBox="1">
            <a:spLocks noChangeArrowheads="1"/>
          </p:cNvSpPr>
          <p:nvPr/>
        </p:nvSpPr>
        <p:spPr bwMode="auto">
          <a:xfrm>
            <a:off x="685800" y="1981200"/>
            <a:ext cx="7772400" cy="2887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March meeting minutes in doc. 15-19/0178r0.</a:t>
            </a:r>
          </a:p>
          <a:p>
            <a:pPr algn="just">
              <a:buFontTx/>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Moved by  	</a:t>
            </a:r>
            <a:r>
              <a:rPr lang="en-GB" altLang="en-US" dirty="0" err="1">
                <a:sym typeface="Wingdings" panose="05000000000000000000" pitchFamily="2" charset="2"/>
              </a:rPr>
              <a:t>Sooyoung</a:t>
            </a:r>
            <a:r>
              <a:rPr lang="en-GB" altLang="en-US" dirty="0">
                <a:sym typeface="Wingdings" panose="05000000000000000000" pitchFamily="2" charset="2"/>
              </a:rPr>
              <a:t> Chang</a:t>
            </a:r>
          </a:p>
          <a:p>
            <a:pPr algn="just">
              <a:buFontTx/>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Seconded by	</a:t>
            </a:r>
            <a:r>
              <a:rPr lang="en-GB" altLang="en-US" dirty="0">
                <a:sym typeface="Wingdings" panose="05000000000000000000" pitchFamily="2" charset="2"/>
              </a:rPr>
              <a:t>Hyeong  </a:t>
            </a:r>
            <a:r>
              <a:rPr lang="en-GB" altLang="en-US" dirty="0" err="1">
                <a:sym typeface="Wingdings" panose="05000000000000000000" pitchFamily="2" charset="2"/>
              </a:rPr>
              <a:t>Ho</a:t>
            </a:r>
            <a:r>
              <a:rPr lang="en-GB" altLang="en-US" dirty="0">
                <a:sym typeface="Wingdings" panose="05000000000000000000" pitchFamily="2" charset="2"/>
              </a:rPr>
              <a:t> Lee</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5" name="Rectangle 4"/>
          <p:cNvSpPr/>
          <p:nvPr/>
        </p:nvSpPr>
        <p:spPr>
          <a:xfrm>
            <a:off x="684466" y="4941168"/>
            <a:ext cx="4577728" cy="461665"/>
          </a:xfrm>
          <a:prstGeom prst="rect">
            <a:avLst/>
          </a:prstGeom>
        </p:spPr>
        <p:txBody>
          <a:bodyPr wrap="none">
            <a:spAutoFit/>
          </a:bodyPr>
          <a:lstStyle/>
          <a:p>
            <a:pPr algn="just">
              <a:buFontTx/>
              <a:buNone/>
            </a:pPr>
            <a:r>
              <a:rPr lang="en-GB" altLang="en-US" sz="2400" b="1" dirty="0">
                <a:latin typeface="Times New Roman" panose="02020603050405020304" pitchFamily="18" charset="0"/>
                <a:cs typeface="Times New Roman" panose="02020603050405020304" pitchFamily="18" charset="0"/>
                <a:sym typeface="Wingdings" panose="05000000000000000000" pitchFamily="2" charset="2"/>
              </a:rPr>
              <a:t>Approved by unanimous consent.</a:t>
            </a:r>
          </a:p>
        </p:txBody>
      </p:sp>
    </p:spTree>
    <p:extLst>
      <p:ext uri="{BB962C8B-B14F-4D97-AF65-F5344CB8AC3E}">
        <p14:creationId xmlns:p14="http://schemas.microsoft.com/office/powerpoint/2010/main" val="3901054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b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VAT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Plans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Until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July 2019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Meeting</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b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4" name="TextBox 3"/>
          <p:cNvSpPr txBox="1"/>
          <p:nvPr/>
        </p:nvSpPr>
        <p:spPr>
          <a:xfrm>
            <a:off x="458304" y="1700808"/>
            <a:ext cx="8305800" cy="2677656"/>
          </a:xfrm>
          <a:prstGeom prst="rect">
            <a:avLst/>
          </a:prstGeom>
          <a:noFill/>
        </p:spPr>
        <p:txBody>
          <a:bodyPr wrap="square" rtlCol="0">
            <a:spAutoFit/>
          </a:bodyPr>
          <a:lstStyle/>
          <a:p>
            <a:pPr marL="342900" indent="-342900">
              <a:buFont typeface="Arial" panose="020B0604020202020204" pitchFamily="34" charset="0"/>
              <a:buChar char="•"/>
            </a:pPr>
            <a:r>
              <a:rPr lang="en-US" altLang="ja-JP" sz="2400" dirty="0" smtClean="0">
                <a:latin typeface="Times New Roman" panose="02020603050405020304" pitchFamily="18" charset="0"/>
                <a:ea typeface="ＭＳ Ｐゴシック" pitchFamily="34" charset="-128"/>
                <a:cs typeface="Times New Roman" panose="02020603050405020304" pitchFamily="18" charset="0"/>
              </a:rPr>
              <a:t>2</a:t>
            </a:r>
            <a:r>
              <a:rPr lang="en-US" altLang="ja-JP" sz="2400" baseline="30000" dirty="0" smtClean="0">
                <a:latin typeface="Times New Roman" panose="02020603050405020304" pitchFamily="18" charset="0"/>
                <a:ea typeface="ＭＳ Ｐゴシック" pitchFamily="34" charset="-128"/>
                <a:cs typeface="Times New Roman" panose="02020603050405020304" pitchFamily="18" charset="0"/>
              </a:rPr>
              <a:t>nd</a:t>
            </a:r>
            <a:r>
              <a:rPr lang="en-US" altLang="ja-JP" sz="2400" dirty="0" smtClean="0">
                <a:latin typeface="Times New Roman" panose="02020603050405020304" pitchFamily="18" charset="0"/>
                <a:ea typeface="ＭＳ Ｐゴシック" pitchFamily="34" charset="-128"/>
                <a:cs typeface="Times New Roman" panose="02020603050405020304" pitchFamily="18" charset="0"/>
              </a:rPr>
              <a:t> Week of June, </a:t>
            </a:r>
            <a:r>
              <a:rPr lang="en-US" altLang="ja-JP" sz="2400" dirty="0">
                <a:latin typeface="Times New Roman" panose="02020603050405020304" pitchFamily="18" charset="0"/>
                <a:ea typeface="ＭＳ Ｐゴシック" pitchFamily="34" charset="-128"/>
                <a:cs typeface="Times New Roman" panose="02020603050405020304" pitchFamily="18" charset="0"/>
              </a:rPr>
              <a:t>2019: Draft Complete PAR and CSD </a:t>
            </a:r>
            <a:r>
              <a:rPr lang="en-US" altLang="ja-JP" sz="2400" dirty="0" smtClean="0">
                <a:latin typeface="Times New Roman" panose="02020603050405020304" pitchFamily="18" charset="0"/>
                <a:ea typeface="ＭＳ Ｐゴシック" pitchFamily="34" charset="-128"/>
                <a:cs typeface="Times New Roman" panose="02020603050405020304" pitchFamily="18" charset="0"/>
              </a:rPr>
              <a:t>(v</a:t>
            </a:r>
            <a:r>
              <a:rPr lang="en-IN" altLang="ja-JP" sz="2400" dirty="0" err="1" smtClean="0">
                <a:latin typeface="Times New Roman" panose="02020603050405020304" pitchFamily="18" charset="0"/>
                <a:cs typeface="Times New Roman" panose="02020603050405020304" pitchFamily="18" charset="0"/>
              </a:rPr>
              <a:t>ia</a:t>
            </a:r>
            <a:r>
              <a:rPr lang="en-IN" altLang="ja-JP" sz="2400" dirty="0" smtClean="0">
                <a:latin typeface="Times New Roman" panose="02020603050405020304" pitchFamily="18" charset="0"/>
                <a:cs typeface="Times New Roman" panose="02020603050405020304" pitchFamily="18" charset="0"/>
              </a:rPr>
              <a:t> </a:t>
            </a:r>
            <a:r>
              <a:rPr lang="en-IN" altLang="ja-JP" sz="2400" dirty="0">
                <a:latin typeface="Times New Roman" panose="02020603050405020304" pitchFamily="18" charset="0"/>
                <a:cs typeface="Times New Roman" panose="02020603050405020304" pitchFamily="18" charset="0"/>
              </a:rPr>
              <a:t>email to the IG VAT reflector</a:t>
            </a:r>
            <a:r>
              <a:rPr lang="en-US" altLang="ja-JP" sz="2400" dirty="0" smtClean="0">
                <a:latin typeface="Times New Roman" panose="02020603050405020304" pitchFamily="18" charset="0"/>
                <a:ea typeface="ＭＳ Ｐゴシック" pitchFamily="34" charset="-128"/>
                <a:cs typeface="Times New Roman" panose="02020603050405020304" pitchFamily="18" charset="0"/>
              </a:rPr>
              <a:t>)</a:t>
            </a:r>
            <a:endParaRPr lang="en-US" altLang="ja-JP" sz="2400" dirty="0">
              <a:latin typeface="Times New Roman" panose="02020603050405020304" pitchFamily="18" charset="0"/>
              <a:ea typeface="ＭＳ Ｐゴシック" pitchFamily="34" charset="-128"/>
              <a:cs typeface="Times New Roman" panose="02020603050405020304" pitchFamily="18" charset="0"/>
            </a:endParaRPr>
          </a:p>
          <a:p>
            <a:pPr marL="342900" indent="-342900">
              <a:buFont typeface="Arial" panose="020B0604020202020204" pitchFamily="34" charset="0"/>
              <a:buChar char="•"/>
            </a:pPr>
            <a:r>
              <a:rPr lang="en-US" altLang="ja-JP" sz="2400" dirty="0" smtClean="0">
                <a:latin typeface="Times New Roman" panose="02020603050405020304" pitchFamily="18" charset="0"/>
                <a:ea typeface="ＭＳ Ｐゴシック" pitchFamily="34" charset="-128"/>
                <a:cs typeface="Times New Roman" panose="02020603050405020304" pitchFamily="18" charset="0"/>
              </a:rPr>
              <a:t>June, </a:t>
            </a:r>
            <a:r>
              <a:rPr lang="en-US" altLang="ja-JP" sz="2400" dirty="0">
                <a:latin typeface="Times New Roman" panose="02020603050405020304" pitchFamily="18" charset="0"/>
                <a:ea typeface="ＭＳ Ｐゴシック" pitchFamily="34" charset="-128"/>
                <a:cs typeface="Times New Roman" panose="02020603050405020304" pitchFamily="18" charset="0"/>
              </a:rPr>
              <a:t>2019: Complete PAR and CSD in IG</a:t>
            </a:r>
          </a:p>
          <a:p>
            <a:pPr marL="342900" indent="-342900">
              <a:buFont typeface="Arial" panose="020B0604020202020204" pitchFamily="34" charset="0"/>
              <a:buChar char="•"/>
            </a:pPr>
            <a:r>
              <a:rPr lang="en-US" altLang="ja-JP" sz="2400" dirty="0">
                <a:latin typeface="Times New Roman" panose="02020603050405020304" pitchFamily="18" charset="0"/>
                <a:ea typeface="ＭＳ Ｐゴシック" pitchFamily="34" charset="-128"/>
                <a:cs typeface="Times New Roman" panose="02020603050405020304" pitchFamily="18" charset="0"/>
              </a:rPr>
              <a:t>July, 2019: Achieve PAR and CSD Motion in WG</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4 </a:t>
            </a:r>
            <a:r>
              <a:rPr lang="en-US" sz="2400" dirty="0">
                <a:latin typeface="Times New Roman" panose="02020603050405020304" pitchFamily="18" charset="0"/>
                <a:cs typeface="Times New Roman" panose="02020603050405020304" pitchFamily="18" charset="0"/>
              </a:rPr>
              <a:t>Slots requested (on </a:t>
            </a:r>
            <a:r>
              <a:rPr lang="en-US" sz="2400" dirty="0" smtClean="0">
                <a:latin typeface="Times New Roman" panose="02020603050405020304" pitchFamily="18" charset="0"/>
                <a:cs typeface="Times New Roman" panose="02020603050405020304" pitchFamily="18" charset="0"/>
              </a:rPr>
              <a:t>Monday </a:t>
            </a:r>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Tuesday)</a:t>
            </a:r>
            <a:endParaRPr lang="en-US" sz="2400" dirty="0">
              <a:latin typeface="Times New Roman" panose="02020603050405020304" pitchFamily="18" charset="0"/>
              <a:cs typeface="Times New Roman" panose="02020603050405020304" pitchFamily="18" charset="0"/>
            </a:endParaRPr>
          </a:p>
          <a:p>
            <a:endParaRPr lang="en-US" altLang="ja-JP" sz="2400" dirty="0">
              <a:latin typeface="Times New Roman" panose="02020603050405020304" pitchFamily="18" charset="0"/>
              <a:ea typeface="ＭＳ Ｐゴシック" pitchFamily="34" charset="-128"/>
              <a:cs typeface="Times New Roman" panose="02020603050405020304" pitchFamily="18" charset="0"/>
            </a:endParaRPr>
          </a:p>
        </p:txBody>
      </p:sp>
    </p:spTree>
    <p:extLst>
      <p:ext uri="{BB962C8B-B14F-4D97-AF65-F5344CB8AC3E}">
        <p14:creationId xmlns:p14="http://schemas.microsoft.com/office/powerpoint/2010/main" val="2372995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20688"/>
            <a:ext cx="9144000" cy="796950"/>
          </a:xfrm>
        </p:spPr>
        <p:txBody>
          <a:bodyPr>
            <a:normAutofit/>
          </a:body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Abstract</a:t>
            </a:r>
            <a:endParaRPr lang="ru-RU" sz="3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
        <p:nvSpPr>
          <p:cNvPr id="6" name="Rectangle 3"/>
          <p:cNvSpPr txBox="1">
            <a:spLocks noChangeArrowheads="1"/>
          </p:cNvSpPr>
          <p:nvPr/>
        </p:nvSpPr>
        <p:spPr bwMode="auto">
          <a:xfrm>
            <a:off x="685800" y="1676400"/>
            <a:ext cx="7772400" cy="1464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a:t>
            </a:r>
            <a:r>
              <a:rPr lang="en-US" altLang="en-US" dirty="0" smtClean="0"/>
              <a:t>IG </a:t>
            </a:r>
            <a:r>
              <a:rPr lang="en-US" altLang="en-US" dirty="0"/>
              <a:t>VAT Vehicular Assistive Technology meeting </a:t>
            </a:r>
            <a:r>
              <a:rPr lang="en-US" altLang="en-US" dirty="0" smtClean="0"/>
              <a:t>activities for </a:t>
            </a:r>
            <a:r>
              <a:rPr lang="en-US" altLang="en-US" dirty="0"/>
              <a:t>the </a:t>
            </a:r>
            <a:r>
              <a:rPr lang="en-US" altLang="en-US" dirty="0" smtClean="0"/>
              <a:t>May 2019 </a:t>
            </a:r>
            <a:r>
              <a:rPr lang="en-US" altLang="en-US" dirty="0"/>
              <a:t>session in </a:t>
            </a:r>
            <a:r>
              <a:rPr lang="en-US" altLang="en-US" dirty="0" smtClean="0"/>
              <a:t>Atlanta.</a:t>
            </a:r>
            <a:endParaRPr lang="de-DE" altLang="en-US" dirty="0"/>
          </a:p>
          <a:p>
            <a:pPr algn="just">
              <a:buFontTx/>
              <a:buNone/>
            </a:pPr>
            <a:endParaRPr lang="en-US" altLang="en-US" dirty="0"/>
          </a:p>
          <a:p>
            <a:pPr lvl="1"/>
            <a:endParaRPr lang="en-US" altLang="en-US" dirty="0"/>
          </a:p>
          <a:p>
            <a:pPr lvl="1"/>
            <a:endParaRPr lang="en-US" altLang="en-US" dirty="0"/>
          </a:p>
        </p:txBody>
      </p:sp>
    </p:spTree>
    <p:extLst>
      <p:ext uri="{BB962C8B-B14F-4D97-AF65-F5344CB8AC3E}">
        <p14:creationId xmlns:p14="http://schemas.microsoft.com/office/powerpoint/2010/main" val="3372465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Call for Potentially Essential Patents</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3" name="Rectangle 1027"/>
          <p:cNvSpPr>
            <a:spLocks noGrp="1" noChangeArrowheads="1"/>
          </p:cNvSpPr>
          <p:nvPr/>
        </p:nvSpPr>
        <p:spPr bwMode="auto">
          <a:xfrm>
            <a:off x="609600" y="1752600"/>
            <a:ext cx="7772400" cy="2972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en-US" sz="2000" dirty="0">
                <a:solidFill>
                  <a:srgbClr val="0070C0"/>
                </a:solidFill>
                <a:latin typeface="Times New Roman" panose="02020603050405020304" pitchFamily="18" charset="0"/>
                <a:cs typeface="Times New Roman" panose="02020603050405020304" pitchFamily="18"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lgn="just">
              <a:defRPr/>
            </a:pPr>
            <a:r>
              <a:rPr lang="en-US" altLang="en-US" sz="1600" dirty="0">
                <a:solidFill>
                  <a:srgbClr val="0070C0"/>
                </a:solidFill>
                <a:latin typeface="Times New Roman" panose="02020603050405020304" pitchFamily="18" charset="0"/>
                <a:ea typeface="MS PGothic" pitchFamily="34" charset="-128"/>
                <a:cs typeface="Times New Roman" panose="02020603050405020304" pitchFamily="18" charset="0"/>
              </a:rPr>
              <a:t>Either speak up now or</a:t>
            </a:r>
          </a:p>
          <a:p>
            <a:pPr lvl="1" algn="just">
              <a:defRPr/>
            </a:pPr>
            <a:r>
              <a:rPr lang="en-US" altLang="en-US" sz="1600" dirty="0">
                <a:solidFill>
                  <a:srgbClr val="0070C0"/>
                </a:solidFill>
                <a:latin typeface="Times New Roman" panose="02020603050405020304" pitchFamily="18" charset="0"/>
                <a:ea typeface="MS PGothic" pitchFamily="34" charset="-128"/>
                <a:cs typeface="Times New Roman" panose="02020603050405020304" pitchFamily="18" charset="0"/>
              </a:rPr>
              <a:t>Provide the chair of this group with the identity of the holder(s) of any and all such claims as soon as possible or</a:t>
            </a:r>
          </a:p>
          <a:p>
            <a:pPr lvl="1" algn="just">
              <a:defRPr/>
            </a:pPr>
            <a:r>
              <a:rPr lang="en-US" altLang="en-US" sz="1600" dirty="0">
                <a:solidFill>
                  <a:srgbClr val="0070C0"/>
                </a:solidFill>
                <a:latin typeface="Times New Roman" panose="02020603050405020304" pitchFamily="18" charset="0"/>
                <a:ea typeface="MS PGothic" pitchFamily="34" charset="-128"/>
                <a:cs typeface="Times New Roman" panose="02020603050405020304" pitchFamily="18" charset="0"/>
              </a:rPr>
              <a:t>Cause an LOA to be submitted</a:t>
            </a:r>
          </a:p>
        </p:txBody>
      </p:sp>
    </p:spTree>
    <p:extLst>
      <p:ext uri="{BB962C8B-B14F-4D97-AF65-F5344CB8AC3E}">
        <p14:creationId xmlns:p14="http://schemas.microsoft.com/office/powerpoint/2010/main" val="2234905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Logistics</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5" name="Rectangle 3"/>
          <p:cNvSpPr txBox="1">
            <a:spLocks noChangeArrowheads="1"/>
          </p:cNvSpPr>
          <p:nvPr/>
        </p:nvSpPr>
        <p:spPr>
          <a:xfrm>
            <a:off x="766119" y="1524000"/>
            <a:ext cx="7772400" cy="41148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en-US" dirty="0" smtClean="0">
                <a:latin typeface="Times New Roman" panose="02020603050405020304" pitchFamily="18" charset="0"/>
                <a:cs typeface="Times New Roman" panose="02020603050405020304" pitchFamily="18" charset="0"/>
              </a:rPr>
              <a:t>Attendance recording procedures</a:t>
            </a:r>
          </a:p>
          <a:p>
            <a:pPr lvl="1"/>
            <a:r>
              <a:rPr lang="en-US" altLang="en-US" dirty="0" smtClean="0">
                <a:latin typeface="Times New Roman" panose="02020603050405020304" pitchFamily="18" charset="0"/>
                <a:cs typeface="Times New Roman" panose="02020603050405020304" pitchFamily="18" charset="0"/>
                <a:hlinkClick r:id="rId2"/>
              </a:rPr>
              <a:t>https://imat.ieee.org/my-site/home</a:t>
            </a:r>
            <a:r>
              <a:rPr lang="en-US" altLang="en-US" dirty="0" smtClean="0">
                <a:latin typeface="Times New Roman" panose="02020603050405020304" pitchFamily="18" charset="0"/>
                <a:cs typeface="Times New Roman" panose="02020603050405020304" pitchFamily="18" charset="0"/>
              </a:rPr>
              <a:t>   </a:t>
            </a:r>
            <a:endParaRPr lang="en-US" altLang="en-US" sz="1800" dirty="0" smtClean="0">
              <a:latin typeface="Times New Roman" panose="02020603050405020304" pitchFamily="18" charset="0"/>
              <a:cs typeface="Times New Roman" panose="02020603050405020304" pitchFamily="18" charset="0"/>
            </a:endParaRPr>
          </a:p>
          <a:p>
            <a:pPr lvl="1"/>
            <a:r>
              <a:rPr lang="de-DE" altLang="en-US" dirty="0" smtClean="0">
                <a:latin typeface="Times New Roman" panose="02020603050405020304" pitchFamily="18" charset="0"/>
                <a:cs typeface="Times New Roman" panose="02020603050405020304" pitchFamily="18" charset="0"/>
              </a:rPr>
              <a:t>Login using your IEEE account also used for registration</a:t>
            </a:r>
            <a:endParaRPr lang="en-US" altLang="en-US" dirty="0" smtClean="0">
              <a:latin typeface="Times New Roman" panose="02020603050405020304" pitchFamily="18" charset="0"/>
              <a:cs typeface="Times New Roman" panose="02020603050405020304" pitchFamily="18" charset="0"/>
            </a:endParaRPr>
          </a:p>
          <a:p>
            <a:pPr lvl="1"/>
            <a:r>
              <a:rPr lang="en-US" altLang="en-US" dirty="0" smtClean="0">
                <a:latin typeface="Times New Roman" panose="02020603050405020304" pitchFamily="18" charset="0"/>
                <a:cs typeface="Times New Roman" panose="02020603050405020304" pitchFamily="18" charset="0"/>
              </a:rPr>
              <a:t>Must log attendance during each 2-hour session</a:t>
            </a:r>
          </a:p>
          <a:p>
            <a:pPr lvl="1"/>
            <a:r>
              <a:rPr lang="de-DE" altLang="en-US" dirty="0" smtClean="0">
                <a:latin typeface="Times New Roman" panose="02020603050405020304" pitchFamily="18" charset="0"/>
                <a:cs typeface="Times New Roman" panose="02020603050405020304" pitchFamily="18" charset="0"/>
              </a:rPr>
              <a:t>Attendance counts to achieving/maintaining your voting rights </a:t>
            </a:r>
            <a:endParaRPr lang="en-US" altLang="en-US" dirty="0" smtClean="0">
              <a:latin typeface="Times New Roman" panose="02020603050405020304" pitchFamily="18" charset="0"/>
              <a:cs typeface="Times New Roman" panose="02020603050405020304" pitchFamily="18" charset="0"/>
            </a:endParaRPr>
          </a:p>
          <a:p>
            <a:pPr>
              <a:spcBef>
                <a:spcPts val="1800"/>
              </a:spcBef>
            </a:pPr>
            <a:r>
              <a:rPr lang="en-US" altLang="en-US" dirty="0" smtClean="0">
                <a:latin typeface="Times New Roman" panose="02020603050405020304" pitchFamily="18" charset="0"/>
                <a:cs typeface="Times New Roman" panose="02020603050405020304" pitchFamily="18" charset="0"/>
              </a:rPr>
              <a:t>Documentation</a:t>
            </a:r>
          </a:p>
          <a:p>
            <a:pPr lvl="1"/>
            <a:r>
              <a:rPr lang="en-US" altLang="en-US" dirty="0" smtClean="0">
                <a:latin typeface="Times New Roman" panose="02020603050405020304" pitchFamily="18" charset="0"/>
                <a:cs typeface="Times New Roman" panose="02020603050405020304" pitchFamily="18" charset="0"/>
                <a:hlinkClick r:id="rId3"/>
              </a:rPr>
              <a:t>http://mentor.ieee.org</a:t>
            </a:r>
            <a:endParaRPr lang="en-US" altLang="en-US" dirty="0" smtClean="0">
              <a:latin typeface="Times New Roman" panose="02020603050405020304" pitchFamily="18" charset="0"/>
              <a:cs typeface="Times New Roman" panose="02020603050405020304" pitchFamily="18" charset="0"/>
            </a:endParaRPr>
          </a:p>
          <a:p>
            <a:pPr lvl="1"/>
            <a:r>
              <a:rPr lang="en-US" altLang="en-US" dirty="0" smtClean="0">
                <a:latin typeface="Times New Roman" panose="02020603050405020304" pitchFamily="18" charset="0"/>
                <a:cs typeface="Times New Roman" panose="02020603050405020304" pitchFamily="18" charset="0"/>
              </a:rPr>
              <a:t>Use “IG VAT”</a:t>
            </a:r>
            <a:r>
              <a:rPr lang="en-US" altLang="ja-JP" dirty="0" smtClean="0">
                <a:latin typeface="Times New Roman" panose="02020603050405020304" pitchFamily="18" charset="0"/>
                <a:cs typeface="Times New Roman" panose="02020603050405020304" pitchFamily="18" charset="0"/>
              </a:rPr>
              <a:t> for submission</a:t>
            </a:r>
          </a:p>
          <a:p>
            <a:pPr lvl="1"/>
            <a:r>
              <a:rPr lang="en-US" altLang="en-US" dirty="0" smtClean="0">
                <a:latin typeface="Times New Roman" panose="02020603050405020304" pitchFamily="18" charset="0"/>
                <a:cs typeface="Times New Roman" panose="02020603050405020304" pitchFamily="18" charset="0"/>
              </a:rPr>
              <a:t>If you plan to make a submission be sure it does not contain company logos or advertising</a:t>
            </a:r>
          </a:p>
          <a:p>
            <a:pPr lvl="1"/>
            <a:endParaRPr lang="en-US" altLang="en-US" dirty="0" smtClean="0">
              <a:latin typeface="Times New Roman" panose="02020603050405020304" pitchFamily="18" charset="0"/>
              <a:cs typeface="Times New Roman" panose="02020603050405020304" pitchFamily="18" charset="0"/>
            </a:endParaRPr>
          </a:p>
          <a:p>
            <a:pPr lvl="1"/>
            <a:endParaRPr lang="en-US" alt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146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Logistics (2)</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95644599"/>
              </p:ext>
            </p:extLst>
          </p:nvPr>
        </p:nvGraphicFramePr>
        <p:xfrm>
          <a:off x="1524000" y="1628800"/>
          <a:ext cx="6096000" cy="1061622"/>
        </p:xfrm>
        <a:graphic>
          <a:graphicData uri="http://schemas.openxmlformats.org/drawingml/2006/table">
            <a:tbl>
              <a:tblPr firstRow="1" bandRow="1">
                <a:tableStyleId>{5C22544A-7EE6-4342-B048-85BDC9FD1C3A}</a:tableStyleId>
              </a:tblPr>
              <a:tblGrid>
                <a:gridCol w="3048000"/>
                <a:gridCol w="3048000"/>
              </a:tblGrid>
              <a:tr h="139040">
                <a:tc>
                  <a:txBody>
                    <a:bodyPr/>
                    <a:lstStyle/>
                    <a:p>
                      <a:r>
                        <a:rPr lang="en-US" sz="1500" dirty="0"/>
                        <a:t>Position(s)</a:t>
                      </a:r>
                    </a:p>
                  </a:txBody>
                  <a:tcPr marT="45671" marB="45671"/>
                </a:tc>
                <a:tc>
                  <a:txBody>
                    <a:bodyPr/>
                    <a:lstStyle/>
                    <a:p>
                      <a:r>
                        <a:rPr lang="en-US" sz="1500" dirty="0"/>
                        <a:t>Officer(s)</a:t>
                      </a:r>
                    </a:p>
                  </a:txBody>
                  <a:tcPr marT="45671" marB="45671"/>
                </a:tc>
              </a:tr>
              <a:tr h="370840">
                <a:tc>
                  <a:txBody>
                    <a:bodyPr/>
                    <a:lstStyle/>
                    <a:p>
                      <a:r>
                        <a:rPr lang="en-US" sz="1500" dirty="0"/>
                        <a:t>Chair</a:t>
                      </a:r>
                    </a:p>
                  </a:txBody>
                  <a:tcPr marT="45671" marB="45671"/>
                </a:tc>
                <a:tc>
                  <a:txBody>
                    <a:bodyPr/>
                    <a:lstStyle/>
                    <a:p>
                      <a:r>
                        <a:rPr lang="en-US" sz="1500" b="0" dirty="0" smtClean="0"/>
                        <a:t>Yeong Min Jang</a:t>
                      </a:r>
                      <a:endParaRPr lang="en-US" sz="1500" b="0" dirty="0"/>
                    </a:p>
                  </a:txBody>
                  <a:tcPr marT="45671" marB="45671"/>
                </a:tc>
              </a:tr>
              <a:tr h="370840">
                <a:tc>
                  <a:txBody>
                    <a:bodyPr/>
                    <a:lstStyle/>
                    <a:p>
                      <a:r>
                        <a:rPr lang="en-US" sz="1500" b="0" dirty="0" smtClean="0"/>
                        <a:t>Acting Chair for May Meeting</a:t>
                      </a:r>
                      <a:endParaRPr lang="en-US" sz="1500" b="0" dirty="0"/>
                    </a:p>
                  </a:txBody>
                  <a:tcPr marT="45671" marB="45671"/>
                </a:tc>
                <a:tc>
                  <a:txBody>
                    <a:bodyPr/>
                    <a:lstStyle/>
                    <a:p>
                      <a:r>
                        <a:rPr lang="en-US" sz="1500" b="0" dirty="0" smtClean="0"/>
                        <a:t>Vinayagam</a:t>
                      </a:r>
                      <a:r>
                        <a:rPr lang="en-US" sz="1500" b="0" baseline="0" dirty="0" smtClean="0"/>
                        <a:t> Mariappan</a:t>
                      </a:r>
                      <a:endParaRPr lang="en-US" sz="1500" b="0" dirty="0"/>
                    </a:p>
                  </a:txBody>
                  <a:tcPr marT="45671" marB="45671"/>
                </a:tc>
              </a:tr>
            </a:tbl>
          </a:graphicData>
        </a:graphic>
      </p:graphicFrame>
      <p:sp>
        <p:nvSpPr>
          <p:cNvPr id="8" name="Rectangle 3"/>
          <p:cNvSpPr txBox="1">
            <a:spLocks noChangeArrowheads="1"/>
          </p:cNvSpPr>
          <p:nvPr/>
        </p:nvSpPr>
        <p:spPr bwMode="auto">
          <a:xfrm>
            <a:off x="827584" y="2996952"/>
            <a:ext cx="77724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latin typeface="Times New Roman" panose="02020603050405020304" pitchFamily="18" charset="0"/>
                <a:cs typeface="Times New Roman" panose="02020603050405020304" pitchFamily="18" charset="0"/>
              </a:rPr>
              <a:t>From</a:t>
            </a:r>
            <a:r>
              <a:rPr lang="de-DE" sz="1100" dirty="0" smtClean="0">
                <a:latin typeface="Times New Roman" panose="02020603050405020304" pitchFamily="18" charset="0"/>
                <a:cs typeface="Times New Roman" panose="02020603050405020304" pitchFamily="18" charset="0"/>
              </a:rPr>
              <a:t> 802.15 </a:t>
            </a:r>
            <a:r>
              <a:rPr lang="de-DE" sz="1100" dirty="0" err="1" smtClean="0">
                <a:latin typeface="Times New Roman" panose="02020603050405020304" pitchFamily="18" charset="0"/>
                <a:cs typeface="Times New Roman" panose="02020603050405020304" pitchFamily="18" charset="0"/>
              </a:rPr>
              <a:t>Operations</a:t>
            </a:r>
            <a:r>
              <a:rPr lang="de-DE" sz="1100" dirty="0" smtClean="0">
                <a:latin typeface="Times New Roman" panose="02020603050405020304" pitchFamily="18" charset="0"/>
                <a:cs typeface="Times New Roman" panose="02020603050405020304" pitchFamily="18" charset="0"/>
              </a:rPr>
              <a:t>  Manual</a:t>
            </a:r>
            <a:endParaRPr lang="en-US" sz="1100" dirty="0">
              <a:latin typeface="Times New Roman" panose="02020603050405020304" pitchFamily="18" charset="0"/>
              <a:cs typeface="Times New Roman" panose="02020603050405020304" pitchFamily="18" charset="0"/>
            </a:endParaRPr>
          </a:p>
          <a:p>
            <a:pPr marL="0" indent="0">
              <a:buFontTx/>
              <a:buNone/>
              <a:defRPr/>
            </a:pPr>
            <a:r>
              <a:rPr lang="en-US" sz="1400" i="1" dirty="0" smtClean="0">
                <a:latin typeface="Times New Roman" panose="02020603050405020304" pitchFamily="18" charset="0"/>
                <a:cs typeface="Times New Roman" panose="02020603050405020304" pitchFamily="18" charset="0"/>
              </a:rPr>
              <a:t>Interest Group </a:t>
            </a:r>
            <a:r>
              <a:rPr lang="en-US" sz="1400" i="1" dirty="0">
                <a:latin typeface="Times New Roman" panose="02020603050405020304" pitchFamily="18" charset="0"/>
                <a:cs typeface="Times New Roman" panose="02020603050405020304" pitchFamily="18" charset="0"/>
              </a:rPr>
              <a:t>Chair</a:t>
            </a:r>
          </a:p>
          <a:p>
            <a:pPr>
              <a:defRPr/>
            </a:pPr>
            <a:r>
              <a:rPr lang="en-US" sz="1100" dirty="0">
                <a:latin typeface="Times New Roman" panose="02020603050405020304" pitchFamily="18" charset="0"/>
                <a:cs typeface="Times New Roman" panose="02020603050405020304" pitchFamily="18" charset="0"/>
              </a:rPr>
              <a:t>The </a:t>
            </a:r>
            <a:r>
              <a:rPr lang="en-US" sz="1100" dirty="0" smtClean="0">
                <a:latin typeface="Times New Roman" panose="02020603050405020304" pitchFamily="18" charset="0"/>
                <a:cs typeface="Times New Roman" panose="02020603050405020304" pitchFamily="18" charset="0"/>
              </a:rPr>
              <a:t>IG Chair </a:t>
            </a:r>
            <a:r>
              <a:rPr lang="en-US" sz="1100" dirty="0">
                <a:latin typeface="Times New Roman" panose="02020603050405020304" pitchFamily="18" charset="0"/>
                <a:cs typeface="Times New Roman" panose="02020603050405020304" pitchFamily="18" charset="0"/>
              </a:rPr>
              <a:t>shall be appointed by the WG </a:t>
            </a:r>
            <a:r>
              <a:rPr lang="en-US" sz="1100" dirty="0" smtClean="0">
                <a:latin typeface="Times New Roman" panose="02020603050405020304" pitchFamily="18" charset="0"/>
                <a:cs typeface="Times New Roman" panose="02020603050405020304" pitchFamily="18" charset="0"/>
              </a:rPr>
              <a:t>Chair. The IG Chair </a:t>
            </a:r>
            <a:r>
              <a:rPr lang="en-US" sz="1100" dirty="0">
                <a:latin typeface="Times New Roman" panose="02020603050405020304" pitchFamily="18" charset="0"/>
                <a:cs typeface="Times New Roman" panose="02020603050405020304" pitchFamily="18" charset="0"/>
              </a:rPr>
              <a:t>is required to confirm that the function of secretary is performed for each </a:t>
            </a:r>
            <a:r>
              <a:rPr lang="en-US" sz="1100" dirty="0" smtClean="0">
                <a:latin typeface="Times New Roman" panose="02020603050405020304" pitchFamily="18" charset="0"/>
                <a:cs typeface="Times New Roman" panose="02020603050405020304" pitchFamily="18" charset="0"/>
              </a:rPr>
              <a:t>IG meeting</a:t>
            </a:r>
            <a:r>
              <a:rPr lang="en-US" sz="1100" dirty="0">
                <a:latin typeface="Times New Roman" panose="02020603050405020304" pitchFamily="18" charset="0"/>
                <a:cs typeface="Times New Roman" panose="02020603050405020304" pitchFamily="18" charset="0"/>
              </a:rPr>
              <a:t>. </a:t>
            </a:r>
            <a:endParaRPr lang="en-US" sz="1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6583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Interest Group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Operating Rules</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Rectangle 3"/>
          <p:cNvSpPr txBox="1">
            <a:spLocks noChangeArrowheads="1"/>
          </p:cNvSpPr>
          <p:nvPr/>
        </p:nvSpPr>
        <p:spPr bwMode="auto">
          <a:xfrm>
            <a:off x="685800" y="1981200"/>
            <a:ext cx="8229600" cy="2311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latin typeface="Times New Roman" panose="02020603050405020304" pitchFamily="18" charset="0"/>
                <a:cs typeface="Times New Roman" panose="02020603050405020304" pitchFamily="18" charset="0"/>
              </a:rPr>
              <a:t>Anybody </a:t>
            </a:r>
            <a:r>
              <a:rPr lang="en-US" altLang="en-US" kern="0" dirty="0" smtClean="0">
                <a:latin typeface="Times New Roman" panose="02020603050405020304" pitchFamily="18" charset="0"/>
                <a:cs typeface="Times New Roman" panose="02020603050405020304" pitchFamily="18" charset="0"/>
              </a:rPr>
              <a:t>can present and contribute to discussions</a:t>
            </a:r>
          </a:p>
          <a:p>
            <a:pPr>
              <a:defRPr/>
            </a:pPr>
            <a:r>
              <a:rPr lang="en-US" altLang="en-US" kern="0" dirty="0" smtClean="0">
                <a:latin typeface="Times New Roman" panose="02020603050405020304" pitchFamily="18" charset="0"/>
                <a:cs typeface="Times New Roman" panose="02020603050405020304" pitchFamily="18" charset="0"/>
              </a:rPr>
              <a:t>WG members with voting right can vote and </a:t>
            </a:r>
            <a:r>
              <a:rPr lang="en-US" altLang="en-US" kern="0" dirty="0">
                <a:latin typeface="Times New Roman" panose="02020603050405020304" pitchFamily="18" charset="0"/>
                <a:cs typeface="Times New Roman" panose="02020603050405020304" pitchFamily="18" charset="0"/>
              </a:rPr>
              <a:t>make </a:t>
            </a:r>
            <a:r>
              <a:rPr lang="en-US" altLang="en-US" kern="0" dirty="0" smtClean="0">
                <a:latin typeface="Times New Roman" panose="02020603050405020304" pitchFamily="18" charset="0"/>
                <a:cs typeface="Times New Roman" panose="02020603050405020304" pitchFamily="18" charset="0"/>
              </a:rPr>
              <a:t>motions</a:t>
            </a:r>
            <a:endParaRPr lang="en-US" altLang="en-US" kern="0" dirty="0">
              <a:latin typeface="Times New Roman" panose="02020603050405020304" pitchFamily="18" charset="0"/>
              <a:cs typeface="Times New Roman" panose="02020603050405020304" pitchFamily="18" charset="0"/>
            </a:endParaRPr>
          </a:p>
          <a:p>
            <a:pPr>
              <a:defRPr/>
            </a:pPr>
            <a:r>
              <a:rPr lang="de-DE" altLang="en-US" kern="0" dirty="0" smtClean="0">
                <a:latin typeface="Times New Roman" panose="02020603050405020304" pitchFamily="18" charset="0"/>
                <a:cs typeface="Times New Roman" panose="02020603050405020304" pitchFamily="18" charset="0"/>
              </a:rPr>
              <a:t>See IEEE 802.15 </a:t>
            </a:r>
            <a:r>
              <a:rPr lang="de-DE" altLang="en-US" kern="0" dirty="0" err="1" smtClean="0">
                <a:latin typeface="Times New Roman" panose="02020603050405020304" pitchFamily="18" charset="0"/>
                <a:cs typeface="Times New Roman" panose="02020603050405020304" pitchFamily="18" charset="0"/>
              </a:rPr>
              <a:t>Operations</a:t>
            </a:r>
            <a:r>
              <a:rPr lang="de-DE" altLang="en-US" kern="0" dirty="0" smtClean="0">
                <a:latin typeface="Times New Roman" panose="02020603050405020304" pitchFamily="18" charset="0"/>
                <a:cs typeface="Times New Roman" panose="02020603050405020304" pitchFamily="18" charset="0"/>
              </a:rPr>
              <a:t> Manual </a:t>
            </a:r>
            <a:r>
              <a:rPr lang="de-DE" altLang="en-US" kern="0" dirty="0" err="1" smtClean="0">
                <a:latin typeface="Times New Roman" panose="02020603050405020304" pitchFamily="18" charset="0"/>
                <a:cs typeface="Times New Roman" panose="02020603050405020304" pitchFamily="18" charset="0"/>
              </a:rPr>
              <a:t>for</a:t>
            </a:r>
            <a:r>
              <a:rPr lang="de-DE" altLang="en-US" kern="0" dirty="0" smtClean="0">
                <a:latin typeface="Times New Roman" panose="02020603050405020304" pitchFamily="18" charset="0"/>
                <a:cs typeface="Times New Roman" panose="02020603050405020304" pitchFamily="18" charset="0"/>
              </a:rPr>
              <a:t> </a:t>
            </a:r>
            <a:r>
              <a:rPr lang="de-DE" altLang="en-US" kern="0" dirty="0" err="1" smtClean="0">
                <a:latin typeface="Times New Roman" panose="02020603050405020304" pitchFamily="18" charset="0"/>
                <a:cs typeface="Times New Roman" panose="02020603050405020304" pitchFamily="18" charset="0"/>
              </a:rPr>
              <a:t>detailed</a:t>
            </a:r>
            <a:r>
              <a:rPr lang="de-DE" altLang="en-US" kern="0" dirty="0" smtClean="0">
                <a:latin typeface="Times New Roman" panose="02020603050405020304" pitchFamily="18" charset="0"/>
                <a:cs typeface="Times New Roman" panose="02020603050405020304" pitchFamily="18" charset="0"/>
              </a:rPr>
              <a:t> </a:t>
            </a:r>
            <a:r>
              <a:rPr lang="de-DE" altLang="en-US" kern="0" dirty="0" err="1" smtClean="0">
                <a:latin typeface="Times New Roman" panose="02020603050405020304" pitchFamily="18" charset="0"/>
                <a:cs typeface="Times New Roman" panose="02020603050405020304" pitchFamily="18" charset="0"/>
              </a:rPr>
              <a:t>rules</a:t>
            </a:r>
            <a:r>
              <a:rPr lang="de-DE" altLang="en-US" kern="0" dirty="0" smtClean="0">
                <a:latin typeface="Times New Roman" panose="02020603050405020304" pitchFamily="18" charset="0"/>
                <a:cs typeface="Times New Roman" panose="02020603050405020304" pitchFamily="18" charset="0"/>
              </a:rPr>
              <a:t> </a:t>
            </a:r>
            <a:r>
              <a:rPr lang="en-US" altLang="en-US" sz="2000" b="0" kern="0" dirty="0" smtClean="0">
                <a:latin typeface="Times New Roman" panose="02020603050405020304" pitchFamily="18" charset="0"/>
                <a:cs typeface="Times New Roman" panose="02020603050405020304" pitchFamily="18" charset="0"/>
                <a:hlinkClick r:id="rId2"/>
              </a:rPr>
              <a:t>https</a:t>
            </a:r>
            <a:r>
              <a:rPr lang="en-US" altLang="en-US" sz="2000" b="0" kern="0" dirty="0">
                <a:latin typeface="Times New Roman" panose="02020603050405020304" pitchFamily="18" charset="0"/>
                <a:cs typeface="Times New Roman" panose="02020603050405020304" pitchFamily="18" charset="0"/>
                <a:hlinkClick r:id="rId2"/>
              </a:rPr>
              <a:t>://</a:t>
            </a:r>
            <a:r>
              <a:rPr lang="en-US" altLang="en-US" sz="2000" b="0" kern="0" dirty="0" smtClean="0">
                <a:latin typeface="Times New Roman" panose="02020603050405020304" pitchFamily="18" charset="0"/>
                <a:cs typeface="Times New Roman" panose="02020603050405020304" pitchFamily="18" charset="0"/>
                <a:hlinkClick r:id="rId2"/>
              </a:rPr>
              <a:t>mentor.ieee.org/802.15/dcn/10/15-10-0235-18-0000-802-15-operations-manual.docx</a:t>
            </a:r>
            <a:endParaRPr lang="en-US" altLang="en-US" sz="2000" b="0" kern="0" dirty="0" smtClean="0">
              <a:latin typeface="Times New Roman" panose="02020603050405020304" pitchFamily="18" charset="0"/>
              <a:cs typeface="Times New Roman" panose="02020603050405020304" pitchFamily="18" charset="0"/>
            </a:endParaRPr>
          </a:p>
          <a:p>
            <a:pPr marL="0" indent="0">
              <a:buFontTx/>
              <a:buNone/>
              <a:defRPr/>
            </a:pPr>
            <a:endParaRPr lang="en-US" altLang="en-US" sz="2000" b="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673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VAT Schedule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for Atlanta</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aphicFrame>
        <p:nvGraphicFramePr>
          <p:cNvPr id="5" name="Table 1"/>
          <p:cNvGraphicFramePr>
            <a:graphicFrameLocks noGrp="1"/>
          </p:cNvGraphicFramePr>
          <p:nvPr>
            <p:extLst>
              <p:ext uri="{D42A27DB-BD31-4B8C-83A1-F6EECF244321}">
                <p14:modId xmlns:p14="http://schemas.microsoft.com/office/powerpoint/2010/main" val="1914527832"/>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xmlns="" val="20000"/>
                    </a:ext>
                  </a:extLst>
                </a:gridCol>
                <a:gridCol w="1432560">
                  <a:extLst>
                    <a:ext uri="{9D8B030D-6E8A-4147-A177-3AD203B41FA5}">
                      <a16:colId xmlns:a16="http://schemas.microsoft.com/office/drawing/2014/main" xmlns="" val="20001"/>
                    </a:ext>
                  </a:extLst>
                </a:gridCol>
                <a:gridCol w="1432560">
                  <a:extLst>
                    <a:ext uri="{9D8B030D-6E8A-4147-A177-3AD203B41FA5}">
                      <a16:colId xmlns:a16="http://schemas.microsoft.com/office/drawing/2014/main" xmlns="" val="20002"/>
                    </a:ext>
                  </a:extLst>
                </a:gridCol>
                <a:gridCol w="1432560">
                  <a:extLst>
                    <a:ext uri="{9D8B030D-6E8A-4147-A177-3AD203B41FA5}">
                      <a16:colId xmlns:a16="http://schemas.microsoft.com/office/drawing/2014/main" xmlns="" val="20003"/>
                    </a:ext>
                  </a:extLst>
                </a:gridCol>
                <a:gridCol w="1432560">
                  <a:extLst>
                    <a:ext uri="{9D8B030D-6E8A-4147-A177-3AD203B41FA5}">
                      <a16:colId xmlns:a16="http://schemas.microsoft.com/office/drawing/2014/main" xmlns=""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xmlns=""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IGVAT#2</a:t>
                      </a:r>
                      <a:endParaRPr lang="en-US" sz="16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xmlns=""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tx1"/>
                        </a:solidFill>
                      </a:endParaRPr>
                    </a:p>
                  </a:txBody>
                  <a:tcPr marT="45744" marB="45744" anchor="ctr"/>
                </a:tc>
                <a:extLst>
                  <a:ext uri="{0D108BD9-81ED-4DB2-BD59-A6C34878D82A}">
                    <a16:rowId xmlns:a16="http://schemas.microsoft.com/office/drawing/2014/main" xmlns=""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IGVAT#3</a:t>
                      </a:r>
                      <a:endParaRPr lang="en-US" sz="1600" b="1" dirty="0" smtClean="0">
                        <a:solidFill>
                          <a:schemeClr val="tx1"/>
                        </a:solidFill>
                      </a:endParaRPr>
                    </a:p>
                  </a:txBody>
                  <a:tcPr marT="45744" marB="45744" anchor="ctr"/>
                </a:tc>
                <a:extLst>
                  <a:ext uri="{0D108BD9-81ED-4DB2-BD59-A6C34878D82A}">
                    <a16:rowId xmlns:a16="http://schemas.microsoft.com/office/drawing/2014/main" xmlns=""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b="1" dirty="0" smtClean="0">
                          <a:solidFill>
                            <a:schemeClr val="tx1"/>
                          </a:solidFill>
                        </a:rPr>
                        <a:t>IGVAT#1 </a:t>
                      </a: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xmlns=""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Closing</a:t>
                      </a:r>
                    </a:p>
                  </a:txBody>
                  <a:tcPr marT="45744" marB="45744" anchor="ctr"/>
                </a:tc>
                <a:extLst>
                  <a:ext uri="{0D108BD9-81ED-4DB2-BD59-A6C34878D82A}">
                    <a16:rowId xmlns:a16="http://schemas.microsoft.com/office/drawing/2014/main" xmlns="" val="533189499"/>
                  </a:ext>
                </a:extLst>
              </a:tr>
            </a:tbl>
          </a:graphicData>
        </a:graphic>
      </p:graphicFrame>
    </p:spTree>
    <p:extLst>
      <p:ext uri="{BB962C8B-B14F-4D97-AF65-F5344CB8AC3E}">
        <p14:creationId xmlns:p14="http://schemas.microsoft.com/office/powerpoint/2010/main" val="3617158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VAT A</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ctivities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this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Week</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Rectangle 3"/>
          <p:cNvSpPr txBox="1">
            <a:spLocks noChangeArrowheads="1"/>
          </p:cNvSpPr>
          <p:nvPr/>
        </p:nvSpPr>
        <p:spPr bwMode="auto">
          <a:xfrm>
            <a:off x="685800" y="1600200"/>
            <a:ext cx="7772400" cy="2404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3 Sessions in Atlanta</a:t>
            </a:r>
            <a:endParaRPr lang="de-DE" dirty="0"/>
          </a:p>
          <a:p>
            <a:pPr marL="342900" indent="-342900" algn="just">
              <a:buFont typeface="Arial" panose="020B0604020202020204" pitchFamily="34" charset="0"/>
              <a:buChar char="•"/>
              <a:defRPr/>
            </a:pPr>
            <a:r>
              <a:rPr lang="en-IN" dirty="0" smtClean="0"/>
              <a:t>Call </a:t>
            </a:r>
            <a:r>
              <a:rPr lang="en-IN" dirty="0"/>
              <a:t>for applications</a:t>
            </a:r>
          </a:p>
          <a:p>
            <a:pPr marL="342900" indent="-342900" algn="just">
              <a:buFont typeface="Arial" panose="020B0604020202020204" pitchFamily="34" charset="0"/>
              <a:buChar char="•"/>
              <a:defRPr/>
            </a:pPr>
            <a:r>
              <a:rPr lang="en-IN" dirty="0" smtClean="0"/>
              <a:t>Preparing </a:t>
            </a:r>
            <a:r>
              <a:rPr lang="en-IN" dirty="0"/>
              <a:t>PAR and draft CSD for VAT SG</a:t>
            </a:r>
          </a:p>
          <a:p>
            <a:pPr marL="342900" indent="-342900" algn="just">
              <a:buFont typeface="Arial" panose="020B0604020202020204" pitchFamily="34" charset="0"/>
              <a:buChar char="•"/>
              <a:defRPr/>
            </a:pPr>
            <a:r>
              <a:rPr lang="en-IN" dirty="0" smtClean="0"/>
              <a:t>Discuss </a:t>
            </a:r>
            <a:r>
              <a:rPr lang="en-IN" dirty="0"/>
              <a:t>VAT SG and Tutorial on July 2019</a:t>
            </a:r>
          </a:p>
          <a:p>
            <a:pPr marL="342900" indent="-342900" algn="just">
              <a:buFont typeface="Arial" panose="020B0604020202020204" pitchFamily="34" charset="0"/>
              <a:buChar char="•"/>
              <a:defRPr/>
            </a:pPr>
            <a:r>
              <a:rPr lang="en-IN" dirty="0" smtClean="0"/>
              <a:t>Publicizing </a:t>
            </a:r>
            <a:r>
              <a:rPr lang="en-IN" dirty="0"/>
              <a:t>VAT activities in IEEE 802.15</a:t>
            </a:r>
            <a:endParaRPr lang="en-GB" altLang="en-US" sz="1800" dirty="0" smtClean="0"/>
          </a:p>
          <a:p>
            <a:pPr algn="just">
              <a:spcBef>
                <a:spcPts val="0"/>
              </a:spcBef>
              <a:spcAft>
                <a:spcPts val="300"/>
              </a:spcAft>
              <a:buFontTx/>
              <a:buNone/>
              <a:defRPr/>
            </a:pPr>
            <a:endParaRPr lang="en-GB" altLang="en-US" sz="1800" dirty="0" smtClean="0"/>
          </a:p>
        </p:txBody>
      </p:sp>
    </p:spTree>
    <p:extLst>
      <p:ext uri="{BB962C8B-B14F-4D97-AF65-F5344CB8AC3E}">
        <p14:creationId xmlns:p14="http://schemas.microsoft.com/office/powerpoint/2010/main" val="2742074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b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VAT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Motion #1</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b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5" name="Rectangle 3"/>
          <p:cNvSpPr txBox="1">
            <a:spLocks noChangeArrowheads="1"/>
          </p:cNvSpPr>
          <p:nvPr/>
        </p:nvSpPr>
        <p:spPr bwMode="auto">
          <a:xfrm>
            <a:off x="725004" y="1916832"/>
            <a:ext cx="7772400"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15-19/0232r2.</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Hyeong  </a:t>
            </a:r>
            <a:r>
              <a:rPr lang="en-GB" altLang="en-US" dirty="0" err="1" smtClean="0">
                <a:sym typeface="Wingdings" panose="05000000000000000000" pitchFamily="2" charset="2"/>
              </a:rPr>
              <a:t>Ho</a:t>
            </a:r>
            <a:r>
              <a:rPr lang="en-GB" altLang="en-US" dirty="0" smtClean="0">
                <a:sym typeface="Wingdings" panose="05000000000000000000" pitchFamily="2" charset="2"/>
              </a:rPr>
              <a:t> Lee</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Sooyoung</a:t>
            </a:r>
            <a:r>
              <a:rPr lang="en-GB" altLang="en-US" dirty="0" smtClean="0">
                <a:sym typeface="Wingdings" panose="05000000000000000000" pitchFamily="2" charset="2"/>
              </a:rPr>
              <a:t> Chang</a:t>
            </a:r>
          </a:p>
          <a:p>
            <a:pPr algn="just">
              <a:buFontTx/>
              <a:buNone/>
            </a:pP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3" name="Rectangle 2"/>
          <p:cNvSpPr/>
          <p:nvPr/>
        </p:nvSpPr>
        <p:spPr>
          <a:xfrm>
            <a:off x="684466" y="4941168"/>
            <a:ext cx="4577728" cy="461665"/>
          </a:xfrm>
          <a:prstGeom prst="rect">
            <a:avLst/>
          </a:prstGeom>
        </p:spPr>
        <p:txBody>
          <a:bodyPr wrap="none">
            <a:spAutoFit/>
          </a:bodyPr>
          <a:lstStyle/>
          <a:p>
            <a:pPr algn="just">
              <a:buFontTx/>
              <a:buNone/>
            </a:pPr>
            <a:r>
              <a:rPr lang="en-GB" altLang="en-US" sz="2400" b="1" dirty="0">
                <a:latin typeface="Times New Roman" panose="02020603050405020304" pitchFamily="18" charset="0"/>
                <a:cs typeface="Times New Roman" panose="02020603050405020304" pitchFamily="18" charset="0"/>
                <a:sym typeface="Wingdings" panose="05000000000000000000" pitchFamily="2" charset="2"/>
              </a:rPr>
              <a:t>Approved by unanimous consent.</a:t>
            </a:r>
          </a:p>
        </p:txBody>
      </p:sp>
    </p:spTree>
    <p:extLst>
      <p:ext uri="{BB962C8B-B14F-4D97-AF65-F5344CB8AC3E}">
        <p14:creationId xmlns:p14="http://schemas.microsoft.com/office/powerpoint/2010/main" val="2424939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1422</TotalTime>
  <Words>432</Words>
  <Application>Microsoft Office PowerPoint</Application>
  <PresentationFormat>On-screen Show (4:3)</PresentationFormat>
  <Paragraphs>91</Paragraphs>
  <Slides>11</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굴림</vt:lpstr>
      <vt:lpstr>ＭＳ Ｐゴシック</vt:lpstr>
      <vt:lpstr>ＭＳ Ｐゴシック</vt:lpstr>
      <vt:lpstr>Arial</vt:lpstr>
      <vt:lpstr>Calibri</vt:lpstr>
      <vt:lpstr>Times New Roman</vt:lpstr>
      <vt:lpstr>Wingdings</vt:lpstr>
      <vt:lpstr>Тема Office</vt:lpstr>
      <vt:lpstr>Document</vt:lpstr>
      <vt:lpstr>PowerPoint Presentation</vt:lpstr>
      <vt:lpstr>Abstract</vt:lpstr>
      <vt:lpstr>Call for Potentially Essential Patents</vt:lpstr>
      <vt:lpstr>Logistics</vt:lpstr>
      <vt:lpstr>Logistics (2)</vt:lpstr>
      <vt:lpstr>Interest Group Operating Rules</vt:lpstr>
      <vt:lpstr>IG VAT Schedule for Atlanta</vt:lpstr>
      <vt:lpstr>IG VAT Activities this Week</vt:lpstr>
      <vt:lpstr> IG VAT Motion #1 </vt:lpstr>
      <vt:lpstr> IG VAT Motion #2 </vt:lpstr>
      <vt:lpstr> IG VAT Plans Until July 2019 Meeting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Ferrum</dc:creator>
  <cp:lastModifiedBy>VINA</cp:lastModifiedBy>
  <cp:revision>109</cp:revision>
  <dcterms:created xsi:type="dcterms:W3CDTF">2018-10-22T11:59:35Z</dcterms:created>
  <dcterms:modified xsi:type="dcterms:W3CDTF">2019-05-16T17:58:24Z</dcterms:modified>
</cp:coreProperties>
</file>