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61" r:id="rId2"/>
    <p:sldId id="258" r:id="rId3"/>
    <p:sldId id="262"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7" autoAdjust="0"/>
    <p:restoredTop sz="94343" autoAdjust="0"/>
  </p:normalViewPr>
  <p:slideViewPr>
    <p:cSldViewPr>
      <p:cViewPr varScale="1">
        <p:scale>
          <a:sx n="85" d="100"/>
          <a:sy n="85" d="100"/>
        </p:scale>
        <p:origin x="690"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307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668C20-7EAD-4975-985C-9E809E26A5AC}" type="datetimeFigureOut">
              <a:rPr lang="en-US" smtClean="0"/>
              <a:t>5/15/2019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91179-F948-466E-ADFB-A8ED5B277527}" type="slidenum">
              <a:rPr lang="en-US" smtClean="0"/>
              <a:t>‹#›</a:t>
            </a:fld>
            <a:endParaRPr lang="en-US"/>
          </a:p>
        </p:txBody>
      </p:sp>
    </p:spTree>
    <p:extLst>
      <p:ext uri="{BB962C8B-B14F-4D97-AF65-F5344CB8AC3E}">
        <p14:creationId xmlns:p14="http://schemas.microsoft.com/office/powerpoint/2010/main" val="1546822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20AEC5-76C6-41DE-B66F-9F7E9952BB5D}" type="datetimeFigureOut">
              <a:rPr lang="ru-RU" smtClean="0"/>
              <a:t>15.05.2019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29934-89B3-447D-ABBA-CBA4D0B6A984}" type="slidenum">
              <a:rPr lang="ru-RU" smtClean="0"/>
              <a:t>‹#›</a:t>
            </a:fld>
            <a:endParaRPr lang="ru-RU"/>
          </a:p>
        </p:txBody>
      </p:sp>
    </p:spTree>
    <p:extLst>
      <p:ext uri="{BB962C8B-B14F-4D97-AF65-F5344CB8AC3E}">
        <p14:creationId xmlns:p14="http://schemas.microsoft.com/office/powerpoint/2010/main" val="131760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2019</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15-19-0227-00-0vat</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378496"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2019</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15-19-0227-00-0vat</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5847755"/>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AI Built-in </a:t>
            </a:r>
            <a:r>
              <a:rPr lang="en-IN" altLang="ko-KR" sz="1600" dirty="0" smtClean="0">
                <a:latin typeface="Times New Roman" pitchFamily="18" charset="0"/>
                <a:cs typeface="Times New Roman" pitchFamily="18" charset="0"/>
              </a:rPr>
              <a:t>VLC Link Using LED Lighting System for Warehouse Automation</a:t>
            </a:r>
          </a:p>
          <a:p>
            <a:pPr marL="228600"/>
            <a:endPar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May 2019</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Cha (VTASK Co., Ltd), </a:t>
            </a:r>
            <a:r>
              <a:rPr lang="en-US" sz="1600" dirty="0" err="1">
                <a:latin typeface="Times New Roman" pitchFamily="18" charset="0"/>
                <a:cs typeface="Times New Roman" pitchFamily="18" charset="0"/>
              </a:rPr>
              <a:t>Daeyoon</a:t>
            </a:r>
            <a:r>
              <a:rPr lang="en-US" sz="1600" dirty="0">
                <a:latin typeface="Times New Roman" pitchFamily="18" charset="0"/>
                <a:cs typeface="Times New Roman" pitchFamily="18" charset="0"/>
              </a:rPr>
              <a:t> Cha (VTASK Co., Ltd), </a:t>
            </a:r>
            <a:r>
              <a:rPr lang="en-US" sz="1600" dirty="0" err="1">
                <a:latin typeface="Times New Roman" pitchFamily="18" charset="0"/>
                <a:cs typeface="Times New Roman" pitchFamily="18" charset="0"/>
              </a:rPr>
              <a:t>YoungMin</a:t>
            </a:r>
            <a:r>
              <a:rPr lang="en-US" sz="1600" dirty="0">
                <a:latin typeface="Times New Roman" pitchFamily="18" charset="0"/>
                <a:cs typeface="Times New Roman" pitchFamily="18" charset="0"/>
              </a:rPr>
              <a:t> Kim (SNUST), </a:t>
            </a:r>
            <a:r>
              <a:rPr lang="en-US" sz="1600" dirty="0" err="1">
                <a:latin typeface="Times New Roman" pitchFamily="18" charset="0"/>
                <a:cs typeface="Times New Roman" pitchFamily="18" charset="0"/>
              </a:rPr>
              <a:t>Kaewon</a:t>
            </a:r>
            <a:r>
              <a:rPr lang="en-US" sz="1600" dirty="0">
                <a:latin typeface="Times New Roman" pitchFamily="18" charset="0"/>
                <a:cs typeface="Times New Roman" pitchFamily="18" charset="0"/>
              </a:rPr>
              <a:t> Choi (SKKU), </a:t>
            </a:r>
            <a:r>
              <a:rPr lang="en-US" sz="1600" dirty="0" err="1">
                <a:latin typeface="Times New Roman" pitchFamily="18" charset="0"/>
                <a:cs typeface="Times New Roman" pitchFamily="18" charset="0"/>
              </a:rPr>
              <a:t>Deokgun</a:t>
            </a:r>
            <a:r>
              <a:rPr lang="en-US" sz="1600" dirty="0">
                <a:latin typeface="Times New Roman" pitchFamily="18" charset="0"/>
                <a:cs typeface="Times New Roman" pitchFamily="18" charset="0"/>
              </a:rPr>
              <a:t> Woo (SNUST), Vinayagam Mariappan(SNUST)</a:t>
            </a:r>
            <a:endParaRPr lang="en-US" sz="1600" dirty="0" smtClean="0">
              <a:latin typeface="Times New Roman" pitchFamily="18" charset="0"/>
              <a:cs typeface="Times New Roman" pitchFamily="18" charset="0"/>
            </a:endParaRPr>
          </a:p>
          <a:p>
            <a:pPr marL="228600" algn="just"/>
            <a:endParaRPr lang="en-US" sz="1600" dirty="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a:t>
            </a:r>
            <a:r>
              <a:rPr lang="en-US" altLang="ko-KR" sz="1600" dirty="0" smtClean="0">
                <a:latin typeface="Times New Roman" pitchFamily="18" charset="0"/>
                <a:cs typeface="Times New Roman" pitchFamily="18" charset="0"/>
              </a:rPr>
              <a:t>V2I VLC Link </a:t>
            </a:r>
            <a:r>
              <a:rPr lang="en-US" altLang="ko-KR" sz="1600" dirty="0">
                <a:latin typeface="Times New Roman" pitchFamily="18" charset="0"/>
                <a:cs typeface="Times New Roman" pitchFamily="18" charset="0"/>
              </a:rPr>
              <a:t>design consideration for </a:t>
            </a:r>
            <a:r>
              <a:rPr lang="en-US" altLang="ko-KR" sz="1600" dirty="0" smtClean="0">
                <a:latin typeface="Times New Roman" pitchFamily="18" charset="0"/>
                <a:cs typeface="Times New Roman" pitchFamily="18" charset="0"/>
              </a:rPr>
              <a:t>warehouse automation VAT services. </a:t>
            </a:r>
            <a:r>
              <a:rPr lang="en-US" altLang="ko-KR" sz="1600" dirty="0">
                <a:latin typeface="Times New Roman" pitchFamily="18" charset="0"/>
                <a:cs typeface="Times New Roman" pitchFamily="18" charset="0"/>
              </a:rPr>
              <a:t>This </a:t>
            </a:r>
            <a:r>
              <a:rPr lang="en-US" altLang="ko-KR" sz="1600" dirty="0" smtClean="0">
                <a:latin typeface="Times New Roman" pitchFamily="18" charset="0"/>
                <a:cs typeface="Times New Roman" pitchFamily="18" charset="0"/>
              </a:rPr>
              <a:t>proposed VLC Link uses the warehouse lighting system to automate with AI technologies. </a:t>
            </a:r>
            <a:r>
              <a:rPr lang="en-IN" altLang="ko-KR" sz="1600" dirty="0">
                <a:latin typeface="Times New Roman" pitchFamily="18" charset="0"/>
                <a:cs typeface="Times New Roman" pitchFamily="18" charset="0"/>
              </a:rPr>
              <a:t>This VAT solution can be used to operate on the application services like ITS, ADAS, etc. on road condition</a:t>
            </a:r>
            <a:r>
              <a:rPr lang="en-IN" altLang="ko-KR" sz="1600" dirty="0" smtClean="0">
                <a:latin typeface="Times New Roman" pitchFamily="18" charset="0"/>
                <a:cs typeface="Times New Roman" pitchFamily="18" charset="0"/>
              </a:rPr>
              <a:t>.</a:t>
            </a:r>
            <a:endParaRPr lang="en-US" altLang="ko-KR" sz="1600" dirty="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altLang="ko-KR" sz="1600" dirty="0">
                <a:latin typeface="Times New Roman" pitchFamily="18" charset="0"/>
                <a:cs typeface="Times New Roman" pitchFamily="18" charset="0"/>
              </a:rPr>
              <a:t>To provided concept models of  </a:t>
            </a:r>
            <a:r>
              <a:rPr lang="en-US" altLang="ko-KR" sz="1600" dirty="0" smtClean="0">
                <a:latin typeface="Times New Roman" pitchFamily="18" charset="0"/>
                <a:cs typeface="Times New Roman" pitchFamily="18" charset="0"/>
              </a:rPr>
              <a:t>VLC Link solution through Warehouse lighting </a:t>
            </a:r>
            <a:r>
              <a:rPr lang="en-US" altLang="ko-KR" sz="1600" dirty="0">
                <a:latin typeface="Times New Roman" pitchFamily="18" charset="0"/>
                <a:cs typeface="Times New Roman" pitchFamily="18" charset="0"/>
              </a:rPr>
              <a:t>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altLang="ko-KR" sz="1600" b="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909835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0688"/>
            <a:ext cx="9144000" cy="796950"/>
          </a:xfrm>
        </p:spPr>
        <p:txBody>
          <a:bodyPr>
            <a:normAutofit/>
          </a:bodyPr>
          <a:lstStyle/>
          <a:p>
            <a:r>
              <a:rPr lang="en-US" altLang="ko-KR" sz="3200" b="1" dirty="0" smtClean="0">
                <a:latin typeface="Times New Roman" panose="02020603050405020304" pitchFamily="18" charset="0"/>
                <a:ea typeface="굴림" panose="020B0600000101010101" pitchFamily="50" charset="-127"/>
                <a:cs typeface="Times New Roman" panose="02020603050405020304" pitchFamily="18" charset="0"/>
              </a:rPr>
              <a:t>Contents</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1988840"/>
            <a:ext cx="8496944" cy="2260848"/>
          </a:xfrm>
        </p:spPr>
        <p:txBody>
          <a:bodyPr/>
          <a:lstStyle/>
          <a:p>
            <a:pPr>
              <a:tabLst>
                <a:tab pos="2417763" algn="l"/>
              </a:tabLst>
            </a:pP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Needs of </a:t>
            </a:r>
            <a:r>
              <a:rPr lang="en-IN" altLang="ko-KR" sz="2000" dirty="0" smtClean="0">
                <a:latin typeface="Times New Roman" panose="02020603050405020304" pitchFamily="18" charset="0"/>
                <a:ea typeface="굴림" panose="020B0600000101010101" pitchFamily="50" charset="-127"/>
                <a:cs typeface="Times New Roman" panose="02020603050405020304" pitchFamily="18" charset="0"/>
              </a:rPr>
              <a:t>VLC in Warehouse Automation</a:t>
            </a:r>
            <a:endPar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endParaRPr>
          </a:p>
          <a:p>
            <a:pPr>
              <a:tabLst>
                <a:tab pos="2417763" algn="l"/>
              </a:tabLst>
            </a:pPr>
            <a:endParaRPr lang="en-US" altLang="ko-KR" sz="2000" dirty="0">
              <a:latin typeface="Times New Roman" panose="02020603050405020304" pitchFamily="18" charset="0"/>
              <a:ea typeface="굴림" panose="020B0600000101010101" pitchFamily="50" charset="-127"/>
              <a:cs typeface="Times New Roman" panose="02020603050405020304" pitchFamily="18" charset="0"/>
            </a:endParaRPr>
          </a:p>
          <a:p>
            <a:pPr>
              <a:tabLst>
                <a:tab pos="2417763" algn="l"/>
              </a:tabLst>
            </a:pP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AI Built-In VLC Link  through Lighting System for </a:t>
            </a:r>
            <a:r>
              <a:rPr lang="en-IN" altLang="ko-KR" sz="2000" dirty="0">
                <a:latin typeface="Times New Roman" panose="02020603050405020304" pitchFamily="18" charset="0"/>
                <a:ea typeface="굴림" panose="020B0600000101010101" pitchFamily="50" charset="-127"/>
                <a:cs typeface="Times New Roman" panose="02020603050405020304" pitchFamily="18" charset="0"/>
              </a:rPr>
              <a:t>Warehouse Automation</a:t>
            </a:r>
            <a:endParaRPr lang="en-US" altLang="ko-KR" sz="2000" dirty="0">
              <a:latin typeface="Times New Roman" panose="02020603050405020304" pitchFamily="18" charset="0"/>
              <a:ea typeface="굴림" panose="020B0600000101010101" pitchFamily="50" charset="-127"/>
              <a:cs typeface="Times New Roman" panose="02020603050405020304" pitchFamily="18" charset="0"/>
            </a:endParaRPr>
          </a:p>
          <a:p>
            <a:pPr>
              <a:tabLst>
                <a:tab pos="2417763" algn="l"/>
              </a:tabLst>
            </a:pPr>
            <a:endParaRPr lang="en-US" altLang="ko-KR" sz="2000" dirty="0">
              <a:latin typeface="Times New Roman" panose="02020603050405020304" pitchFamily="18" charset="0"/>
              <a:ea typeface="굴림" panose="020B0600000101010101" pitchFamily="50" charset="-127"/>
              <a:cs typeface="Times New Roman" panose="02020603050405020304" pitchFamily="18" charset="0"/>
            </a:endParaRPr>
          </a:p>
          <a:p>
            <a:pPr>
              <a:tabLst>
                <a:tab pos="2417763" algn="l"/>
              </a:tabLst>
            </a:pP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Conclusion</a:t>
            </a:r>
          </a:p>
          <a:p>
            <a:endParaRPr lang="ru-RU" dirty="0"/>
          </a:p>
        </p:txBody>
      </p:sp>
      <p:sp>
        <p:nvSpPr>
          <p:cNvPr id="4" name="TextBox 3"/>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37246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 y="633120"/>
            <a:ext cx="9144000" cy="648072"/>
          </a:xfrm>
        </p:spPr>
        <p:txBody>
          <a:bodyPr>
            <a:noAutofit/>
          </a:bodyPr>
          <a:lstStyle/>
          <a:p>
            <a:r>
              <a:rPr lang="en-IN" altLang="ko-KR" sz="3200" b="1" dirty="0">
                <a:latin typeface="Times New Roman" panose="02020603050405020304" pitchFamily="18" charset="0"/>
                <a:ea typeface="굴림" panose="020B0600000101010101" pitchFamily="50" charset="-127"/>
                <a:cs typeface="Times New Roman" panose="02020603050405020304" pitchFamily="18" charset="0"/>
              </a:rPr>
              <a:t>Needs of VLC </a:t>
            </a:r>
            <a:r>
              <a:rPr lang="en-IN" altLang="ko-KR" sz="3200" b="1" dirty="0" smtClean="0">
                <a:latin typeface="Times New Roman" panose="02020603050405020304" pitchFamily="18" charset="0"/>
                <a:ea typeface="굴림" panose="020B0600000101010101" pitchFamily="50" charset="-127"/>
                <a:cs typeface="Times New Roman" panose="02020603050405020304" pitchFamily="18" charset="0"/>
              </a:rPr>
              <a:t>in </a:t>
            </a:r>
            <a:r>
              <a:rPr lang="en-IN" altLang="ko-KR" sz="3200" b="1" dirty="0">
                <a:latin typeface="Times New Roman" panose="02020603050405020304" pitchFamily="18" charset="0"/>
                <a:ea typeface="굴림" panose="020B0600000101010101" pitchFamily="50" charset="-127"/>
                <a:cs typeface="Times New Roman" panose="02020603050405020304" pitchFamily="18" charset="0"/>
              </a:rPr>
              <a:t>Warehouse Automation</a:t>
            </a:r>
            <a:endParaRPr lang="ru-RU" sz="32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 name="Объект 2"/>
          <p:cNvSpPr>
            <a:spLocks noGrp="1"/>
          </p:cNvSpPr>
          <p:nvPr>
            <p:ph idx="1"/>
          </p:nvPr>
        </p:nvSpPr>
        <p:spPr>
          <a:xfrm>
            <a:off x="4067944" y="1295246"/>
            <a:ext cx="4644629" cy="5040561"/>
          </a:xfrm>
        </p:spPr>
        <p:txBody>
          <a:bodyPr>
            <a:noAutofit/>
          </a:bodyPr>
          <a:lstStyle/>
          <a:p>
            <a:pPr algn="just">
              <a:lnSpc>
                <a:spcPct val="150000"/>
              </a:lnSpc>
            </a:pP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IN" altLang="ko-KR" sz="1200" dirty="0" smtClean="0">
                <a:latin typeface="Times New Roman" panose="02020603050405020304" pitchFamily="18" charset="0"/>
                <a:ea typeface="굴림" panose="020B0600000101010101" pitchFamily="50" charset="-127"/>
                <a:cs typeface="Times New Roman" panose="02020603050405020304" pitchFamily="18" charset="0"/>
              </a:rPr>
              <a:t>The </a:t>
            </a:r>
            <a:r>
              <a:rPr lang="en-IN" altLang="ko-KR" sz="1200" dirty="0">
                <a:latin typeface="Times New Roman" panose="02020603050405020304" pitchFamily="18" charset="0"/>
                <a:ea typeface="굴림" panose="020B0600000101010101" pitchFamily="50" charset="-127"/>
                <a:cs typeface="Times New Roman" panose="02020603050405020304" pitchFamily="18" charset="0"/>
              </a:rPr>
              <a:t>retail and e-commerce industries are driving the adoption of </a:t>
            </a:r>
            <a:r>
              <a:rPr lang="en-IN" altLang="ko-KR" sz="1200" dirty="0" smtClean="0">
                <a:latin typeface="Times New Roman" panose="02020603050405020304" pitchFamily="18" charset="0"/>
                <a:ea typeface="굴림" panose="020B0600000101010101" pitchFamily="50" charset="-127"/>
                <a:cs typeface="Times New Roman" panose="02020603050405020304" pitchFamily="18" charset="0"/>
              </a:rPr>
              <a:t>automation using robotics and indoor automated vehicles with AI technology in </a:t>
            </a:r>
            <a:r>
              <a:rPr lang="en-IN" altLang="ko-KR" sz="1200" dirty="0">
                <a:latin typeface="Times New Roman" panose="02020603050405020304" pitchFamily="18" charset="0"/>
                <a:ea typeface="굴림" panose="020B0600000101010101" pitchFamily="50" charset="-127"/>
                <a:cs typeface="Times New Roman" panose="02020603050405020304" pitchFamily="18" charset="0"/>
              </a:rPr>
              <a:t>warehousing applications</a:t>
            </a:r>
            <a:r>
              <a:rPr lang="en-IN" altLang="ko-KR" sz="1200" dirty="0" smtClean="0">
                <a:latin typeface="Times New Roman" panose="02020603050405020304" pitchFamily="18" charset="0"/>
                <a:ea typeface="굴림" panose="020B0600000101010101" pitchFamily="50" charset="-127"/>
                <a:cs typeface="Times New Roman" panose="02020603050405020304" pitchFamily="18" charset="0"/>
              </a:rPr>
              <a:t>.</a:t>
            </a:r>
            <a:r>
              <a:rPr lang="en-US" altLang="ko-KR" sz="1200" dirty="0" smtClean="0">
                <a:latin typeface="Times New Roman" panose="02020603050405020304" pitchFamily="18" charset="0"/>
                <a:ea typeface="굴림" panose="020B0600000101010101" pitchFamily="50" charset="-127"/>
                <a:cs typeface="Times New Roman" panose="02020603050405020304" pitchFamily="18" charset="0"/>
              </a:rPr>
              <a:t> </a:t>
            </a:r>
          </a:p>
          <a:p>
            <a:pPr marL="628650" lvl="1" indent="-171450" algn="just">
              <a:lnSpc>
                <a:spcPct val="150000"/>
              </a:lnSpc>
              <a:buFont typeface="Times New Roman" panose="02020603050405020304" pitchFamily="18" charset="0"/>
              <a:buChar char="˗"/>
            </a:pPr>
            <a:r>
              <a:rPr lang="en-IN" altLang="ko-KR" sz="1200" dirty="0">
                <a:latin typeface="Times New Roman" panose="02020603050405020304" pitchFamily="18" charset="0"/>
                <a:ea typeface="굴림" panose="020B0600000101010101" pitchFamily="50" charset="-127"/>
                <a:cs typeface="Times New Roman" panose="02020603050405020304" pitchFamily="18" charset="0"/>
              </a:rPr>
              <a:t>Longer onboarding and training, rising benefit and compensation rates, and shortages in </a:t>
            </a:r>
            <a:r>
              <a:rPr lang="en-IN" altLang="ko-KR" sz="1200" dirty="0" err="1">
                <a:latin typeface="Times New Roman" panose="02020603050405020304" pitchFamily="18" charset="0"/>
                <a:ea typeface="굴림" panose="020B0600000101010101" pitchFamily="50" charset="-127"/>
                <a:cs typeface="Times New Roman" panose="02020603050405020304" pitchFamily="18" charset="0"/>
              </a:rPr>
              <a:t>labor</a:t>
            </a:r>
            <a:r>
              <a:rPr lang="en-IN" altLang="ko-KR" sz="1200" dirty="0">
                <a:latin typeface="Times New Roman" panose="02020603050405020304" pitchFamily="18" charset="0"/>
                <a:ea typeface="굴림" panose="020B0600000101010101" pitchFamily="50" charset="-127"/>
                <a:cs typeface="Times New Roman" panose="02020603050405020304" pitchFamily="18" charset="0"/>
              </a:rPr>
              <a:t> are driving more and more warehousing facilities to invest in automated solutions for operations. </a:t>
            </a:r>
          </a:p>
          <a:p>
            <a:pPr marL="628650" lvl="1" indent="-171450" algn="just">
              <a:lnSpc>
                <a:spcPct val="150000"/>
              </a:lnSpc>
              <a:buFont typeface="Times New Roman" panose="02020603050405020304" pitchFamily="18" charset="0"/>
              <a:buChar char="˗"/>
            </a:pPr>
            <a:r>
              <a:rPr lang="en-IN" altLang="ko-KR" sz="1200" dirty="0" smtClean="0">
                <a:latin typeface="Times New Roman" panose="02020603050405020304" pitchFamily="18" charset="0"/>
                <a:ea typeface="굴림" panose="020B0600000101010101" pitchFamily="50" charset="-127"/>
                <a:cs typeface="Times New Roman" panose="02020603050405020304" pitchFamily="18" charset="0"/>
              </a:rPr>
              <a:t>Needs to build additional network </a:t>
            </a:r>
            <a:r>
              <a:rPr lang="en-US" altLang="ko-KR" sz="1200" dirty="0">
                <a:latin typeface="Times New Roman" panose="02020603050405020304" pitchFamily="18" charset="0"/>
                <a:ea typeface="굴림" panose="020B0600000101010101" pitchFamily="50" charset="-127"/>
                <a:cs typeface="Times New Roman" panose="02020603050405020304" pitchFamily="18" charset="0"/>
              </a:rPr>
              <a:t>infrastructure </a:t>
            </a:r>
            <a:r>
              <a:rPr lang="en-IN" altLang="ko-KR" sz="1200" dirty="0" smtClean="0">
                <a:latin typeface="Times New Roman" panose="02020603050405020304" pitchFamily="18" charset="0"/>
                <a:ea typeface="굴림" panose="020B0600000101010101" pitchFamily="50" charset="-127"/>
                <a:cs typeface="Times New Roman" panose="02020603050405020304" pitchFamily="18" charset="0"/>
              </a:rPr>
              <a:t>to automate the operations of the warehouse</a:t>
            </a:r>
            <a:endParaRPr lang="en-US" altLang="ko-KR" sz="1200" dirty="0" smtClean="0">
              <a:latin typeface="Times New Roman" panose="02020603050405020304" pitchFamily="18" charset="0"/>
              <a:ea typeface="굴림" panose="020B0600000101010101" pitchFamily="50" charset="-127"/>
              <a:cs typeface="Times New Roman" panose="02020603050405020304" pitchFamily="18" charset="0"/>
            </a:endParaRPr>
          </a:p>
          <a:p>
            <a:pPr algn="just">
              <a:lnSpc>
                <a:spcPct val="150000"/>
              </a:lnSpc>
            </a:pP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Basic </a:t>
            </a: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Concept</a:t>
            </a:r>
          </a:p>
          <a:p>
            <a:pPr marL="628650" lvl="1" indent="-171450" algn="just">
              <a:lnSpc>
                <a:spcPct val="150000"/>
              </a:lnSpc>
              <a:buFont typeface="Times New Roman" panose="02020603050405020304" pitchFamily="18" charset="0"/>
              <a:buChar char="˗"/>
            </a:pPr>
            <a:r>
              <a:rPr lang="en-US" altLang="ko-KR" sz="1200" dirty="0" smtClean="0">
                <a:latin typeface="Times New Roman" panose="02020603050405020304" pitchFamily="18" charset="0"/>
                <a:ea typeface="굴림" panose="020B0600000101010101" pitchFamily="50" charset="-127"/>
                <a:cs typeface="Times New Roman" panose="02020603050405020304" pitchFamily="18" charset="0"/>
              </a:rPr>
              <a:t>There is the possibility to build network infrastructure using warehouse lighting infrastructure to automate warehouse operations without adding any additional </a:t>
            </a:r>
            <a:r>
              <a:rPr lang="en-US" altLang="ko-KR" sz="1200" dirty="0">
                <a:latin typeface="Times New Roman" panose="02020603050405020304" pitchFamily="18" charset="0"/>
                <a:ea typeface="굴림" panose="020B0600000101010101" pitchFamily="50" charset="-127"/>
                <a:cs typeface="Times New Roman" panose="02020603050405020304" pitchFamily="18" charset="0"/>
              </a:rPr>
              <a:t>NW </a:t>
            </a:r>
            <a:r>
              <a:rPr lang="en-US" altLang="ko-KR" sz="1200" dirty="0" smtClean="0">
                <a:latin typeface="Times New Roman" panose="02020603050405020304" pitchFamily="18" charset="0"/>
                <a:ea typeface="굴림" panose="020B0600000101010101" pitchFamily="50" charset="-127"/>
                <a:cs typeface="Times New Roman" panose="02020603050405020304" pitchFamily="18" charset="0"/>
              </a:rPr>
              <a:t>infrastructures.</a:t>
            </a:r>
          </a:p>
          <a:p>
            <a:pPr marL="628650" lvl="1" indent="-171450" algn="just">
              <a:lnSpc>
                <a:spcPct val="150000"/>
              </a:lnSpc>
              <a:buFont typeface="Times New Roman" panose="02020603050405020304" pitchFamily="18" charset="0"/>
              <a:buChar char="˗"/>
            </a:pPr>
            <a:r>
              <a:rPr lang="en-US" altLang="ko-KR" sz="1200" dirty="0" smtClean="0">
                <a:latin typeface="Times New Roman" panose="02020603050405020304" pitchFamily="18" charset="0"/>
                <a:ea typeface="굴림" panose="020B0600000101010101" pitchFamily="50" charset="-127"/>
                <a:cs typeface="Times New Roman" panose="02020603050405020304" pitchFamily="18" charset="0"/>
              </a:rPr>
              <a:t>VLC Link between warehouse lighting system and </a:t>
            </a:r>
            <a:r>
              <a:rPr lang="en-IN" altLang="ko-KR" sz="1200" dirty="0" smtClean="0">
                <a:latin typeface="Times New Roman" panose="02020603050405020304" pitchFamily="18" charset="0"/>
                <a:ea typeface="굴림" panose="020B0600000101010101" pitchFamily="50" charset="-127"/>
                <a:cs typeface="Times New Roman" panose="02020603050405020304" pitchFamily="18" charset="0"/>
              </a:rPr>
              <a:t>Camera in the </a:t>
            </a:r>
            <a:r>
              <a:rPr lang="en-IN" altLang="ko-KR" sz="1200" dirty="0">
                <a:latin typeface="Times New Roman" panose="02020603050405020304" pitchFamily="18" charset="0"/>
                <a:ea typeface="굴림" panose="020B0600000101010101" pitchFamily="50" charset="-127"/>
                <a:cs typeface="Times New Roman" panose="02020603050405020304" pitchFamily="18" charset="0"/>
              </a:rPr>
              <a:t>Indoor Vehicles or Robotics / Human handheld Smart </a:t>
            </a:r>
            <a:r>
              <a:rPr lang="en-IN" altLang="ko-KR" sz="1200" dirty="0" smtClean="0">
                <a:latin typeface="Times New Roman" panose="02020603050405020304" pitchFamily="18" charset="0"/>
                <a:ea typeface="굴림" panose="020B0600000101010101" pitchFamily="50" charset="-127"/>
                <a:cs typeface="Times New Roman" panose="02020603050405020304" pitchFamily="18" charset="0"/>
              </a:rPr>
              <a:t>Devices enables warehouse automation using AI technologies</a:t>
            </a:r>
            <a:endParaRPr lang="en-US" altLang="ko-KR" sz="1200" dirty="0" smtClean="0">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endParaRPr lang="en-US" altLang="ko-KR" sz="1200" dirty="0" smtClean="0">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endParaRPr lang="en-US" altLang="ko-KR" sz="1200" dirty="0">
              <a:solidFill>
                <a:srgbClr val="FF0000"/>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5" name="TextBox 53"/>
          <p:cNvSpPr txBox="1">
            <a:spLocks noChangeArrowheads="1"/>
          </p:cNvSpPr>
          <p:nvPr/>
        </p:nvSpPr>
        <p:spPr bwMode="auto">
          <a:xfrm>
            <a:off x="179513" y="5949281"/>
            <a:ext cx="37815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Warehouse With Fully Lightened Scenario &gt;</a:t>
            </a:r>
          </a:p>
        </p:txBody>
      </p:sp>
      <p:sp>
        <p:nvSpPr>
          <p:cNvPr id="6" name="TextBox 5"/>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pic>
        <p:nvPicPr>
          <p:cNvPr id="7" name="Picture 6"/>
          <p:cNvPicPr>
            <a:picLocks noChangeAspect="1"/>
          </p:cNvPicPr>
          <p:nvPr/>
        </p:nvPicPr>
        <p:blipFill>
          <a:blip r:embed="rId2"/>
          <a:stretch>
            <a:fillRect/>
          </a:stretch>
        </p:blipFill>
        <p:spPr>
          <a:xfrm>
            <a:off x="4562475" y="3419475"/>
            <a:ext cx="19050" cy="19050"/>
          </a:xfrm>
          <a:prstGeom prst="rect">
            <a:avLst/>
          </a:prstGeom>
        </p:spPr>
      </p:pic>
      <p:grpSp>
        <p:nvGrpSpPr>
          <p:cNvPr id="16" name="Group 15"/>
          <p:cNvGrpSpPr/>
          <p:nvPr/>
        </p:nvGrpSpPr>
        <p:grpSpPr>
          <a:xfrm>
            <a:off x="323528" y="1628510"/>
            <a:ext cx="3859564" cy="4320770"/>
            <a:chOff x="179512" y="1628510"/>
            <a:chExt cx="3859564" cy="4320770"/>
          </a:xfrm>
        </p:grpSpPr>
        <p:sp>
          <p:nvSpPr>
            <p:cNvPr id="15" name="TextBox 14"/>
            <p:cNvSpPr txBox="1"/>
            <p:nvPr/>
          </p:nvSpPr>
          <p:spPr>
            <a:xfrm>
              <a:off x="3554648" y="5733836"/>
              <a:ext cx="484428" cy="215444"/>
            </a:xfrm>
            <a:prstGeom prst="rect">
              <a:avLst/>
            </a:prstGeom>
            <a:noFill/>
          </p:spPr>
          <p:txBody>
            <a:bodyPr wrap="none" rtlCol="0">
              <a:spAutoFit/>
            </a:bodyPr>
            <a:lstStyle/>
            <a:p>
              <a:r>
                <a:rPr lang="en-US" sz="800" dirty="0" smtClean="0"/>
                <a:t>Google</a:t>
              </a:r>
              <a:endParaRPr lang="en-US" sz="800" dirty="0"/>
            </a:p>
          </p:txBody>
        </p:sp>
        <p:pic>
          <p:nvPicPr>
            <p:cNvPr id="4" name="Picture 3"/>
            <p:cNvPicPr>
              <a:picLocks noChangeAspect="1"/>
            </p:cNvPicPr>
            <p:nvPr/>
          </p:nvPicPr>
          <p:blipFill>
            <a:blip r:embed="rId3"/>
            <a:stretch>
              <a:fillRect/>
            </a:stretch>
          </p:blipFill>
          <p:spPr>
            <a:xfrm>
              <a:off x="183193" y="1628510"/>
              <a:ext cx="3777861" cy="2341163"/>
            </a:xfrm>
            <a:prstGeom prst="rect">
              <a:avLst/>
            </a:prstGeom>
          </p:spPr>
        </p:pic>
        <p:pic>
          <p:nvPicPr>
            <p:cNvPr id="1028" name="Picture 4" descr="Image result for smart wareh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963805"/>
              <a:ext cx="3785221" cy="1841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4905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002" y="2110767"/>
            <a:ext cx="4937046" cy="2564699"/>
          </a:xfrm>
          <a:prstGeom prst="rect">
            <a:avLst/>
          </a:prstGeom>
        </p:spPr>
      </p:pic>
      <p:sp>
        <p:nvSpPr>
          <p:cNvPr id="2" name="Заголовок 1"/>
          <p:cNvSpPr>
            <a:spLocks noGrp="1"/>
          </p:cNvSpPr>
          <p:nvPr>
            <p:ph type="title"/>
          </p:nvPr>
        </p:nvSpPr>
        <p:spPr>
          <a:xfrm>
            <a:off x="0" y="585947"/>
            <a:ext cx="9144000" cy="1152128"/>
          </a:xfrm>
        </p:spPr>
        <p:txBody>
          <a:bodyPr>
            <a:normAutofit/>
          </a:bodyPr>
          <a:lstStyle/>
          <a:p>
            <a:pPr lvl="1" algn="ctr" rtl="0">
              <a:spcBef>
                <a:spcPct val="0"/>
              </a:spcBef>
            </a:pPr>
            <a:r>
              <a:rPr lang="en-IN" altLang="ko-KR" sz="3200" b="1" dirty="0" smtClean="0">
                <a:latin typeface="Times New Roman" panose="02020603050405020304" pitchFamily="18" charset="0"/>
                <a:ea typeface="굴림" panose="020B0600000101010101" pitchFamily="50" charset="-127"/>
                <a:cs typeface="Times New Roman" panose="02020603050405020304" pitchFamily="18" charset="0"/>
              </a:rPr>
              <a:t>AI Built-In VLC Link  through Lighting System for Warehouse Automation</a:t>
            </a:r>
            <a:endParaRPr lang="ru-RU"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7" name="Content Placeholder 2"/>
          <p:cNvSpPr txBox="1">
            <a:spLocks/>
          </p:cNvSpPr>
          <p:nvPr/>
        </p:nvSpPr>
        <p:spPr>
          <a:xfrm>
            <a:off x="4716016" y="1734607"/>
            <a:ext cx="4104456" cy="361588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VLC Link through LED Lighting  </a:t>
            </a: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System for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Warehouse Using AI Technology</a:t>
            </a:r>
            <a:r>
              <a:rPr lang="en-US"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p>
          <a:p>
            <a:pPr marL="628650" lvl="1" indent="-171450" algn="just">
              <a:lnSpc>
                <a:spcPct val="150000"/>
              </a:lnSpc>
              <a:buFont typeface="Times New Roman" panose="02020603050405020304" pitchFamily="18" charset="0"/>
              <a:buChar char="˗"/>
            </a:pPr>
            <a:r>
              <a:rPr lang="en-US" altLang="ko-KR" sz="12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Warehouse Lighting Systems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Camera Built on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Indoor Vehicles or Robotics / Human handheld Smart Devices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085850" lvl="2" indent="-171450" algn="just">
              <a:lnSpc>
                <a:spcPct val="150000"/>
              </a:lnSpc>
              <a:buFont typeface="Verdana" panose="020B0604030504040204" pitchFamily="34" charset="0"/>
              <a:buChar char="□"/>
            </a:pP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a:t>
            </a: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Offset-VPWM, Multilevel PPM, Inverted PPM, Subcarrier PPM, DSSS SIK etc.</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a:t>
            </a:r>
            <a:r>
              <a:rPr lang="en-US" altLang="ko-KR" sz="12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LoS</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(Line of Sight)</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2m ~ 200m</a:t>
            </a:r>
            <a:endPar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9" name="TextBox 53"/>
          <p:cNvSpPr txBox="1">
            <a:spLocks noChangeArrowheads="1"/>
          </p:cNvSpPr>
          <p:nvPr/>
        </p:nvSpPr>
        <p:spPr bwMode="auto">
          <a:xfrm>
            <a:off x="0" y="4725145"/>
            <a:ext cx="50040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AI Built-In </a:t>
            </a:r>
            <a:r>
              <a:rPr lang="en-US" altLang="ko-KR" sz="1000" b="1" dirty="0" smtClean="0">
                <a:ea typeface="굴림" panose="020B0600000101010101" pitchFamily="50" charset="-127"/>
                <a:cs typeface="Times New Roman" panose="02020603050405020304" pitchFamily="18" charset="0"/>
              </a:rPr>
              <a:t>VLC Link through LED Lighting System for Warehouse Automation  </a:t>
            </a:r>
            <a:r>
              <a:rPr kumimoji="0" lang="en-US" altLang="ko-KR" sz="1000" b="1" dirty="0" smtClean="0">
                <a:cs typeface="Times New Roman" panose="02020603050405020304" pitchFamily="18" charset="0"/>
              </a:rPr>
              <a:t>&gt;</a:t>
            </a:r>
          </a:p>
        </p:txBody>
      </p:sp>
      <p:sp>
        <p:nvSpPr>
          <p:cNvPr id="20" name="Isosceles Triangle 19"/>
          <p:cNvSpPr/>
          <p:nvPr/>
        </p:nvSpPr>
        <p:spPr>
          <a:xfrm rot="4956542">
            <a:off x="1259016" y="2550383"/>
            <a:ext cx="1195933" cy="633731"/>
          </a:xfrm>
          <a:prstGeom prst="triangle">
            <a:avLst>
              <a:gd name="adj" fmla="val 2922"/>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20128854">
            <a:off x="1400092" y="2311390"/>
            <a:ext cx="774077" cy="246221"/>
          </a:xfrm>
          <a:prstGeom prst="rect">
            <a:avLst/>
          </a:prstGeom>
          <a:noFill/>
        </p:spPr>
        <p:txBody>
          <a:bodyPr wrap="square" rtlCol="0">
            <a:spAutoFit/>
          </a:bodyPr>
          <a:lstStyle/>
          <a:p>
            <a:pPr algn="ctr"/>
            <a:r>
              <a:rPr lang="en-US" sz="1000" b="1" dirty="0" smtClean="0">
                <a:solidFill>
                  <a:srgbClr val="FFFF00"/>
                </a:solidFill>
              </a:rPr>
              <a:t>VLC Link</a:t>
            </a:r>
            <a:endParaRPr lang="en-US" sz="1000" b="1" dirty="0">
              <a:solidFill>
                <a:srgbClr val="FFFF00"/>
              </a:solidFill>
            </a:endParaRPr>
          </a:p>
        </p:txBody>
      </p:sp>
      <p:sp>
        <p:nvSpPr>
          <p:cNvPr id="26" name="직사각형 31"/>
          <p:cNvSpPr/>
          <p:nvPr/>
        </p:nvSpPr>
        <p:spPr>
          <a:xfrm>
            <a:off x="465270" y="5301208"/>
            <a:ext cx="8211185" cy="1061829"/>
          </a:xfrm>
          <a:prstGeom prst="rect">
            <a:avLst/>
          </a:prstGeom>
        </p:spPr>
        <p:txBody>
          <a:bodyPr wrap="square">
            <a:spAutoFit/>
          </a:bodyPr>
          <a:lstStyle/>
          <a:p>
            <a:pPr algn="just">
              <a:lnSpc>
                <a:spcPct val="150000"/>
              </a:lnSpc>
            </a:pP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 AI based Automation through VLC Link using Warehouse Lighting System</a:t>
            </a:r>
          </a:p>
          <a:p>
            <a:pPr algn="just">
              <a:lnSpc>
                <a:spcPct val="150000"/>
              </a:lnSpc>
            </a:pP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 </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 VLC link provides precise location information and flexible location based services (LBS) to automate warehouse operations using AI Technologies</a:t>
            </a:r>
          </a:p>
        </p:txBody>
      </p:sp>
      <p:sp>
        <p:nvSpPr>
          <p:cNvPr id="25" name="Isosceles Triangle 24"/>
          <p:cNvSpPr/>
          <p:nvPr/>
        </p:nvSpPr>
        <p:spPr>
          <a:xfrm rot="921873">
            <a:off x="2582520" y="2277328"/>
            <a:ext cx="678837" cy="1924060"/>
          </a:xfrm>
          <a:prstGeom prst="triangle">
            <a:avLst>
              <a:gd name="adj" fmla="val 18927"/>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921873">
            <a:off x="1840894" y="2521235"/>
            <a:ext cx="715426" cy="1538225"/>
          </a:xfrm>
          <a:prstGeom prst="triangle">
            <a:avLst>
              <a:gd name="adj" fmla="val 14762"/>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16462275">
            <a:off x="1683329" y="3137167"/>
            <a:ext cx="774077" cy="246221"/>
          </a:xfrm>
          <a:prstGeom prst="rect">
            <a:avLst/>
          </a:prstGeom>
          <a:noFill/>
        </p:spPr>
        <p:txBody>
          <a:bodyPr wrap="square" rtlCol="0">
            <a:spAutoFit/>
          </a:bodyPr>
          <a:lstStyle/>
          <a:p>
            <a:pPr algn="ctr"/>
            <a:r>
              <a:rPr lang="en-US" sz="1000" b="1" dirty="0" smtClean="0">
                <a:solidFill>
                  <a:srgbClr val="FF0000"/>
                </a:solidFill>
              </a:rPr>
              <a:t>VLC Link</a:t>
            </a:r>
            <a:endParaRPr lang="en-US" sz="1000" b="1" dirty="0">
              <a:solidFill>
                <a:srgbClr val="FF0000"/>
              </a:solidFill>
            </a:endParaRPr>
          </a:p>
        </p:txBody>
      </p:sp>
      <p:sp>
        <p:nvSpPr>
          <p:cNvPr id="29" name="TextBox 28"/>
          <p:cNvSpPr txBox="1"/>
          <p:nvPr/>
        </p:nvSpPr>
        <p:spPr>
          <a:xfrm rot="16685369">
            <a:off x="2418756" y="3146674"/>
            <a:ext cx="774077" cy="246221"/>
          </a:xfrm>
          <a:prstGeom prst="rect">
            <a:avLst/>
          </a:prstGeom>
          <a:noFill/>
        </p:spPr>
        <p:txBody>
          <a:bodyPr wrap="square" rtlCol="0">
            <a:spAutoFit/>
          </a:bodyPr>
          <a:lstStyle/>
          <a:p>
            <a:pPr algn="ctr"/>
            <a:r>
              <a:rPr lang="en-US" sz="1000" b="1" dirty="0" smtClean="0">
                <a:solidFill>
                  <a:srgbClr val="FF0000"/>
                </a:solidFill>
              </a:rPr>
              <a:t>VLC Link</a:t>
            </a:r>
            <a:endParaRPr lang="en-US" sz="1000" b="1" dirty="0">
              <a:solidFill>
                <a:srgbClr val="FF0000"/>
              </a:solidFill>
            </a:endParaRPr>
          </a:p>
        </p:txBody>
      </p:sp>
    </p:spTree>
    <p:extLst>
      <p:ext uri="{BB962C8B-B14F-4D97-AF65-F5344CB8AC3E}">
        <p14:creationId xmlns:p14="http://schemas.microsoft.com/office/powerpoint/2010/main" val="224270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696"/>
            <a:ext cx="9144000" cy="724942"/>
          </a:xfrm>
        </p:spPr>
        <p:txBody>
          <a:bodyPr>
            <a:normAutofit/>
          </a:bodyPr>
          <a:lstStyle/>
          <a:p>
            <a:r>
              <a:rPr lang="en-US" altLang="ko-KR" sz="3200" b="1" dirty="0">
                <a:latin typeface="Times New Roman" panose="02020603050405020304" pitchFamily="18" charset="0"/>
                <a:cs typeface="Times New Roman" panose="02020603050405020304" pitchFamily="18" charset="0"/>
              </a:rPr>
              <a:t>Conclusion</a:t>
            </a:r>
            <a:endParaRPr lang="en-US"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1"/>
            <a:ext cx="8229600" cy="4061047"/>
          </a:xfrm>
        </p:spPr>
        <p:txBody>
          <a:bodyPr>
            <a:noAutofit/>
          </a:bodyPr>
          <a:lstStyle/>
          <a:p>
            <a:pPr marL="285750" indent="-285750" algn="just">
              <a:lnSpc>
                <a:spcPct val="150000"/>
              </a:lnSpc>
            </a:pP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Proposed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the </a:t>
            </a:r>
            <a:r>
              <a:rPr lang="en-IN" altLang="ko-KR" sz="2000" dirty="0" smtClean="0">
                <a:latin typeface="Times New Roman" panose="02020603050405020304" pitchFamily="18" charset="0"/>
                <a:ea typeface="굴림" panose="020B0600000101010101" pitchFamily="50" charset="-127"/>
                <a:cs typeface="Times New Roman" panose="02020603050405020304" pitchFamily="18" charset="0"/>
              </a:rPr>
              <a:t>AI </a:t>
            </a:r>
            <a:r>
              <a:rPr lang="en-IN" altLang="ko-KR" sz="2000" dirty="0">
                <a:latin typeface="Times New Roman" panose="02020603050405020304" pitchFamily="18" charset="0"/>
                <a:ea typeface="굴림" panose="020B0600000101010101" pitchFamily="50" charset="-127"/>
                <a:cs typeface="Times New Roman" panose="02020603050405020304" pitchFamily="18" charset="0"/>
              </a:rPr>
              <a:t>Built-in VLC Link Using LED Lighting System for </a:t>
            </a:r>
            <a:r>
              <a:rPr lang="en-IN" altLang="ko-KR" sz="2000" dirty="0" smtClean="0">
                <a:latin typeface="Times New Roman" panose="02020603050405020304" pitchFamily="18" charset="0"/>
                <a:ea typeface="굴림" panose="020B0600000101010101" pitchFamily="50" charset="-127"/>
                <a:cs typeface="Times New Roman" panose="02020603050405020304" pitchFamily="18" charset="0"/>
              </a:rPr>
              <a:t>Warehouse Automation</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a:t>
            </a:r>
            <a:endParaRPr lang="en-US" altLang="ko-KR" sz="2000" dirty="0">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pP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Use the Lighting System installed in the warehouse to enable </a:t>
            </a:r>
            <a:r>
              <a:rPr lang="en-IN" altLang="ko-KR" sz="2000" dirty="0">
                <a:latin typeface="Times New Roman" panose="02020603050405020304" pitchFamily="18" charset="0"/>
                <a:ea typeface="굴림" panose="020B0600000101010101" pitchFamily="50" charset="-127"/>
                <a:cs typeface="Times New Roman" panose="02020603050405020304" pitchFamily="18" charset="0"/>
              </a:rPr>
              <a:t>AI Built-in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VLC Link for VAT Services to automate the warehouse operations and does not required additional infrastructures to be installed to have connectivity </a:t>
            </a:r>
          </a:p>
          <a:p>
            <a:pPr marL="285750" indent="-285750" algn="just">
              <a:lnSpc>
                <a:spcPct val="150000"/>
              </a:lnSpc>
            </a:pPr>
            <a:r>
              <a:rPr lang="en-IN" altLang="ko-KR" sz="2000" dirty="0" smtClean="0">
                <a:latin typeface="Times New Roman" panose="02020603050405020304" pitchFamily="18" charset="0"/>
                <a:ea typeface="굴림" panose="020B0600000101010101" pitchFamily="50" charset="-127"/>
                <a:cs typeface="Times New Roman" panose="02020603050405020304" pitchFamily="18" charset="0"/>
              </a:rPr>
              <a:t>Improve the warehouse automation operations through VLC Link with AI technologies and  </a:t>
            </a:r>
            <a:r>
              <a:rPr lang="en-IN" altLang="ko-KR" sz="2000" dirty="0">
                <a:latin typeface="Times New Roman" panose="02020603050405020304" pitchFamily="18" charset="0"/>
                <a:ea typeface="굴림" panose="020B0600000101010101" pitchFamily="50" charset="-127"/>
                <a:cs typeface="Times New Roman" panose="02020603050405020304" pitchFamily="18" charset="0"/>
              </a:rPr>
              <a:t>become wider and more </a:t>
            </a:r>
            <a:r>
              <a:rPr lang="en-IN" altLang="ko-KR" sz="2000" dirty="0" smtClean="0">
                <a:latin typeface="Times New Roman" panose="02020603050405020304" pitchFamily="18" charset="0"/>
                <a:ea typeface="굴림" panose="020B0600000101010101" pitchFamily="50" charset="-127"/>
                <a:cs typeface="Times New Roman" panose="02020603050405020304" pitchFamily="18" charset="0"/>
              </a:rPr>
              <a:t>flexible are </a:t>
            </a:r>
            <a:r>
              <a:rPr lang="en-IN" altLang="ko-KR" sz="2000" dirty="0">
                <a:latin typeface="Times New Roman" panose="02020603050405020304" pitchFamily="18" charset="0"/>
                <a:ea typeface="굴림" panose="020B0600000101010101" pitchFamily="50" charset="-127"/>
                <a:cs typeface="Times New Roman" panose="02020603050405020304" pitchFamily="18" charset="0"/>
              </a:rPr>
              <a:t>being adopted by a greater number of warehouse </a:t>
            </a:r>
            <a:r>
              <a:rPr lang="en-IN" altLang="ko-KR" sz="2000" dirty="0" smtClean="0">
                <a:latin typeface="Times New Roman" panose="02020603050405020304" pitchFamily="18" charset="0"/>
                <a:ea typeface="굴림" panose="020B0600000101010101" pitchFamily="50" charset="-127"/>
                <a:cs typeface="Times New Roman" panose="02020603050405020304" pitchFamily="18" charset="0"/>
              </a:rPr>
              <a:t>operations.</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 </a:t>
            </a:r>
            <a:endParaRPr lang="en-US" altLang="ko-KR" sz="2000" dirty="0">
              <a:solidFill>
                <a:srgbClr val="FF0000"/>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4" name="TextBox 3"/>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98115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TotalTime>
  <Words>409</Words>
  <Application>Microsoft Office PowerPoint</Application>
  <PresentationFormat>On-screen Show (4:3)</PresentationFormat>
  <Paragraphs>57</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굴림</vt:lpstr>
      <vt:lpstr>맑은 고딕</vt:lpstr>
      <vt:lpstr>Arial</vt:lpstr>
      <vt:lpstr>Calibri</vt:lpstr>
      <vt:lpstr>Times New Roman</vt:lpstr>
      <vt:lpstr>Verdana</vt:lpstr>
      <vt:lpstr>Тема Office</vt:lpstr>
      <vt:lpstr>PowerPoint Presentation</vt:lpstr>
      <vt:lpstr>Contents</vt:lpstr>
      <vt:lpstr>Needs of VLC in Warehouse Automation</vt:lpstr>
      <vt:lpstr>AI Built-In VLC Link  through Lighting System for Warehouse Automation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Ferrum</dc:creator>
  <cp:lastModifiedBy>VINA</cp:lastModifiedBy>
  <cp:revision>71</cp:revision>
  <dcterms:created xsi:type="dcterms:W3CDTF">2018-10-22T11:59:35Z</dcterms:created>
  <dcterms:modified xsi:type="dcterms:W3CDTF">2019-05-15T14:54:10Z</dcterms:modified>
</cp:coreProperties>
</file>