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
  </p:notesMasterIdLst>
  <p:handoutMasterIdLst>
    <p:handoutMasterId r:id="rId8"/>
  </p:handoutMasterIdLst>
  <p:sldIdLst>
    <p:sldId id="261" r:id="rId2"/>
    <p:sldId id="258" r:id="rId3"/>
    <p:sldId id="262" r:id="rId4"/>
    <p:sldId id="259" r:id="rId5"/>
    <p:sldId id="260" r:id="rId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207" autoAdjust="0"/>
    <p:restoredTop sz="94343" autoAdjust="0"/>
  </p:normalViewPr>
  <p:slideViewPr>
    <p:cSldViewPr>
      <p:cViewPr varScale="1">
        <p:scale>
          <a:sx n="85" d="100"/>
          <a:sy n="85" d="100"/>
        </p:scale>
        <p:origin x="690" y="5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6" d="100"/>
          <a:sy n="56" d="100"/>
        </p:scale>
        <p:origin x="307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9668C20-7EAD-4975-985C-9E809E26A5AC}" type="datetimeFigureOut">
              <a:rPr lang="en-US" smtClean="0"/>
              <a:t>5/15/2019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2C91179-F948-466E-ADFB-A8ED5B277527}" type="slidenum">
              <a:rPr lang="en-US" smtClean="0"/>
              <a:t>‹#›</a:t>
            </a:fld>
            <a:endParaRPr lang="en-US"/>
          </a:p>
        </p:txBody>
      </p:sp>
    </p:spTree>
    <p:extLst>
      <p:ext uri="{BB962C8B-B14F-4D97-AF65-F5344CB8AC3E}">
        <p14:creationId xmlns:p14="http://schemas.microsoft.com/office/powerpoint/2010/main" val="15468226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520AEC5-76C6-41DE-B66F-9F7E9952BB5D}" type="datetimeFigureOut">
              <a:rPr lang="ru-RU" smtClean="0"/>
              <a:t>15.05.2019</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0829934-89B3-447D-ABBA-CBA4D0B6A984}" type="slidenum">
              <a:rPr lang="ru-RU" smtClean="0"/>
              <a:t>‹#›</a:t>
            </a:fld>
            <a:endParaRPr lang="ru-RU"/>
          </a:p>
        </p:txBody>
      </p:sp>
    </p:spTree>
    <p:extLst>
      <p:ext uri="{BB962C8B-B14F-4D97-AF65-F5344CB8AC3E}">
        <p14:creationId xmlns:p14="http://schemas.microsoft.com/office/powerpoint/2010/main" val="1317604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234A02-7D3B-CD49-A0E0-CACF1D6BF2B3}" type="slidenum">
              <a:rPr lang="en-US" smtClean="0"/>
              <a:t>1</a:t>
            </a:fld>
            <a:endParaRPr lang="en-US"/>
          </a:p>
        </p:txBody>
      </p:sp>
      <p:sp>
        <p:nvSpPr>
          <p:cNvPr id="5" name="Footer Placeholder 4"/>
          <p:cNvSpPr>
            <a:spLocks noGrp="1"/>
          </p:cNvSpPr>
          <p:nvPr>
            <p:ph type="ftr" sz="quarter" idx="11"/>
          </p:nvPr>
        </p:nvSpPr>
        <p:spPr/>
        <p:txBody>
          <a:bodyPr/>
          <a:lstStyle/>
          <a:p>
            <a:r>
              <a:rPr lang="en-US" smtClean="0"/>
              <a:t>Submission</a:t>
            </a:r>
            <a:endParaRPr lang="en-US"/>
          </a:p>
        </p:txBody>
      </p:sp>
      <p:sp>
        <p:nvSpPr>
          <p:cNvPr id="6" name="Header Placeholder 5"/>
          <p:cNvSpPr>
            <a:spLocks noGrp="1"/>
          </p:cNvSpPr>
          <p:nvPr>
            <p:ph type="hdr" sz="quarter" idx="12"/>
          </p:nvPr>
        </p:nvSpPr>
        <p:spPr/>
        <p:txBody>
          <a:bodyPr/>
          <a:lstStyle/>
          <a:p>
            <a:r>
              <a:rPr lang="en-US" smtClean="0"/>
              <a:t>March 2017</a:t>
            </a:r>
            <a:endParaRPr lang="en-US"/>
          </a:p>
        </p:txBody>
      </p:sp>
    </p:spTree>
    <p:extLst>
      <p:ext uri="{BB962C8B-B14F-4D97-AF65-F5344CB8AC3E}">
        <p14:creationId xmlns:p14="http://schemas.microsoft.com/office/powerpoint/2010/main" val="4242640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15.05.2019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cxnSp>
        <p:nvCxnSpPr>
          <p:cNvPr id="7" name="Straight Connector 6"/>
          <p:cNvCxnSpPr/>
          <p:nvPr userDrawn="1"/>
        </p:nvCxnSpPr>
        <p:spPr>
          <a:xfrm>
            <a:off x="457200" y="6324600"/>
            <a:ext cx="822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Date Placeholder 3"/>
          <p:cNvSpPr txBox="1">
            <a:spLocks/>
          </p:cNvSpPr>
          <p:nvPr userDrawn="1"/>
        </p:nvSpPr>
        <p:spPr>
          <a:xfrm>
            <a:off x="457200" y="6324600"/>
            <a:ext cx="2133600" cy="365125"/>
          </a:xfrm>
          <a:prstGeom prst="rect">
            <a:avLst/>
          </a:prstGeom>
        </p:spPr>
        <p:txBody>
          <a:bodyPr vert="horz" lIns="91440" tIns="45720" rIns="91440" bIns="45720" rtlCol="0" anchor="ctr"/>
          <a:lstStyle>
            <a:lvl1pPr>
              <a:defRPr sz="1400">
                <a:solidFill>
                  <a:schemeClr val="tx1"/>
                </a:solidFill>
                <a:latin typeface="Times New Roman" pitchFamily="18" charset="0"/>
                <a:cs typeface="Times New Roman"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Submission</a:t>
            </a:r>
            <a:endParaRPr kumimoji="0" lang="en-US" sz="1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
        <p:nvSpPr>
          <p:cNvPr id="9" name="Date Placeholder 3"/>
          <p:cNvSpPr txBox="1">
            <a:spLocks/>
          </p:cNvSpPr>
          <p:nvPr userDrawn="1"/>
        </p:nvSpPr>
        <p:spPr>
          <a:xfrm>
            <a:off x="6553200" y="6324600"/>
            <a:ext cx="2133600" cy="365125"/>
          </a:xfrm>
          <a:prstGeom prst="rect">
            <a:avLst/>
          </a:prstGeom>
        </p:spPr>
        <p:txBody>
          <a:bodyPr vert="horz" lIns="91440" tIns="45720" rIns="91440" bIns="45720" rtlCol="0" anchor="ctr"/>
          <a:lstStyle>
            <a:lvl1pPr>
              <a:defRPr sz="1400">
                <a:solidFill>
                  <a:schemeClr val="tx1"/>
                </a:solidFill>
                <a:latin typeface="Times New Roman" pitchFamily="18" charset="0"/>
                <a:cs typeface="Times New Roman" pitchFamily="18"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Jaesang Cha, SNUST</a:t>
            </a:r>
            <a:endParaRPr kumimoji="0" lang="en-US" sz="1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cxnSp>
        <p:nvCxnSpPr>
          <p:cNvPr id="10" name="Straight Connector 9"/>
          <p:cNvCxnSpPr/>
          <p:nvPr userDrawn="1"/>
        </p:nvCxnSpPr>
        <p:spPr>
          <a:xfrm>
            <a:off x="457200" y="457200"/>
            <a:ext cx="822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nvSpPr>
        <p:spPr>
          <a:xfrm>
            <a:off x="457200" y="152400"/>
            <a:ext cx="1524000" cy="307777"/>
          </a:xfrm>
          <a:prstGeom prst="rect">
            <a:avLst/>
          </a:prstGeom>
          <a:noFill/>
        </p:spPr>
        <p:txBody>
          <a:bodyPr wrap="square" rtlCol="0">
            <a:spAutoFit/>
          </a:bodyPr>
          <a:lstStyle/>
          <a:p>
            <a:r>
              <a:rPr lang="en-US" sz="1400" b="1" dirty="0" smtClean="0">
                <a:latin typeface="Times New Roman" pitchFamily="18" charset="0"/>
                <a:cs typeface="Times New Roman" pitchFamily="18" charset="0"/>
              </a:rPr>
              <a:t>May 2019</a:t>
            </a:r>
            <a:endParaRPr lang="en-US" sz="1400" b="1" dirty="0">
              <a:latin typeface="Times New Roman" pitchFamily="18" charset="0"/>
              <a:cs typeface="Times New Roman" pitchFamily="18" charset="0"/>
            </a:endParaRPr>
          </a:p>
        </p:txBody>
      </p:sp>
      <p:sp>
        <p:nvSpPr>
          <p:cNvPr id="12" name="TextBox 11"/>
          <p:cNvSpPr txBox="1"/>
          <p:nvPr userDrawn="1"/>
        </p:nvSpPr>
        <p:spPr>
          <a:xfrm>
            <a:off x="5410200" y="152400"/>
            <a:ext cx="3276600" cy="307777"/>
          </a:xfrm>
          <a:prstGeom prst="rect">
            <a:avLst/>
          </a:prstGeom>
          <a:noFill/>
        </p:spPr>
        <p:txBody>
          <a:bodyPr wrap="square" rtlCol="0">
            <a:spAutoFit/>
          </a:bodyPr>
          <a:lstStyle/>
          <a:p>
            <a:pPr algn="r"/>
            <a:r>
              <a:rPr lang="en-US" sz="1400" b="1" dirty="0" smtClean="0">
                <a:latin typeface="Times New Roman" pitchFamily="18" charset="0"/>
                <a:cs typeface="Times New Roman" pitchFamily="18" charset="0"/>
              </a:rPr>
              <a:t>doc.: IEEE </a:t>
            </a:r>
            <a:r>
              <a:rPr lang="en-US" sz="1400" b="1" dirty="0" smtClean="0">
                <a:latin typeface="Times New Roman" pitchFamily="18" charset="0"/>
                <a:cs typeface="Times New Roman" pitchFamily="18" charset="0"/>
              </a:rPr>
              <a:t>15-19-0226-00-0vat</a:t>
            </a:r>
            <a:endParaRPr lang="en-US" sz="14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15.05.2019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15.05.2019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15.05.2019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cxnSp>
        <p:nvCxnSpPr>
          <p:cNvPr id="7" name="Straight Connector 6"/>
          <p:cNvCxnSpPr/>
          <p:nvPr userDrawn="1"/>
        </p:nvCxnSpPr>
        <p:spPr>
          <a:xfrm>
            <a:off x="457200" y="6324600"/>
            <a:ext cx="822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Date Placeholder 3"/>
          <p:cNvSpPr txBox="1">
            <a:spLocks/>
          </p:cNvSpPr>
          <p:nvPr userDrawn="1"/>
        </p:nvSpPr>
        <p:spPr>
          <a:xfrm>
            <a:off x="457200" y="6324600"/>
            <a:ext cx="2133600" cy="365125"/>
          </a:xfrm>
          <a:prstGeom prst="rect">
            <a:avLst/>
          </a:prstGeom>
        </p:spPr>
        <p:txBody>
          <a:bodyPr vert="horz" lIns="91440" tIns="45720" rIns="91440" bIns="45720" rtlCol="0" anchor="ctr"/>
          <a:lstStyle>
            <a:lvl1pPr>
              <a:defRPr sz="1400">
                <a:solidFill>
                  <a:schemeClr val="tx1"/>
                </a:solidFill>
                <a:latin typeface="Times New Roman" pitchFamily="18" charset="0"/>
                <a:cs typeface="Times New Roman"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Submission</a:t>
            </a:r>
            <a:endParaRPr kumimoji="0" lang="en-US" sz="1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
        <p:nvSpPr>
          <p:cNvPr id="9" name="Date Placeholder 3"/>
          <p:cNvSpPr txBox="1">
            <a:spLocks/>
          </p:cNvSpPr>
          <p:nvPr userDrawn="1"/>
        </p:nvSpPr>
        <p:spPr>
          <a:xfrm>
            <a:off x="6553200" y="6324600"/>
            <a:ext cx="2133600" cy="365125"/>
          </a:xfrm>
          <a:prstGeom prst="rect">
            <a:avLst/>
          </a:prstGeom>
        </p:spPr>
        <p:txBody>
          <a:bodyPr vert="horz" lIns="91440" tIns="45720" rIns="91440" bIns="45720" rtlCol="0" anchor="ctr"/>
          <a:lstStyle>
            <a:lvl1pPr>
              <a:defRPr sz="1400">
                <a:solidFill>
                  <a:schemeClr val="tx1"/>
                </a:solidFill>
                <a:latin typeface="Times New Roman" pitchFamily="18" charset="0"/>
                <a:cs typeface="Times New Roman" pitchFamily="18"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Jaesang Cha, SNUST</a:t>
            </a:r>
            <a:endParaRPr kumimoji="0" lang="en-US" sz="1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cxnSp>
        <p:nvCxnSpPr>
          <p:cNvPr id="10" name="Straight Connector 9"/>
          <p:cNvCxnSpPr/>
          <p:nvPr userDrawn="1"/>
        </p:nvCxnSpPr>
        <p:spPr>
          <a:xfrm>
            <a:off x="457200" y="457200"/>
            <a:ext cx="822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nvSpPr>
        <p:spPr>
          <a:xfrm>
            <a:off x="457200" y="152400"/>
            <a:ext cx="1378496" cy="307777"/>
          </a:xfrm>
          <a:prstGeom prst="rect">
            <a:avLst/>
          </a:prstGeom>
          <a:noFill/>
        </p:spPr>
        <p:txBody>
          <a:bodyPr wrap="square" rtlCol="0">
            <a:spAutoFit/>
          </a:bodyPr>
          <a:lstStyle/>
          <a:p>
            <a:r>
              <a:rPr lang="en-US" sz="1400" b="1" dirty="0" smtClean="0">
                <a:latin typeface="Times New Roman" pitchFamily="18" charset="0"/>
                <a:cs typeface="Times New Roman" pitchFamily="18" charset="0"/>
              </a:rPr>
              <a:t>May 2019</a:t>
            </a:r>
            <a:endParaRPr lang="en-US" sz="1400" b="1" dirty="0">
              <a:latin typeface="Times New Roman" pitchFamily="18" charset="0"/>
              <a:cs typeface="Times New Roman" pitchFamily="18" charset="0"/>
            </a:endParaRPr>
          </a:p>
        </p:txBody>
      </p:sp>
      <p:sp>
        <p:nvSpPr>
          <p:cNvPr id="12" name="TextBox 11"/>
          <p:cNvSpPr txBox="1"/>
          <p:nvPr userDrawn="1"/>
        </p:nvSpPr>
        <p:spPr>
          <a:xfrm>
            <a:off x="5410200" y="152400"/>
            <a:ext cx="3276600" cy="307777"/>
          </a:xfrm>
          <a:prstGeom prst="rect">
            <a:avLst/>
          </a:prstGeom>
          <a:noFill/>
        </p:spPr>
        <p:txBody>
          <a:bodyPr wrap="square" rtlCol="0">
            <a:spAutoFit/>
          </a:bodyPr>
          <a:lstStyle/>
          <a:p>
            <a:pPr algn="r"/>
            <a:r>
              <a:rPr lang="en-US" sz="1400" b="1" dirty="0" smtClean="0">
                <a:latin typeface="Times New Roman" pitchFamily="18" charset="0"/>
                <a:cs typeface="Times New Roman" pitchFamily="18" charset="0"/>
              </a:rPr>
              <a:t>doc.: IEEE </a:t>
            </a:r>
            <a:r>
              <a:rPr lang="en-US" sz="1400" b="1" dirty="0" smtClean="0">
                <a:latin typeface="Times New Roman" pitchFamily="18" charset="0"/>
                <a:cs typeface="Times New Roman" pitchFamily="18" charset="0"/>
              </a:rPr>
              <a:t>15-19-0226-00-0vat</a:t>
            </a:r>
            <a:endParaRPr lang="en-US" sz="14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15.05.2019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15.05.2019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15.05.2019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15.05.2019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15.05.2019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15.05.2019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15.05.2019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15.05.2019</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467710"/>
            <a:ext cx="9144000" cy="5847755"/>
          </a:xfrm>
          <a:prstGeom prst="rect">
            <a:avLst/>
          </a:prstGeom>
          <a:noFill/>
          <a:ln w="12700">
            <a:noFill/>
            <a:miter lim="800000"/>
            <a:headEnd type="none" w="sm" len="sm"/>
            <a:tailEnd type="none" w="sm" len="sm"/>
          </a:ln>
          <a:effectLst/>
        </p:spPr>
        <p:txBody>
          <a:bodyPr wrap="square">
            <a:spAutoFit/>
          </a:bodyPr>
          <a:lstStyle/>
          <a:p>
            <a:pPr algn="ctr"/>
            <a:r>
              <a:rPr lang="en-US" sz="1800" b="1" u="sng" dirty="0">
                <a:effectLst>
                  <a:outerShdw blurRad="38100" dist="38100" dir="2700000" algn="tl">
                    <a:srgbClr val="C0C0C0"/>
                  </a:outerShdw>
                </a:effectLst>
                <a:latin typeface="Times New Roman" pitchFamily="18" charset="0"/>
                <a:cs typeface="Times New Roman" pitchFamily="18" charset="0"/>
              </a:rPr>
              <a:t>Project: IEEE P802.15 Working Group for Wireless Personal Area Networks (WPANs)</a:t>
            </a:r>
            <a:endParaRPr lang="en-US" sz="1600" b="1" dirty="0">
              <a:latin typeface="Times New Roman" pitchFamily="18" charset="0"/>
              <a:cs typeface="Times New Roman" pitchFamily="18" charset="0"/>
            </a:endParaRPr>
          </a:p>
          <a:p>
            <a:pPr marL="228600"/>
            <a:endParaRPr lang="en-US" sz="1600" b="1" dirty="0" smtClean="0">
              <a:latin typeface="Times New Roman" pitchFamily="18" charset="0"/>
              <a:cs typeface="Times New Roman" pitchFamily="18" charset="0"/>
            </a:endParaRPr>
          </a:p>
          <a:p>
            <a:pPr marL="228600"/>
            <a:r>
              <a:rPr lang="en-US" sz="1600" b="1" dirty="0" smtClean="0">
                <a:latin typeface="Times New Roman" pitchFamily="18" charset="0"/>
                <a:cs typeface="Times New Roman" pitchFamily="18" charset="0"/>
              </a:rPr>
              <a:t>Submission Title:</a:t>
            </a:r>
            <a:r>
              <a:rPr lang="en-US" sz="1600" dirty="0" smtClean="0">
                <a:latin typeface="Times New Roman" pitchFamily="18" charset="0"/>
                <a:cs typeface="Times New Roman" pitchFamily="18" charset="0"/>
              </a:rPr>
              <a:t> </a:t>
            </a:r>
            <a:r>
              <a:rPr lang="en-IN" altLang="ko-KR" sz="1600" dirty="0">
                <a:latin typeface="Times New Roman" pitchFamily="18" charset="0"/>
                <a:cs typeface="Times New Roman" pitchFamily="18" charset="0"/>
              </a:rPr>
              <a:t>OCC </a:t>
            </a:r>
            <a:r>
              <a:rPr lang="en-IN" altLang="ko-KR" sz="1600" dirty="0" smtClean="0">
                <a:latin typeface="Times New Roman" pitchFamily="18" charset="0"/>
                <a:cs typeface="Times New Roman" pitchFamily="18" charset="0"/>
              </a:rPr>
              <a:t>Link for VAT Services </a:t>
            </a:r>
            <a:r>
              <a:rPr lang="en-IN" altLang="ko-KR" sz="1600" dirty="0">
                <a:latin typeface="Times New Roman" pitchFamily="18" charset="0"/>
                <a:cs typeface="Times New Roman" pitchFamily="18" charset="0"/>
              </a:rPr>
              <a:t>Using Solar-Powered </a:t>
            </a:r>
            <a:r>
              <a:rPr lang="en-IN" altLang="ko-KR" sz="1600" dirty="0" smtClean="0">
                <a:latin typeface="Times New Roman" pitchFamily="18" charset="0"/>
                <a:cs typeface="Times New Roman" pitchFamily="18" charset="0"/>
              </a:rPr>
              <a:t>Movable </a:t>
            </a:r>
            <a:r>
              <a:rPr lang="en-IN" altLang="ko-KR" sz="1600" dirty="0">
                <a:latin typeface="Times New Roman" pitchFamily="18" charset="0"/>
                <a:cs typeface="Times New Roman" pitchFamily="18" charset="0"/>
              </a:rPr>
              <a:t>Smart House </a:t>
            </a:r>
            <a:r>
              <a:rPr lang="en-IN" altLang="ko-KR" sz="1600" dirty="0" smtClean="0">
                <a:latin typeface="Times New Roman" pitchFamily="18" charset="0"/>
                <a:cs typeface="Times New Roman" pitchFamily="18" charset="0"/>
              </a:rPr>
              <a:t>Signage</a:t>
            </a:r>
          </a:p>
          <a:p>
            <a:pPr marL="228600"/>
            <a:endParaRPr lang="en-US" altLang="ko-KR" sz="1600" dirty="0" smtClean="0">
              <a:latin typeface="Times New Roman" panose="02020603050405020304" pitchFamily="18" charset="0"/>
              <a:ea typeface="굴림" panose="020B0600000101010101" pitchFamily="50" charset="-127"/>
              <a:cs typeface="Times New Roman" panose="02020603050405020304" pitchFamily="18" charset="0"/>
            </a:endParaRPr>
          </a:p>
          <a:p>
            <a:pPr marL="228600"/>
            <a:r>
              <a:rPr lang="en-US" sz="1600" b="1" dirty="0" smtClean="0">
                <a:latin typeface="Times New Roman" pitchFamily="18" charset="0"/>
                <a:cs typeface="Times New Roman" pitchFamily="18" charset="0"/>
              </a:rPr>
              <a:t>Date </a:t>
            </a:r>
            <a:r>
              <a:rPr lang="en-US" sz="1600" b="1" dirty="0">
                <a:latin typeface="Times New Roman" pitchFamily="18" charset="0"/>
                <a:cs typeface="Times New Roman" pitchFamily="18" charset="0"/>
              </a:rPr>
              <a:t>Submitted</a:t>
            </a:r>
            <a:r>
              <a:rPr lang="en-US" sz="1600" b="1" dirty="0" smtClean="0">
                <a:latin typeface="Times New Roman" pitchFamily="18" charset="0"/>
                <a:cs typeface="Times New Roman" pitchFamily="18" charset="0"/>
              </a:rPr>
              <a:t>: </a:t>
            </a:r>
            <a:r>
              <a:rPr lang="en-US" sz="1600" dirty="0" smtClean="0">
                <a:latin typeface="Times New Roman" pitchFamily="18" charset="0"/>
                <a:cs typeface="Times New Roman" pitchFamily="18" charset="0"/>
              </a:rPr>
              <a:t>May 2019</a:t>
            </a:r>
            <a:r>
              <a:rPr lang="en-US" sz="1600" dirty="0">
                <a:latin typeface="Times New Roman" pitchFamily="18" charset="0"/>
                <a:cs typeface="Times New Roman" pitchFamily="18" charset="0"/>
              </a:rPr>
              <a:t>	</a:t>
            </a:r>
            <a:endParaRPr lang="en-US" sz="1600" dirty="0" smtClean="0">
              <a:latin typeface="Times New Roman" pitchFamily="18" charset="0"/>
              <a:cs typeface="Times New Roman" pitchFamily="18" charset="0"/>
            </a:endParaRPr>
          </a:p>
          <a:p>
            <a:pPr marL="228600" algn="just"/>
            <a:r>
              <a:rPr lang="en-US" sz="1600" b="1" dirty="0" smtClean="0">
                <a:latin typeface="Times New Roman" pitchFamily="18" charset="0"/>
                <a:cs typeface="Times New Roman" pitchFamily="18" charset="0"/>
              </a:rPr>
              <a:t>Source: </a:t>
            </a:r>
            <a:r>
              <a:rPr lang="en-US" sz="1600" dirty="0" smtClean="0">
                <a:latin typeface="Times New Roman" pitchFamily="18" charset="0"/>
                <a:cs typeface="Times New Roman" pitchFamily="18" charset="0"/>
              </a:rPr>
              <a:t>Jaesang </a:t>
            </a:r>
            <a:r>
              <a:rPr lang="en-US" sz="1600" dirty="0">
                <a:latin typeface="Times New Roman" pitchFamily="18" charset="0"/>
                <a:cs typeface="Times New Roman" pitchFamily="18" charset="0"/>
              </a:rPr>
              <a:t>Cha (VTASK Co., Ltd), </a:t>
            </a:r>
            <a:r>
              <a:rPr lang="en-US" sz="1600" dirty="0" err="1">
                <a:latin typeface="Times New Roman" pitchFamily="18" charset="0"/>
                <a:cs typeface="Times New Roman" pitchFamily="18" charset="0"/>
              </a:rPr>
              <a:t>Daeyoon</a:t>
            </a:r>
            <a:r>
              <a:rPr lang="en-US" sz="1600" dirty="0">
                <a:latin typeface="Times New Roman" pitchFamily="18" charset="0"/>
                <a:cs typeface="Times New Roman" pitchFamily="18" charset="0"/>
              </a:rPr>
              <a:t> Cha (VTASK Co., Ltd), </a:t>
            </a:r>
            <a:r>
              <a:rPr lang="en-US" sz="1600" dirty="0" err="1">
                <a:latin typeface="Times New Roman" pitchFamily="18" charset="0"/>
                <a:cs typeface="Times New Roman" pitchFamily="18" charset="0"/>
              </a:rPr>
              <a:t>YoungMin</a:t>
            </a:r>
            <a:r>
              <a:rPr lang="en-US" sz="1600" dirty="0">
                <a:latin typeface="Times New Roman" pitchFamily="18" charset="0"/>
                <a:cs typeface="Times New Roman" pitchFamily="18" charset="0"/>
              </a:rPr>
              <a:t> Kim (SNUST), </a:t>
            </a:r>
            <a:r>
              <a:rPr lang="en-US" sz="1600" dirty="0" err="1">
                <a:latin typeface="Times New Roman" pitchFamily="18" charset="0"/>
                <a:cs typeface="Times New Roman" pitchFamily="18" charset="0"/>
              </a:rPr>
              <a:t>Kaewon</a:t>
            </a:r>
            <a:r>
              <a:rPr lang="en-US" sz="1600" dirty="0">
                <a:latin typeface="Times New Roman" pitchFamily="18" charset="0"/>
                <a:cs typeface="Times New Roman" pitchFamily="18" charset="0"/>
              </a:rPr>
              <a:t> Choi (SKKU), </a:t>
            </a:r>
            <a:r>
              <a:rPr lang="en-US" sz="1600" dirty="0" err="1">
                <a:latin typeface="Times New Roman" pitchFamily="18" charset="0"/>
                <a:cs typeface="Times New Roman" pitchFamily="18" charset="0"/>
              </a:rPr>
              <a:t>Deokgun</a:t>
            </a:r>
            <a:r>
              <a:rPr lang="en-US" sz="1600" dirty="0">
                <a:latin typeface="Times New Roman" pitchFamily="18" charset="0"/>
                <a:cs typeface="Times New Roman" pitchFamily="18" charset="0"/>
              </a:rPr>
              <a:t> Woo (SNUST), Vinayagam Mariappan(SNUST)</a:t>
            </a:r>
            <a:endParaRPr lang="en-US" sz="1600" dirty="0" smtClean="0">
              <a:latin typeface="Times New Roman" pitchFamily="18" charset="0"/>
              <a:cs typeface="Times New Roman" pitchFamily="18" charset="0"/>
            </a:endParaRPr>
          </a:p>
          <a:p>
            <a:pPr marL="228600" algn="just"/>
            <a:endParaRPr lang="en-US" sz="1600" dirty="0">
              <a:latin typeface="Times New Roman" pitchFamily="18" charset="0"/>
              <a:cs typeface="Times New Roman" pitchFamily="18" charset="0"/>
            </a:endParaRPr>
          </a:p>
          <a:p>
            <a:pPr marL="228600" algn="just"/>
            <a:r>
              <a:rPr lang="en-US" sz="1600" b="1" dirty="0" smtClean="0">
                <a:latin typeface="Times New Roman" pitchFamily="18" charset="0"/>
                <a:cs typeface="Times New Roman" pitchFamily="18" charset="0"/>
              </a:rPr>
              <a:t>Address: </a:t>
            </a:r>
            <a:r>
              <a:rPr lang="en-US" sz="1600" dirty="0" smtClean="0">
                <a:latin typeface="Times New Roman" pitchFamily="18" charset="0"/>
                <a:cs typeface="Times New Roman" pitchFamily="18" charset="0"/>
              </a:rPr>
              <a:t>Contact Information: +82-2-970-6431, FAX: +82-2-970-6123, E-Mail: chajs@seoultech.ac.kr </a:t>
            </a:r>
          </a:p>
          <a:p>
            <a:pPr marL="228600" algn="just"/>
            <a:r>
              <a:rPr lang="en-US" sz="1600" b="1" dirty="0" smtClean="0">
                <a:latin typeface="Times New Roman" pitchFamily="18" charset="0"/>
                <a:cs typeface="Times New Roman" pitchFamily="18" charset="0"/>
              </a:rPr>
              <a:t>Re:</a:t>
            </a:r>
          </a:p>
          <a:p>
            <a:pPr marL="228600" algn="just">
              <a:spcBef>
                <a:spcPts val="600"/>
              </a:spcBef>
              <a:spcAft>
                <a:spcPts val="600"/>
              </a:spcAft>
            </a:pPr>
            <a:r>
              <a:rPr lang="en-US" sz="1600" b="1" dirty="0">
                <a:latin typeface="Times New Roman" pitchFamily="18" charset="0"/>
                <a:cs typeface="Times New Roman" pitchFamily="18" charset="0"/>
              </a:rPr>
              <a:t>Abstract: </a:t>
            </a:r>
            <a:r>
              <a:rPr lang="en-US" altLang="ko-KR" sz="1600" dirty="0">
                <a:latin typeface="Times New Roman" pitchFamily="18" charset="0"/>
                <a:cs typeface="Times New Roman" pitchFamily="18" charset="0"/>
              </a:rPr>
              <a:t>This documents introduce the </a:t>
            </a:r>
            <a:r>
              <a:rPr lang="en-US" altLang="ko-KR" sz="1600" dirty="0" smtClean="0">
                <a:latin typeface="Times New Roman" pitchFamily="18" charset="0"/>
                <a:cs typeface="Times New Roman" pitchFamily="18" charset="0"/>
              </a:rPr>
              <a:t>V2V OCC Link </a:t>
            </a:r>
            <a:r>
              <a:rPr lang="en-US" altLang="ko-KR" sz="1600" dirty="0">
                <a:latin typeface="Times New Roman" pitchFamily="18" charset="0"/>
                <a:cs typeface="Times New Roman" pitchFamily="18" charset="0"/>
              </a:rPr>
              <a:t>design consideration for VAT. This </a:t>
            </a:r>
            <a:r>
              <a:rPr lang="en-US" altLang="ko-KR" sz="1600" dirty="0" smtClean="0">
                <a:latin typeface="Times New Roman" pitchFamily="18" charset="0"/>
                <a:cs typeface="Times New Roman" pitchFamily="18" charset="0"/>
              </a:rPr>
              <a:t>proposed OCC link technology uses the signage system build-in on the solar-</a:t>
            </a:r>
            <a:r>
              <a:rPr lang="en-US" altLang="ko-KR" sz="1600" dirty="0" err="1" smtClean="0">
                <a:latin typeface="Times New Roman" pitchFamily="18" charset="0"/>
                <a:cs typeface="Times New Roman" pitchFamily="18" charset="0"/>
              </a:rPr>
              <a:t>powerd</a:t>
            </a:r>
            <a:r>
              <a:rPr lang="en-US" altLang="ko-KR" sz="1600" dirty="0" smtClean="0">
                <a:latin typeface="Times New Roman" pitchFamily="18" charset="0"/>
                <a:cs typeface="Times New Roman" pitchFamily="18" charset="0"/>
              </a:rPr>
              <a:t> movable smart home to establish optical wireless link with other vehicles. </a:t>
            </a:r>
            <a:r>
              <a:rPr lang="en-IN" altLang="ko-KR" sz="1600" dirty="0">
                <a:latin typeface="Times New Roman" pitchFamily="18" charset="0"/>
                <a:cs typeface="Times New Roman" pitchFamily="18" charset="0"/>
              </a:rPr>
              <a:t>This VAT solution can be used to operate on the application services like ITS, ADAS, etc. on road condition</a:t>
            </a:r>
            <a:r>
              <a:rPr lang="en-IN" altLang="ko-KR" sz="1600" dirty="0" smtClean="0">
                <a:latin typeface="Times New Roman" pitchFamily="18" charset="0"/>
                <a:cs typeface="Times New Roman" pitchFamily="18" charset="0"/>
              </a:rPr>
              <a:t>.</a:t>
            </a:r>
            <a:endParaRPr lang="en-US" altLang="ko-KR" sz="1600" dirty="0">
              <a:latin typeface="Times New Roman" pitchFamily="18" charset="0"/>
              <a:cs typeface="Times New Roman" pitchFamily="18" charset="0"/>
            </a:endParaRPr>
          </a:p>
          <a:p>
            <a:pPr marL="228600" algn="just">
              <a:spcBef>
                <a:spcPts val="600"/>
              </a:spcBef>
              <a:spcAft>
                <a:spcPts val="600"/>
              </a:spcAft>
            </a:pPr>
            <a:r>
              <a:rPr lang="en-US" sz="1600" b="1" dirty="0" smtClean="0">
                <a:latin typeface="Times New Roman" pitchFamily="18" charset="0"/>
                <a:cs typeface="Times New Roman" pitchFamily="18" charset="0"/>
              </a:rPr>
              <a:t>Purpose</a:t>
            </a:r>
            <a:r>
              <a:rPr lang="en-US" sz="1600" b="1" dirty="0">
                <a:latin typeface="Times New Roman" pitchFamily="18" charset="0"/>
                <a:cs typeface="Times New Roman" pitchFamily="18" charset="0"/>
              </a:rPr>
              <a:t>: </a:t>
            </a:r>
            <a:r>
              <a:rPr lang="en-US" altLang="ko-KR" sz="1600" dirty="0">
                <a:latin typeface="Times New Roman" pitchFamily="18" charset="0"/>
                <a:cs typeface="Times New Roman" pitchFamily="18" charset="0"/>
              </a:rPr>
              <a:t>To provided concept models of  </a:t>
            </a:r>
            <a:r>
              <a:rPr lang="en-US" altLang="ko-KR" sz="1600" dirty="0" smtClean="0">
                <a:latin typeface="Times New Roman" pitchFamily="18" charset="0"/>
                <a:cs typeface="Times New Roman" pitchFamily="18" charset="0"/>
              </a:rPr>
              <a:t>OCC Link solution through movable smart home (Smart Living Vehicles) </a:t>
            </a:r>
            <a:r>
              <a:rPr lang="en-US" altLang="ko-KR" sz="1600" dirty="0">
                <a:latin typeface="Times New Roman" pitchFamily="18" charset="0"/>
                <a:cs typeface="Times New Roman" pitchFamily="18" charset="0"/>
              </a:rPr>
              <a:t>for </a:t>
            </a:r>
            <a:r>
              <a:rPr lang="en-US" altLang="en-US" sz="1600" dirty="0">
                <a:latin typeface="Times New Roman" panose="02020603050405020304" pitchFamily="18" charset="0"/>
                <a:cs typeface="Times New Roman" panose="02020603050405020304" pitchFamily="18" charset="0"/>
              </a:rPr>
              <a:t>Vehicular Assistant Technology (VAT) Interest Group</a:t>
            </a:r>
            <a:r>
              <a:rPr lang="en-US" altLang="ko-KR" sz="1600" b="1" dirty="0">
                <a:latin typeface="Times New Roman" pitchFamily="18" charset="0"/>
                <a:cs typeface="Times New Roman" pitchFamily="18" charset="0"/>
              </a:rPr>
              <a:t> </a:t>
            </a:r>
            <a:endParaRPr lang="en-US" sz="1600" dirty="0">
              <a:latin typeface="Times New Roman" pitchFamily="18" charset="0"/>
              <a:cs typeface="Times New Roman" pitchFamily="18" charset="0"/>
            </a:endParaRPr>
          </a:p>
          <a:p>
            <a:pPr marL="228600" algn="just"/>
            <a:r>
              <a:rPr lang="en-US" sz="1600" b="1" dirty="0">
                <a:latin typeface="Times New Roman" pitchFamily="18" charset="0"/>
                <a:cs typeface="Times New Roman" pitchFamily="18" charset="0"/>
              </a:rPr>
              <a:t>Notice:</a:t>
            </a:r>
            <a:r>
              <a:rPr lang="en-US" sz="1600" dirty="0">
                <a:latin typeface="Times New Roman" pitchFamily="18" charset="0"/>
                <a:cs typeface="Times New Roman" pitchFamily="18" charset="0"/>
              </a:rPr>
              <a:t>	This document has been prepared to assist the IEEE P802.15.  It is offered as a basis for discussion and is not binding on the contributing individual(s) or organization(s). The material in this document is subject to change in form and content after further study. The contributor(s) reserve(s) the right to add, amend or withdraw material contained herein.</a:t>
            </a:r>
          </a:p>
          <a:p>
            <a:pPr marL="228600" algn="just"/>
            <a:r>
              <a:rPr lang="en-US" sz="1600" b="1" dirty="0" smtClean="0">
                <a:latin typeface="Times New Roman" pitchFamily="18" charset="0"/>
                <a:cs typeface="Times New Roman" pitchFamily="18" charset="0"/>
              </a:rPr>
              <a:t>Release:</a:t>
            </a:r>
            <a:r>
              <a:rPr lang="en-US" sz="1600" dirty="0">
                <a:latin typeface="Times New Roman" pitchFamily="18" charset="0"/>
                <a:cs typeface="Times New Roman" pitchFamily="18" charset="0"/>
              </a:rPr>
              <a:t> </a:t>
            </a:r>
            <a:r>
              <a:rPr lang="en-US" sz="1600" dirty="0" smtClean="0">
                <a:latin typeface="Times New Roman" pitchFamily="18" charset="0"/>
                <a:cs typeface="Times New Roman" pitchFamily="18" charset="0"/>
              </a:rPr>
              <a:t>The </a:t>
            </a:r>
            <a:r>
              <a:rPr lang="en-US" sz="1600" dirty="0">
                <a:latin typeface="Times New Roman" pitchFamily="18" charset="0"/>
                <a:cs typeface="Times New Roman" pitchFamily="18" charset="0"/>
              </a:rPr>
              <a:t>contributor acknowledges and accepts that this contribution becomes the property of IEEE and may be made publicly available by P802.15.	</a:t>
            </a:r>
          </a:p>
        </p:txBody>
      </p:sp>
      <p:sp>
        <p:nvSpPr>
          <p:cNvPr id="5" name="TextBox 4"/>
          <p:cNvSpPr txBox="1"/>
          <p:nvPr/>
        </p:nvSpPr>
        <p:spPr>
          <a:xfrm>
            <a:off x="4267200" y="6315465"/>
            <a:ext cx="688009" cy="307777"/>
          </a:xfrm>
          <a:prstGeom prst="rect">
            <a:avLst/>
          </a:prstGeom>
          <a:noFill/>
        </p:spPr>
        <p:txBody>
          <a:bodyPr wrap="none" rtlCol="0">
            <a:spAutoFit/>
          </a:bodyPr>
          <a:lstStyle/>
          <a:p>
            <a:r>
              <a:rPr lang="en-US" sz="1400" dirty="0" smtClean="0">
                <a:latin typeface="Times New Roman" pitchFamily="18" charset="0"/>
                <a:cs typeface="Times New Roman" pitchFamily="18" charset="0"/>
              </a:rPr>
              <a:t>Slide 1</a:t>
            </a:r>
            <a:endParaRPr lang="en-US" sz="1400" dirty="0">
              <a:latin typeface="Times New Roman" pitchFamily="18" charset="0"/>
              <a:cs typeface="Times New Roman" pitchFamily="18" charset="0"/>
            </a:endParaRPr>
          </a:p>
        </p:txBody>
      </p:sp>
    </p:spTree>
    <p:extLst>
      <p:ext uri="{BB962C8B-B14F-4D97-AF65-F5344CB8AC3E}">
        <p14:creationId xmlns:p14="http://schemas.microsoft.com/office/powerpoint/2010/main" val="29098350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620688"/>
            <a:ext cx="9144000" cy="796950"/>
          </a:xfrm>
        </p:spPr>
        <p:txBody>
          <a:bodyPr>
            <a:normAutofit/>
          </a:bodyPr>
          <a:lstStyle/>
          <a:p>
            <a:r>
              <a:rPr lang="en-US" altLang="ko-KR" sz="3200" b="1" dirty="0" smtClean="0">
                <a:latin typeface="Times New Roman" panose="02020603050405020304" pitchFamily="18" charset="0"/>
                <a:ea typeface="굴림" panose="020B0600000101010101" pitchFamily="50" charset="-127"/>
                <a:cs typeface="Times New Roman" panose="02020603050405020304" pitchFamily="18" charset="0"/>
              </a:rPr>
              <a:t>Contents</a:t>
            </a:r>
            <a:endParaRPr lang="ru-RU" sz="32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395536" y="1988840"/>
            <a:ext cx="8229600" cy="2260848"/>
          </a:xfrm>
        </p:spPr>
        <p:txBody>
          <a:bodyPr/>
          <a:lstStyle/>
          <a:p>
            <a:pPr>
              <a:tabLst>
                <a:tab pos="2417763" algn="l"/>
              </a:tabLst>
            </a:pPr>
            <a:r>
              <a:rPr lang="en-US" altLang="ko-KR" sz="2000" dirty="0">
                <a:latin typeface="Times New Roman" panose="02020603050405020304" pitchFamily="18" charset="0"/>
                <a:ea typeface="굴림" panose="020B0600000101010101" pitchFamily="50" charset="-127"/>
                <a:cs typeface="Times New Roman" panose="02020603050405020304" pitchFamily="18" charset="0"/>
              </a:rPr>
              <a:t>Needs of </a:t>
            </a:r>
            <a:r>
              <a:rPr lang="en-IN" altLang="ko-KR" sz="2000" dirty="0">
                <a:latin typeface="Times New Roman" panose="02020603050405020304" pitchFamily="18" charset="0"/>
                <a:ea typeface="굴림" panose="020B0600000101010101" pitchFamily="50" charset="-127"/>
                <a:cs typeface="Times New Roman" panose="02020603050405020304" pitchFamily="18" charset="0"/>
              </a:rPr>
              <a:t>VAT Services </a:t>
            </a:r>
            <a:r>
              <a:rPr lang="en-IN" altLang="ko-KR" sz="2000" dirty="0" smtClean="0">
                <a:latin typeface="Times New Roman" panose="02020603050405020304" pitchFamily="18" charset="0"/>
                <a:ea typeface="굴림" panose="020B0600000101010101" pitchFamily="50" charset="-127"/>
                <a:cs typeface="Times New Roman" panose="02020603050405020304" pitchFamily="18" charset="0"/>
              </a:rPr>
              <a:t>in Movable </a:t>
            </a:r>
            <a:r>
              <a:rPr lang="en-IN" altLang="ko-KR" sz="2000" dirty="0">
                <a:latin typeface="Times New Roman" panose="02020603050405020304" pitchFamily="18" charset="0"/>
                <a:ea typeface="굴림" panose="020B0600000101010101" pitchFamily="50" charset="-127"/>
                <a:cs typeface="Times New Roman" panose="02020603050405020304" pitchFamily="18" charset="0"/>
              </a:rPr>
              <a:t>Smart </a:t>
            </a:r>
            <a:r>
              <a:rPr lang="en-IN" altLang="ko-KR" sz="2000" dirty="0" smtClean="0">
                <a:latin typeface="Times New Roman" panose="02020603050405020304" pitchFamily="18" charset="0"/>
                <a:ea typeface="굴림" panose="020B0600000101010101" pitchFamily="50" charset="-127"/>
                <a:cs typeface="Times New Roman" panose="02020603050405020304" pitchFamily="18" charset="0"/>
              </a:rPr>
              <a:t>House</a:t>
            </a:r>
            <a:endParaRPr lang="en-US" altLang="ko-KR" sz="2000" dirty="0" smtClean="0">
              <a:latin typeface="Times New Roman" panose="02020603050405020304" pitchFamily="18" charset="0"/>
              <a:ea typeface="굴림" panose="020B0600000101010101" pitchFamily="50" charset="-127"/>
              <a:cs typeface="Times New Roman" panose="02020603050405020304" pitchFamily="18" charset="0"/>
            </a:endParaRPr>
          </a:p>
          <a:p>
            <a:pPr>
              <a:tabLst>
                <a:tab pos="2417763" algn="l"/>
              </a:tabLst>
            </a:pPr>
            <a:endParaRPr lang="en-US" altLang="ko-KR" sz="2000" dirty="0">
              <a:latin typeface="Times New Roman" panose="02020603050405020304" pitchFamily="18" charset="0"/>
              <a:ea typeface="굴림" panose="020B0600000101010101" pitchFamily="50" charset="-127"/>
              <a:cs typeface="Times New Roman" panose="02020603050405020304" pitchFamily="18" charset="0"/>
            </a:endParaRPr>
          </a:p>
          <a:p>
            <a:pPr>
              <a:tabLst>
                <a:tab pos="2417763" algn="l"/>
              </a:tabLst>
            </a:pPr>
            <a:r>
              <a:rPr lang="en-US" altLang="ko-KR" sz="2000" dirty="0" smtClean="0">
                <a:latin typeface="Times New Roman" panose="02020603050405020304" pitchFamily="18" charset="0"/>
                <a:ea typeface="굴림" panose="020B0600000101010101" pitchFamily="50" charset="-127"/>
                <a:cs typeface="Times New Roman" panose="02020603050405020304" pitchFamily="18" charset="0"/>
              </a:rPr>
              <a:t>OCC Link through </a:t>
            </a:r>
            <a:r>
              <a:rPr lang="en-IN" altLang="ko-KR" sz="2000" dirty="0">
                <a:latin typeface="Times New Roman" panose="02020603050405020304" pitchFamily="18" charset="0"/>
                <a:ea typeface="굴림" panose="020B0600000101010101" pitchFamily="50" charset="-127"/>
                <a:cs typeface="Times New Roman" panose="02020603050405020304" pitchFamily="18" charset="0"/>
              </a:rPr>
              <a:t>Solar-Powered Movable Smart </a:t>
            </a:r>
            <a:r>
              <a:rPr lang="en-IN" altLang="ko-KR" sz="2000" dirty="0" smtClean="0">
                <a:latin typeface="Times New Roman" panose="02020603050405020304" pitchFamily="18" charset="0"/>
                <a:ea typeface="굴림" panose="020B0600000101010101" pitchFamily="50" charset="-127"/>
                <a:cs typeface="Times New Roman" panose="02020603050405020304" pitchFamily="18" charset="0"/>
              </a:rPr>
              <a:t>Houses Signage for VAT</a:t>
            </a:r>
            <a:endParaRPr lang="en-US" altLang="ko-KR" sz="2000" dirty="0" smtClean="0">
              <a:latin typeface="Times New Roman" panose="02020603050405020304" pitchFamily="18" charset="0"/>
              <a:ea typeface="굴림" panose="020B0600000101010101" pitchFamily="50" charset="-127"/>
              <a:cs typeface="Times New Roman" panose="02020603050405020304" pitchFamily="18" charset="0"/>
            </a:endParaRPr>
          </a:p>
          <a:p>
            <a:pPr>
              <a:tabLst>
                <a:tab pos="2417763" algn="l"/>
              </a:tabLst>
            </a:pPr>
            <a:endParaRPr lang="en-US" altLang="ko-KR" sz="2000" dirty="0">
              <a:latin typeface="Times New Roman" panose="02020603050405020304" pitchFamily="18" charset="0"/>
              <a:ea typeface="굴림" panose="020B0600000101010101" pitchFamily="50" charset="-127"/>
              <a:cs typeface="Times New Roman" panose="02020603050405020304" pitchFamily="18" charset="0"/>
            </a:endParaRPr>
          </a:p>
          <a:p>
            <a:pPr>
              <a:tabLst>
                <a:tab pos="2417763" algn="l"/>
              </a:tabLst>
            </a:pPr>
            <a:r>
              <a:rPr lang="en-US" altLang="ko-KR" sz="2000" dirty="0">
                <a:latin typeface="Times New Roman" panose="02020603050405020304" pitchFamily="18" charset="0"/>
                <a:ea typeface="굴림" panose="020B0600000101010101" pitchFamily="50" charset="-127"/>
                <a:cs typeface="Times New Roman" panose="02020603050405020304" pitchFamily="18" charset="0"/>
              </a:rPr>
              <a:t>Conclusion</a:t>
            </a:r>
          </a:p>
          <a:p>
            <a:endParaRPr lang="ru-RU" dirty="0"/>
          </a:p>
        </p:txBody>
      </p:sp>
      <p:sp>
        <p:nvSpPr>
          <p:cNvPr id="4" name="TextBox 3"/>
          <p:cNvSpPr txBox="1"/>
          <p:nvPr/>
        </p:nvSpPr>
        <p:spPr>
          <a:xfrm>
            <a:off x="4267200" y="6315465"/>
            <a:ext cx="688009" cy="307777"/>
          </a:xfrm>
          <a:prstGeom prst="rect">
            <a:avLst/>
          </a:prstGeom>
          <a:noFill/>
        </p:spPr>
        <p:txBody>
          <a:bodyPr wrap="none" rtlCol="0">
            <a:spAutoFit/>
          </a:bodyPr>
          <a:lstStyle/>
          <a:p>
            <a:r>
              <a:rPr lang="en-US" sz="1400" dirty="0" smtClean="0">
                <a:latin typeface="Times New Roman" pitchFamily="18" charset="0"/>
                <a:cs typeface="Times New Roman" pitchFamily="18" charset="0"/>
              </a:rPr>
              <a:t>Slide 2</a:t>
            </a:r>
            <a:endParaRPr lang="en-US" sz="1400" dirty="0">
              <a:latin typeface="Times New Roman" pitchFamily="18" charset="0"/>
              <a:cs typeface="Times New Roman" pitchFamily="18" charset="0"/>
            </a:endParaRPr>
          </a:p>
        </p:txBody>
      </p:sp>
    </p:spTree>
    <p:extLst>
      <p:ext uri="{BB962C8B-B14F-4D97-AF65-F5344CB8AC3E}">
        <p14:creationId xmlns:p14="http://schemas.microsoft.com/office/powerpoint/2010/main" val="33724654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525" y="633120"/>
            <a:ext cx="9144000" cy="648072"/>
          </a:xfrm>
        </p:spPr>
        <p:txBody>
          <a:bodyPr>
            <a:noAutofit/>
          </a:bodyPr>
          <a:lstStyle/>
          <a:p>
            <a:r>
              <a:rPr lang="en-IN" altLang="ko-KR" sz="3200" b="1" dirty="0">
                <a:latin typeface="Times New Roman" panose="02020603050405020304" pitchFamily="18" charset="0"/>
                <a:ea typeface="굴림" panose="020B0600000101010101" pitchFamily="50" charset="-127"/>
                <a:cs typeface="Times New Roman" panose="02020603050405020304" pitchFamily="18" charset="0"/>
              </a:rPr>
              <a:t>Needs of VAT Services in Movable Smart House</a:t>
            </a:r>
            <a:endParaRPr lang="ru-RU" sz="3200" b="1" dirty="0">
              <a:latin typeface="Times New Roman" panose="02020603050405020304" pitchFamily="18" charset="0"/>
              <a:ea typeface="굴림" panose="020B0600000101010101" pitchFamily="50" charset="-127"/>
              <a:cs typeface="Times New Roman" panose="02020603050405020304" pitchFamily="18" charset="0"/>
            </a:endParaRPr>
          </a:p>
        </p:txBody>
      </p:sp>
      <p:sp>
        <p:nvSpPr>
          <p:cNvPr id="3" name="Объект 2"/>
          <p:cNvSpPr>
            <a:spLocks noGrp="1"/>
          </p:cNvSpPr>
          <p:nvPr>
            <p:ph idx="1"/>
          </p:nvPr>
        </p:nvSpPr>
        <p:spPr>
          <a:xfrm>
            <a:off x="4391867" y="1273087"/>
            <a:ext cx="4284589" cy="5040561"/>
          </a:xfrm>
        </p:spPr>
        <p:txBody>
          <a:bodyPr>
            <a:noAutofit/>
          </a:bodyPr>
          <a:lstStyle/>
          <a:p>
            <a:pPr algn="just">
              <a:lnSpc>
                <a:spcPct val="150000"/>
              </a:lnSpc>
            </a:pPr>
            <a:r>
              <a:rPr lang="en-US" altLang="ko-KR" sz="1400" b="1" dirty="0">
                <a:latin typeface="Times New Roman" panose="02020603050405020304" pitchFamily="18" charset="0"/>
                <a:ea typeface="굴림" panose="020B0600000101010101" pitchFamily="50" charset="-127"/>
                <a:cs typeface="Times New Roman" panose="02020603050405020304" pitchFamily="18" charset="0"/>
              </a:rPr>
              <a:t>Needs</a:t>
            </a:r>
          </a:p>
          <a:p>
            <a:pPr marL="628650" lvl="1" indent="-171450" algn="just">
              <a:lnSpc>
                <a:spcPct val="150000"/>
              </a:lnSpc>
              <a:buFont typeface="Times New Roman" panose="02020603050405020304" pitchFamily="18" charset="0"/>
              <a:buChar char="˗"/>
            </a:pPr>
            <a:r>
              <a:rPr lang="en-US" altLang="ko-KR" sz="1200" dirty="0" smtClean="0">
                <a:latin typeface="Times New Roman" panose="02020603050405020304" pitchFamily="18" charset="0"/>
                <a:ea typeface="굴림" panose="020B0600000101010101" pitchFamily="50" charset="-127"/>
                <a:cs typeface="Times New Roman" panose="02020603050405020304" pitchFamily="18" charset="0"/>
              </a:rPr>
              <a:t>Wheel Houses design advanced towards modernizing with Smart house features to save resources like water , energy, and need to be connected with Sewage System.  </a:t>
            </a:r>
          </a:p>
          <a:p>
            <a:pPr marL="628650" lvl="1" indent="-171450" algn="just">
              <a:lnSpc>
                <a:spcPct val="150000"/>
              </a:lnSpc>
              <a:buFont typeface="Times New Roman" panose="02020603050405020304" pitchFamily="18" charset="0"/>
              <a:buChar char="˗"/>
            </a:pPr>
            <a:r>
              <a:rPr lang="en-US" altLang="ko-KR" sz="1200" dirty="0" smtClean="0">
                <a:latin typeface="Times New Roman" panose="02020603050405020304" pitchFamily="18" charset="0"/>
                <a:ea typeface="굴림" panose="020B0600000101010101" pitchFamily="50" charset="-127"/>
                <a:cs typeface="Times New Roman" panose="02020603050405020304" pitchFamily="18" charset="0"/>
              </a:rPr>
              <a:t>All Movable Smart needs to </a:t>
            </a:r>
            <a:r>
              <a:rPr lang="en-IN" altLang="ko-KR" sz="1200" dirty="0" smtClean="0">
                <a:latin typeface="Times New Roman" panose="02020603050405020304" pitchFamily="18" charset="0"/>
                <a:ea typeface="굴림" panose="020B0600000101010101" pitchFamily="50" charset="-127"/>
                <a:cs typeface="Times New Roman" panose="02020603050405020304" pitchFamily="18" charset="0"/>
              </a:rPr>
              <a:t>hooked </a:t>
            </a:r>
            <a:r>
              <a:rPr lang="en-IN" altLang="ko-KR" sz="1200" dirty="0">
                <a:latin typeface="Times New Roman" panose="02020603050405020304" pitchFamily="18" charset="0"/>
                <a:ea typeface="굴림" panose="020B0600000101010101" pitchFamily="50" charset="-127"/>
                <a:cs typeface="Times New Roman" panose="02020603050405020304" pitchFamily="18" charset="0"/>
              </a:rPr>
              <a:t>up to the city’s water and sewage systems, </a:t>
            </a:r>
            <a:r>
              <a:rPr lang="en-IN" altLang="ko-KR" sz="1200" dirty="0" smtClean="0">
                <a:latin typeface="Times New Roman" panose="02020603050405020304" pitchFamily="18" charset="0"/>
                <a:ea typeface="굴림" panose="020B0600000101010101" pitchFamily="50" charset="-127"/>
                <a:cs typeface="Times New Roman" panose="02020603050405020304" pitchFamily="18" charset="0"/>
              </a:rPr>
              <a:t>self powered using solar energy </a:t>
            </a:r>
            <a:r>
              <a:rPr lang="en-IN" altLang="ko-KR" sz="1200" dirty="0">
                <a:latin typeface="Times New Roman" panose="02020603050405020304" pitchFamily="18" charset="0"/>
                <a:ea typeface="굴림" panose="020B0600000101010101" pitchFamily="50" charset="-127"/>
                <a:cs typeface="Times New Roman" panose="02020603050405020304" pitchFamily="18" charset="0"/>
              </a:rPr>
              <a:t>is considered living on the grid. </a:t>
            </a:r>
            <a:endParaRPr lang="en-US" altLang="ko-KR" sz="1200" dirty="0" smtClean="0">
              <a:latin typeface="Times New Roman" panose="02020603050405020304" pitchFamily="18" charset="0"/>
              <a:ea typeface="굴림" panose="020B0600000101010101" pitchFamily="50" charset="-127"/>
              <a:cs typeface="Times New Roman" panose="02020603050405020304" pitchFamily="18" charset="0"/>
            </a:endParaRPr>
          </a:p>
          <a:p>
            <a:pPr marL="628650" lvl="1" indent="-171450" algn="just">
              <a:lnSpc>
                <a:spcPct val="150000"/>
              </a:lnSpc>
              <a:buFont typeface="Times New Roman" panose="02020603050405020304" pitchFamily="18" charset="0"/>
              <a:buChar char="˗"/>
            </a:pPr>
            <a:r>
              <a:rPr lang="en-US" altLang="ko-KR" sz="1200" dirty="0" smtClean="0">
                <a:latin typeface="Times New Roman" panose="02020603050405020304" pitchFamily="18" charset="0"/>
                <a:ea typeface="굴림" panose="020B0600000101010101" pitchFamily="50" charset="-127"/>
                <a:cs typeface="Times New Roman" panose="02020603050405020304" pitchFamily="18" charset="0"/>
              </a:rPr>
              <a:t>In addition to living featured and need to built-in road safety features to avoid road accidents and safe travel.</a:t>
            </a:r>
            <a:endParaRPr lang="en-US" altLang="ko-KR" sz="1200" dirty="0">
              <a:latin typeface="Times New Roman" panose="02020603050405020304" pitchFamily="18" charset="0"/>
              <a:ea typeface="굴림" panose="020B0600000101010101" pitchFamily="50" charset="-127"/>
              <a:cs typeface="Times New Roman" panose="02020603050405020304" pitchFamily="18" charset="0"/>
            </a:endParaRPr>
          </a:p>
          <a:p>
            <a:pPr algn="just">
              <a:lnSpc>
                <a:spcPct val="150000"/>
              </a:lnSpc>
            </a:pPr>
            <a:r>
              <a:rPr lang="en-US" altLang="ko-KR" sz="1400" b="1" dirty="0" smtClean="0">
                <a:latin typeface="Times New Roman" panose="02020603050405020304" pitchFamily="18" charset="0"/>
                <a:ea typeface="굴림" panose="020B0600000101010101" pitchFamily="50" charset="-127"/>
                <a:cs typeface="Times New Roman" panose="02020603050405020304" pitchFamily="18" charset="0"/>
              </a:rPr>
              <a:t>Basic </a:t>
            </a:r>
            <a:r>
              <a:rPr lang="en-US" altLang="ko-KR" sz="1400" b="1" dirty="0">
                <a:latin typeface="Times New Roman" panose="02020603050405020304" pitchFamily="18" charset="0"/>
                <a:ea typeface="굴림" panose="020B0600000101010101" pitchFamily="50" charset="-127"/>
                <a:cs typeface="Times New Roman" panose="02020603050405020304" pitchFamily="18" charset="0"/>
              </a:rPr>
              <a:t>Concept</a:t>
            </a:r>
          </a:p>
          <a:p>
            <a:pPr marL="628650" lvl="1" indent="-171450" algn="just">
              <a:lnSpc>
                <a:spcPct val="150000"/>
              </a:lnSpc>
              <a:buFont typeface="Times New Roman" panose="02020603050405020304" pitchFamily="18" charset="0"/>
              <a:buChar char="˗"/>
            </a:pPr>
            <a:r>
              <a:rPr lang="en-US" altLang="ko-KR" sz="1200" dirty="0">
                <a:latin typeface="Times New Roman" panose="02020603050405020304" pitchFamily="18" charset="0"/>
                <a:ea typeface="굴림" panose="020B0600000101010101" pitchFamily="50" charset="-127"/>
                <a:cs typeface="Times New Roman" panose="02020603050405020304" pitchFamily="18" charset="0"/>
              </a:rPr>
              <a:t>Based on this situation, the movable smart house can </a:t>
            </a:r>
            <a:r>
              <a:rPr lang="en-US" altLang="ko-KR" sz="1200" dirty="0" smtClean="0">
                <a:latin typeface="Times New Roman" panose="02020603050405020304" pitchFamily="18" charset="0"/>
                <a:ea typeface="굴림" panose="020B0600000101010101" pitchFamily="50" charset="-127"/>
                <a:cs typeface="Times New Roman" panose="02020603050405020304" pitchFamily="18" charset="0"/>
              </a:rPr>
              <a:t>implement on-road </a:t>
            </a:r>
            <a:r>
              <a:rPr lang="en-US" altLang="ko-KR" sz="1200" dirty="0">
                <a:latin typeface="Times New Roman" panose="02020603050405020304" pitchFamily="18" charset="0"/>
                <a:ea typeface="굴림" panose="020B0600000101010101" pitchFamily="50" charset="-127"/>
                <a:cs typeface="Times New Roman" panose="02020603050405020304" pitchFamily="18" charset="0"/>
              </a:rPr>
              <a:t>VAT services through optical </a:t>
            </a:r>
            <a:r>
              <a:rPr lang="en-US" altLang="ko-KR" sz="1200" dirty="0" smtClean="0">
                <a:latin typeface="Times New Roman" panose="02020603050405020304" pitchFamily="18" charset="0"/>
                <a:ea typeface="굴림" panose="020B0600000101010101" pitchFamily="50" charset="-127"/>
                <a:cs typeface="Times New Roman" panose="02020603050405020304" pitchFamily="18" charset="0"/>
              </a:rPr>
              <a:t>camera communication (OCC) using Visible Lights.</a:t>
            </a:r>
          </a:p>
          <a:p>
            <a:pPr marL="628650" lvl="1" indent="-171450" algn="just">
              <a:lnSpc>
                <a:spcPct val="150000"/>
              </a:lnSpc>
              <a:buFont typeface="Times New Roman" panose="02020603050405020304" pitchFamily="18" charset="0"/>
              <a:buChar char="˗"/>
            </a:pPr>
            <a:r>
              <a:rPr lang="en-US" altLang="ko-KR" sz="1200" dirty="0" smtClean="0">
                <a:latin typeface="Times New Roman" panose="02020603050405020304" pitchFamily="18" charset="0"/>
                <a:ea typeface="굴림" panose="020B0600000101010101" pitchFamily="50" charset="-127"/>
                <a:cs typeface="Times New Roman" panose="02020603050405020304" pitchFamily="18" charset="0"/>
              </a:rPr>
              <a:t>OOC Link between movable smart homes and other on-road vehicles through moving smart homes built-in lighting Systems and Signage and Camera installed in the vehicles.</a:t>
            </a:r>
          </a:p>
          <a:p>
            <a:pPr marL="628650" lvl="1" indent="-171450" algn="just">
              <a:lnSpc>
                <a:spcPct val="150000"/>
              </a:lnSpc>
              <a:buFont typeface="Times New Roman" panose="02020603050405020304" pitchFamily="18" charset="0"/>
              <a:buChar char="˗"/>
            </a:pPr>
            <a:endParaRPr lang="en-US" altLang="ko-KR" sz="1200" dirty="0" smtClean="0">
              <a:latin typeface="Times New Roman" panose="02020603050405020304" pitchFamily="18" charset="0"/>
              <a:ea typeface="굴림" panose="020B0600000101010101" pitchFamily="50" charset="-127"/>
              <a:cs typeface="Times New Roman" panose="02020603050405020304" pitchFamily="18" charset="0"/>
            </a:endParaRPr>
          </a:p>
          <a:p>
            <a:pPr marL="628650" lvl="1" indent="-171450" algn="just">
              <a:lnSpc>
                <a:spcPct val="150000"/>
              </a:lnSpc>
              <a:buFont typeface="Times New Roman" panose="02020603050405020304" pitchFamily="18" charset="0"/>
              <a:buChar char="˗"/>
            </a:pPr>
            <a:endParaRPr lang="en-US" altLang="ko-KR" sz="1200" dirty="0">
              <a:solidFill>
                <a:srgbClr val="FF0000"/>
              </a:solidFill>
              <a:latin typeface="Times New Roman" panose="02020603050405020304" pitchFamily="18" charset="0"/>
              <a:ea typeface="굴림" panose="020B0600000101010101" pitchFamily="50" charset="-127"/>
              <a:cs typeface="Times New Roman" panose="02020603050405020304" pitchFamily="18" charset="0"/>
            </a:endParaRPr>
          </a:p>
        </p:txBody>
      </p:sp>
      <p:sp>
        <p:nvSpPr>
          <p:cNvPr id="5" name="TextBox 53"/>
          <p:cNvSpPr txBox="1">
            <a:spLocks noChangeArrowheads="1"/>
          </p:cNvSpPr>
          <p:nvPr/>
        </p:nvSpPr>
        <p:spPr bwMode="auto">
          <a:xfrm>
            <a:off x="899592" y="5661248"/>
            <a:ext cx="270257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638175"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lvl="1" indent="0" algn="ctr" latinLnBrk="1">
              <a:buNone/>
            </a:pPr>
            <a:r>
              <a:rPr kumimoji="0" lang="en-US" altLang="ko-KR" sz="1000" b="1" dirty="0" smtClean="0">
                <a:cs typeface="Times New Roman" panose="02020603050405020304" pitchFamily="18" charset="0"/>
              </a:rPr>
              <a:t>&lt; Movable Smart Homes Usage Model &gt;</a:t>
            </a:r>
          </a:p>
        </p:txBody>
      </p:sp>
      <p:sp>
        <p:nvSpPr>
          <p:cNvPr id="6" name="TextBox 5"/>
          <p:cNvSpPr txBox="1"/>
          <p:nvPr/>
        </p:nvSpPr>
        <p:spPr>
          <a:xfrm>
            <a:off x="4267200" y="6315465"/>
            <a:ext cx="688009" cy="307777"/>
          </a:xfrm>
          <a:prstGeom prst="rect">
            <a:avLst/>
          </a:prstGeom>
          <a:noFill/>
        </p:spPr>
        <p:txBody>
          <a:bodyPr wrap="none" rtlCol="0">
            <a:spAutoFit/>
          </a:bodyPr>
          <a:lstStyle/>
          <a:p>
            <a:r>
              <a:rPr lang="en-US" sz="1400" dirty="0" smtClean="0">
                <a:latin typeface="Times New Roman" pitchFamily="18" charset="0"/>
                <a:cs typeface="Times New Roman" pitchFamily="18" charset="0"/>
              </a:rPr>
              <a:t>Slide 3</a:t>
            </a:r>
            <a:endParaRPr lang="en-US" sz="1400" dirty="0">
              <a:latin typeface="Times New Roman" pitchFamily="18" charset="0"/>
              <a:cs typeface="Times New Roman" pitchFamily="18" charset="0"/>
            </a:endParaRPr>
          </a:p>
        </p:txBody>
      </p:sp>
      <p:pic>
        <p:nvPicPr>
          <p:cNvPr id="7" name="Picture 6"/>
          <p:cNvPicPr>
            <a:picLocks noChangeAspect="1"/>
          </p:cNvPicPr>
          <p:nvPr/>
        </p:nvPicPr>
        <p:blipFill>
          <a:blip r:embed="rId2"/>
          <a:stretch>
            <a:fillRect/>
          </a:stretch>
        </p:blipFill>
        <p:spPr>
          <a:xfrm>
            <a:off x="4562475" y="3419475"/>
            <a:ext cx="19050" cy="19050"/>
          </a:xfrm>
          <a:prstGeom prst="rect">
            <a:avLst/>
          </a:prstGeom>
        </p:spPr>
      </p:pic>
      <p:grpSp>
        <p:nvGrpSpPr>
          <p:cNvPr id="13" name="Group 12"/>
          <p:cNvGrpSpPr/>
          <p:nvPr/>
        </p:nvGrpSpPr>
        <p:grpSpPr>
          <a:xfrm>
            <a:off x="59498" y="1997880"/>
            <a:ext cx="4352416" cy="3755053"/>
            <a:chOff x="59498" y="1997880"/>
            <a:chExt cx="4352416" cy="3755053"/>
          </a:xfrm>
        </p:grpSpPr>
        <p:grpSp>
          <p:nvGrpSpPr>
            <p:cNvPr id="12" name="Group 11"/>
            <p:cNvGrpSpPr/>
            <p:nvPr/>
          </p:nvGrpSpPr>
          <p:grpSpPr>
            <a:xfrm>
              <a:off x="59498" y="1997880"/>
              <a:ext cx="4264338" cy="3591360"/>
              <a:chOff x="59498" y="1997880"/>
              <a:chExt cx="4264338" cy="3591360"/>
            </a:xfrm>
          </p:grpSpPr>
          <p:pic>
            <p:nvPicPr>
              <p:cNvPr id="1026" name="Picture 2" descr="Enjoy the camping life sty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98" y="1997880"/>
                <a:ext cx="4264338" cy="199451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a:stretch>
                <a:fillRect/>
              </a:stretch>
            </p:blipFill>
            <p:spPr>
              <a:xfrm>
                <a:off x="59498" y="3977128"/>
                <a:ext cx="2149482" cy="1612112"/>
              </a:xfrm>
              <a:prstGeom prst="rect">
                <a:avLst/>
              </a:prstGeom>
            </p:spPr>
          </p:pic>
          <p:pic>
            <p:nvPicPr>
              <p:cNvPr id="11" name="Picture 10"/>
              <p:cNvPicPr>
                <a:picLocks noChangeAspect="1"/>
              </p:cNvPicPr>
              <p:nvPr/>
            </p:nvPicPr>
            <p:blipFill>
              <a:blip r:embed="rId5"/>
              <a:stretch>
                <a:fillRect/>
              </a:stretch>
            </p:blipFill>
            <p:spPr>
              <a:xfrm>
                <a:off x="2208979" y="3993962"/>
                <a:ext cx="2114857" cy="1589668"/>
              </a:xfrm>
              <a:prstGeom prst="rect">
                <a:avLst/>
              </a:prstGeom>
            </p:spPr>
          </p:pic>
        </p:grpSp>
        <p:sp>
          <p:nvSpPr>
            <p:cNvPr id="15" name="TextBox 14"/>
            <p:cNvSpPr txBox="1"/>
            <p:nvPr/>
          </p:nvSpPr>
          <p:spPr>
            <a:xfrm>
              <a:off x="3927486" y="5537489"/>
              <a:ext cx="484428" cy="215444"/>
            </a:xfrm>
            <a:prstGeom prst="rect">
              <a:avLst/>
            </a:prstGeom>
            <a:noFill/>
          </p:spPr>
          <p:txBody>
            <a:bodyPr wrap="none" rtlCol="0">
              <a:spAutoFit/>
            </a:bodyPr>
            <a:lstStyle/>
            <a:p>
              <a:r>
                <a:rPr lang="en-US" sz="800" dirty="0" smtClean="0"/>
                <a:t>Google</a:t>
              </a:r>
              <a:endParaRPr lang="en-US" sz="800" dirty="0"/>
            </a:p>
          </p:txBody>
        </p:sp>
      </p:grpSp>
    </p:spTree>
    <p:extLst>
      <p:ext uri="{BB962C8B-B14F-4D97-AF65-F5344CB8AC3E}">
        <p14:creationId xmlns:p14="http://schemas.microsoft.com/office/powerpoint/2010/main" val="22349057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585947"/>
            <a:ext cx="9144000" cy="1152128"/>
          </a:xfrm>
        </p:spPr>
        <p:txBody>
          <a:bodyPr>
            <a:normAutofit/>
          </a:bodyPr>
          <a:lstStyle/>
          <a:p>
            <a:pPr lvl="1" algn="ctr" rtl="0">
              <a:spcBef>
                <a:spcPct val="0"/>
              </a:spcBef>
            </a:pPr>
            <a:r>
              <a:rPr lang="en-IN" altLang="ko-KR" sz="3200" b="1" dirty="0" smtClean="0">
                <a:latin typeface="Times New Roman" panose="02020603050405020304" pitchFamily="18" charset="0"/>
                <a:ea typeface="굴림" panose="020B0600000101010101" pitchFamily="50" charset="-127"/>
                <a:cs typeface="Times New Roman" panose="02020603050405020304" pitchFamily="18" charset="0"/>
              </a:rPr>
              <a:t>OCC Link through Solar-Powered Movable Smart Houses Signage for VAT</a:t>
            </a:r>
            <a:endParaRPr lang="ru-RU" sz="32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4267200" y="6315465"/>
            <a:ext cx="688009" cy="307777"/>
          </a:xfrm>
          <a:prstGeom prst="rect">
            <a:avLst/>
          </a:prstGeom>
          <a:noFill/>
        </p:spPr>
        <p:txBody>
          <a:bodyPr wrap="none" rtlCol="0">
            <a:spAutoFit/>
          </a:bodyPr>
          <a:lstStyle/>
          <a:p>
            <a:r>
              <a:rPr lang="en-US" sz="1400" dirty="0" smtClean="0">
                <a:latin typeface="Times New Roman" pitchFamily="18" charset="0"/>
                <a:cs typeface="Times New Roman" pitchFamily="18" charset="0"/>
              </a:rPr>
              <a:t>Slide 4</a:t>
            </a:r>
            <a:endParaRPr lang="en-US" sz="1400" dirty="0">
              <a:latin typeface="Times New Roman" pitchFamily="18" charset="0"/>
              <a:cs typeface="Times New Roman" pitchFamily="18" charset="0"/>
            </a:endParaRPr>
          </a:p>
        </p:txBody>
      </p:sp>
      <p:sp>
        <p:nvSpPr>
          <p:cNvPr id="7" name="Content Placeholder 2"/>
          <p:cNvSpPr txBox="1">
            <a:spLocks/>
          </p:cNvSpPr>
          <p:nvPr/>
        </p:nvSpPr>
        <p:spPr>
          <a:xfrm>
            <a:off x="4716016" y="1757327"/>
            <a:ext cx="4104456" cy="361588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285750" indent="-285750" algn="just">
              <a:lnSpc>
                <a:spcPct val="150000"/>
              </a:lnSpc>
              <a:buFont typeface="Arial" panose="020B0604020202020204" pitchFamily="34" charset="0"/>
              <a:buChar char="•"/>
            </a:pPr>
            <a:r>
              <a:rPr lang="en-US" altLang="ko-KR" sz="1400" b="1" dirty="0" smtClean="0">
                <a:solidFill>
                  <a:schemeClr val="tx1"/>
                </a:solidFill>
                <a:latin typeface="Times New Roman" panose="02020603050405020304" pitchFamily="18" charset="0"/>
                <a:ea typeface="굴림" panose="020B0600000101010101" pitchFamily="50" charset="-127"/>
                <a:cs typeface="Times New Roman" panose="02020603050405020304" pitchFamily="18" charset="0"/>
              </a:rPr>
              <a:t>OCC Link through Solar-Powered Movable Smart Houses Signage System</a:t>
            </a:r>
            <a:r>
              <a:rPr lang="en-US" altLang="ko-KR" sz="1400" dirty="0" smtClean="0">
                <a:solidFill>
                  <a:schemeClr val="tx1"/>
                </a:solidFill>
                <a:latin typeface="Times New Roman" panose="02020603050405020304" pitchFamily="18" charset="0"/>
                <a:ea typeface="굴림" panose="020B0600000101010101" pitchFamily="50" charset="-127"/>
                <a:cs typeface="Times New Roman" panose="02020603050405020304" pitchFamily="18" charset="0"/>
              </a:rPr>
              <a:t> </a:t>
            </a:r>
          </a:p>
          <a:p>
            <a:pPr marL="628650" lvl="1" indent="-171450" algn="just">
              <a:lnSpc>
                <a:spcPct val="150000"/>
              </a:lnSpc>
              <a:buFont typeface="Times New Roman" panose="02020603050405020304" pitchFamily="18" charset="0"/>
              <a:buChar char="˗"/>
            </a:pPr>
            <a:r>
              <a:rPr lang="en-US" altLang="ko-KR" sz="1200" dirty="0" err="1">
                <a:solidFill>
                  <a:schemeClr val="tx1"/>
                </a:solidFill>
                <a:latin typeface="Times New Roman" panose="02020603050405020304" pitchFamily="18" charset="0"/>
                <a:ea typeface="굴림" panose="020B0600000101010101" pitchFamily="50" charset="-127"/>
                <a:cs typeface="Times New Roman" panose="02020603050405020304" pitchFamily="18" charset="0"/>
              </a:rPr>
              <a:t>Tx</a:t>
            </a:r>
            <a:r>
              <a:rPr lang="en-US" altLang="ko-KR" sz="1200" dirty="0">
                <a:solidFill>
                  <a:schemeClr val="tx1"/>
                </a:solidFill>
                <a:latin typeface="Times New Roman" panose="02020603050405020304" pitchFamily="18" charset="0"/>
                <a:ea typeface="굴림" panose="020B0600000101010101" pitchFamily="50" charset="-127"/>
                <a:cs typeface="Times New Roman" panose="02020603050405020304" pitchFamily="18" charset="0"/>
              </a:rPr>
              <a:t> : </a:t>
            </a:r>
            <a:r>
              <a:rPr lang="en-US" altLang="ko-KR" sz="1200" dirty="0" smtClean="0">
                <a:solidFill>
                  <a:schemeClr val="tx1"/>
                </a:solidFill>
                <a:latin typeface="Times New Roman" panose="02020603050405020304" pitchFamily="18" charset="0"/>
                <a:ea typeface="굴림" panose="020B0600000101010101" pitchFamily="50" charset="-127"/>
                <a:cs typeface="Times New Roman" panose="02020603050405020304" pitchFamily="18" charset="0"/>
              </a:rPr>
              <a:t>Movable Smart Houses Signage and Lighting Systems</a:t>
            </a:r>
            <a:endParaRPr lang="en-US" altLang="ko-KR" sz="1200" dirty="0">
              <a:solidFill>
                <a:schemeClr val="tx1"/>
              </a:solidFill>
              <a:latin typeface="Times New Roman" panose="02020603050405020304" pitchFamily="18" charset="0"/>
              <a:ea typeface="굴림" panose="020B0600000101010101" pitchFamily="50" charset="-127"/>
              <a:cs typeface="Times New Roman" panose="02020603050405020304" pitchFamily="18" charset="0"/>
            </a:endParaRPr>
          </a:p>
          <a:p>
            <a:pPr marL="628650" lvl="1" indent="-171450" algn="just">
              <a:lnSpc>
                <a:spcPct val="150000"/>
              </a:lnSpc>
              <a:buFont typeface="Times New Roman" panose="02020603050405020304" pitchFamily="18" charset="0"/>
              <a:buChar char="˗"/>
            </a:pPr>
            <a:r>
              <a:rPr lang="en-US" altLang="ko-KR" sz="1200" dirty="0">
                <a:solidFill>
                  <a:schemeClr val="tx1"/>
                </a:solidFill>
                <a:latin typeface="Times New Roman" panose="02020603050405020304" pitchFamily="18" charset="0"/>
                <a:ea typeface="굴림" panose="020B0600000101010101" pitchFamily="50" charset="-127"/>
                <a:cs typeface="Times New Roman" panose="02020603050405020304" pitchFamily="18" charset="0"/>
              </a:rPr>
              <a:t>Rx : Camera Built on </a:t>
            </a:r>
            <a:r>
              <a:rPr lang="en-US" altLang="ko-KR" sz="1200" dirty="0" smtClean="0">
                <a:solidFill>
                  <a:schemeClr val="tx1"/>
                </a:solidFill>
                <a:latin typeface="Times New Roman" panose="02020603050405020304" pitchFamily="18" charset="0"/>
                <a:ea typeface="굴림" panose="020B0600000101010101" pitchFamily="50" charset="-127"/>
                <a:cs typeface="Times New Roman" panose="02020603050405020304" pitchFamily="18" charset="0"/>
              </a:rPr>
              <a:t>the Vehicles</a:t>
            </a:r>
            <a:endParaRPr lang="en-US" altLang="ko-KR" sz="1200" dirty="0">
              <a:solidFill>
                <a:schemeClr val="tx1"/>
              </a:solidFill>
              <a:latin typeface="Times New Roman" panose="02020603050405020304" pitchFamily="18" charset="0"/>
              <a:ea typeface="굴림" panose="020B0600000101010101" pitchFamily="50" charset="-127"/>
              <a:cs typeface="Times New Roman" panose="02020603050405020304" pitchFamily="18" charset="0"/>
            </a:endParaRPr>
          </a:p>
          <a:p>
            <a:pPr marL="628650" lvl="1" indent="-171450" algn="just">
              <a:lnSpc>
                <a:spcPct val="150000"/>
              </a:lnSpc>
              <a:buFont typeface="Times New Roman" panose="02020603050405020304" pitchFamily="18" charset="0"/>
              <a:buChar char="˗"/>
            </a:pPr>
            <a:r>
              <a:rPr lang="en-US" altLang="ko-KR" sz="1200" dirty="0">
                <a:solidFill>
                  <a:schemeClr val="tx1"/>
                </a:solidFill>
                <a:latin typeface="Times New Roman" panose="02020603050405020304" pitchFamily="18" charset="0"/>
                <a:ea typeface="굴림" panose="020B0600000101010101" pitchFamily="50" charset="-127"/>
                <a:cs typeface="Times New Roman" panose="02020603050405020304" pitchFamily="18" charset="0"/>
              </a:rPr>
              <a:t>Day-Night Communication Mode </a:t>
            </a:r>
          </a:p>
          <a:p>
            <a:pPr marL="628650" lvl="1" indent="-171450" algn="just">
              <a:lnSpc>
                <a:spcPct val="150000"/>
              </a:lnSpc>
              <a:buFont typeface="Times New Roman" panose="02020603050405020304" pitchFamily="18" charset="0"/>
              <a:buChar char="˗"/>
            </a:pPr>
            <a:r>
              <a:rPr lang="en-US" altLang="ko-KR" sz="1200" dirty="0">
                <a:solidFill>
                  <a:schemeClr val="tx1"/>
                </a:solidFill>
                <a:latin typeface="Times New Roman" panose="02020603050405020304" pitchFamily="18" charset="0"/>
                <a:ea typeface="굴림" panose="020B0600000101010101" pitchFamily="50" charset="-127"/>
                <a:cs typeface="Times New Roman" panose="02020603050405020304" pitchFamily="18" charset="0"/>
              </a:rPr>
              <a:t>Modulations : </a:t>
            </a:r>
          </a:p>
          <a:p>
            <a:pPr marL="1085850" lvl="2" indent="-171450" algn="just">
              <a:lnSpc>
                <a:spcPct val="150000"/>
              </a:lnSpc>
              <a:buFont typeface="Verdana" panose="020B0604030504040204" pitchFamily="34" charset="0"/>
              <a:buChar char="□"/>
            </a:pPr>
            <a:r>
              <a:rPr lang="en-US" altLang="ko-KR" sz="1000" dirty="0" smtClean="0">
                <a:solidFill>
                  <a:schemeClr val="tx1"/>
                </a:solidFill>
                <a:latin typeface="Times New Roman" panose="02020603050405020304" pitchFamily="18" charset="0"/>
                <a:ea typeface="굴림" panose="020B0600000101010101" pitchFamily="50" charset="-127"/>
                <a:cs typeface="Times New Roman" panose="02020603050405020304" pitchFamily="18" charset="0"/>
              </a:rPr>
              <a:t>VTASC, SS2DC, OOK</a:t>
            </a:r>
            <a:r>
              <a:rPr lang="en-US" altLang="ko-KR" sz="1000" dirty="0">
                <a:solidFill>
                  <a:schemeClr val="tx1"/>
                </a:solidFill>
                <a:latin typeface="Times New Roman" panose="02020603050405020304" pitchFamily="18" charset="0"/>
                <a:ea typeface="굴림" panose="020B0600000101010101" pitchFamily="50" charset="-127"/>
                <a:cs typeface="Times New Roman" panose="02020603050405020304" pitchFamily="18" charset="0"/>
              </a:rPr>
              <a:t>, Offset-VPWM, Multilevel PPM, Inverted PPM, Subcarrier PPM, DSSS SIK etc.</a:t>
            </a:r>
          </a:p>
          <a:p>
            <a:pPr marL="628650" lvl="1" indent="-171450" algn="just">
              <a:lnSpc>
                <a:spcPct val="150000"/>
              </a:lnSpc>
              <a:buFont typeface="Times New Roman" panose="02020603050405020304" pitchFamily="18" charset="0"/>
              <a:buChar char="˗"/>
            </a:pPr>
            <a:r>
              <a:rPr lang="en-US" altLang="ko-KR" sz="1200" dirty="0">
                <a:solidFill>
                  <a:schemeClr val="tx1"/>
                </a:solidFill>
                <a:latin typeface="Times New Roman" panose="02020603050405020304" pitchFamily="18" charset="0"/>
                <a:ea typeface="굴림" panose="020B0600000101010101" pitchFamily="50" charset="-127"/>
                <a:cs typeface="Times New Roman" panose="02020603050405020304" pitchFamily="18" charset="0"/>
              </a:rPr>
              <a:t>Data Rate : 1K ~ 1Mb/s</a:t>
            </a:r>
          </a:p>
          <a:p>
            <a:pPr marL="628650" lvl="1" indent="-171450" algn="just">
              <a:lnSpc>
                <a:spcPct val="150000"/>
              </a:lnSpc>
              <a:buFont typeface="Times New Roman" panose="02020603050405020304" pitchFamily="18" charset="0"/>
              <a:buChar char="˗"/>
            </a:pPr>
            <a:r>
              <a:rPr lang="en-US" altLang="ko-KR" sz="1200" dirty="0">
                <a:solidFill>
                  <a:schemeClr val="tx1"/>
                </a:solidFill>
                <a:latin typeface="Times New Roman" panose="02020603050405020304" pitchFamily="18" charset="0"/>
                <a:ea typeface="굴림" panose="020B0600000101010101" pitchFamily="50" charset="-127"/>
                <a:cs typeface="Times New Roman" panose="02020603050405020304" pitchFamily="18" charset="0"/>
              </a:rPr>
              <a:t>Supported </a:t>
            </a:r>
            <a:r>
              <a:rPr lang="en-US" altLang="ko-KR" sz="1200" dirty="0" err="1">
                <a:solidFill>
                  <a:schemeClr val="tx1"/>
                </a:solidFill>
                <a:latin typeface="Times New Roman" panose="02020603050405020304" pitchFamily="18" charset="0"/>
                <a:ea typeface="굴림" panose="020B0600000101010101" pitchFamily="50" charset="-127"/>
                <a:cs typeface="Times New Roman" panose="02020603050405020304" pitchFamily="18" charset="0"/>
              </a:rPr>
              <a:t>LoS</a:t>
            </a:r>
            <a:r>
              <a:rPr lang="en-US" altLang="ko-KR" sz="1200" dirty="0">
                <a:solidFill>
                  <a:schemeClr val="tx1"/>
                </a:solidFill>
                <a:latin typeface="Times New Roman" panose="02020603050405020304" pitchFamily="18" charset="0"/>
                <a:ea typeface="굴림" panose="020B0600000101010101" pitchFamily="50" charset="-127"/>
                <a:cs typeface="Times New Roman" panose="02020603050405020304" pitchFamily="18" charset="0"/>
              </a:rPr>
              <a:t> (Line of Sight)</a:t>
            </a:r>
          </a:p>
          <a:p>
            <a:pPr marL="628650" lvl="1" indent="-171450" algn="just">
              <a:lnSpc>
                <a:spcPct val="150000"/>
              </a:lnSpc>
              <a:buFont typeface="Times New Roman" panose="02020603050405020304" pitchFamily="18" charset="0"/>
              <a:buChar char="˗"/>
            </a:pPr>
            <a:r>
              <a:rPr lang="en-US" altLang="ko-KR" sz="1200" dirty="0">
                <a:solidFill>
                  <a:schemeClr val="tx1"/>
                </a:solidFill>
                <a:latin typeface="Times New Roman" panose="02020603050405020304" pitchFamily="18" charset="0"/>
                <a:ea typeface="굴림" panose="020B0600000101010101" pitchFamily="50" charset="-127"/>
                <a:cs typeface="Times New Roman" panose="02020603050405020304" pitchFamily="18" charset="0"/>
              </a:rPr>
              <a:t>Available Distance : 2m ~ 200m</a:t>
            </a:r>
            <a:endParaRPr lang="en-US" altLang="ko-KR" sz="1200" dirty="0" smtClean="0">
              <a:solidFill>
                <a:schemeClr val="tx1"/>
              </a:solidFill>
              <a:latin typeface="Times New Roman" panose="02020603050405020304" pitchFamily="18" charset="0"/>
              <a:ea typeface="굴림" panose="020B0600000101010101" pitchFamily="50" charset="-127"/>
              <a:cs typeface="Times New Roman" panose="02020603050405020304" pitchFamily="18" charset="0"/>
            </a:endParaRPr>
          </a:p>
        </p:txBody>
      </p:sp>
      <p:sp>
        <p:nvSpPr>
          <p:cNvPr id="9" name="TextBox 53"/>
          <p:cNvSpPr txBox="1">
            <a:spLocks noChangeArrowheads="1"/>
          </p:cNvSpPr>
          <p:nvPr/>
        </p:nvSpPr>
        <p:spPr bwMode="auto">
          <a:xfrm>
            <a:off x="395536" y="4801973"/>
            <a:ext cx="403244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638175"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lvl="1" indent="0" algn="ctr" latinLnBrk="1">
              <a:buNone/>
            </a:pPr>
            <a:r>
              <a:rPr kumimoji="0" lang="en-US" altLang="ko-KR" sz="1000" b="1" dirty="0" smtClean="0">
                <a:cs typeface="Times New Roman" panose="02020603050405020304" pitchFamily="18" charset="0"/>
              </a:rPr>
              <a:t>&lt; </a:t>
            </a:r>
            <a:r>
              <a:rPr lang="en-US" altLang="ko-KR" sz="1000" b="1" dirty="0" smtClean="0">
                <a:ea typeface="굴림" panose="020B0600000101010101" pitchFamily="50" charset="-127"/>
                <a:cs typeface="Times New Roman" panose="02020603050405020304" pitchFamily="18" charset="0"/>
              </a:rPr>
              <a:t>OCC Link through Solar-Powered  Movable Smart House Signage </a:t>
            </a:r>
            <a:r>
              <a:rPr kumimoji="0" lang="en-US" altLang="ko-KR" sz="1000" b="1" dirty="0" smtClean="0">
                <a:cs typeface="Times New Roman" panose="02020603050405020304" pitchFamily="18" charset="0"/>
              </a:rPr>
              <a:t>&gt;</a:t>
            </a:r>
          </a:p>
        </p:txBody>
      </p:sp>
      <p:grpSp>
        <p:nvGrpSpPr>
          <p:cNvPr id="24" name="Group 23"/>
          <p:cNvGrpSpPr/>
          <p:nvPr/>
        </p:nvGrpSpPr>
        <p:grpSpPr>
          <a:xfrm>
            <a:off x="107504" y="2780928"/>
            <a:ext cx="4702704" cy="1886591"/>
            <a:chOff x="81880" y="3227406"/>
            <a:chExt cx="4702704" cy="1886591"/>
          </a:xfrm>
        </p:grpSpPr>
        <p:grpSp>
          <p:nvGrpSpPr>
            <p:cNvPr id="17" name="그룹 22"/>
            <p:cNvGrpSpPr/>
            <p:nvPr/>
          </p:nvGrpSpPr>
          <p:grpSpPr>
            <a:xfrm>
              <a:off x="3702915" y="3284984"/>
              <a:ext cx="1081669" cy="739362"/>
              <a:chOff x="867766" y="3556904"/>
              <a:chExt cx="1022676" cy="739362"/>
            </a:xfrm>
          </p:grpSpPr>
          <p:pic>
            <p:nvPicPr>
              <p:cNvPr id="18" name="그림 23"/>
              <p:cNvPicPr>
                <a:picLocks noChangeAspect="1"/>
              </p:cNvPicPr>
              <p:nvPr/>
            </p:nvPicPr>
            <p:blipFill rotWithShape="1">
              <a:blip r:embed="rId2"/>
              <a:srcRect l="67596" t="57196" r="4000" b="1734"/>
              <a:stretch/>
            </p:blipFill>
            <p:spPr>
              <a:xfrm>
                <a:off x="867766" y="3556904"/>
                <a:ext cx="1022676" cy="739362"/>
              </a:xfrm>
              <a:prstGeom prst="rect">
                <a:avLst/>
              </a:prstGeom>
            </p:spPr>
          </p:pic>
          <p:pic>
            <p:nvPicPr>
              <p:cNvPr id="19" name="그림 24"/>
              <p:cNvPicPr>
                <a:picLocks noChangeAspect="1"/>
              </p:cNvPicPr>
              <p:nvPr/>
            </p:nvPicPr>
            <p:blipFill>
              <a:blip r:embed="rId3">
                <a:clrChange>
                  <a:clrFrom>
                    <a:srgbClr val="FFFFFF"/>
                  </a:clrFrom>
                  <a:clrTo>
                    <a:srgbClr val="FFFFFF">
                      <a:alpha val="0"/>
                    </a:srgbClr>
                  </a:clrTo>
                </a:clrChange>
              </a:blip>
              <a:stretch>
                <a:fillRect/>
              </a:stretch>
            </p:blipFill>
            <p:spPr>
              <a:xfrm flipH="1">
                <a:off x="1272854" y="3610751"/>
                <a:ext cx="212499" cy="197627"/>
              </a:xfrm>
              <a:prstGeom prst="rect">
                <a:avLst/>
              </a:prstGeom>
            </p:spPr>
          </p:pic>
        </p:grpSp>
        <p:grpSp>
          <p:nvGrpSpPr>
            <p:cNvPr id="16" name="Group 15"/>
            <p:cNvGrpSpPr/>
            <p:nvPr/>
          </p:nvGrpSpPr>
          <p:grpSpPr>
            <a:xfrm>
              <a:off x="81880" y="3227406"/>
              <a:ext cx="4158754" cy="1886591"/>
              <a:chOff x="81880" y="3227406"/>
              <a:chExt cx="4158754" cy="1886591"/>
            </a:xfrm>
          </p:grpSpPr>
          <p:pic>
            <p:nvPicPr>
              <p:cNvPr id="15" name="Picture 14"/>
              <p:cNvPicPr>
                <a:picLocks noChangeAspect="1"/>
              </p:cNvPicPr>
              <p:nvPr/>
            </p:nvPicPr>
            <p:blipFill>
              <a:blip r:embed="rId4"/>
              <a:stretch>
                <a:fillRect/>
              </a:stretch>
            </p:blipFill>
            <p:spPr>
              <a:xfrm>
                <a:off x="81880" y="3351872"/>
                <a:ext cx="3038475" cy="1762125"/>
              </a:xfrm>
              <a:prstGeom prst="rect">
                <a:avLst/>
              </a:prstGeom>
            </p:spPr>
          </p:pic>
          <p:sp>
            <p:nvSpPr>
              <p:cNvPr id="20" name="Isosceles Triangle 19"/>
              <p:cNvSpPr/>
              <p:nvPr/>
            </p:nvSpPr>
            <p:spPr>
              <a:xfrm rot="4914470">
                <a:off x="2960736" y="2720068"/>
                <a:ext cx="632284" cy="1927512"/>
              </a:xfrm>
              <a:prstGeom prst="triangle">
                <a:avLst>
                  <a:gd name="adj" fmla="val 25024"/>
                </a:avLst>
              </a:prstGeom>
              <a:solidFill>
                <a:srgbClr val="FF00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rot="20995161">
                <a:off x="2279992" y="3532753"/>
                <a:ext cx="1437238" cy="246221"/>
              </a:xfrm>
              <a:prstGeom prst="rect">
                <a:avLst/>
              </a:prstGeom>
              <a:noFill/>
            </p:spPr>
            <p:txBody>
              <a:bodyPr wrap="square" rtlCol="0">
                <a:spAutoFit/>
              </a:bodyPr>
              <a:lstStyle/>
              <a:p>
                <a:pPr algn="ctr"/>
                <a:r>
                  <a:rPr lang="en-US" sz="1000" b="1" dirty="0" smtClean="0">
                    <a:solidFill>
                      <a:srgbClr val="FFFF00"/>
                    </a:solidFill>
                  </a:rPr>
                  <a:t>OCC Link</a:t>
                </a:r>
                <a:endParaRPr lang="en-US" sz="1000" b="1" dirty="0">
                  <a:solidFill>
                    <a:srgbClr val="FFFF00"/>
                  </a:solidFill>
                </a:endParaRPr>
              </a:p>
            </p:txBody>
          </p:sp>
          <p:sp>
            <p:nvSpPr>
              <p:cNvPr id="22" name="TextBox 21"/>
              <p:cNvSpPr txBox="1"/>
              <p:nvPr/>
            </p:nvSpPr>
            <p:spPr>
              <a:xfrm rot="21107321">
                <a:off x="1272696" y="3227406"/>
                <a:ext cx="1437238" cy="246221"/>
              </a:xfrm>
              <a:prstGeom prst="rect">
                <a:avLst/>
              </a:prstGeom>
              <a:noFill/>
            </p:spPr>
            <p:txBody>
              <a:bodyPr wrap="square" rtlCol="0">
                <a:spAutoFit/>
              </a:bodyPr>
              <a:lstStyle/>
              <a:p>
                <a:pPr algn="ctr"/>
                <a:r>
                  <a:rPr lang="en-US" sz="1000" b="1" dirty="0" smtClean="0"/>
                  <a:t>Solar Roof</a:t>
                </a:r>
                <a:endParaRPr lang="en-US" sz="1000" b="1" dirty="0"/>
              </a:p>
            </p:txBody>
          </p:sp>
          <p:sp>
            <p:nvSpPr>
              <p:cNvPr id="23" name="TextBox 22"/>
              <p:cNvSpPr txBox="1"/>
              <p:nvPr/>
            </p:nvSpPr>
            <p:spPr>
              <a:xfrm>
                <a:off x="1918778" y="3875594"/>
                <a:ext cx="1437238" cy="230832"/>
              </a:xfrm>
              <a:prstGeom prst="rect">
                <a:avLst/>
              </a:prstGeom>
              <a:noFill/>
            </p:spPr>
            <p:txBody>
              <a:bodyPr wrap="square" rtlCol="0">
                <a:spAutoFit/>
              </a:bodyPr>
              <a:lstStyle/>
              <a:p>
                <a:pPr algn="ctr"/>
                <a:r>
                  <a:rPr lang="en-US" sz="900" b="1" dirty="0" smtClean="0">
                    <a:solidFill>
                      <a:schemeClr val="bg1"/>
                    </a:solidFill>
                  </a:rPr>
                  <a:t>Window Signage</a:t>
                </a:r>
                <a:endParaRPr lang="en-US" sz="900" b="1" dirty="0">
                  <a:solidFill>
                    <a:schemeClr val="bg1"/>
                  </a:solidFill>
                </a:endParaRPr>
              </a:p>
            </p:txBody>
          </p:sp>
        </p:grpSp>
      </p:grpSp>
      <p:sp>
        <p:nvSpPr>
          <p:cNvPr id="26" name="직사각형 31"/>
          <p:cNvSpPr/>
          <p:nvPr/>
        </p:nvSpPr>
        <p:spPr>
          <a:xfrm>
            <a:off x="465270" y="5301208"/>
            <a:ext cx="8211185" cy="1061829"/>
          </a:xfrm>
          <a:prstGeom prst="rect">
            <a:avLst/>
          </a:prstGeom>
        </p:spPr>
        <p:txBody>
          <a:bodyPr wrap="square">
            <a:spAutoFit/>
          </a:bodyPr>
          <a:lstStyle/>
          <a:p>
            <a:pPr algn="just">
              <a:lnSpc>
                <a:spcPct val="150000"/>
              </a:lnSpc>
            </a:pPr>
            <a:r>
              <a:rPr lang="en-US" altLang="ko-KR" sz="1400" b="1" dirty="0" smtClean="0">
                <a:latin typeface="Times New Roman" panose="02020603050405020304" pitchFamily="18" charset="0"/>
                <a:ea typeface="굴림" panose="020B0600000101010101" pitchFamily="50" charset="-127"/>
                <a:cs typeface="Times New Roman" panose="02020603050405020304" pitchFamily="18" charset="0"/>
              </a:rPr>
              <a:t>※ Establish VAT Services through OCC Link using Movable Smart Houses Window Signage and Lighting System</a:t>
            </a:r>
          </a:p>
          <a:p>
            <a:pPr algn="just">
              <a:lnSpc>
                <a:spcPct val="150000"/>
              </a:lnSpc>
            </a:pPr>
            <a:r>
              <a:rPr lang="en-US" altLang="ko-KR" sz="1400" b="1" dirty="0">
                <a:latin typeface="Times New Roman" panose="02020603050405020304" pitchFamily="18" charset="0"/>
                <a:ea typeface="굴림" panose="020B0600000101010101" pitchFamily="50" charset="-127"/>
                <a:cs typeface="Times New Roman" panose="02020603050405020304" pitchFamily="18" charset="0"/>
              </a:rPr>
              <a:t> </a:t>
            </a:r>
            <a:r>
              <a:rPr lang="en-US" altLang="ko-KR" sz="1400" b="1" dirty="0" smtClean="0">
                <a:latin typeface="Times New Roman" panose="02020603050405020304" pitchFamily="18" charset="0"/>
                <a:ea typeface="굴림" panose="020B0600000101010101" pitchFamily="50" charset="-127"/>
                <a:cs typeface="Times New Roman" panose="02020603050405020304" pitchFamily="18" charset="0"/>
              </a:rPr>
              <a:t>※ Energized through solar </a:t>
            </a:r>
            <a:r>
              <a:rPr lang="en-US" altLang="ko-KR" sz="1400" b="1" dirty="0">
                <a:latin typeface="Times New Roman" panose="02020603050405020304" pitchFamily="18" charset="0"/>
                <a:ea typeface="굴림" panose="020B0600000101010101" pitchFamily="50" charset="-127"/>
                <a:cs typeface="Times New Roman" panose="02020603050405020304" pitchFamily="18" charset="0"/>
              </a:rPr>
              <a:t>roof</a:t>
            </a:r>
            <a:r>
              <a:rPr lang="en-US" altLang="ko-KR" sz="1400" b="1" dirty="0" smtClean="0">
                <a:latin typeface="Times New Roman" panose="02020603050405020304" pitchFamily="18" charset="0"/>
                <a:ea typeface="굴림" panose="020B0600000101010101" pitchFamily="50" charset="-127"/>
                <a:cs typeface="Times New Roman" panose="02020603050405020304" pitchFamily="18" charset="0"/>
              </a:rPr>
              <a:t> and provide road safety informations on road ways for safe journey </a:t>
            </a:r>
            <a:endParaRPr lang="ko-KR" altLang="en-US" sz="1400" b="1" dirty="0">
              <a:latin typeface="Times New Roman" panose="02020603050405020304" pitchFamily="18" charset="0"/>
              <a:ea typeface="굴림" panose="020B0600000101010101" pitchFamily="50" charset="-127"/>
              <a:cs typeface="Times New Roman" panose="02020603050405020304" pitchFamily="18" charset="0"/>
            </a:endParaRPr>
          </a:p>
        </p:txBody>
      </p:sp>
    </p:spTree>
    <p:extLst>
      <p:ext uri="{BB962C8B-B14F-4D97-AF65-F5344CB8AC3E}">
        <p14:creationId xmlns:p14="http://schemas.microsoft.com/office/powerpoint/2010/main" val="22427010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692696"/>
            <a:ext cx="9144000" cy="724942"/>
          </a:xfrm>
        </p:spPr>
        <p:txBody>
          <a:bodyPr>
            <a:normAutofit/>
          </a:bodyPr>
          <a:lstStyle/>
          <a:p>
            <a:r>
              <a:rPr lang="en-US" altLang="ko-KR" sz="3200" b="1" dirty="0">
                <a:latin typeface="Times New Roman" panose="02020603050405020304" pitchFamily="18" charset="0"/>
                <a:cs typeface="Times New Roman" panose="02020603050405020304" pitchFamily="18" charset="0"/>
              </a:rPr>
              <a:t>Conclusion</a:t>
            </a:r>
            <a:endParaRPr lang="en-US" sz="32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457200" y="1600201"/>
            <a:ext cx="8229600" cy="4061047"/>
          </a:xfrm>
        </p:spPr>
        <p:txBody>
          <a:bodyPr>
            <a:noAutofit/>
          </a:bodyPr>
          <a:lstStyle/>
          <a:p>
            <a:pPr marL="285750" indent="-285750" algn="just">
              <a:lnSpc>
                <a:spcPct val="150000"/>
              </a:lnSpc>
            </a:pPr>
            <a:r>
              <a:rPr lang="en-US" altLang="ko-KR" sz="2000" dirty="0">
                <a:latin typeface="Times New Roman" panose="02020603050405020304" pitchFamily="18" charset="0"/>
                <a:ea typeface="굴림" panose="020B0600000101010101" pitchFamily="50" charset="-127"/>
                <a:cs typeface="Times New Roman" panose="02020603050405020304" pitchFamily="18" charset="0"/>
              </a:rPr>
              <a:t>Proposed the </a:t>
            </a:r>
            <a:r>
              <a:rPr lang="en-IN" altLang="ko-KR" sz="2000" dirty="0">
                <a:latin typeface="Times New Roman" panose="02020603050405020304" pitchFamily="18" charset="0"/>
                <a:ea typeface="굴림" panose="020B0600000101010101" pitchFamily="50" charset="-127"/>
                <a:cs typeface="Times New Roman" panose="02020603050405020304" pitchFamily="18" charset="0"/>
              </a:rPr>
              <a:t>OCC Link for VAT Services Using Solar-Powered Movable Smart House Signage</a:t>
            </a:r>
            <a:r>
              <a:rPr lang="en-US" altLang="ko-KR" sz="2000" dirty="0" smtClean="0">
                <a:latin typeface="Times New Roman" panose="02020603050405020304" pitchFamily="18" charset="0"/>
                <a:ea typeface="굴림" panose="020B0600000101010101" pitchFamily="50" charset="-127"/>
                <a:cs typeface="Times New Roman" panose="02020603050405020304" pitchFamily="18" charset="0"/>
              </a:rPr>
              <a:t>.</a:t>
            </a:r>
            <a:endParaRPr lang="en-US" altLang="ko-KR" sz="2000" dirty="0">
              <a:latin typeface="Times New Roman" panose="02020603050405020304" pitchFamily="18" charset="0"/>
              <a:ea typeface="굴림" panose="020B0600000101010101" pitchFamily="50" charset="-127"/>
              <a:cs typeface="Times New Roman" panose="02020603050405020304" pitchFamily="18" charset="0"/>
            </a:endParaRPr>
          </a:p>
          <a:p>
            <a:pPr marL="285750" indent="-285750" algn="just">
              <a:lnSpc>
                <a:spcPct val="150000"/>
              </a:lnSpc>
            </a:pPr>
            <a:r>
              <a:rPr lang="en-US" altLang="ko-KR" sz="2000" dirty="0">
                <a:latin typeface="Times New Roman" panose="02020603050405020304" pitchFamily="18" charset="0"/>
                <a:ea typeface="굴림" panose="020B0600000101010101" pitchFamily="50" charset="-127"/>
                <a:cs typeface="Times New Roman" panose="02020603050405020304" pitchFamily="18" charset="0"/>
              </a:rPr>
              <a:t>Utilize the </a:t>
            </a:r>
            <a:r>
              <a:rPr lang="en-US" altLang="ko-KR" sz="2000" dirty="0" smtClean="0">
                <a:latin typeface="Times New Roman" panose="02020603050405020304" pitchFamily="18" charset="0"/>
                <a:ea typeface="굴림" panose="020B0600000101010101" pitchFamily="50" charset="-127"/>
                <a:cs typeface="Times New Roman" panose="02020603050405020304" pitchFamily="18" charset="0"/>
              </a:rPr>
              <a:t>Signage and Lighting System connected installed in the solar-powered smart house to enable </a:t>
            </a:r>
            <a:r>
              <a:rPr lang="en-US" altLang="ko-KR" sz="2000" dirty="0">
                <a:latin typeface="Times New Roman" panose="02020603050405020304" pitchFamily="18" charset="0"/>
                <a:ea typeface="굴림" panose="020B0600000101010101" pitchFamily="50" charset="-127"/>
                <a:cs typeface="Times New Roman" panose="02020603050405020304" pitchFamily="18" charset="0"/>
              </a:rPr>
              <a:t>IoT/IoL Link </a:t>
            </a:r>
            <a:r>
              <a:rPr lang="en-US" altLang="ko-KR" sz="2000" dirty="0" smtClean="0">
                <a:latin typeface="Times New Roman" panose="02020603050405020304" pitchFamily="18" charset="0"/>
                <a:ea typeface="굴림" panose="020B0600000101010101" pitchFamily="50" charset="-127"/>
                <a:cs typeface="Times New Roman" panose="02020603050405020304" pitchFamily="18" charset="0"/>
              </a:rPr>
              <a:t>for VAT Services</a:t>
            </a:r>
          </a:p>
          <a:p>
            <a:pPr marL="285750" indent="-285750" algn="just">
              <a:lnSpc>
                <a:spcPct val="150000"/>
              </a:lnSpc>
            </a:pPr>
            <a:r>
              <a:rPr lang="en-US" altLang="ko-KR" sz="2000" dirty="0" smtClean="0">
                <a:latin typeface="Times New Roman" panose="02020603050405020304" pitchFamily="18" charset="0"/>
                <a:ea typeface="굴림" panose="020B0600000101010101" pitchFamily="50" charset="-127"/>
                <a:cs typeface="Times New Roman" panose="02020603050405020304" pitchFamily="18" charset="0"/>
              </a:rPr>
              <a:t>Forward the road conditions and emergency </a:t>
            </a:r>
            <a:r>
              <a:rPr lang="en-US" altLang="ko-KR" sz="2000" dirty="0">
                <a:latin typeface="Times New Roman" panose="02020603050405020304" pitchFamily="18" charset="0"/>
                <a:ea typeface="굴림" panose="020B0600000101010101" pitchFamily="50" charset="-127"/>
                <a:cs typeface="Times New Roman" panose="02020603050405020304" pitchFamily="18" charset="0"/>
              </a:rPr>
              <a:t>warning signal like accidental situation, fire on tunnels, etc</a:t>
            </a:r>
            <a:r>
              <a:rPr lang="en-US" altLang="ko-KR" sz="2000" dirty="0" smtClean="0">
                <a:latin typeface="Times New Roman" panose="02020603050405020304" pitchFamily="18" charset="0"/>
                <a:ea typeface="굴림" panose="020B0600000101010101" pitchFamily="50" charset="-127"/>
                <a:cs typeface="Times New Roman" panose="02020603050405020304" pitchFamily="18" charset="0"/>
              </a:rPr>
              <a:t>. on road ways.</a:t>
            </a:r>
            <a:endParaRPr lang="en-US" altLang="ko-KR" sz="2000" dirty="0">
              <a:latin typeface="Times New Roman" panose="02020603050405020304" pitchFamily="18" charset="0"/>
              <a:ea typeface="굴림" panose="020B0600000101010101" pitchFamily="50" charset="-127"/>
              <a:cs typeface="Times New Roman" panose="02020603050405020304" pitchFamily="18" charset="0"/>
            </a:endParaRPr>
          </a:p>
          <a:p>
            <a:pPr marL="285750" indent="-285750" algn="just">
              <a:lnSpc>
                <a:spcPct val="150000"/>
              </a:lnSpc>
            </a:pPr>
            <a:r>
              <a:rPr lang="en-US" altLang="ko-KR" sz="2000" dirty="0">
                <a:latin typeface="Times New Roman" panose="02020603050405020304" pitchFamily="18" charset="0"/>
                <a:ea typeface="굴림" panose="020B0600000101010101" pitchFamily="50" charset="-127"/>
                <a:cs typeface="Times New Roman" panose="02020603050405020304" pitchFamily="18" charset="0"/>
              </a:rPr>
              <a:t> </a:t>
            </a:r>
            <a:r>
              <a:rPr lang="en-US" altLang="ko-KR" sz="2000" dirty="0" smtClean="0">
                <a:latin typeface="Times New Roman" panose="02020603050405020304" pitchFamily="18" charset="0"/>
                <a:ea typeface="굴림" panose="020B0600000101010101" pitchFamily="50" charset="-127"/>
                <a:cs typeface="Times New Roman" panose="02020603050405020304" pitchFamily="18" charset="0"/>
              </a:rPr>
              <a:t>Avoids </a:t>
            </a:r>
            <a:r>
              <a:rPr lang="en-US" altLang="ko-KR" sz="2000" dirty="0">
                <a:latin typeface="Times New Roman" panose="02020603050405020304" pitchFamily="18" charset="0"/>
                <a:ea typeface="굴림" panose="020B0600000101010101" pitchFamily="50" charset="-127"/>
                <a:cs typeface="Times New Roman" panose="02020603050405020304" pitchFamily="18" charset="0"/>
              </a:rPr>
              <a:t>the </a:t>
            </a:r>
            <a:r>
              <a:rPr lang="en-US" altLang="ko-KR" sz="2000" dirty="0" smtClean="0">
                <a:latin typeface="Times New Roman" panose="02020603050405020304" pitchFamily="18" charset="0"/>
                <a:ea typeface="굴림" panose="020B0600000101010101" pitchFamily="50" charset="-127"/>
                <a:cs typeface="Times New Roman" panose="02020603050405020304" pitchFamily="18" charset="0"/>
              </a:rPr>
              <a:t>vehicle accidents, traffic condition management </a:t>
            </a:r>
            <a:r>
              <a:rPr lang="en-US" altLang="ko-KR" sz="2000" dirty="0">
                <a:latin typeface="Times New Roman" panose="02020603050405020304" pitchFamily="18" charset="0"/>
                <a:ea typeface="굴림" panose="020B0600000101010101" pitchFamily="50" charset="-127"/>
                <a:cs typeface="Times New Roman" panose="02020603050405020304" pitchFamily="18" charset="0"/>
              </a:rPr>
              <a:t>and provide safe journey </a:t>
            </a:r>
            <a:r>
              <a:rPr lang="en-US" altLang="ko-KR" sz="2000" dirty="0" smtClean="0">
                <a:latin typeface="Times New Roman" panose="02020603050405020304" pitchFamily="18" charset="0"/>
                <a:ea typeface="굴림" panose="020B0600000101010101" pitchFamily="50" charset="-127"/>
                <a:cs typeface="Times New Roman" panose="02020603050405020304" pitchFamily="18" charset="0"/>
              </a:rPr>
              <a:t>on road ways</a:t>
            </a:r>
            <a:r>
              <a:rPr lang="en-US" altLang="ko-KR" sz="2000" dirty="0">
                <a:latin typeface="Times New Roman" panose="02020603050405020304" pitchFamily="18" charset="0"/>
                <a:ea typeface="굴림" panose="020B0600000101010101" pitchFamily="50" charset="-127"/>
                <a:cs typeface="Times New Roman" panose="02020603050405020304" pitchFamily="18" charset="0"/>
              </a:rPr>
              <a:t>. </a:t>
            </a:r>
            <a:endParaRPr lang="en-US" altLang="ko-KR" sz="2000" dirty="0">
              <a:solidFill>
                <a:srgbClr val="FF0000"/>
              </a:solidFill>
              <a:latin typeface="Times New Roman" panose="02020603050405020304" pitchFamily="18" charset="0"/>
              <a:ea typeface="굴림" panose="020B0600000101010101" pitchFamily="50" charset="-127"/>
              <a:cs typeface="Times New Roman" panose="02020603050405020304" pitchFamily="18" charset="0"/>
            </a:endParaRPr>
          </a:p>
        </p:txBody>
      </p:sp>
      <p:sp>
        <p:nvSpPr>
          <p:cNvPr id="4" name="TextBox 3"/>
          <p:cNvSpPr txBox="1"/>
          <p:nvPr/>
        </p:nvSpPr>
        <p:spPr>
          <a:xfrm>
            <a:off x="4267200" y="6315465"/>
            <a:ext cx="688009" cy="307777"/>
          </a:xfrm>
          <a:prstGeom prst="rect">
            <a:avLst/>
          </a:prstGeom>
          <a:noFill/>
        </p:spPr>
        <p:txBody>
          <a:bodyPr wrap="none" rtlCol="0">
            <a:spAutoFit/>
          </a:bodyPr>
          <a:lstStyle/>
          <a:p>
            <a:r>
              <a:rPr lang="en-US" sz="1400" dirty="0" smtClean="0">
                <a:latin typeface="Times New Roman" pitchFamily="18" charset="0"/>
                <a:cs typeface="Times New Roman" pitchFamily="18" charset="0"/>
              </a:rPr>
              <a:t>Slide 5</a:t>
            </a:r>
            <a:endParaRPr lang="en-US" sz="1400" dirty="0">
              <a:latin typeface="Times New Roman" pitchFamily="18" charset="0"/>
              <a:cs typeface="Times New Roman" pitchFamily="18" charset="0"/>
            </a:endParaRPr>
          </a:p>
        </p:txBody>
      </p:sp>
    </p:spTree>
    <p:extLst>
      <p:ext uri="{BB962C8B-B14F-4D97-AF65-F5344CB8AC3E}">
        <p14:creationId xmlns:p14="http://schemas.microsoft.com/office/powerpoint/2010/main" val="2798115098"/>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1129</TotalTime>
  <Words>414</Words>
  <Application>Microsoft Office PowerPoint</Application>
  <PresentationFormat>On-screen Show (4:3)</PresentationFormat>
  <Paragraphs>58</Paragraphs>
  <Slides>5</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vt:i4>
      </vt:variant>
    </vt:vector>
  </HeadingPairs>
  <TitlesOfParts>
    <vt:vector size="12" baseType="lpstr">
      <vt:lpstr>굴림</vt:lpstr>
      <vt:lpstr>맑은 고딕</vt:lpstr>
      <vt:lpstr>Arial</vt:lpstr>
      <vt:lpstr>Calibri</vt:lpstr>
      <vt:lpstr>Times New Roman</vt:lpstr>
      <vt:lpstr>Verdana</vt:lpstr>
      <vt:lpstr>Тема Office</vt:lpstr>
      <vt:lpstr>PowerPoint Presentation</vt:lpstr>
      <vt:lpstr>Contents</vt:lpstr>
      <vt:lpstr>Needs of VAT Services in Movable Smart House</vt:lpstr>
      <vt:lpstr>OCC Link through Solar-Powered Movable Smart Houses Signage for VAT</vt:lpstr>
      <vt:lpstr>Conclusion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Ferrum</dc:creator>
  <cp:lastModifiedBy>VINA</cp:lastModifiedBy>
  <cp:revision>57</cp:revision>
  <dcterms:created xsi:type="dcterms:W3CDTF">2018-10-22T11:59:35Z</dcterms:created>
  <dcterms:modified xsi:type="dcterms:W3CDTF">2019-05-15T13:03:13Z</dcterms:modified>
</cp:coreProperties>
</file>