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1" r:id="rId2"/>
    <p:sldId id="258" r:id="rId3"/>
    <p:sldId id="262" r:id="rId4"/>
    <p:sldId id="264"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A3D"/>
    <a:srgbClr val="404234"/>
    <a:srgbClr val="AFD7DB"/>
    <a:srgbClr val="98AEC5"/>
    <a:srgbClr val="B4C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4" autoAdjust="0"/>
    <p:restoredTop sz="94343" autoAdjust="0"/>
  </p:normalViewPr>
  <p:slideViewPr>
    <p:cSldViewPr>
      <p:cViewPr varScale="1">
        <p:scale>
          <a:sx n="90" d="100"/>
          <a:sy n="90" d="100"/>
        </p:scale>
        <p:origin x="1059"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30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668C20-7EAD-4975-985C-9E809E26A5AC}" type="datetimeFigureOut">
              <a:rPr lang="en-US" smtClean="0"/>
              <a:t>5/15/2019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91179-F948-466E-ADFB-A8ED5B277527}" type="slidenum">
              <a:rPr lang="en-US" smtClean="0"/>
              <a:t>‹#›</a:t>
            </a:fld>
            <a:endParaRPr lang="en-US"/>
          </a:p>
        </p:txBody>
      </p:sp>
    </p:spTree>
    <p:extLst>
      <p:ext uri="{BB962C8B-B14F-4D97-AF65-F5344CB8AC3E}">
        <p14:creationId xmlns:p14="http://schemas.microsoft.com/office/powerpoint/2010/main" val="1546822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AEC5-76C6-41DE-B66F-9F7E9952BB5D}" type="datetimeFigureOut">
              <a:rPr lang="ru-RU" smtClean="0"/>
              <a:t>15.05.2019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29934-89B3-447D-ABBA-CBA4D0B6A984}" type="slidenum">
              <a:rPr lang="ru-RU" smtClean="0"/>
              <a:t>‹#›</a:t>
            </a:fld>
            <a:endParaRPr lang="ru-RU"/>
          </a:p>
        </p:txBody>
      </p:sp>
    </p:spTree>
    <p:extLst>
      <p:ext uri="{BB962C8B-B14F-4D97-AF65-F5344CB8AC3E}">
        <p14:creationId xmlns:p14="http://schemas.microsoft.com/office/powerpoint/2010/main" val="131760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15-19-0224-00-0vat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378496"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2019</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15-19-0224-00-0vat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67710"/>
            <a:ext cx="9144000" cy="5847755"/>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b="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Optical Wireless Radio Link Enabled Drone for Dynamic Loading-Unloading Data Collection in </a:t>
            </a:r>
            <a:r>
              <a:rPr lang="en-US" sz="1600" dirty="0">
                <a:latin typeface="Times New Roman" pitchFamily="18" charset="0"/>
                <a:cs typeface="Times New Roman" pitchFamily="18" charset="0"/>
              </a:rPr>
              <a:t>Smart </a:t>
            </a:r>
            <a:r>
              <a:rPr lang="en-US" sz="1600" dirty="0" smtClean="0">
                <a:latin typeface="Times New Roman" pitchFamily="18" charset="0"/>
                <a:cs typeface="Times New Roman" pitchFamily="18" charset="0"/>
              </a:rPr>
              <a:t>Warehouse</a:t>
            </a: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a:t>
            </a:r>
            <a:r>
              <a:rPr lang="en-US" sz="1600" b="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May 2019</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a:latin typeface="Times New Roman" pitchFamily="18" charset="0"/>
                <a:cs typeface="Times New Roman" pitchFamily="18" charset="0"/>
              </a:rPr>
              <a:t>Jaesang Cha (VTASK Co., Ltd), </a:t>
            </a:r>
            <a:r>
              <a:rPr lang="en-US" sz="1600" dirty="0" err="1">
                <a:latin typeface="Times New Roman" pitchFamily="18" charset="0"/>
                <a:cs typeface="Times New Roman" pitchFamily="18" charset="0"/>
              </a:rPr>
              <a:t>Daeyoon</a:t>
            </a:r>
            <a:r>
              <a:rPr lang="en-US" sz="1600" dirty="0">
                <a:latin typeface="Times New Roman" pitchFamily="18" charset="0"/>
                <a:cs typeface="Times New Roman" pitchFamily="18" charset="0"/>
              </a:rPr>
              <a:t> Cha (VTASK Co., Ltd), </a:t>
            </a:r>
            <a:r>
              <a:rPr lang="en-US" sz="1600" dirty="0" err="1">
                <a:latin typeface="Times New Roman" pitchFamily="18" charset="0"/>
                <a:cs typeface="Times New Roman" pitchFamily="18" charset="0"/>
              </a:rPr>
              <a:t>YoungMin</a:t>
            </a:r>
            <a:r>
              <a:rPr lang="en-US" sz="1600" dirty="0">
                <a:latin typeface="Times New Roman" pitchFamily="18" charset="0"/>
                <a:cs typeface="Times New Roman" pitchFamily="18" charset="0"/>
              </a:rPr>
              <a:t> Kim (SNUST), </a:t>
            </a:r>
            <a:r>
              <a:rPr lang="en-US" sz="1600" dirty="0" err="1">
                <a:latin typeface="Times New Roman" pitchFamily="18" charset="0"/>
                <a:cs typeface="Times New Roman" pitchFamily="18" charset="0"/>
              </a:rPr>
              <a:t>Sooung</a:t>
            </a:r>
            <a:r>
              <a:rPr lang="en-US" sz="1600" dirty="0">
                <a:latin typeface="Times New Roman" pitchFamily="18" charset="0"/>
                <a:cs typeface="Times New Roman" pitchFamily="18" charset="0"/>
              </a:rPr>
              <a:t> Kang(SNUST), </a:t>
            </a:r>
            <a:r>
              <a:rPr lang="en-US" sz="1600" dirty="0" err="1">
                <a:latin typeface="Times New Roman" pitchFamily="18" charset="0"/>
                <a:cs typeface="Times New Roman" pitchFamily="18" charset="0"/>
              </a:rPr>
              <a:t>Kaewon</a:t>
            </a:r>
            <a:r>
              <a:rPr lang="en-US" sz="1600" dirty="0">
                <a:latin typeface="Times New Roman" pitchFamily="18" charset="0"/>
                <a:cs typeface="Times New Roman" pitchFamily="18" charset="0"/>
              </a:rPr>
              <a:t> Choi (SKKU), </a:t>
            </a:r>
            <a:r>
              <a:rPr lang="en-US" sz="1600" dirty="0" err="1">
                <a:latin typeface="Times New Roman" pitchFamily="18" charset="0"/>
                <a:cs typeface="Times New Roman" pitchFamily="18" charset="0"/>
              </a:rPr>
              <a:t>Deokgun</a:t>
            </a:r>
            <a:r>
              <a:rPr lang="en-US" sz="1600" dirty="0">
                <a:latin typeface="Times New Roman" pitchFamily="18" charset="0"/>
                <a:cs typeface="Times New Roman" pitchFamily="18" charset="0"/>
              </a:rPr>
              <a:t> Woo (SNUST), </a:t>
            </a:r>
            <a:r>
              <a:rPr lang="en-US" sz="1600" dirty="0" smtClean="0">
                <a:latin typeface="Times New Roman" pitchFamily="18" charset="0"/>
                <a:cs typeface="Times New Roman" pitchFamily="18" charset="0"/>
              </a:rPr>
              <a:t>Vinayagam Mariappan (</a:t>
            </a:r>
            <a:r>
              <a:rPr lang="en-US" sz="1600" dirty="0">
                <a:latin typeface="Times New Roman" pitchFamily="18" charset="0"/>
                <a:cs typeface="Times New Roman" pitchFamily="18" charset="0"/>
              </a:rPr>
              <a:t>SNUST)</a:t>
            </a:r>
          </a:p>
          <a:p>
            <a:pPr marL="228600" algn="just"/>
            <a:r>
              <a:rPr lang="en-US" sz="1600" b="1" dirty="0" smtClean="0">
                <a:latin typeface="Times New Roman" pitchFamily="18" charset="0"/>
                <a:cs typeface="Times New Roman" pitchFamily="18" charset="0"/>
              </a:rPr>
              <a:t>Address</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Contact Information: +82-2-970-6431, FAX: +82-2-970-6123, E-Mail: </a:t>
            </a:r>
            <a:r>
              <a:rPr lang="en-US" sz="1600" dirty="0">
                <a:latin typeface="Times New Roman" pitchFamily="18" charset="0"/>
                <a:cs typeface="Times New Roman" pitchFamily="18" charset="0"/>
              </a:rPr>
              <a:t>chajaesang@gmail.com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 introduces design </a:t>
            </a:r>
            <a:r>
              <a:rPr lang="en-US" altLang="ko-KR" sz="1600" dirty="0" smtClean="0">
                <a:latin typeface="Times New Roman" pitchFamily="18" charset="0"/>
                <a:cs typeface="Times New Roman" pitchFamily="18" charset="0"/>
              </a:rPr>
              <a:t>considerations of  VAT optical wireless radio </a:t>
            </a:r>
            <a:r>
              <a:rPr lang="en-US" altLang="ko-KR" sz="1600" dirty="0">
                <a:latin typeface="Times New Roman" pitchFamily="18" charset="0"/>
                <a:cs typeface="Times New Roman" pitchFamily="18" charset="0"/>
              </a:rPr>
              <a:t>links </a:t>
            </a:r>
            <a:r>
              <a:rPr lang="en-US" altLang="ko-KR" sz="1600" dirty="0" smtClean="0">
                <a:latin typeface="Times New Roman" pitchFamily="18" charset="0"/>
                <a:cs typeface="Times New Roman" pitchFamily="18" charset="0"/>
              </a:rPr>
              <a:t>between vehicles </a:t>
            </a:r>
            <a:r>
              <a:rPr lang="en-US" altLang="ko-KR" sz="1600" dirty="0">
                <a:latin typeface="Times New Roman" pitchFamily="18" charset="0"/>
                <a:cs typeface="Times New Roman" pitchFamily="18" charset="0"/>
              </a:rPr>
              <a:t>and </a:t>
            </a:r>
            <a:r>
              <a:rPr lang="en-US" altLang="ko-KR" sz="1600" dirty="0" smtClean="0">
                <a:latin typeface="Times New Roman" pitchFamily="18" charset="0"/>
                <a:cs typeface="Times New Roman" pitchFamily="18" charset="0"/>
              </a:rPr>
              <a:t>drones for smart warehouse automation. </a:t>
            </a:r>
            <a:r>
              <a:rPr lang="en-US" altLang="ko-KR" sz="1600" dirty="0">
                <a:latin typeface="Times New Roman" pitchFamily="18" charset="0"/>
                <a:cs typeface="Times New Roman" pitchFamily="18" charset="0"/>
              </a:rPr>
              <a:t>This proposed optical wireless </a:t>
            </a:r>
            <a:r>
              <a:rPr lang="en-US" altLang="ko-KR" sz="1600" dirty="0" smtClean="0">
                <a:latin typeface="Times New Roman" pitchFamily="18" charset="0"/>
                <a:cs typeface="Times New Roman" pitchFamily="18" charset="0"/>
              </a:rPr>
              <a:t>radio </a:t>
            </a:r>
            <a:r>
              <a:rPr lang="en-US" altLang="ko-KR" sz="1600" dirty="0">
                <a:latin typeface="Times New Roman" pitchFamily="18" charset="0"/>
                <a:cs typeface="Times New Roman" pitchFamily="18" charset="0"/>
              </a:rPr>
              <a:t>link </a:t>
            </a:r>
            <a:r>
              <a:rPr lang="en-US" altLang="ko-KR" sz="1600" dirty="0" smtClean="0">
                <a:latin typeface="Times New Roman" pitchFamily="18" charset="0"/>
                <a:cs typeface="Times New Roman" pitchFamily="18" charset="0"/>
              </a:rPr>
              <a:t>used to collect loading and unloading data between </a:t>
            </a:r>
            <a:r>
              <a:rPr lang="en-US" altLang="ko-KR" sz="1600" dirty="0">
                <a:latin typeface="Times New Roman" pitchFamily="18" charset="0"/>
                <a:cs typeface="Times New Roman" pitchFamily="18" charset="0"/>
              </a:rPr>
              <a:t>the lighting </a:t>
            </a:r>
            <a:r>
              <a:rPr lang="en-US" altLang="ko-KR" sz="1600" dirty="0" smtClean="0">
                <a:latin typeface="Times New Roman" pitchFamily="18" charset="0"/>
                <a:cs typeface="Times New Roman" pitchFamily="18" charset="0"/>
              </a:rPr>
              <a:t>in </a:t>
            </a:r>
            <a:r>
              <a:rPr lang="en-US" altLang="ko-KR" sz="1600" dirty="0">
                <a:latin typeface="Times New Roman" pitchFamily="18" charset="0"/>
                <a:cs typeface="Times New Roman" pitchFamily="18" charset="0"/>
              </a:rPr>
              <a:t>the vehicle and the camera installed in the drones </a:t>
            </a:r>
            <a:r>
              <a:rPr lang="en-US" altLang="ko-KR" sz="1600" dirty="0" smtClean="0">
                <a:latin typeface="Times New Roman" pitchFamily="18" charset="0"/>
                <a:cs typeface="Times New Roman" pitchFamily="18" charset="0"/>
              </a:rPr>
              <a:t>for effective </a:t>
            </a:r>
            <a:r>
              <a:rPr lang="en-US" altLang="ko-KR" sz="1600" dirty="0">
                <a:latin typeface="Times New Roman" pitchFamily="18" charset="0"/>
                <a:cs typeface="Times New Roman" pitchFamily="18" charset="0"/>
              </a:rPr>
              <a:t>automation using artificial intelligence (AI</a:t>
            </a:r>
            <a:r>
              <a:rPr lang="en-US" altLang="ko-KR" sz="1600" dirty="0" smtClean="0">
                <a:latin typeface="Times New Roman" pitchFamily="18" charset="0"/>
                <a:cs typeface="Times New Roman" pitchFamily="18" charset="0"/>
              </a:rPr>
              <a:t>) techniques in warehouse automation.</a:t>
            </a:r>
            <a:endParaRPr lang="en-US" altLang="ko-KR" sz="1600" dirty="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Purpose: </a:t>
            </a:r>
            <a:r>
              <a:rPr lang="en-US" sz="1600" dirty="0" smtClean="0">
                <a:latin typeface="Times New Roman" pitchFamily="18" charset="0"/>
                <a:cs typeface="Times New Roman" pitchFamily="18" charset="0"/>
              </a:rPr>
              <a:t>To provided concept models of optical wireless radio link for </a:t>
            </a:r>
            <a:r>
              <a:rPr lang="en-US" altLang="en-US" sz="1600" dirty="0" smtClean="0">
                <a:latin typeface="Times New Roman" panose="02020603050405020304" pitchFamily="18" charset="0"/>
                <a:cs typeface="Times New Roman" panose="02020603050405020304" pitchFamily="18" charset="0"/>
              </a:rPr>
              <a:t>Vehicular Assistant Technology (VAT) Interest Group</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r>
              <a:rPr lang="en-US" sz="1600" dirty="0" smtClean="0">
                <a:latin typeface="Times New Roman" pitchFamily="18" charset="0"/>
                <a:cs typeface="Times New Roman" pitchFamily="18" charset="0"/>
              </a:rPr>
              <a:t>.</a:t>
            </a:r>
          </a:p>
          <a:p>
            <a:pPr marL="228600" algn="just"/>
            <a:endParaRPr lang="en-US" sz="1600" b="1"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909835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9144000" cy="782960"/>
          </a:xfrm>
        </p:spPr>
        <p:txBody>
          <a:bodyPr>
            <a:normAutofit/>
          </a:bodyPr>
          <a:lstStyle/>
          <a:p>
            <a:r>
              <a:rPr lang="en-US" altLang="ko-KR" sz="3200" b="1" dirty="0" smtClean="0">
                <a:latin typeface="Times New Roman" panose="02020603050405020304" pitchFamily="18" charset="0"/>
                <a:ea typeface="굴림" panose="020B0600000101010101" pitchFamily="50" charset="-127"/>
                <a:cs typeface="Times New Roman" panose="02020603050405020304" pitchFamily="18" charset="0"/>
              </a:rPr>
              <a:t>Contents</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8600" y="2132856"/>
            <a:ext cx="8175848" cy="2116832"/>
          </a:xfrm>
        </p:spPr>
        <p:txBody>
          <a:bodyPr>
            <a:normAutofit/>
          </a:bodyPr>
          <a:lstStyle/>
          <a:p>
            <a:pPr>
              <a:tabLst>
                <a:tab pos="2417763" algn="l"/>
              </a:tabLst>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Needs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for Dynamic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Loading/Unloading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Data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Collection in Warehouse</a:t>
            </a:r>
          </a:p>
          <a:p>
            <a:pPr>
              <a:tabLst>
                <a:tab pos="2417763" algn="l"/>
              </a:tabLst>
            </a:pP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Optical Wireless Radio Link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for Dynamic Data Collection</a:t>
            </a:r>
          </a:p>
          <a:p>
            <a:pPr>
              <a:tabLst>
                <a:tab pos="2417763" algn="l"/>
              </a:tabLst>
            </a:pP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tabLst>
                <a:tab pos="2417763" algn="l"/>
              </a:tabLst>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Conclusion</a:t>
            </a:r>
            <a:endParaRPr lang="ru-RU" dirty="0"/>
          </a:p>
        </p:txBody>
      </p:sp>
      <p:sp>
        <p:nvSpPr>
          <p:cNvPr id="4" name="TextBox 3"/>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372465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6686"/>
            <a:ext cx="9144000" cy="850106"/>
          </a:xfrm>
        </p:spPr>
        <p:txBody>
          <a:bodyPr>
            <a:noAutofit/>
          </a:bodyPr>
          <a:lstStyle/>
          <a:p>
            <a:pPr>
              <a:tabLst>
                <a:tab pos="2417763" algn="l"/>
              </a:tabLst>
            </a:pPr>
            <a:r>
              <a:rPr lang="en-US" altLang="ko-KR" sz="2600" b="1" dirty="0">
                <a:latin typeface="Times New Roman" panose="02020603050405020304" pitchFamily="18" charset="0"/>
                <a:ea typeface="굴림" panose="020B0600000101010101" pitchFamily="50" charset="-127"/>
                <a:cs typeface="Times New Roman" panose="02020603050405020304" pitchFamily="18" charset="0"/>
              </a:rPr>
              <a:t>Needs for </a:t>
            </a:r>
            <a:r>
              <a:rPr lang="en-US" altLang="ko-KR" sz="2600" b="1" dirty="0" smtClean="0">
                <a:latin typeface="Times New Roman" panose="02020603050405020304" pitchFamily="18" charset="0"/>
                <a:ea typeface="굴림" panose="020B0600000101010101" pitchFamily="50" charset="-127"/>
                <a:cs typeface="Times New Roman" panose="02020603050405020304" pitchFamily="18" charset="0"/>
              </a:rPr>
              <a:t>Loading/Unloading </a:t>
            </a:r>
            <a:r>
              <a:rPr lang="en-US" altLang="ko-KR" sz="2600" b="1" dirty="0">
                <a:latin typeface="Times New Roman" panose="02020603050405020304" pitchFamily="18" charset="0"/>
                <a:ea typeface="굴림" panose="020B0600000101010101" pitchFamily="50" charset="-127"/>
                <a:cs typeface="Times New Roman" panose="02020603050405020304" pitchFamily="18" charset="0"/>
              </a:rPr>
              <a:t>Data Collection in Warehouse</a:t>
            </a:r>
          </a:p>
        </p:txBody>
      </p:sp>
      <p:sp>
        <p:nvSpPr>
          <p:cNvPr id="5" name="TextBox 53"/>
          <p:cNvSpPr txBox="1">
            <a:spLocks noChangeArrowheads="1"/>
          </p:cNvSpPr>
          <p:nvPr/>
        </p:nvSpPr>
        <p:spPr bwMode="auto">
          <a:xfrm>
            <a:off x="755576" y="4660297"/>
            <a:ext cx="3168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Warehouse Logistics Loading / Unloading Scenario &gt;</a:t>
            </a:r>
          </a:p>
        </p:txBody>
      </p:sp>
      <p:sp>
        <p:nvSpPr>
          <p:cNvPr id="6" name="TextBox 5"/>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13" name="Content Placeholder 2"/>
          <p:cNvSpPr txBox="1">
            <a:spLocks/>
          </p:cNvSpPr>
          <p:nvPr/>
        </p:nvSpPr>
        <p:spPr>
          <a:xfrm>
            <a:off x="4427984" y="1491423"/>
            <a:ext cx="4722837" cy="48178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Smart warehouses are in the process of simplifying the process of stocking, storing, inventory, labeling, packing, and dispatching.</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interconnection technologies work together to streamline warehouse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operation automation in the transportation and logistics supply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chain management to increase productivity and efficiency.</a:t>
            </a:r>
          </a:p>
          <a:p>
            <a:pPr marL="628650" lvl="1" indent="-171450" algn="just">
              <a:lnSpc>
                <a:spcPct val="15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optimize the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operation of transportation and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its necessary to confirm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loading/unloading packages details before start the loading/unloading activity</a:t>
            </a:r>
          </a:p>
          <a:p>
            <a:pPr marL="285750" indent="-285750" algn="just">
              <a:lnSpc>
                <a:spcPct val="150000"/>
              </a:lnSpc>
              <a:buFont typeface="Arial" panose="020B0604020202020204" pitchFamily="34" charset="0"/>
              <a:buChar char="•"/>
            </a:pPr>
            <a:r>
              <a:rPr lang="en-US" altLang="ko-KR"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Concept</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Optical Wireless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Link between Drone and Logistics Vehicle for Loading/Unloading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Collection</a:t>
            </a:r>
          </a:p>
          <a:p>
            <a:pPr marL="628650" lvl="1" indent="-171450" algn="just">
              <a:lnSpc>
                <a:spcPct val="15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lighting system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in the vehicle and the camera installed in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to collect loading/unloading data dynamically.</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4" name="Group 3"/>
          <p:cNvGrpSpPr/>
          <p:nvPr/>
        </p:nvGrpSpPr>
        <p:grpSpPr>
          <a:xfrm>
            <a:off x="35496" y="2379644"/>
            <a:ext cx="4421301" cy="2388375"/>
            <a:chOff x="107504" y="2379644"/>
            <a:chExt cx="4421301" cy="2388375"/>
          </a:xfrm>
        </p:grpSpPr>
        <p:grpSp>
          <p:nvGrpSpPr>
            <p:cNvPr id="3" name="Group 2"/>
            <p:cNvGrpSpPr/>
            <p:nvPr/>
          </p:nvGrpSpPr>
          <p:grpSpPr>
            <a:xfrm>
              <a:off x="107504" y="2379644"/>
              <a:ext cx="4335955" cy="2201484"/>
              <a:chOff x="35496" y="2235628"/>
              <a:chExt cx="4335955" cy="2201484"/>
            </a:xfrm>
          </p:grpSpPr>
          <p:pic>
            <p:nvPicPr>
              <p:cNvPr id="8" name="그림 7"/>
              <p:cNvPicPr>
                <a:picLocks noChangeAspect="1"/>
              </p:cNvPicPr>
              <p:nvPr/>
            </p:nvPicPr>
            <p:blipFill rotWithShape="1">
              <a:blip r:embed="rId2"/>
              <a:srcRect b="35623"/>
              <a:stretch/>
            </p:blipFill>
            <p:spPr>
              <a:xfrm>
                <a:off x="2195736" y="2235628"/>
                <a:ext cx="2175715" cy="1100742"/>
              </a:xfrm>
              <a:prstGeom prst="rect">
                <a:avLst/>
              </a:prstGeom>
            </p:spPr>
          </p:pic>
          <p:grpSp>
            <p:nvGrpSpPr>
              <p:cNvPr id="16" name="그룹 15"/>
              <p:cNvGrpSpPr/>
              <p:nvPr/>
            </p:nvGrpSpPr>
            <p:grpSpPr>
              <a:xfrm>
                <a:off x="2195736" y="3336370"/>
                <a:ext cx="2175715" cy="1100742"/>
                <a:chOff x="1277888" y="1632067"/>
                <a:chExt cx="7398568" cy="3116623"/>
              </a:xfrm>
            </p:grpSpPr>
            <p:grpSp>
              <p:nvGrpSpPr>
                <p:cNvPr id="17" name="그룹 16"/>
                <p:cNvGrpSpPr/>
                <p:nvPr/>
              </p:nvGrpSpPr>
              <p:grpSpPr>
                <a:xfrm>
                  <a:off x="1277888" y="1632067"/>
                  <a:ext cx="7398568" cy="3116623"/>
                  <a:chOff x="0" y="2355724"/>
                  <a:chExt cx="9144000" cy="3942769"/>
                </a:xfrm>
              </p:grpSpPr>
              <p:pic>
                <p:nvPicPr>
                  <p:cNvPr id="19" name="그림 18"/>
                  <p:cNvPicPr>
                    <a:picLocks noChangeAspect="1"/>
                  </p:cNvPicPr>
                  <p:nvPr/>
                </p:nvPicPr>
                <p:blipFill rotWithShape="1">
                  <a:blip r:embed="rId3"/>
                  <a:srcRect t="33557" b="6039"/>
                  <a:stretch/>
                </p:blipFill>
                <p:spPr>
                  <a:xfrm>
                    <a:off x="0" y="2355724"/>
                    <a:ext cx="9144000" cy="3942769"/>
                  </a:xfrm>
                  <a:prstGeom prst="rect">
                    <a:avLst/>
                  </a:prstGeom>
                </p:spPr>
              </p:pic>
              <p:sp>
                <p:nvSpPr>
                  <p:cNvPr id="20" name="모서리가 둥근 직사각형 19"/>
                  <p:cNvSpPr/>
                  <p:nvPr/>
                </p:nvSpPr>
                <p:spPr>
                  <a:xfrm rot="1148839">
                    <a:off x="1633425" y="4057977"/>
                    <a:ext cx="1204318" cy="506519"/>
                  </a:xfrm>
                  <a:prstGeom prst="roundRect">
                    <a:avLst/>
                  </a:prstGeom>
                  <a:solidFill>
                    <a:srgbClr val="B4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모서리가 둥근 직사각형 20"/>
                  <p:cNvSpPr/>
                  <p:nvPr/>
                </p:nvSpPr>
                <p:spPr>
                  <a:xfrm rot="1148839">
                    <a:off x="3755766" y="5054623"/>
                    <a:ext cx="335129" cy="264576"/>
                  </a:xfrm>
                  <a:prstGeom prst="roundRect">
                    <a:avLst/>
                  </a:prstGeom>
                  <a:solidFill>
                    <a:srgbClr val="98A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 name="모서리가 둥근 직사각형 17"/>
                <p:cNvSpPr/>
                <p:nvPr/>
              </p:nvSpPr>
              <p:spPr>
                <a:xfrm rot="877916">
                  <a:off x="1335477" y="3351497"/>
                  <a:ext cx="2390006" cy="292979"/>
                </a:xfrm>
                <a:prstGeom prst="roundRect">
                  <a:avLst/>
                </a:prstGeom>
                <a:solidFill>
                  <a:srgbClr val="AFD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6" name="Picture 2" descr="Ware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235628"/>
                <a:ext cx="2201484" cy="22014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4044377" y="4552575"/>
              <a:ext cx="484428" cy="215444"/>
            </a:xfrm>
            <a:prstGeom prst="rect">
              <a:avLst/>
            </a:prstGeom>
            <a:noFill/>
          </p:spPr>
          <p:txBody>
            <a:bodyPr wrap="none" rtlCol="0">
              <a:spAutoFit/>
            </a:bodyPr>
            <a:lstStyle/>
            <a:p>
              <a:r>
                <a:rPr lang="en-US" sz="800" dirty="0" smtClean="0"/>
                <a:t>Google</a:t>
              </a:r>
              <a:endParaRPr lang="en-US" sz="800" dirty="0"/>
            </a:p>
          </p:txBody>
        </p:sp>
      </p:grpSp>
    </p:spTree>
    <p:extLst>
      <p:ext uri="{BB962C8B-B14F-4D97-AF65-F5344CB8AC3E}">
        <p14:creationId xmlns:p14="http://schemas.microsoft.com/office/powerpoint/2010/main" val="2234905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9" name="TextBox 53"/>
          <p:cNvSpPr txBox="1">
            <a:spLocks noChangeArrowheads="1"/>
          </p:cNvSpPr>
          <p:nvPr/>
        </p:nvSpPr>
        <p:spPr bwMode="auto">
          <a:xfrm>
            <a:off x="1853" y="4581248"/>
            <a:ext cx="5066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a:t>
            </a:r>
            <a:r>
              <a:rPr lang="en-US" altLang="ko-KR" sz="1000" b="1" dirty="0" smtClean="0">
                <a:cs typeface="Times New Roman" panose="02020603050405020304" pitchFamily="18" charset="0"/>
              </a:rPr>
              <a:t>Optical Wireless Radio Link for Loading/Unloading Data Collection in Warehouse &gt;</a:t>
            </a:r>
            <a:endParaRPr kumimoji="0" lang="en-US" altLang="ko-KR" sz="1000" b="1" dirty="0" smtClean="0">
              <a:cs typeface="Times New Roman" panose="02020603050405020304" pitchFamily="18" charset="0"/>
            </a:endParaRPr>
          </a:p>
        </p:txBody>
      </p:sp>
      <p:sp>
        <p:nvSpPr>
          <p:cNvPr id="2" name="Заголовок 1"/>
          <p:cNvSpPr>
            <a:spLocks noGrp="1"/>
          </p:cNvSpPr>
          <p:nvPr>
            <p:ph type="title"/>
          </p:nvPr>
        </p:nvSpPr>
        <p:spPr>
          <a:xfrm>
            <a:off x="-5209" y="747987"/>
            <a:ext cx="9144000" cy="685452"/>
          </a:xfrm>
        </p:spPr>
        <p:txBody>
          <a:bodyPr>
            <a:normAutofit/>
          </a:bodyPr>
          <a:lstStyle/>
          <a:p>
            <a:pPr lvl="1" algn="ctr" rtl="0">
              <a:spcBef>
                <a:spcPct val="0"/>
              </a:spcBef>
            </a:pPr>
            <a:r>
              <a:rPr lang="en-US" altLang="ko-KR" sz="2800" b="1" dirty="0" smtClean="0">
                <a:latin typeface="Times New Roman" panose="02020603050405020304" pitchFamily="18" charset="0"/>
                <a:ea typeface="굴림" panose="020B0600000101010101" pitchFamily="50" charset="-127"/>
                <a:cs typeface="Times New Roman" panose="02020603050405020304" pitchFamily="18" charset="0"/>
              </a:rPr>
              <a:t>Optical Wireless Radio Link for Dynamic Data Collection</a:t>
            </a:r>
            <a:endParaRPr lang="ru-RU" sz="2800" b="1"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418452" y="1452744"/>
            <a:ext cx="4690051" cy="3808784"/>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70000"/>
              </a:lnSpc>
              <a:buFont typeface="Arial" panose="020B0604020202020204" pitchFamily="34" charset="0"/>
              <a:buChar char="•"/>
            </a:pPr>
            <a:r>
              <a:rPr lang="en-US" altLang="ko-KR" sz="5600" b="1" dirty="0" smtClean="0">
                <a:solidFill>
                  <a:schemeClr val="tx1"/>
                </a:solidFill>
                <a:latin typeface="Times New Roman" panose="02020603050405020304" pitchFamily="18" charset="0"/>
                <a:cs typeface="Times New Roman" panose="02020603050405020304" pitchFamily="18" charset="0"/>
              </a:rPr>
              <a:t>Optical Wireless Radio  Link between Logistics Vehicle </a:t>
            </a:r>
            <a:r>
              <a:rPr lang="en-US" altLang="ko-KR" sz="5600" b="1" dirty="0">
                <a:solidFill>
                  <a:schemeClr val="tx1"/>
                </a:solidFill>
                <a:latin typeface="Times New Roman" panose="02020603050405020304" pitchFamily="18" charset="0"/>
                <a:cs typeface="Times New Roman" panose="02020603050405020304" pitchFamily="18" charset="0"/>
              </a:rPr>
              <a:t>and </a:t>
            </a:r>
            <a:r>
              <a:rPr lang="en-US" altLang="ko-KR" sz="5600" b="1" dirty="0" smtClean="0">
                <a:solidFill>
                  <a:schemeClr val="tx1"/>
                </a:solidFill>
                <a:latin typeface="Times New Roman" panose="02020603050405020304" pitchFamily="18" charset="0"/>
                <a:cs typeface="Times New Roman" panose="02020603050405020304" pitchFamily="18" charset="0"/>
              </a:rPr>
              <a:t>Drones for Loading / Unloading Data Collection</a:t>
            </a:r>
            <a:endParaRPr lang="en-US" altLang="ko-KR" sz="5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Logistics Vehicle and Drone light</a:t>
            </a:r>
            <a:endPar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 and Vehicle </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CMOS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Camera</a:t>
            </a:r>
          </a:p>
          <a:p>
            <a:pPr marL="628650" lvl="1" indent="-171450" algn="just">
              <a:lnSpc>
                <a:spcPct val="170000"/>
              </a:lnSpc>
              <a:buFont typeface="Times New Roman" panose="02020603050405020304" pitchFamily="18"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Communication Mode </a:t>
            </a:r>
          </a:p>
          <a:p>
            <a:pPr marL="628650" lvl="1" indent="-171450" algn="just">
              <a:lnSpc>
                <a:spcPct val="170000"/>
              </a:lnSpc>
              <a:buFont typeface="Times New Roman" panose="02020603050405020304" pitchFamily="18" charset="0"/>
              <a:buChar char="˗"/>
            </a:pP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endPar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70000"/>
              </a:lnSpc>
              <a:buFont typeface="Arial" panose="020B0604020202020204" pitchFamily="34" charset="0"/>
              <a:buChar char="▫"/>
            </a:pPr>
            <a:r>
              <a:rPr lang="en-US" altLang="ko-KR" sz="4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4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Inverted PPM, Subcarrier PPM, DSSS SIK etc</a:t>
            </a: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70000"/>
              </a:lnSpc>
              <a:buFont typeface="Times New Roman" panose="02020603050405020304" pitchFamily="18" charset="0"/>
              <a:buChar char="˗"/>
            </a:pPr>
            <a:r>
              <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a:t>
            </a:r>
            <a:r>
              <a:rPr lang="en-US" altLang="ko-KR" sz="4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5m ~ 200m</a:t>
            </a:r>
            <a:endParaRPr lang="en-US" altLang="ko-KR" sz="4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10" name="직사각형 31"/>
          <p:cNvSpPr/>
          <p:nvPr/>
        </p:nvSpPr>
        <p:spPr>
          <a:xfrm>
            <a:off x="472344" y="5034536"/>
            <a:ext cx="8277720" cy="1200329"/>
          </a:xfrm>
          <a:prstGeom prst="rect">
            <a:avLst/>
          </a:prstGeom>
        </p:spPr>
        <p:txBody>
          <a:bodyPr wrap="square">
            <a:spAutoFit/>
          </a:bodyPr>
          <a:lstStyle/>
          <a:p>
            <a:pPr algn="just">
              <a:lnSpc>
                <a:spcPct val="150000"/>
              </a:lnSpc>
            </a:pP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 Logistics Vehicle LED Indicator Light is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used to transmit vehicle information, the type and quantity of the baggage,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and the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camera installed in the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Drone will be receive the data using image sensor communication techniques.</a:t>
            </a:r>
          </a:p>
          <a:p>
            <a:pPr algn="just">
              <a:lnSpc>
                <a:spcPct val="150000"/>
              </a:lnSpc>
            </a:pP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Drone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LED Indicator Light is used to transmit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loading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information, the type and quantity of the baggage, and the camera installed in the Logistics Vehicle </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will </a:t>
            </a:r>
            <a:r>
              <a:rPr lang="en-US" altLang="ko-KR" sz="1200" b="1" dirty="0">
                <a:latin typeface="Times New Roman" panose="02020603050405020304" pitchFamily="18" charset="0"/>
                <a:ea typeface="굴림" panose="020B0600000101010101" pitchFamily="50" charset="-127"/>
                <a:cs typeface="Times New Roman" panose="02020603050405020304" pitchFamily="18" charset="0"/>
              </a:rPr>
              <a:t>be receive the data using image sensor communication techniques</a:t>
            </a:r>
            <a:r>
              <a:rPr lang="en-US" altLang="ko-KR" sz="1200" b="1" dirty="0" smtClean="0">
                <a:latin typeface="Times New Roman" panose="02020603050405020304" pitchFamily="18" charset="0"/>
                <a:ea typeface="굴림" panose="020B0600000101010101" pitchFamily="50" charset="-127"/>
                <a:cs typeface="Times New Roman" panose="02020603050405020304" pitchFamily="18" charset="0"/>
              </a:rPr>
              <a:t>.</a:t>
            </a:r>
          </a:p>
        </p:txBody>
      </p:sp>
      <p:grpSp>
        <p:nvGrpSpPr>
          <p:cNvPr id="3" name="Group 2"/>
          <p:cNvGrpSpPr/>
          <p:nvPr/>
        </p:nvGrpSpPr>
        <p:grpSpPr>
          <a:xfrm>
            <a:off x="762346" y="1931771"/>
            <a:ext cx="3545124" cy="2589495"/>
            <a:chOff x="762346" y="1931771"/>
            <a:chExt cx="3545124" cy="2589495"/>
          </a:xfrm>
        </p:grpSpPr>
        <p:grpSp>
          <p:nvGrpSpPr>
            <p:cNvPr id="22" name="그룹 21"/>
            <p:cNvGrpSpPr/>
            <p:nvPr/>
          </p:nvGrpSpPr>
          <p:grpSpPr>
            <a:xfrm>
              <a:off x="762346" y="1931771"/>
              <a:ext cx="3545124" cy="2589495"/>
              <a:chOff x="-468560" y="2096948"/>
              <a:chExt cx="4104456" cy="3168356"/>
            </a:xfrm>
          </p:grpSpPr>
          <p:pic>
            <p:nvPicPr>
              <p:cNvPr id="12" name="그림 11"/>
              <p:cNvPicPr>
                <a:picLocks noChangeAspect="1"/>
              </p:cNvPicPr>
              <p:nvPr/>
            </p:nvPicPr>
            <p:blipFill>
              <a:blip r:embed="rId2"/>
              <a:stretch>
                <a:fillRect/>
              </a:stretch>
            </p:blipFill>
            <p:spPr>
              <a:xfrm flipH="1">
                <a:off x="-468560" y="2198151"/>
                <a:ext cx="4104456" cy="3067153"/>
              </a:xfrm>
              <a:prstGeom prst="rect">
                <a:avLst/>
              </a:prstGeom>
            </p:spPr>
          </p:pic>
          <p:sp>
            <p:nvSpPr>
              <p:cNvPr id="18" name="모서리가 둥근 직사각형 17"/>
              <p:cNvSpPr/>
              <p:nvPr/>
            </p:nvSpPr>
            <p:spPr>
              <a:xfrm>
                <a:off x="1115616" y="3962932"/>
                <a:ext cx="432048" cy="330164"/>
              </a:xfrm>
              <a:prstGeom prst="roundRect">
                <a:avLst/>
              </a:prstGeom>
              <a:solidFill>
                <a:srgbClr val="46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Isosceles Triangle 30"/>
              <p:cNvSpPr/>
              <p:nvPr/>
            </p:nvSpPr>
            <p:spPr>
              <a:xfrm rot="14821152">
                <a:off x="1792959" y="2150568"/>
                <a:ext cx="335213" cy="1701070"/>
              </a:xfrm>
              <a:prstGeom prst="triangle">
                <a:avLst>
                  <a:gd name="adj" fmla="val 50833"/>
                </a:avLst>
              </a:prstGeom>
              <a:gradFill>
                <a:gsLst>
                  <a:gs pos="17000">
                    <a:srgbClr val="FFFF00"/>
                  </a:gs>
                  <a:gs pos="31000">
                    <a:srgbClr val="FFFF00"/>
                  </a:gs>
                  <a:gs pos="63000">
                    <a:srgbClr val="FFFF00">
                      <a:lumMod val="62000"/>
                      <a:lumOff val="38000"/>
                    </a:srgbClr>
                  </a:gs>
                  <a:gs pos="94000">
                    <a:srgbClr val="FFFF00">
                      <a:lumMod val="0"/>
                      <a:lumOff val="10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0" name="Picture 4" descr="C:\Users\Vadim\Desktop\dji-drone-phantom4-white.png"/>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118119" y="2096948"/>
                <a:ext cx="1125983" cy="83068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p:cNvSpPr txBox="1"/>
            <p:nvPr/>
          </p:nvSpPr>
          <p:spPr>
            <a:xfrm rot="20039240">
              <a:off x="2555189" y="2548349"/>
              <a:ext cx="640612" cy="184666"/>
            </a:xfrm>
            <a:prstGeom prst="rect">
              <a:avLst/>
            </a:prstGeom>
            <a:noFill/>
          </p:spPr>
          <p:txBody>
            <a:bodyPr wrap="square" rtlCol="0">
              <a:spAutoFit/>
            </a:bodyPr>
            <a:lstStyle/>
            <a:p>
              <a:r>
                <a:rPr lang="en-US" altLang="ko-KR" sz="600" b="1" dirty="0" smtClean="0">
                  <a:solidFill>
                    <a:srgbClr val="FF0000"/>
                  </a:solidFill>
                  <a:latin typeface="Times New Roman" panose="02020603050405020304" pitchFamily="18" charset="0"/>
                  <a:cs typeface="Times New Roman" panose="02020603050405020304" pitchFamily="18" charset="0"/>
                </a:rPr>
                <a:t>Up-Link </a:t>
              </a:r>
              <a:endParaRPr lang="ko-KR" altLang="en-US" sz="600" b="1" dirty="0">
                <a:solidFill>
                  <a:srgbClr val="FF0000"/>
                </a:solidFill>
                <a:latin typeface="Times New Roman" panose="02020603050405020304" pitchFamily="18" charset="0"/>
                <a:cs typeface="Times New Roman" panose="02020603050405020304" pitchFamily="18" charset="0"/>
              </a:endParaRPr>
            </a:p>
          </p:txBody>
        </p:sp>
        <p:sp>
          <p:nvSpPr>
            <p:cNvPr id="24" name="Isosceles Triangle 30"/>
            <p:cNvSpPr/>
            <p:nvPr/>
          </p:nvSpPr>
          <p:spPr>
            <a:xfrm rot="14519908" flipV="1">
              <a:off x="2812617" y="1955581"/>
              <a:ext cx="226630" cy="1567183"/>
            </a:xfrm>
            <a:prstGeom prst="triangle">
              <a:avLst>
                <a:gd name="adj" fmla="val 50833"/>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TextBox 13"/>
            <p:cNvSpPr txBox="1"/>
            <p:nvPr/>
          </p:nvSpPr>
          <p:spPr>
            <a:xfrm rot="20039240">
              <a:off x="2226350" y="2829600"/>
              <a:ext cx="640612" cy="184666"/>
            </a:xfrm>
            <a:prstGeom prst="rect">
              <a:avLst/>
            </a:prstGeom>
            <a:noFill/>
          </p:spPr>
          <p:txBody>
            <a:bodyPr wrap="square" rtlCol="0">
              <a:spAutoFit/>
            </a:bodyPr>
            <a:lstStyle/>
            <a:p>
              <a:r>
                <a:rPr lang="en-US" altLang="ko-KR" sz="600" b="1" dirty="0" smtClean="0">
                  <a:solidFill>
                    <a:srgbClr val="FFFF00"/>
                  </a:solidFill>
                  <a:latin typeface="Times New Roman" panose="02020603050405020304" pitchFamily="18" charset="0"/>
                  <a:cs typeface="Times New Roman" panose="02020603050405020304" pitchFamily="18" charset="0"/>
                </a:rPr>
                <a:t>Down-Link </a:t>
              </a:r>
              <a:endParaRPr lang="ko-KR" altLang="en-US" sz="600" b="1"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33607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864096"/>
          </a:xfrm>
        </p:spPr>
        <p:txBody>
          <a:bodyPr>
            <a:normAutofit/>
          </a:bodyPr>
          <a:lstStyle/>
          <a:p>
            <a:r>
              <a:rPr lang="en-US" altLang="ko-KR"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916832"/>
            <a:ext cx="8229600" cy="3456384"/>
          </a:xfrm>
        </p:spPr>
        <p:txBody>
          <a:bodyPr>
            <a:noAutofit/>
          </a:bodyPr>
          <a:lstStyle/>
          <a:p>
            <a:pPr algn="just">
              <a:tabLst>
                <a:tab pos="2417763" algn="l"/>
              </a:tabLst>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Proposed the Optical Wireless Radio link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for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interconnection connection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between Logistics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Vehicles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and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Drones.</a:t>
            </a:r>
          </a:p>
          <a:p>
            <a:pPr algn="just">
              <a:tabLst>
                <a:tab pos="2417763" algn="l"/>
              </a:tabLst>
            </a:pPr>
            <a:endParaRPr lang="en-US" altLang="ko-KR" sz="2000" dirty="0">
              <a:latin typeface="Times New Roman" panose="02020603050405020304" pitchFamily="18" charset="0"/>
              <a:ea typeface="굴림" panose="020B0600000101010101" pitchFamily="50" charset="-127"/>
              <a:cs typeface="Times New Roman" panose="02020603050405020304" pitchFamily="18" charset="0"/>
            </a:endParaRPr>
          </a:p>
          <a:p>
            <a:pPr algn="just">
              <a:tabLst>
                <a:tab pos="2417763" algn="l"/>
              </a:tabLst>
            </a:pP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In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the proposed optical wireless link between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the vehicle and the drone, the light mounted on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Logistics Vehicle/Drone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is used as a transmitter and the CMOS camera installed in the Logistics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Vehicle/Drone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is used as a receiver</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t>
            </a:r>
          </a:p>
          <a:p>
            <a:pPr algn="just">
              <a:tabLst>
                <a:tab pos="2417763" algn="l"/>
              </a:tabLst>
            </a:pPr>
            <a:endPar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endParaRPr>
          </a:p>
          <a:p>
            <a:pPr algn="just">
              <a:tabLst>
                <a:tab pos="2417763" algn="l"/>
              </a:tabLst>
            </a:pP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The </a:t>
            </a:r>
            <a:r>
              <a:rPr lang="en-US" altLang="ko-KR" sz="2000" dirty="0">
                <a:latin typeface="Times New Roman" panose="02020603050405020304" pitchFamily="18" charset="0"/>
                <a:ea typeface="굴림" panose="020B0600000101010101" pitchFamily="50" charset="-127"/>
                <a:cs typeface="Times New Roman" panose="02020603050405020304" pitchFamily="18" charset="0"/>
              </a:rPr>
              <a:t>proposed technology optimize the operation of transportation and logistics, its necessary to confirm the logistics loading/unloading packages details before start the loading/unloading </a:t>
            </a:r>
            <a:r>
              <a:rPr lang="en-US" altLang="ko-KR" sz="2000" dirty="0" smtClean="0">
                <a:latin typeface="Times New Roman" panose="02020603050405020304" pitchFamily="18" charset="0"/>
                <a:ea typeface="굴림" panose="020B0600000101010101" pitchFamily="50" charset="-127"/>
                <a:cs typeface="Times New Roman" panose="02020603050405020304" pitchFamily="18" charset="0"/>
              </a:rPr>
              <a:t>activity.</a:t>
            </a:r>
            <a:endParaRPr lang="en-US" altLang="ko-KR" sz="2000" dirty="0">
              <a:solidFill>
                <a:srgbClr val="FF0000"/>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4" name="TextBox 3"/>
          <p:cNvSpPr txBox="1"/>
          <p:nvPr/>
        </p:nvSpPr>
        <p:spPr>
          <a:xfrm>
            <a:off x="4267200" y="6315465"/>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9811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10454</TotalTime>
  <Words>443</Words>
  <Application>Microsoft Office PowerPoint</Application>
  <PresentationFormat>On-screen Show (4:3)</PresentationFormat>
  <Paragraphs>56</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Тема Office</vt:lpstr>
      <vt:lpstr>PowerPoint Presentation</vt:lpstr>
      <vt:lpstr>Contents</vt:lpstr>
      <vt:lpstr>Needs for Loading/Unloading Data Collection in Warehouse</vt:lpstr>
      <vt:lpstr>Optical Wireless Radio Link for Dynamic Data Collection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Ferrum</dc:creator>
  <cp:lastModifiedBy>VINA</cp:lastModifiedBy>
  <cp:revision>123</cp:revision>
  <dcterms:created xsi:type="dcterms:W3CDTF">2018-10-22T11:59:35Z</dcterms:created>
  <dcterms:modified xsi:type="dcterms:W3CDTF">2019-05-15T12:53:25Z</dcterms:modified>
</cp:coreProperties>
</file>