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13" r:id="rId4"/>
    <p:sldId id="309"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96159" autoAdjust="0"/>
  </p:normalViewPr>
  <p:slideViewPr>
    <p:cSldViewPr>
      <p:cViewPr varScale="1">
        <p:scale>
          <a:sx n="86" d="100"/>
          <a:sy n="86" d="100"/>
        </p:scale>
        <p:origin x="116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5/15/2019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5/15/2019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24550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5/15/2019</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2019</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15-19-0222-00-0vat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15-19-0222-00-0vat</a:t>
            </a:r>
            <a:endParaRPr lang="en-US" sz="1400" b="1" dirty="0">
              <a:solidFill>
                <a:schemeClr val="tx1"/>
              </a:solidFill>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5/15/2019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74134"/>
            <a:ext cx="9144000" cy="5847755"/>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lgn="just">
              <a:tabLst>
                <a:tab pos="2417763" algn="l"/>
              </a:tabLst>
            </a:pPr>
            <a:r>
              <a:rPr lang="en-US" sz="1600" b="1" dirty="0">
                <a:latin typeface="Times New Roman" pitchFamily="18" charset="0"/>
                <a:cs typeface="Times New Roman" pitchFamily="18" charset="0"/>
              </a:rPr>
              <a:t>Submission Title: </a:t>
            </a:r>
            <a:r>
              <a:rPr lang="en-US" sz="1600" dirty="0" smtClean="0">
                <a:latin typeface="Times New Roman" pitchFamily="18" charset="0"/>
                <a:cs typeface="Times New Roman" pitchFamily="18" charset="0"/>
              </a:rPr>
              <a:t>IoT Security Light with VLC Link for </a:t>
            </a:r>
            <a:r>
              <a:rPr lang="en-US" altLang="ko-KR" sz="1600" dirty="0" smtClean="0">
                <a:latin typeface="Times New Roman" pitchFamily="18" charset="0"/>
                <a:cs typeface="Times New Roman" pitchFamily="18" charset="0"/>
              </a:rPr>
              <a:t>Illegal Drone</a:t>
            </a:r>
            <a:r>
              <a:rPr lang="en-US" sz="1600" dirty="0" smtClean="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Localization </a:t>
            </a:r>
            <a:r>
              <a:rPr lang="en-US" altLang="ko-KR" sz="1600" dirty="0">
                <a:latin typeface="Times New Roman" pitchFamily="18" charset="0"/>
                <a:cs typeface="Times New Roman" pitchFamily="18" charset="0"/>
              </a:rPr>
              <a:t>and Tracking </a:t>
            </a:r>
            <a:r>
              <a:rPr lang="en-US" altLang="ko-KR" sz="1600" dirty="0" smtClean="0">
                <a:latin typeface="Times New Roman" pitchFamily="18" charset="0"/>
                <a:cs typeface="Times New Roman" pitchFamily="18" charset="0"/>
              </a:rPr>
              <a:t>in Prohibited Zone</a:t>
            </a:r>
            <a:endParaRPr lang="en-US" sz="1600" b="1" dirty="0" smtClean="0">
              <a:latin typeface="Times New Roman" pitchFamily="18" charset="0"/>
              <a:cs typeface="Times New Roman" pitchFamily="18" charset="0"/>
            </a:endParaRPr>
          </a:p>
          <a:p>
            <a:pPr marL="228600" algn="just"/>
            <a:endParaRPr lang="en-US" sz="1600" b="1"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Date </a:t>
            </a:r>
            <a:r>
              <a:rPr lang="en-US" sz="1600" b="1" dirty="0" smtClean="0">
                <a:latin typeface="Times New Roman" pitchFamily="18" charset="0"/>
                <a:cs typeface="Times New Roman" pitchFamily="18" charset="0"/>
              </a:rPr>
              <a:t>Submitted:</a:t>
            </a:r>
            <a:r>
              <a:rPr lang="en-US" sz="1600" dirty="0" smtClean="0">
                <a:latin typeface="Times New Roman" pitchFamily="18" charset="0"/>
                <a:cs typeface="Times New Roman" pitchFamily="18" charset="0"/>
              </a:rPr>
              <a:t> May 2019	</a:t>
            </a: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a:latin typeface="Times New Roman" pitchFamily="18" charset="0"/>
                <a:cs typeface="Times New Roman" pitchFamily="18" charset="0"/>
              </a:rPr>
              <a:t>Vinayagam Mariappan (SNUST) </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Soonho</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Jung (Sunil </a:t>
            </a:r>
            <a:r>
              <a:rPr lang="en-US" sz="1600" dirty="0" err="1">
                <a:latin typeface="Times New Roman" pitchFamily="18" charset="0"/>
                <a:cs typeface="Times New Roman" pitchFamily="18" charset="0"/>
              </a:rPr>
              <a:t>Elecomm</a:t>
            </a:r>
            <a:r>
              <a:rPr lang="en-US" sz="1600" dirty="0">
                <a:latin typeface="Times New Roman" pitchFamily="18" charset="0"/>
                <a:cs typeface="Times New Roman" pitchFamily="18" charset="0"/>
              </a:rPr>
              <a:t> Co.,</a:t>
            </a:r>
            <a:r>
              <a:rPr lang="en-US" sz="1600" dirty="0" err="1">
                <a:latin typeface="Times New Roman" pitchFamily="18" charset="0"/>
                <a:cs typeface="Times New Roman" pitchFamily="18" charset="0"/>
              </a:rPr>
              <a:t>LTd</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Sooung</a:t>
            </a:r>
            <a:r>
              <a:rPr lang="en-US" sz="1600" dirty="0">
                <a:latin typeface="Times New Roman" pitchFamily="18" charset="0"/>
                <a:cs typeface="Times New Roman" pitchFamily="18" charset="0"/>
              </a:rPr>
              <a:t> Kang (SNUST), </a:t>
            </a:r>
            <a:r>
              <a:rPr lang="en-US" sz="1600" dirty="0" err="1" smtClean="0">
                <a:latin typeface="Times New Roman" pitchFamily="18" charset="0"/>
                <a:cs typeface="Times New Roman" pitchFamily="18" charset="0"/>
              </a:rPr>
              <a:t>Donghoon</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Hyun (Korea Polytechnic Univ.), Minwoo Lee (SNUST),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 (SYCA</a:t>
            </a:r>
            <a:r>
              <a:rPr lang="en-US" sz="1600" dirty="0" smtClean="0">
                <a:latin typeface="Times New Roman" pitchFamily="18" charset="0"/>
                <a:cs typeface="Times New Roman" pitchFamily="18" charset="0"/>
              </a:rPr>
              <a:t>)</a:t>
            </a:r>
          </a:p>
          <a:p>
            <a:pPr marL="228600" algn="just"/>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Contact Information: +82-2-970-6431, FAX: +82-2-970-6123, E-Mail: </a:t>
            </a:r>
            <a:r>
              <a:rPr lang="en-US" sz="1600" dirty="0" smtClean="0">
                <a:latin typeface="Times New Roman" pitchFamily="18" charset="0"/>
                <a:cs typeface="Times New Roman" pitchFamily="18" charset="0"/>
              </a:rPr>
              <a:t>vinayagam@ieee.org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Re:</a:t>
            </a:r>
          </a:p>
          <a:p>
            <a:pPr marL="228600" algn="just"/>
            <a:r>
              <a:rPr lang="en-US" sz="1600" b="1" dirty="0" smtClean="0">
                <a:latin typeface="Times New Roman" pitchFamily="18" charset="0"/>
                <a:cs typeface="Times New Roman" pitchFamily="18" charset="0"/>
              </a:rPr>
              <a:t>Abstract</a:t>
            </a:r>
            <a:r>
              <a:rPr lang="en-US" sz="1600" b="1" dirty="0">
                <a:latin typeface="Times New Roman" pitchFamily="18" charset="0"/>
                <a:cs typeface="Times New Roman" pitchFamily="18" charset="0"/>
              </a:rPr>
              <a:t>: </a:t>
            </a:r>
            <a:r>
              <a:rPr lang="en-US" altLang="ko-KR" sz="1600" dirty="0">
                <a:latin typeface="Times New Roman" pitchFamily="18" charset="0"/>
                <a:cs typeface="Times New Roman" pitchFamily="18" charset="0"/>
              </a:rPr>
              <a:t>This documents introduce the </a:t>
            </a:r>
            <a:r>
              <a:rPr lang="en-US" altLang="ko-KR" sz="1600" dirty="0" smtClean="0">
                <a:latin typeface="Times New Roman" pitchFamily="18" charset="0"/>
                <a:cs typeface="Times New Roman" pitchFamily="18" charset="0"/>
              </a:rPr>
              <a:t>V2X VLC </a:t>
            </a:r>
            <a:r>
              <a:rPr lang="en-US" altLang="ko-KR" sz="1600" dirty="0">
                <a:latin typeface="Times New Roman" pitchFamily="18" charset="0"/>
                <a:cs typeface="Times New Roman" pitchFamily="18" charset="0"/>
              </a:rPr>
              <a:t>Link design consideration for VAT. </a:t>
            </a:r>
            <a:r>
              <a:rPr lang="en-US" altLang="ko-KR" sz="1600" dirty="0" smtClean="0">
                <a:latin typeface="Times New Roman" pitchFamily="18" charset="0"/>
                <a:cs typeface="Times New Roman" pitchFamily="18" charset="0"/>
              </a:rPr>
              <a:t>This </a:t>
            </a:r>
            <a:r>
              <a:rPr lang="en-US" altLang="ko-KR" sz="1600" dirty="0">
                <a:latin typeface="Times New Roman" pitchFamily="18" charset="0"/>
                <a:cs typeface="Times New Roman" pitchFamily="18" charset="0"/>
              </a:rPr>
              <a:t>proposed VLC </a:t>
            </a:r>
            <a:r>
              <a:rPr lang="en-US" altLang="ko-KR" sz="1600" dirty="0" smtClean="0">
                <a:latin typeface="Times New Roman" pitchFamily="18" charset="0"/>
                <a:cs typeface="Times New Roman" pitchFamily="18" charset="0"/>
              </a:rPr>
              <a:t>link is used in </a:t>
            </a:r>
            <a:r>
              <a:rPr lang="en-US" altLang="ko-KR" sz="1600" dirty="0">
                <a:latin typeface="Times New Roman" pitchFamily="18" charset="0"/>
                <a:cs typeface="Times New Roman" pitchFamily="18" charset="0"/>
              </a:rPr>
              <a:t>IoT </a:t>
            </a:r>
            <a:r>
              <a:rPr lang="en-US" altLang="ko-KR" sz="1600" dirty="0" smtClean="0">
                <a:latin typeface="Times New Roman" pitchFamily="18" charset="0"/>
                <a:cs typeface="Times New Roman" pitchFamily="18" charset="0"/>
              </a:rPr>
              <a:t>security lighting </a:t>
            </a:r>
            <a:r>
              <a:rPr lang="en-US" altLang="ko-KR" sz="1600" dirty="0">
                <a:latin typeface="Times New Roman" pitchFamily="18" charset="0"/>
                <a:cs typeface="Times New Roman" pitchFamily="18" charset="0"/>
              </a:rPr>
              <a:t>devices to </a:t>
            </a:r>
            <a:r>
              <a:rPr lang="en-US" altLang="ko-KR" sz="1600" dirty="0" smtClean="0">
                <a:latin typeface="Times New Roman" pitchFamily="18" charset="0"/>
                <a:cs typeface="Times New Roman" pitchFamily="18" charset="0"/>
              </a:rPr>
              <a:t>localize </a:t>
            </a:r>
            <a:r>
              <a:rPr lang="en-US" altLang="ko-KR" sz="1600" dirty="0">
                <a:latin typeface="Times New Roman" pitchFamily="18" charset="0"/>
                <a:cs typeface="Times New Roman" pitchFamily="18" charset="0"/>
              </a:rPr>
              <a:t>and </a:t>
            </a:r>
            <a:r>
              <a:rPr lang="en-US" altLang="ko-KR" sz="1600" dirty="0" smtClean="0">
                <a:latin typeface="Times New Roman" pitchFamily="18" charset="0"/>
                <a:cs typeface="Times New Roman" pitchFamily="18" charset="0"/>
              </a:rPr>
              <a:t>track the illegal drones flying in prohibited zone such as country borders, military camps, nuclear power plants, etc. This VAT solution can be used  </a:t>
            </a:r>
            <a:r>
              <a:rPr lang="en-US" altLang="ko-KR" sz="1600" dirty="0">
                <a:latin typeface="Times New Roman" pitchFamily="18" charset="0"/>
                <a:cs typeface="Times New Roman" pitchFamily="18" charset="0"/>
              </a:rPr>
              <a:t>to operate on the application services like </a:t>
            </a:r>
            <a:r>
              <a:rPr lang="en-US" altLang="ko-KR" sz="1600" dirty="0" smtClean="0">
                <a:latin typeface="Times New Roman" pitchFamily="18" charset="0"/>
                <a:cs typeface="Times New Roman" pitchFamily="18" charset="0"/>
              </a:rPr>
              <a:t>IoT/IoL</a:t>
            </a:r>
            <a:r>
              <a:rPr lang="en-US" altLang="ko-KR" sz="1600" dirty="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Surveillance Drones for security </a:t>
            </a:r>
            <a:r>
              <a:rPr lang="en-US" altLang="ko-KR" sz="1600" dirty="0">
                <a:latin typeface="Times New Roman" pitchFamily="18" charset="0"/>
                <a:cs typeface="Times New Roman" pitchFamily="18" charset="0"/>
              </a:rPr>
              <a:t>services, </a:t>
            </a:r>
            <a:r>
              <a:rPr lang="en-US" altLang="ko-KR" sz="1600" dirty="0" smtClean="0">
                <a:latin typeface="Times New Roman" pitchFamily="18" charset="0"/>
                <a:cs typeface="Times New Roman" pitchFamily="18" charset="0"/>
              </a:rPr>
              <a:t>etc</a:t>
            </a:r>
            <a:r>
              <a:rPr lang="en-US" altLang="ko-KR" sz="1600" dirty="0">
                <a:latin typeface="Times New Roman" pitchFamily="18" charset="0"/>
                <a:cs typeface="Times New Roman" pitchFamily="18" charset="0"/>
              </a:rPr>
              <a:t>. </a:t>
            </a:r>
            <a:endParaRPr lang="en-US" altLang="ko-KR"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provided concept models of  </a:t>
            </a:r>
            <a:r>
              <a:rPr lang="en-US" sz="1600" dirty="0" smtClean="0">
                <a:latin typeface="Times New Roman" pitchFamily="18" charset="0"/>
                <a:cs typeface="Times New Roman" pitchFamily="18" charset="0"/>
              </a:rPr>
              <a:t>VLC technology solution </a:t>
            </a:r>
            <a:r>
              <a:rPr lang="en-US" sz="1600" dirty="0">
                <a:latin typeface="Times New Roman" pitchFamily="18" charset="0"/>
                <a:cs typeface="Times New Roman" pitchFamily="18" charset="0"/>
              </a:rPr>
              <a:t>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	</a:t>
            </a:r>
          </a:p>
          <a:p>
            <a:pPr marL="228600" algn="just">
              <a:spcBef>
                <a:spcPts val="600"/>
              </a:spcBef>
              <a:spcAft>
                <a:spcPts val="600"/>
              </a:spcAft>
            </a:pPr>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a:latin typeface="Times New Roman" pitchFamily="18" charset="0"/>
                <a:cs typeface="Times New Roman" pitchFamily="18" charset="0"/>
              </a:rPr>
              <a:t>Release:</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latin typeface="Times New Roman" panose="02020603050405020304" pitchFamily="18" charset="0"/>
                <a:ea typeface="굴림" panose="020B0600000101010101" pitchFamily="50" charset="-127"/>
                <a:cs typeface="Times New Roman" panose="02020603050405020304" pitchFamily="18" charset="0"/>
              </a:rPr>
              <a:t>Contents</a:t>
            </a:r>
            <a:endParaRPr lang="en-US" sz="32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95300" y="2033587"/>
            <a:ext cx="8572500" cy="2386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Illegal Drone Localization and Tracking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Solution</a:t>
            </a:r>
          </a:p>
          <a:p>
            <a:pPr marL="342900" indent="-342900" algn="l">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Security Light based VLC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 for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Patrol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Service</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3340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2800" b="1" dirty="0">
                <a:latin typeface="Times New Roman" panose="02020603050405020304" pitchFamily="18" charset="0"/>
                <a:ea typeface="굴림" panose="020B0600000101010101" pitchFamily="50" charset="-127"/>
                <a:cs typeface="Times New Roman" panose="02020603050405020304" pitchFamily="18" charset="0"/>
              </a:rPr>
              <a:t>Need for Illegal Drone Localization and Tracking </a:t>
            </a:r>
            <a:r>
              <a:rPr lang="en-US" altLang="ko-KR" sz="2800" b="1" dirty="0" smtClean="0">
                <a:latin typeface="Times New Roman" panose="02020603050405020304" pitchFamily="18" charset="0"/>
                <a:ea typeface="굴림" panose="020B0600000101010101" pitchFamily="50" charset="-127"/>
                <a:cs typeface="Times New Roman" panose="02020603050405020304" pitchFamily="18" charset="0"/>
              </a:rPr>
              <a:t>Solution</a:t>
            </a:r>
            <a:endParaRPr lang="en-US" altLang="ko-KR" sz="28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16" name="Content Placeholder 2"/>
          <p:cNvSpPr txBox="1">
            <a:spLocks/>
          </p:cNvSpPr>
          <p:nvPr/>
        </p:nvSpPr>
        <p:spPr>
          <a:xfrm>
            <a:off x="860263" y="4894076"/>
            <a:ext cx="3246070" cy="270093"/>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tabLst>
                <a:tab pos="2417763" algn="l"/>
              </a:tabLst>
            </a:pPr>
            <a:r>
              <a:rPr lang="en-US" sz="1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&lt;  Prohibited Zone for Private Drones Fly &gt;</a:t>
            </a:r>
            <a:endParaRPr lang="en-US" sz="1000"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533401" y="2090018"/>
            <a:ext cx="3981160" cy="2812525"/>
            <a:chOff x="533401" y="2090018"/>
            <a:chExt cx="3981160" cy="2812525"/>
          </a:xfrm>
        </p:grpSpPr>
        <p:grpSp>
          <p:nvGrpSpPr>
            <p:cNvPr id="10" name="Group 9"/>
            <p:cNvGrpSpPr/>
            <p:nvPr/>
          </p:nvGrpSpPr>
          <p:grpSpPr>
            <a:xfrm>
              <a:off x="533401" y="2090018"/>
              <a:ext cx="3886199" cy="2649581"/>
              <a:chOff x="381001" y="1752600"/>
              <a:chExt cx="3886199" cy="2649581"/>
            </a:xfrm>
          </p:grpSpPr>
          <p:grpSp>
            <p:nvGrpSpPr>
              <p:cNvPr id="5" name="Group 4"/>
              <p:cNvGrpSpPr/>
              <p:nvPr/>
            </p:nvGrpSpPr>
            <p:grpSpPr>
              <a:xfrm>
                <a:off x="381001" y="1752600"/>
                <a:ext cx="2057400" cy="1295400"/>
                <a:chOff x="447083" y="2057400"/>
                <a:chExt cx="4355726" cy="2801989"/>
              </a:xfrm>
            </p:grpSpPr>
            <p:pic>
              <p:nvPicPr>
                <p:cNvPr id="2" name="그림 1"/>
                <p:cNvPicPr>
                  <a:picLocks noChangeAspect="1"/>
                </p:cNvPicPr>
                <p:nvPr/>
              </p:nvPicPr>
              <p:blipFill>
                <a:blip r:embed="rId3">
                  <a:duotone>
                    <a:schemeClr val="accent4">
                      <a:shade val="45000"/>
                      <a:satMod val="135000"/>
                    </a:schemeClr>
                    <a:prstClr val="white"/>
                  </a:duotone>
                </a:blip>
                <a:stretch>
                  <a:fillRect/>
                </a:stretch>
              </p:blipFill>
              <p:spPr>
                <a:xfrm>
                  <a:off x="479740" y="2057400"/>
                  <a:ext cx="4323069" cy="2801989"/>
                </a:xfrm>
                <a:prstGeom prst="rect">
                  <a:avLst/>
                </a:prstGeom>
              </p:spPr>
            </p:pic>
            <p:pic>
              <p:nvPicPr>
                <p:cNvPr id="3" name="그림 2"/>
                <p:cNvPicPr>
                  <a:picLocks noChangeAspect="1"/>
                </p:cNvPicPr>
                <p:nvPr/>
              </p:nvPicPr>
              <p:blipFill>
                <a:blip r:embed="rId4"/>
                <a:stretch>
                  <a:fillRect/>
                </a:stretch>
              </p:blipFill>
              <p:spPr>
                <a:xfrm>
                  <a:off x="447083" y="3272244"/>
                  <a:ext cx="1587145" cy="1587145"/>
                </a:xfrm>
                <a:prstGeom prst="rect">
                  <a:avLst/>
                </a:prstGeom>
              </p:spPr>
            </p:pic>
          </p:grpSp>
          <p:pic>
            <p:nvPicPr>
              <p:cNvPr id="102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1752600"/>
                <a:ext cx="1828799" cy="1305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404515" y="3047999"/>
                <a:ext cx="2033885" cy="1354181"/>
              </a:xfrm>
              <a:prstGeom prst="rect">
                <a:avLst/>
              </a:prstGeom>
            </p:spPr>
          </p:pic>
          <p:pic>
            <p:nvPicPr>
              <p:cNvPr id="9" name="Picture 8"/>
              <p:cNvPicPr>
                <a:picLocks noChangeAspect="1"/>
              </p:cNvPicPr>
              <p:nvPr/>
            </p:nvPicPr>
            <p:blipFill>
              <a:blip r:embed="rId7"/>
              <a:stretch>
                <a:fillRect/>
              </a:stretch>
            </p:blipFill>
            <p:spPr>
              <a:xfrm>
                <a:off x="2438400" y="3047999"/>
                <a:ext cx="1828800" cy="1354182"/>
              </a:xfrm>
              <a:prstGeom prst="rect">
                <a:avLst/>
              </a:prstGeom>
            </p:spPr>
          </p:pic>
        </p:grpSp>
        <p:sp>
          <p:nvSpPr>
            <p:cNvPr id="14" name="TextBox 13"/>
            <p:cNvSpPr txBox="1"/>
            <p:nvPr/>
          </p:nvSpPr>
          <p:spPr>
            <a:xfrm>
              <a:off x="4030133" y="4687099"/>
              <a:ext cx="484428" cy="215444"/>
            </a:xfrm>
            <a:prstGeom prst="rect">
              <a:avLst/>
            </a:prstGeom>
            <a:noFill/>
          </p:spPr>
          <p:txBody>
            <a:bodyPr wrap="none" rtlCol="0">
              <a:spAutoFit/>
            </a:bodyPr>
            <a:lstStyle/>
            <a:p>
              <a:r>
                <a:rPr lang="en-US" sz="800" dirty="0" smtClean="0"/>
                <a:t>Google</a:t>
              </a:r>
              <a:endParaRPr lang="en-US" sz="800" dirty="0"/>
            </a:p>
          </p:txBody>
        </p:sp>
      </p:grpSp>
      <p:sp>
        <p:nvSpPr>
          <p:cNvPr id="17" name="Content Placeholder 2"/>
          <p:cNvSpPr txBox="1">
            <a:spLocks/>
          </p:cNvSpPr>
          <p:nvPr/>
        </p:nvSpPr>
        <p:spPr>
          <a:xfrm>
            <a:off x="4419600" y="1295400"/>
            <a:ext cx="4722837" cy="50178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Nowadays drones are used for many kind of services in many spheres like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paly, security</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patrol, delivery, public crowd monitoring etc.</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As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drones have become commercially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to uses by civilians, increases the crimes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that illegally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shoots by cameras attached in the drones.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prevent crimes, automatic security patrol services are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needed because there are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some civilians captures video/image in the restricted areas.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patrol drones and outdoor security lights can be used to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localize the precise location of the illegal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drones using a lighting system installed in the barbed wire.</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position information is obtained by using the VLC link of the camera and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lighting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system connected to the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drone and IoT security lights.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1885657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50012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2800" b="1" dirty="0">
                <a:latin typeface="Times New Roman" panose="02020603050405020304" pitchFamily="18" charset="0"/>
                <a:ea typeface="굴림" panose="020B0600000101010101" pitchFamily="50" charset="-127"/>
                <a:cs typeface="Times New Roman" panose="02020603050405020304" pitchFamily="18" charset="0"/>
              </a:rPr>
              <a:t>IoT Security </a:t>
            </a:r>
            <a:r>
              <a:rPr lang="en-US" altLang="ko-KR" sz="2800" b="1" dirty="0" smtClean="0">
                <a:latin typeface="Times New Roman" panose="02020603050405020304" pitchFamily="18" charset="0"/>
                <a:ea typeface="굴림" panose="020B0600000101010101" pitchFamily="50" charset="-127"/>
                <a:cs typeface="Times New Roman" panose="02020603050405020304" pitchFamily="18" charset="0"/>
              </a:rPr>
              <a:t>Light based </a:t>
            </a:r>
            <a:r>
              <a:rPr lang="en-US" altLang="ko-KR" sz="2800" b="1" dirty="0">
                <a:latin typeface="Times New Roman" panose="02020603050405020304" pitchFamily="18" charset="0"/>
                <a:ea typeface="굴림" panose="020B0600000101010101" pitchFamily="50" charset="-127"/>
                <a:cs typeface="Times New Roman" panose="02020603050405020304" pitchFamily="18" charset="0"/>
              </a:rPr>
              <a:t>VLC Link for Patrol Service</a:t>
            </a:r>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18" name="Content Placeholder 2"/>
          <p:cNvSpPr txBox="1">
            <a:spLocks/>
          </p:cNvSpPr>
          <p:nvPr/>
        </p:nvSpPr>
        <p:spPr>
          <a:xfrm>
            <a:off x="4716089" y="4447202"/>
            <a:ext cx="3962400" cy="181959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buFont typeface="Arial" panose="020B0604020202020204" pitchFamily="34" charset="0"/>
              <a:buChar char="•"/>
            </a:pPr>
            <a:r>
              <a:rPr lang="en-US" altLang="ko-KR" sz="18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 Security Lighting System based VLC </a:t>
            </a:r>
            <a:r>
              <a:rPr lang="en-US" altLang="ko-KR" sz="18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 </a:t>
            </a:r>
            <a:r>
              <a:rPr lang="en-US" altLang="ko-KR" sz="18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Patrol Service</a:t>
            </a:r>
          </a:p>
          <a:p>
            <a:pPr marL="628650" lvl="1" indent="-171450" algn="just">
              <a:buFont typeface="Times New Roman" panose="02020603050405020304" pitchFamily="18" charset="0"/>
              <a:buChar char="˗"/>
            </a:pP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Outdoor Street Light and Drone Light System</a:t>
            </a:r>
          </a:p>
          <a:p>
            <a:pPr marL="628650" lvl="1" indent="-171450" algn="just">
              <a:buFont typeface="Times New Roman" panose="02020603050405020304" pitchFamily="18" charset="0"/>
              <a:buChar char="˗"/>
            </a:pP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a:t>
            </a: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PD / </a:t>
            </a: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CMOS Image Sensor</a:t>
            </a:r>
            <a:endPar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buFont typeface="Times New Roman" panose="02020603050405020304" pitchFamily="18" charset="0"/>
              <a:buChar char="˗"/>
            </a:pP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buFont typeface="Times New Roman" panose="02020603050405020304" pitchFamily="18" charset="0"/>
              <a:buChar char="˗"/>
            </a:pP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200150" lvl="2" indent="-285750" algn="just">
              <a:buFont typeface="Arial" panose="020B0604020202020204" pitchFamily="34" charset="0"/>
              <a:buChar char="▫"/>
            </a:pPr>
            <a:r>
              <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VPPM, Offset-VPWM, Multilevel PPM, Inverted PPM, Subcarrier PPM, DSSS SIK etc.</a:t>
            </a:r>
          </a:p>
          <a:p>
            <a:pPr marL="628650" lvl="1" indent="-171450" algn="just">
              <a:buFont typeface="Times New Roman" panose="02020603050405020304" pitchFamily="18" charset="0"/>
              <a:buChar char="˗"/>
            </a:pP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a:t>
            </a: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1Mb/s and Distance : 2m ~ 100m</a:t>
            </a:r>
          </a:p>
        </p:txBody>
      </p:sp>
      <p:sp>
        <p:nvSpPr>
          <p:cNvPr id="23" name="TextBox 53"/>
          <p:cNvSpPr txBox="1">
            <a:spLocks noChangeArrowheads="1"/>
          </p:cNvSpPr>
          <p:nvPr/>
        </p:nvSpPr>
        <p:spPr bwMode="auto">
          <a:xfrm>
            <a:off x="2418239" y="4249579"/>
            <a:ext cx="33931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IoT Security Light based VLC Link for Patrol Service &gt;  </a:t>
            </a:r>
          </a:p>
        </p:txBody>
      </p:sp>
      <p:grpSp>
        <p:nvGrpSpPr>
          <p:cNvPr id="4" name="Group 3"/>
          <p:cNvGrpSpPr/>
          <p:nvPr/>
        </p:nvGrpSpPr>
        <p:grpSpPr>
          <a:xfrm>
            <a:off x="444500" y="1143000"/>
            <a:ext cx="8470900" cy="3102374"/>
            <a:chOff x="444500" y="1317226"/>
            <a:chExt cx="8470900" cy="3102374"/>
          </a:xfrm>
        </p:grpSpPr>
        <p:pic>
          <p:nvPicPr>
            <p:cNvPr id="3" name="그림 2"/>
            <p:cNvPicPr>
              <a:picLocks noChangeAspect="1"/>
            </p:cNvPicPr>
            <p:nvPr/>
          </p:nvPicPr>
          <p:blipFill rotWithShape="1">
            <a:blip r:embed="rId3"/>
            <a:srcRect l="21932"/>
            <a:stretch/>
          </p:blipFill>
          <p:spPr>
            <a:xfrm>
              <a:off x="444500" y="1317226"/>
              <a:ext cx="8305800" cy="3102374"/>
            </a:xfrm>
            <a:prstGeom prst="rect">
              <a:avLst/>
            </a:prstGeom>
          </p:spPr>
        </p:pic>
        <p:sp>
          <p:nvSpPr>
            <p:cNvPr id="15" name="Isosceles Triangle 30"/>
            <p:cNvSpPr/>
            <p:nvPr/>
          </p:nvSpPr>
          <p:spPr>
            <a:xfrm>
              <a:off x="7267884" y="1935640"/>
              <a:ext cx="887612" cy="2233624"/>
            </a:xfrm>
            <a:prstGeom prst="triangle">
              <a:avLst>
                <a:gd name="adj" fmla="val 50833"/>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Isosceles Triangle 30"/>
            <p:cNvSpPr/>
            <p:nvPr/>
          </p:nvSpPr>
          <p:spPr>
            <a:xfrm rot="6264917">
              <a:off x="2973431" y="775892"/>
              <a:ext cx="887612" cy="3068377"/>
            </a:xfrm>
            <a:prstGeom prst="triangle">
              <a:avLst>
                <a:gd name="adj" fmla="val 50833"/>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9" name="Picture 4" descr="C:\Users\Vadim\Desktop\dji-drone-phantom4-white.png"/>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colorTemperature colorTemp="11500"/>
                      </a14:imgEffect>
                      <a14:imgEffect>
                        <a14:saturation sat="0"/>
                      </a14:imgEffect>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963198" y="1329176"/>
              <a:ext cx="2268838" cy="138237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직선 화살표 연결선 4"/>
            <p:cNvCxnSpPr>
              <a:stCxn id="25" idx="0"/>
              <a:endCxn id="15" idx="0"/>
            </p:cNvCxnSpPr>
            <p:nvPr/>
          </p:nvCxnSpPr>
          <p:spPr>
            <a:xfrm flipV="1">
              <a:off x="4901284" y="1935640"/>
              <a:ext cx="2817800" cy="76353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Picture 4" descr="C:\Users\Vadim\Desktop\dji-drone-phantom4-white.png"/>
            <p:cNvPicPr>
              <a:picLocks noChangeAspect="1" noChangeArrowheads="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491991" y="2722106"/>
              <a:ext cx="2423409" cy="1476549"/>
            </a:xfrm>
            <a:prstGeom prst="rect">
              <a:avLst/>
            </a:prstGeom>
            <a:noFill/>
            <a:extLst>
              <a:ext uri="{909E8E84-426E-40DD-AFC4-6F175D3DCCD1}">
                <a14:hiddenFill xmlns:a14="http://schemas.microsoft.com/office/drawing/2010/main">
                  <a:solidFill>
                    <a:srgbClr val="FFFFFF"/>
                  </a:solidFill>
                </a14:hiddenFill>
              </a:ext>
            </a:extLst>
          </p:spPr>
        </p:pic>
        <p:sp>
          <p:nvSpPr>
            <p:cNvPr id="54" name="직사각형 53"/>
            <p:cNvSpPr/>
            <p:nvPr/>
          </p:nvSpPr>
          <p:spPr>
            <a:xfrm>
              <a:off x="1341644" y="2263822"/>
              <a:ext cx="1511946" cy="339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latin typeface="Times New Roman" panose="02020603050405020304" pitchFamily="18" charset="0"/>
                  <a:cs typeface="Times New Roman" panose="02020603050405020304" pitchFamily="18" charset="0"/>
                </a:rPr>
                <a:t>Illegal Drone</a:t>
              </a:r>
              <a:endParaRPr lang="ko-KR" altLang="en-US" sz="1200" b="1" dirty="0">
                <a:latin typeface="Times New Roman" panose="02020603050405020304" pitchFamily="18" charset="0"/>
                <a:cs typeface="Times New Roman" panose="02020603050405020304" pitchFamily="18" charset="0"/>
              </a:endParaRPr>
            </a:p>
          </p:txBody>
        </p:sp>
        <p:sp>
          <p:nvSpPr>
            <p:cNvPr id="56" name="직사각형 55"/>
            <p:cNvSpPr/>
            <p:nvPr/>
          </p:nvSpPr>
          <p:spPr>
            <a:xfrm>
              <a:off x="6759678" y="3722380"/>
              <a:ext cx="1918811" cy="41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bg1"/>
                  </a:solidFill>
                  <a:latin typeface="Times New Roman" panose="02020603050405020304" pitchFamily="18" charset="0"/>
                  <a:cs typeface="Times New Roman" panose="02020603050405020304" pitchFamily="18" charset="0"/>
                </a:rPr>
                <a:t>Patrol Drone</a:t>
              </a:r>
              <a:endParaRPr lang="ko-KR" altLang="en-US" sz="1200" b="1" dirty="0">
                <a:solidFill>
                  <a:schemeClr val="bg1"/>
                </a:solidFill>
                <a:latin typeface="Times New Roman" panose="02020603050405020304" pitchFamily="18" charset="0"/>
                <a:cs typeface="Times New Roman" panose="02020603050405020304" pitchFamily="18" charset="0"/>
              </a:endParaRPr>
            </a:p>
          </p:txBody>
        </p:sp>
        <p:sp>
          <p:nvSpPr>
            <p:cNvPr id="60" name="직사각형 59"/>
            <p:cNvSpPr/>
            <p:nvPr/>
          </p:nvSpPr>
          <p:spPr>
            <a:xfrm rot="20661535">
              <a:off x="5279332" y="2058672"/>
              <a:ext cx="1824377" cy="41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latin typeface="Times New Roman" panose="02020603050405020304" pitchFamily="18" charset="0"/>
                  <a:cs typeface="Times New Roman" panose="02020603050405020304" pitchFamily="18" charset="0"/>
                </a:rPr>
                <a:t>Bi-Directional VLC Link</a:t>
              </a:r>
              <a:endParaRPr lang="ko-KR" altLang="en-US" sz="1200" b="1" dirty="0">
                <a:latin typeface="Times New Roman" panose="02020603050405020304" pitchFamily="18" charset="0"/>
                <a:cs typeface="Times New Roman" panose="02020603050405020304" pitchFamily="18" charset="0"/>
              </a:endParaRPr>
            </a:p>
          </p:txBody>
        </p:sp>
        <p:sp>
          <p:nvSpPr>
            <p:cNvPr id="19" name="직사각형 59"/>
            <p:cNvSpPr/>
            <p:nvPr/>
          </p:nvSpPr>
          <p:spPr>
            <a:xfrm rot="644260">
              <a:off x="2496238" y="2138224"/>
              <a:ext cx="1824377" cy="41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b="1" dirty="0" smtClean="0">
                  <a:solidFill>
                    <a:srgbClr val="FFFF00"/>
                  </a:solidFill>
                  <a:latin typeface="Times New Roman" panose="02020603050405020304" pitchFamily="18" charset="0"/>
                  <a:cs typeface="Times New Roman" panose="02020603050405020304" pitchFamily="18" charset="0"/>
                </a:rPr>
                <a:t>Bi-Directional VLC Link</a:t>
              </a:r>
              <a:endParaRPr lang="ko-KR" altLang="en-US" sz="800" b="1" dirty="0">
                <a:solidFill>
                  <a:srgbClr val="FFFF00"/>
                </a:solidFill>
                <a:latin typeface="Times New Roman" panose="02020603050405020304" pitchFamily="18" charset="0"/>
                <a:cs typeface="Times New Roman" panose="02020603050405020304" pitchFamily="18" charset="0"/>
              </a:endParaRPr>
            </a:p>
          </p:txBody>
        </p:sp>
        <p:sp>
          <p:nvSpPr>
            <p:cNvPr id="21" name="직사각형 59"/>
            <p:cNvSpPr/>
            <p:nvPr/>
          </p:nvSpPr>
          <p:spPr>
            <a:xfrm rot="5400000">
              <a:off x="6807461" y="2605454"/>
              <a:ext cx="1824377" cy="41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b="1" dirty="0" smtClean="0">
                  <a:solidFill>
                    <a:srgbClr val="FFFF00"/>
                  </a:solidFill>
                  <a:latin typeface="Times New Roman" panose="02020603050405020304" pitchFamily="18" charset="0"/>
                  <a:cs typeface="Times New Roman" panose="02020603050405020304" pitchFamily="18" charset="0"/>
                </a:rPr>
                <a:t>Bi-Directional VLC Link</a:t>
              </a:r>
              <a:endParaRPr lang="ko-KR" altLang="en-US" sz="800" b="1" dirty="0">
                <a:solidFill>
                  <a:srgbClr val="FFFF00"/>
                </a:solidFill>
                <a:latin typeface="Times New Roman" panose="02020603050405020304" pitchFamily="18" charset="0"/>
                <a:cs typeface="Times New Roman" panose="02020603050405020304" pitchFamily="18" charset="0"/>
              </a:endParaRPr>
            </a:p>
          </p:txBody>
        </p:sp>
      </p:grpSp>
      <p:sp>
        <p:nvSpPr>
          <p:cNvPr id="24" name="직사각형 31"/>
          <p:cNvSpPr/>
          <p:nvPr/>
        </p:nvSpPr>
        <p:spPr>
          <a:xfrm>
            <a:off x="431803" y="4693423"/>
            <a:ext cx="4284286" cy="1477328"/>
          </a:xfrm>
          <a:prstGeom prst="rect">
            <a:avLst/>
          </a:prstGeom>
        </p:spPr>
        <p:txBody>
          <a:bodyPr wrap="square">
            <a:spAutoFit/>
          </a:bodyPr>
          <a:lstStyle/>
          <a:p>
            <a:pPr algn="just">
              <a:lnSpc>
                <a:spcPct val="150000"/>
              </a:lnSpc>
            </a:pP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 </a:t>
            </a: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Provides precise location of illegal </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drones </a:t>
            </a: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to </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patrol service </a:t>
            </a: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for </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tracking</a:t>
            </a:r>
          </a:p>
          <a:p>
            <a:pPr algn="just">
              <a:lnSpc>
                <a:spcPct val="150000"/>
              </a:lnSpc>
            </a:pP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 The position information is obtained by using the VLC link of the camera and illumination system connected to the </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IoT Security Light and Drone</a:t>
            </a: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a:t>
            </a:r>
            <a:endPar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8382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b="1" dirty="0">
                <a:latin typeface="Times New Roman" panose="02020603050405020304" pitchFamily="18" charset="0"/>
                <a:cs typeface="Times New Roman" panose="02020603050405020304" pitchFamily="18" charset="0"/>
              </a:rPr>
              <a:t>Conclusion</a:t>
            </a:r>
            <a:endParaRPr lang="en-US" sz="28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96116" y="1752600"/>
            <a:ext cx="8190684" cy="3962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detect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drones that illegally film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confidential facilities using IoT security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lighting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system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patrol and alert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about the illegal unmanned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aircraft through VLC Link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about precise location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navigation information</a:t>
            </a: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proposed solution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enables the VLC Link to acquire the position information of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illegal drone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appearing at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prohibited zone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by using the camera connected with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 security lighting system.</a:t>
            </a: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This proposed solution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makes it easy for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patrol drones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locate the exact illegal drones without GPS action</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smtClean="0">
                <a:latin typeface="Times New Roman" pitchFamily="18" charset="0"/>
                <a:cs typeface="Times New Roman" pitchFamily="18" charset="0"/>
              </a:rPr>
              <a:t>Slide 5</a:t>
            </a:r>
            <a:endParaRPr lang="en-US"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19494</TotalTime>
  <Words>449</Words>
  <Application>Microsoft Office PowerPoint</Application>
  <PresentationFormat>On-screen Show (4:3)</PresentationFormat>
  <Paragraphs>68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굴림</vt: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609</cp:revision>
  <cp:lastPrinted>2017-05-07T15:48:38Z</cp:lastPrinted>
  <dcterms:created xsi:type="dcterms:W3CDTF">2010-05-15T17:50:32Z</dcterms:created>
  <dcterms:modified xsi:type="dcterms:W3CDTF">2019-05-15T12:43:28Z</dcterms:modified>
</cp:coreProperties>
</file>