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6" autoAdjust="0"/>
    <p:restoredTop sz="96159" autoAdjust="0"/>
  </p:normalViewPr>
  <p:slideViewPr>
    <p:cSldViewPr>
      <p:cViewPr varScale="1">
        <p:scale>
          <a:sx n="91" d="100"/>
          <a:sy n="91" d="100"/>
        </p:scale>
        <p:origin x="82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38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5/15/2019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5/15/2019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15-19-0220-00-0vat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15-19-0220-00-0vat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smtClean="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smtClean="0">
              <a:latin typeface="Times New Roman" pitchFamily="18" charset="0"/>
              <a:cs typeface="Times New Roman" pitchFamily="18" charset="0"/>
            </a:endParaRPr>
          </a:p>
          <a:p>
            <a:pPr marL="228600"/>
            <a:r>
              <a:rPr lang="en-US" altLang="ko-KR" sz="1600" b="1" dirty="0" smtClean="0">
                <a:latin typeface="Times New Roman" pitchFamily="18" charset="0"/>
                <a:cs typeface="Times New Roman" pitchFamily="18" charset="0"/>
              </a:rPr>
              <a:t>Submission </a:t>
            </a:r>
            <a:r>
              <a:rPr lang="en-US" altLang="ko-KR" sz="1600" b="1" dirty="0">
                <a:latin typeface="Times New Roman" pitchFamily="18" charset="0"/>
                <a:cs typeface="Times New Roman" pitchFamily="18" charset="0"/>
              </a:rPr>
              <a:t>Title: </a:t>
            </a:r>
            <a:r>
              <a:rPr lang="en-IN" altLang="ko-KR" sz="1600" dirty="0">
                <a:latin typeface="Times New Roman" pitchFamily="18" charset="0"/>
                <a:cs typeface="Times New Roman" pitchFamily="18" charset="0"/>
              </a:rPr>
              <a:t>Drone based Delivery Service </a:t>
            </a:r>
            <a:r>
              <a:rPr lang="en-IN" altLang="ko-KR" sz="1600" dirty="0" smtClean="0">
                <a:latin typeface="Times New Roman" pitchFamily="18" charset="0"/>
                <a:cs typeface="Times New Roman" pitchFamily="18" charset="0"/>
              </a:rPr>
              <a:t>Authentication using IoT/IoL Link</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a:latin typeface="Times New Roman" pitchFamily="18" charset="0"/>
                <a:cs typeface="Times New Roman" pitchFamily="18" charset="0"/>
              </a:rPr>
              <a:t>Jaesang Cha (SNUST), </a:t>
            </a:r>
            <a:r>
              <a:rPr lang="en-US" sz="1600" dirty="0" err="1">
                <a:latin typeface="Times New Roman" pitchFamily="18" charset="0"/>
                <a:cs typeface="Times New Roman" pitchFamily="18" charset="0"/>
              </a:rPr>
              <a:t>Nugmanov</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Said (</a:t>
            </a:r>
            <a:r>
              <a:rPr lang="en-US" sz="1600" dirty="0">
                <a:latin typeface="Times New Roman" pitchFamily="18" charset="0"/>
                <a:cs typeface="Times New Roman" pitchFamily="18" charset="0"/>
              </a:rPr>
              <a:t>SNUST), Minwoo Lee (SNUST), </a:t>
            </a:r>
            <a:r>
              <a:rPr lang="en-US" sz="1600" dirty="0" err="1">
                <a:latin typeface="Times New Roman" pitchFamily="18" charset="0"/>
                <a:cs typeface="Times New Roman" pitchFamily="18" charset="0"/>
              </a:rPr>
              <a:t>Seongjhin</a:t>
            </a:r>
            <a:r>
              <a:rPr lang="en-US" sz="1600" dirty="0">
                <a:latin typeface="Times New Roman" pitchFamily="18" charset="0"/>
                <a:cs typeface="Times New Roman" pitchFamily="18" charset="0"/>
              </a:rPr>
              <a:t> Choi (SNUST), </a:t>
            </a:r>
            <a:r>
              <a:rPr lang="en-US" sz="1600" dirty="0" err="1">
                <a:latin typeface="Times New Roman" pitchFamily="18" charset="0"/>
                <a:cs typeface="Times New Roman" pitchFamily="18" charset="0"/>
              </a:rPr>
              <a:t>Jaesoo</a:t>
            </a:r>
            <a:r>
              <a:rPr lang="en-US" sz="1600" dirty="0">
                <a:latin typeface="Times New Roman" pitchFamily="18" charset="0"/>
                <a:cs typeface="Times New Roman" pitchFamily="18" charset="0"/>
              </a:rPr>
              <a:t> Kim (SNUST), </a:t>
            </a:r>
            <a:r>
              <a:rPr lang="en-US" sz="1600" dirty="0" err="1">
                <a:latin typeface="Times New Roman" pitchFamily="18" charset="0"/>
                <a:cs typeface="Times New Roman" pitchFamily="18" charset="0"/>
              </a:rPr>
              <a:t>Jonghoon</a:t>
            </a:r>
            <a:r>
              <a:rPr lang="en-US" sz="1600" dirty="0">
                <a:latin typeface="Times New Roman" pitchFamily="18" charset="0"/>
                <a:cs typeface="Times New Roman" pitchFamily="18" charset="0"/>
              </a:rPr>
              <a:t> Lee (SNUST), </a:t>
            </a:r>
            <a:r>
              <a:rPr lang="en-US" sz="1600" dirty="0" err="1">
                <a:latin typeface="Times New Roman" pitchFamily="18" charset="0"/>
                <a:cs typeface="Times New Roman" pitchFamily="18" charset="0"/>
              </a:rPr>
              <a:t>Jintae</a:t>
            </a:r>
            <a:r>
              <a:rPr lang="en-US" sz="1600" dirty="0">
                <a:latin typeface="Times New Roman" pitchFamily="18" charset="0"/>
                <a:cs typeface="Times New Roman" pitchFamily="18" charset="0"/>
              </a:rPr>
              <a:t> Kim (Fivetek Co., Ltd.),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Lee (L&amp;S LED Co., Ltd.), </a:t>
            </a:r>
            <a:r>
              <a:rPr lang="en-US" sz="1600" dirty="0" err="1">
                <a:latin typeface="Times New Roman" pitchFamily="18" charset="0"/>
                <a:cs typeface="Times New Roman" pitchFamily="18" charset="0"/>
              </a:rPr>
              <a:t>Sangil</a:t>
            </a:r>
            <a:r>
              <a:rPr lang="en-US" sz="1600" dirty="0">
                <a:latin typeface="Times New Roman" pitchFamily="18" charset="0"/>
                <a:cs typeface="Times New Roman" pitchFamily="18" charset="0"/>
              </a:rPr>
              <a:t> Lim (</a:t>
            </a:r>
            <a:r>
              <a:rPr lang="en-US" sz="1600" dirty="0" err="1">
                <a:latin typeface="Times New Roman" pitchFamily="18" charset="0"/>
                <a:cs typeface="Times New Roman" pitchFamily="18" charset="0"/>
              </a:rPr>
              <a:t>Signtelecom</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altLang="ko-KR" sz="1600" b="1" dirty="0">
                <a:latin typeface="Times New Roman" pitchFamily="18" charset="0"/>
                <a:cs typeface="Times New Roman" pitchFamily="18" charset="0"/>
              </a:rPr>
              <a:t>Abstract: </a:t>
            </a:r>
            <a:r>
              <a:rPr lang="en-IN" altLang="ko-KR" sz="1600" dirty="0" smtClean="0">
                <a:latin typeface="Times New Roman" pitchFamily="18" charset="0"/>
                <a:cs typeface="Times New Roman" pitchFamily="18" charset="0"/>
              </a:rPr>
              <a:t>This </a:t>
            </a:r>
            <a:r>
              <a:rPr lang="en-IN" altLang="ko-KR" sz="1600" dirty="0">
                <a:latin typeface="Times New Roman" pitchFamily="18" charset="0"/>
                <a:cs typeface="Times New Roman" pitchFamily="18" charset="0"/>
              </a:rPr>
              <a:t>documents introduce the </a:t>
            </a:r>
            <a:r>
              <a:rPr lang="en-IN" altLang="ko-KR" sz="1600" dirty="0" smtClean="0">
                <a:latin typeface="Times New Roman" pitchFamily="18" charset="0"/>
                <a:cs typeface="Times New Roman" pitchFamily="18" charset="0"/>
              </a:rPr>
              <a:t>V2X IoT/IoL Link </a:t>
            </a:r>
            <a:r>
              <a:rPr lang="en-IN" altLang="ko-KR" sz="1600" dirty="0">
                <a:latin typeface="Times New Roman" pitchFamily="18" charset="0"/>
                <a:cs typeface="Times New Roman" pitchFamily="18" charset="0"/>
              </a:rPr>
              <a:t>design consideration for VAT. This proposed </a:t>
            </a:r>
            <a:r>
              <a:rPr lang="en-IN" altLang="ko-KR" sz="1600" dirty="0" smtClean="0">
                <a:latin typeface="Times New Roman" pitchFamily="18" charset="0"/>
                <a:cs typeface="Times New Roman" pitchFamily="18" charset="0"/>
              </a:rPr>
              <a:t>IoT/IoL Link used for authenticating remote user for drone based delivery service. </a:t>
            </a:r>
            <a:r>
              <a:rPr lang="en-IN" altLang="ko-KR" sz="1600" dirty="0">
                <a:latin typeface="Times New Roman" pitchFamily="18" charset="0"/>
                <a:cs typeface="Times New Roman" pitchFamily="18" charset="0"/>
              </a:rPr>
              <a:t>This </a:t>
            </a:r>
            <a:r>
              <a:rPr lang="en-IN" altLang="ko-KR" sz="1600" dirty="0" smtClean="0">
                <a:latin typeface="Times New Roman" pitchFamily="18" charset="0"/>
                <a:cs typeface="Times New Roman" pitchFamily="18" charset="0"/>
              </a:rPr>
              <a:t>VAT solution can be used </a:t>
            </a:r>
            <a:r>
              <a:rPr lang="en-IN" altLang="ko-KR" sz="1600" dirty="0">
                <a:latin typeface="Times New Roman" pitchFamily="18" charset="0"/>
                <a:cs typeface="Times New Roman" pitchFamily="18" charset="0"/>
              </a:rPr>
              <a:t>to operate on the application services like ITS, ADAS, </a:t>
            </a:r>
            <a:r>
              <a:rPr lang="en-IN" altLang="ko-KR" sz="1600" dirty="0" smtClean="0">
                <a:latin typeface="Times New Roman" pitchFamily="18" charset="0"/>
                <a:cs typeface="Times New Roman" pitchFamily="18" charset="0"/>
              </a:rPr>
              <a:t>etc</a:t>
            </a:r>
            <a:r>
              <a:rPr lang="en-IN" altLang="ko-KR" sz="1600" dirty="0">
                <a:latin typeface="Times New Roman" pitchFamily="18" charset="0"/>
                <a:cs typeface="Times New Roman" pitchFamily="18" charset="0"/>
              </a:rPr>
              <a:t>. on road condition. </a:t>
            </a:r>
            <a:r>
              <a:rPr lang="en-IN" altLang="ko-KR" sz="1600" dirty="0" smtClean="0">
                <a:latin typeface="Times New Roman" pitchFamily="18" charset="0"/>
                <a:cs typeface="Times New Roman" pitchFamily="18" charset="0"/>
              </a:rPr>
              <a:t>The proposed solution prevent the wrong delivery of packages. </a:t>
            </a:r>
          </a:p>
          <a:p>
            <a:pPr marL="228600" algn="just">
              <a:spcBef>
                <a:spcPts val="600"/>
              </a:spcBef>
              <a:spcAft>
                <a:spcPts val="600"/>
              </a:spcAft>
            </a:pPr>
            <a:r>
              <a:rPr lang="en-US" altLang="ko-KR" sz="1600" b="1" dirty="0" smtClean="0">
                <a:latin typeface="Times New Roman" pitchFamily="18" charset="0"/>
                <a:cs typeface="Times New Roman" pitchFamily="18" charset="0"/>
              </a:rPr>
              <a:t>Purpose</a:t>
            </a:r>
            <a:r>
              <a:rPr lang="en-US" altLang="ko-KR" sz="1600" b="1"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To provided concept models of  </a:t>
            </a:r>
            <a:r>
              <a:rPr lang="en-US" altLang="ko-KR" sz="1600" dirty="0" smtClean="0">
                <a:latin typeface="Times New Roman" pitchFamily="18" charset="0"/>
                <a:cs typeface="Times New Roman" pitchFamily="18" charset="0"/>
              </a:rPr>
              <a:t>IoT/IoL relay link solution </a:t>
            </a:r>
            <a:r>
              <a:rPr lang="en-US" altLang="ko-KR"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altLang="ko-KR" sz="1600" b="1"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	</a:t>
            </a:r>
          </a:p>
          <a:p>
            <a:pPr marL="228600" algn="just">
              <a:spcBef>
                <a:spcPts val="600"/>
              </a:spcBef>
              <a:spcAft>
                <a:spcPts val="600"/>
              </a:spcAft>
            </a:pPr>
            <a:r>
              <a:rPr lang="en-US" altLang="ko-KR" sz="1600" b="1" dirty="0">
                <a:latin typeface="Times New Roman" pitchFamily="18" charset="0"/>
                <a:cs typeface="Times New Roman" pitchFamily="18" charset="0"/>
              </a:rPr>
              <a:t>Notice:</a:t>
            </a:r>
            <a:r>
              <a:rPr lang="en-US" altLang="ko-KR"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altLang="ko-KR" sz="1600" b="1" dirty="0">
                <a:latin typeface="Times New Roman" pitchFamily="18" charset="0"/>
                <a:cs typeface="Times New Roman" pitchFamily="18" charset="0"/>
              </a:rPr>
              <a:t>Release:</a:t>
            </a:r>
            <a:r>
              <a:rPr lang="en-US" altLang="ko-KR" sz="1600" dirty="0">
                <a:latin typeface="Times New Roman" pitchFamily="18" charset="0"/>
                <a:cs typeface="Times New Roman" pitchFamily="18" charset="0"/>
              </a:rPr>
              <a:t> The contributor acknowledges and accepts that this contribution becomes the property of IEEE and may be made publicly available by P802.15. </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smtClean="0">
                <a:latin typeface="Times New Roman" panose="02020603050405020304" pitchFamily="18" charset="0"/>
                <a:ea typeface="굴림" panose="020B0600000101010101" pitchFamily="50" charset="-127"/>
                <a:cs typeface="Times New Roman" panose="02020603050405020304" pitchFamily="18" charset="0"/>
              </a:rPr>
              <a:t>Contents</a:t>
            </a:r>
            <a:endParaRPr lang="en-US" sz="28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95300" y="2033587"/>
            <a:ext cx="86487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Drone Delivery Service Authentication </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l">
              <a:buFont typeface="Arial" panose="020B0604020202020204" pitchFamily="34" charset="0"/>
              <a:buChar char="•"/>
              <a:tabLst>
                <a:tab pos="2417763" algn="l"/>
              </a:tabLst>
            </a:pPr>
            <a:r>
              <a:rPr lang="en-IN"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Delivery Service Authentication </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293694" y="1447800"/>
            <a:ext cx="4387790" cy="4791174"/>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Tx/>
              <a:buChar char="-"/>
              <a:tabLst>
                <a:tab pos="2417763" algn="l"/>
              </a:tabLst>
            </a:pPr>
            <a:r>
              <a:rPr lang="en-IN"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a:t>
            </a:r>
            <a:r>
              <a:rPr lang="en-IN"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future drone </a:t>
            </a:r>
            <a:r>
              <a:rPr lang="en-IN"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delivery service will play major role in delivery service syste</a:t>
            </a:r>
            <a:r>
              <a:rPr lang="en-IN"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t>
            </a:r>
          </a:p>
          <a:p>
            <a:pPr marL="628650" lvl="1" indent="-171450" algn="just">
              <a:buFontTx/>
              <a:buChar char="-"/>
              <a:tabLst>
                <a:tab pos="2417763" algn="l"/>
              </a:tabLst>
            </a:pPr>
            <a:r>
              <a:rPr lang="en-IN"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Delivery service drone </a:t>
            </a:r>
            <a:r>
              <a:rPr lang="en-IN"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an autonomous vehicle, often a UAV, used to transport packages, food or other goods.</a:t>
            </a:r>
          </a:p>
          <a:p>
            <a:pPr marL="628650" lvl="1" indent="-171450" algn="just">
              <a:buFontTx/>
              <a:buChar char="-"/>
              <a:tabLst>
                <a:tab pos="2417763" algn="l"/>
              </a:tabLst>
            </a:pPr>
            <a:r>
              <a:rPr lang="en-IN"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South Korea’s national postal service completed the country’s first successful drone delivery last </a:t>
            </a:r>
            <a:r>
              <a:rPr lang="en-IN"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November 2018, </a:t>
            </a:r>
            <a:r>
              <a:rPr lang="en-IN"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firmly stated its intentions to expand operations in the near future</a:t>
            </a:r>
            <a:r>
              <a:rPr lang="en-IN"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buFontTx/>
              <a:buChar char="-"/>
              <a:tabLst>
                <a:tab pos="2417763" algn="l"/>
              </a:tabLst>
            </a:pPr>
            <a:r>
              <a:rPr lang="en-IN"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most obvious disadvantage of delivery drone is that it should be autonomous and the delivery address will be </a:t>
            </a:r>
            <a:r>
              <a:rPr lang="en-IN"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various, so </a:t>
            </a:r>
            <a:r>
              <a:rPr lang="en-IN"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some places maybe out of range of connection, that means that the ID verification of receiver should be done by drone itself</a:t>
            </a:r>
            <a:r>
              <a:rPr lang="en-IN"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 </a:t>
            </a:r>
          </a:p>
          <a:p>
            <a:pPr marL="628650" lvl="1" indent="-171450" algn="just">
              <a:buFontTx/>
              <a:buChar char="-"/>
              <a:tabLst>
                <a:tab pos="2417763" algn="l"/>
              </a:tabLst>
            </a:pPr>
            <a:r>
              <a:rPr lang="en-IN" sz="1200" dirty="0">
                <a:solidFill>
                  <a:schemeClr val="tx1"/>
                </a:solidFill>
                <a:latin typeface="Times New Roman" panose="02020603050405020304" pitchFamily="18" charset="0"/>
                <a:cs typeface="Times New Roman" panose="02020603050405020304" pitchFamily="18" charset="0"/>
              </a:rPr>
              <a:t>Uses the </a:t>
            </a:r>
            <a:r>
              <a:rPr lang="en-IN" sz="1200" dirty="0" smtClean="0">
                <a:solidFill>
                  <a:schemeClr val="tx1"/>
                </a:solidFill>
                <a:latin typeface="Times New Roman" panose="02020603050405020304" pitchFamily="18" charset="0"/>
                <a:cs typeface="Times New Roman" panose="02020603050405020304" pitchFamily="18" charset="0"/>
              </a:rPr>
              <a:t>Lighting System and Camera Connected and </a:t>
            </a:r>
            <a:r>
              <a:rPr lang="en-IN" sz="1200" dirty="0">
                <a:solidFill>
                  <a:schemeClr val="tx1"/>
                </a:solidFill>
                <a:latin typeface="Times New Roman" panose="02020603050405020304" pitchFamily="18" charset="0"/>
                <a:cs typeface="Times New Roman" panose="02020603050405020304" pitchFamily="18" charset="0"/>
              </a:rPr>
              <a:t>the Camera </a:t>
            </a:r>
            <a:r>
              <a:rPr lang="en-IN" sz="1200" dirty="0" smtClean="0">
                <a:solidFill>
                  <a:schemeClr val="tx1"/>
                </a:solidFill>
                <a:latin typeface="Times New Roman" panose="02020603050405020304" pitchFamily="18" charset="0"/>
                <a:cs typeface="Times New Roman" panose="02020603050405020304" pitchFamily="18" charset="0"/>
              </a:rPr>
              <a:t>to </a:t>
            </a:r>
            <a:r>
              <a:rPr lang="en-IN" sz="1200" dirty="0">
                <a:solidFill>
                  <a:schemeClr val="tx1"/>
                </a:solidFill>
                <a:latin typeface="Times New Roman" panose="02020603050405020304" pitchFamily="18" charset="0"/>
                <a:cs typeface="Times New Roman" panose="02020603050405020304" pitchFamily="18" charset="0"/>
              </a:rPr>
              <a:t>enable </a:t>
            </a:r>
            <a:r>
              <a:rPr lang="en-IN" sz="1200" dirty="0" smtClean="0">
                <a:solidFill>
                  <a:schemeClr val="tx1"/>
                </a:solidFill>
                <a:latin typeface="Times New Roman" panose="02020603050405020304" pitchFamily="18" charset="0"/>
                <a:cs typeface="Times New Roman" panose="02020603050405020304" pitchFamily="18" charset="0"/>
              </a:rPr>
              <a:t>IoT/IoL Link with User Smart devices to authenticate the user.</a:t>
            </a:r>
          </a:p>
          <a:p>
            <a:pPr marL="628650" lvl="1" indent="-171450" algn="just">
              <a:buFontTx/>
              <a:buChar char="-"/>
              <a:tabLst>
                <a:tab pos="2417763" algn="l"/>
              </a:tabLst>
            </a:pPr>
            <a:r>
              <a:rPr lang="en-IN" sz="1200" dirty="0" smtClean="0">
                <a:solidFill>
                  <a:schemeClr val="tx1"/>
                </a:solidFill>
                <a:latin typeface="Times New Roman" panose="02020603050405020304" pitchFamily="18" charset="0"/>
                <a:cs typeface="Times New Roman" panose="02020603050405020304" pitchFamily="18" charset="0"/>
              </a:rPr>
              <a:t>Delivery Service Drone Request User ID </a:t>
            </a:r>
            <a:r>
              <a:rPr lang="en-IN" sz="1200" dirty="0">
                <a:solidFill>
                  <a:schemeClr val="tx1"/>
                </a:solidFill>
                <a:latin typeface="Times New Roman" panose="02020603050405020304" pitchFamily="18" charset="0"/>
                <a:cs typeface="Times New Roman" panose="02020603050405020304" pitchFamily="18" charset="0"/>
              </a:rPr>
              <a:t>of </a:t>
            </a:r>
            <a:r>
              <a:rPr lang="en-IN" sz="1200" dirty="0" smtClean="0">
                <a:solidFill>
                  <a:schemeClr val="tx1"/>
                </a:solidFill>
                <a:latin typeface="Times New Roman" panose="02020603050405020304" pitchFamily="18" charset="0"/>
                <a:cs typeface="Times New Roman" panose="02020603050405020304" pitchFamily="18" charset="0"/>
              </a:rPr>
              <a:t>receiver for verification and User should send their ID for authenticating delivery using  smart devices.</a:t>
            </a:r>
          </a:p>
          <a:p>
            <a:pPr marL="628650" lvl="1" indent="-171450" algn="just">
              <a:buFontTx/>
              <a:buChar char="-"/>
              <a:tabLst>
                <a:tab pos="2417763" algn="l"/>
              </a:tabLst>
            </a:pPr>
            <a:r>
              <a:rPr lang="en-IN" sz="1200" dirty="0" smtClean="0">
                <a:solidFill>
                  <a:schemeClr val="tx1"/>
                </a:solidFill>
                <a:latin typeface="Times New Roman" panose="02020603050405020304" pitchFamily="18" charset="0"/>
                <a:cs typeface="Times New Roman" panose="02020603050405020304" pitchFamily="18" charset="0"/>
              </a:rPr>
              <a:t>This is secure ID verification system model </a:t>
            </a:r>
            <a:r>
              <a:rPr lang="en-IN" sz="1200" dirty="0">
                <a:solidFill>
                  <a:schemeClr val="tx1"/>
                </a:solidFill>
                <a:latin typeface="Times New Roman" panose="02020603050405020304" pitchFamily="18" charset="0"/>
                <a:cs typeface="Times New Roman" panose="02020603050405020304" pitchFamily="18" charset="0"/>
              </a:rPr>
              <a:t>where there is no connection to the </a:t>
            </a:r>
            <a:r>
              <a:rPr lang="en-IN" sz="1200" dirty="0" smtClean="0">
                <a:solidFill>
                  <a:schemeClr val="tx1"/>
                </a:solidFill>
                <a:latin typeface="Times New Roman" panose="02020603050405020304" pitchFamily="18" charset="0"/>
                <a:cs typeface="Times New Roman" panose="02020603050405020304" pitchFamily="18" charset="0"/>
              </a:rPr>
              <a:t>system for hackers to hack the delivery system.</a:t>
            </a:r>
            <a:endParaRPr lang="en-US" sz="1200" dirty="0" smtClean="0">
              <a:solidFill>
                <a:schemeClr val="tx1"/>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0" y="609600"/>
            <a:ext cx="9144000" cy="609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altLang="ko-KR" sz="2800" b="1" dirty="0">
                <a:latin typeface="Times New Roman" panose="02020603050405020304" pitchFamily="18" charset="0"/>
                <a:ea typeface="굴림" panose="020B0600000101010101" pitchFamily="50" charset="-127"/>
                <a:cs typeface="Times New Roman" panose="02020603050405020304" pitchFamily="18" charset="0"/>
              </a:rPr>
              <a:t>Needs for Drone Delivery Service Authentication   </a:t>
            </a:r>
            <a:endParaRPr lang="en-US" sz="2800" b="1" dirty="0">
              <a:latin typeface="Times New Roman" panose="02020603050405020304" pitchFamily="18" charset="0"/>
              <a:cs typeface="Times New Roman" panose="02020603050405020304" pitchFamily="18" charset="0"/>
            </a:endParaRPr>
          </a:p>
        </p:txBody>
      </p:sp>
      <p:grpSp>
        <p:nvGrpSpPr>
          <p:cNvPr id="3" name="Group 2"/>
          <p:cNvGrpSpPr/>
          <p:nvPr/>
        </p:nvGrpSpPr>
        <p:grpSpPr>
          <a:xfrm>
            <a:off x="531628" y="1775996"/>
            <a:ext cx="3220838" cy="3847415"/>
            <a:chOff x="533400" y="1777768"/>
            <a:chExt cx="3220838" cy="3847415"/>
          </a:xfrm>
        </p:grpSpPr>
        <p:sp>
          <p:nvSpPr>
            <p:cNvPr id="10" name="TextBox 9"/>
            <p:cNvSpPr txBox="1"/>
            <p:nvPr/>
          </p:nvSpPr>
          <p:spPr>
            <a:xfrm>
              <a:off x="3353884" y="5409739"/>
              <a:ext cx="400354" cy="215444"/>
            </a:xfrm>
            <a:prstGeom prst="rect">
              <a:avLst/>
            </a:prstGeom>
            <a:noFill/>
          </p:spPr>
          <p:txBody>
            <a:bodyPr wrap="none" rtlCol="0">
              <a:spAutoFit/>
            </a:bodyPr>
            <a:lstStyle/>
            <a:p>
              <a:r>
                <a:rPr lang="en-US" sz="800" dirty="0" smtClean="0"/>
                <a:t>Google</a:t>
              </a:r>
              <a:endParaRPr lang="en-US" sz="800" dirty="0"/>
            </a:p>
          </p:txBody>
        </p:sp>
        <p:grpSp>
          <p:nvGrpSpPr>
            <p:cNvPr id="2" name="Group 1"/>
            <p:cNvGrpSpPr/>
            <p:nvPr/>
          </p:nvGrpSpPr>
          <p:grpSpPr>
            <a:xfrm>
              <a:off x="533400" y="1777768"/>
              <a:ext cx="3220838" cy="3695782"/>
              <a:chOff x="533400" y="1777768"/>
              <a:chExt cx="3220838" cy="3695782"/>
            </a:xfrm>
          </p:grpSpPr>
          <p:pic>
            <p:nvPicPr>
              <p:cNvPr id="14" name="Picture 2" descr="Image result for drone postal delivery"/>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33400" y="1777768"/>
                <a:ext cx="3220838" cy="188160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Image result for drone postal deliver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662916"/>
                <a:ext cx="3220838" cy="1810634"/>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16" name="TextBox 53"/>
          <p:cNvSpPr txBox="1">
            <a:spLocks noChangeArrowheads="1"/>
          </p:cNvSpPr>
          <p:nvPr/>
        </p:nvSpPr>
        <p:spPr bwMode="auto">
          <a:xfrm>
            <a:off x="533400" y="5500301"/>
            <a:ext cx="32208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Drone for Delivery Service </a:t>
            </a:r>
            <a:r>
              <a:rPr kumimoji="0" lang="en-US" altLang="ko-KR" sz="1000" b="1" dirty="0" smtClean="0">
                <a:cs typeface="Times New Roman" panose="02020603050405020304" pitchFamily="18" charset="0"/>
              </a:rPr>
              <a:t>&gt;</a:t>
            </a:r>
          </a:p>
        </p:txBody>
      </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2600" b="1" dirty="0"/>
              <a:t>IoT/IoL Link for Delivery Service Authentication </a:t>
            </a:r>
            <a:endParaRPr lang="en-US" altLang="ko-KR" sz="2600" b="1" dirty="0"/>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4" name="Content Placeholder 2"/>
          <p:cNvSpPr txBox="1">
            <a:spLocks/>
          </p:cNvSpPr>
          <p:nvPr/>
        </p:nvSpPr>
        <p:spPr>
          <a:xfrm>
            <a:off x="4280010" y="1522266"/>
            <a:ext cx="4668344" cy="2946992"/>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5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for Drone Delivery Service Authentication</a:t>
            </a:r>
            <a:endParaRPr lang="en-US" altLang="ko-KR" sz="5600" b="1" dirty="0" smtClean="0">
              <a:solidFill>
                <a:srgbClr val="0000FF"/>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48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a:t>
            </a: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 Drone Lighting System and Smart Device Flash Light / LED Light</a:t>
            </a:r>
          </a:p>
          <a:p>
            <a:pPr marL="628650" lvl="1" indent="-171450" algn="just">
              <a:lnSpc>
                <a:spcPct val="150000"/>
              </a:lnSpc>
              <a:buFont typeface="Times New Roman" panose="02020603050405020304" pitchFamily="18" charset="0"/>
              <a:buChar char="˗"/>
            </a:pP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Built in the Smart Devices and Drone</a:t>
            </a:r>
            <a:endPar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Offset-VPWM</a:t>
            </a: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Multilevel PPM, Inverted PPM, Subcarrier PPM, DSSS SIK etc.</a:t>
            </a: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4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200m</a:t>
            </a:r>
          </a:p>
        </p:txBody>
      </p:sp>
      <p:sp>
        <p:nvSpPr>
          <p:cNvPr id="34" name="직사각형 31"/>
          <p:cNvSpPr/>
          <p:nvPr/>
        </p:nvSpPr>
        <p:spPr>
          <a:xfrm>
            <a:off x="412898" y="4912818"/>
            <a:ext cx="8471661" cy="700000"/>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a:t>
            </a:r>
            <a:r>
              <a:rPr lang="en-IN" altLang="ko-KR" sz="1400" b="1" dirty="0">
                <a:latin typeface="Times New Roman" panose="02020603050405020304" pitchFamily="18" charset="0"/>
                <a:ea typeface="굴림" panose="020B0600000101010101" pitchFamily="50" charset="-127"/>
                <a:cs typeface="Times New Roman" panose="02020603050405020304" pitchFamily="18" charset="0"/>
              </a:rPr>
              <a:t>Due to </a:t>
            </a:r>
            <a:r>
              <a:rPr lang="en-IN" altLang="ko-KR" sz="1400" b="1" dirty="0" smtClean="0">
                <a:latin typeface="Times New Roman" panose="02020603050405020304" pitchFamily="18" charset="0"/>
                <a:ea typeface="굴림" panose="020B0600000101010101" pitchFamily="50" charset="-127"/>
                <a:cs typeface="Times New Roman" panose="02020603050405020304" pitchFamily="18" charset="0"/>
              </a:rPr>
              <a:t>Light Communication security, the proposed authentication technology </a:t>
            </a:r>
            <a:r>
              <a:rPr lang="en-IN" altLang="ko-KR" sz="1400" b="1" dirty="0">
                <a:latin typeface="Times New Roman" panose="02020603050405020304" pitchFamily="18" charset="0"/>
                <a:ea typeface="굴림" panose="020B0600000101010101" pitchFamily="50" charset="-127"/>
                <a:cs typeface="Times New Roman" panose="02020603050405020304" pitchFamily="18" charset="0"/>
              </a:rPr>
              <a:t>maybe used as the main way of receiver identification even when the drone is in the range of connection to the system</a:t>
            </a:r>
            <a:r>
              <a:rPr lang="en-IN" altLang="ko-KR" sz="1400" b="1" dirty="0" smtClean="0">
                <a:latin typeface="Times New Roman" panose="02020603050405020304" pitchFamily="18" charset="0"/>
                <a:ea typeface="굴림" panose="020B0600000101010101" pitchFamily="50" charset="-127"/>
                <a:cs typeface="Times New Roman" panose="02020603050405020304" pitchFamily="18" charset="0"/>
              </a:rPr>
              <a:t>.</a:t>
            </a:r>
            <a:endParaRPr lang="ko-KR" altLang="en-US" sz="14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5" name="TextBox 53"/>
          <p:cNvSpPr txBox="1">
            <a:spLocks noChangeArrowheads="1"/>
          </p:cNvSpPr>
          <p:nvPr/>
        </p:nvSpPr>
        <p:spPr bwMode="auto">
          <a:xfrm>
            <a:off x="381000" y="4700801"/>
            <a:ext cx="38341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smtClean="0">
                <a:cs typeface="Times New Roman" panose="02020603050405020304" pitchFamily="18" charset="0"/>
              </a:rPr>
              <a:t>&lt; IoT/IoL Link for </a:t>
            </a:r>
            <a:r>
              <a:rPr lang="en-US" altLang="ko-KR" sz="1000" b="1" dirty="0" smtClean="0">
                <a:cs typeface="Times New Roman" panose="02020603050405020304" pitchFamily="18" charset="0"/>
              </a:rPr>
              <a:t>Delivery Service Authentication through </a:t>
            </a:r>
            <a:r>
              <a:rPr kumimoji="0" lang="en-US" altLang="ko-KR" sz="1000" b="1" dirty="0" smtClean="0">
                <a:cs typeface="Times New Roman" panose="02020603050405020304" pitchFamily="18" charset="0"/>
              </a:rPr>
              <a:t>Drones &gt;</a:t>
            </a:r>
          </a:p>
        </p:txBody>
      </p:sp>
      <p:sp>
        <p:nvSpPr>
          <p:cNvPr id="58" name="직사각형 31"/>
          <p:cNvSpPr/>
          <p:nvPr/>
        </p:nvSpPr>
        <p:spPr>
          <a:xfrm>
            <a:off x="412898" y="5611421"/>
            <a:ext cx="8395462" cy="738664"/>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a:t>
            </a:r>
            <a:r>
              <a:rPr lang="en-IN" altLang="ko-KR" sz="1400" b="1" dirty="0" smtClean="0">
                <a:latin typeface="Times New Roman" panose="02020603050405020304" pitchFamily="18" charset="0"/>
                <a:ea typeface="굴림" panose="020B0600000101010101" pitchFamily="50" charset="-127"/>
                <a:cs typeface="Times New Roman" panose="02020603050405020304" pitchFamily="18" charset="0"/>
              </a:rPr>
              <a:t>Avoids Wrong delivery and reduces complexity returning the packages and then re-delivery the package orders</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a:t>
            </a:r>
            <a:endParaRPr lang="ko-KR" altLang="en-US" sz="1400" b="1" dirty="0">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666750" y="1970308"/>
            <a:ext cx="3448050" cy="2581275"/>
          </a:xfrm>
          <a:prstGeom prst="rect">
            <a:avLst/>
          </a:prstGeom>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633" y="976876"/>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latin typeface="Times New Roman" panose="02020603050405020304" pitchFamily="18" charset="0"/>
                <a:cs typeface="Times New Roman" panose="02020603050405020304" pitchFamily="18" charset="0"/>
              </a:rPr>
              <a:t>Conclusion</a:t>
            </a:r>
            <a:endParaRPr lang="en-US" sz="28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533400" y="1821938"/>
            <a:ext cx="8304696" cy="425584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based Delivery Service Authentication using IoT/IoL Link</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Lighting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connected and Camera Installed in the drone 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to do authentication with user through smart devices build-in camera and Flash / LED lights.</a:t>
            </a:r>
          </a:p>
          <a:p>
            <a:pPr marL="285750" indent="-285750" algn="just">
              <a:lnSpc>
                <a:spcPct val="150000"/>
              </a:lnSpc>
              <a:buFont typeface="Arial" panose="020B0604020202020204" pitchFamily="34" charset="0"/>
              <a:buChar char="•"/>
            </a:pP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 need additional communication channel between vehicle and operator or </a:t>
            </a:r>
            <a:r>
              <a:rPr lang="en-IN"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server and this this is more secured,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due to the line of sight connection.</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Avoids wrong delivery and reduces the complexity  re-delivering the user specific ordered packages</a:t>
            </a:r>
            <a:endParaRPr lang="en-US" altLang="ko-KR" sz="2000" dirty="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11808</TotalTime>
  <Words>492</Words>
  <Application>Microsoft Office PowerPoint</Application>
  <PresentationFormat>On-screen Show (4:3)</PresentationFormat>
  <Paragraphs>66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625</cp:revision>
  <cp:lastPrinted>2017-05-07T15:48:38Z</cp:lastPrinted>
  <dcterms:created xsi:type="dcterms:W3CDTF">2010-05-15T17:50:32Z</dcterms:created>
  <dcterms:modified xsi:type="dcterms:W3CDTF">2019-05-15T12:25:06Z</dcterms:modified>
</cp:coreProperties>
</file>