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0"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159" autoAdjust="0"/>
  </p:normalViewPr>
  <p:slideViewPr>
    <p:cSldViewPr>
      <p:cViewPr varScale="1">
        <p:scale>
          <a:sx n="90" d="100"/>
          <a:sy n="90" d="100"/>
        </p:scale>
        <p:origin x="852"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5/15/2019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15-19-0219-00-0vat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15-19-0219-00-0vat</a:t>
            </a:r>
            <a:endParaRPr lang="en-US" sz="1400" b="1" dirty="0">
              <a:solidFill>
                <a:schemeClr val="tx1"/>
              </a:solidFill>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30498"/>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 </a:t>
            </a:r>
            <a:r>
              <a:rPr lang="en-US" sz="1600" dirty="0" smtClean="0">
                <a:latin typeface="Times New Roman" pitchFamily="18" charset="0"/>
                <a:cs typeface="Times New Roman" pitchFamily="18" charset="0"/>
              </a:rPr>
              <a:t>Automatic </a:t>
            </a:r>
            <a:r>
              <a:rPr lang="en-IN" altLang="ko-KR" sz="1600" dirty="0">
                <a:latin typeface="Times New Roman" panose="02020603050405020304" pitchFamily="18" charset="0"/>
                <a:ea typeface="굴림" panose="020B0600000101010101" pitchFamily="50" charset="-127"/>
                <a:cs typeface="Times New Roman" panose="02020603050405020304" pitchFamily="18" charset="0"/>
              </a:rPr>
              <a:t>Mobility </a:t>
            </a:r>
            <a:r>
              <a:rPr lang="en-US" sz="1600" dirty="0" smtClean="0">
                <a:latin typeface="Times New Roman" pitchFamily="18" charset="0"/>
                <a:cs typeface="Times New Roman" pitchFamily="18" charset="0"/>
              </a:rPr>
              <a:t>Guiding Solution Using </a:t>
            </a:r>
            <a:r>
              <a:rPr lang="en-US" sz="1600" dirty="0">
                <a:latin typeface="Times New Roman" pitchFamily="18" charset="0"/>
                <a:cs typeface="Times New Roman" pitchFamily="18" charset="0"/>
              </a:rPr>
              <a:t>LiFi / CamCom </a:t>
            </a:r>
            <a:r>
              <a:rPr lang="en-US" sz="1600" dirty="0" smtClean="0">
                <a:latin typeface="Times New Roman" pitchFamily="18" charset="0"/>
                <a:cs typeface="Times New Roman" pitchFamily="18" charset="0"/>
              </a:rPr>
              <a:t>Technology for Wheel-Chaired Mobility Impaired Persons</a:t>
            </a: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May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 (SNUST), Pham Minh Trung (SNUST),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 (Namseoul Univ.),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Jeonggon Kim (Korea Polytechnic Univ.), </a:t>
            </a:r>
            <a:r>
              <a:rPr lang="en-US" sz="1600" dirty="0" err="1">
                <a:latin typeface="Times New Roman" pitchFamily="18" charset="0"/>
                <a:cs typeface="Times New Roman" pitchFamily="18" charset="0"/>
              </a:rPr>
              <a:t>Chanhyeong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Chung (</a:t>
            </a:r>
            <a:r>
              <a:rPr lang="en-US" sz="1600" dirty="0">
                <a:latin typeface="Times New Roman" pitchFamily="18" charset="0"/>
                <a:cs typeface="Times New Roman" pitchFamily="18" charset="0"/>
              </a:rPr>
              <a:t>RAPA),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(SYCA),Vinayagam Mariappan (SNUST</a:t>
            </a:r>
            <a:r>
              <a:rPr lang="en-US" sz="1600" dirty="0" smtClean="0">
                <a:latin typeface="Times New Roman" pitchFamily="18" charset="0"/>
                <a:cs typeface="Times New Roman" pitchFamily="18" charset="0"/>
              </a:rPr>
              <a:t>)</a:t>
            </a: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IN" altLang="ko-KR" sz="1600" dirty="0">
                <a:latin typeface="Times New Roman" pitchFamily="18" charset="0"/>
                <a:cs typeface="Times New Roman" pitchFamily="18" charset="0"/>
              </a:rPr>
              <a:t>This document introduces the </a:t>
            </a:r>
            <a:r>
              <a:rPr lang="en-IN" altLang="ko-KR" sz="1600" dirty="0" smtClean="0">
                <a:latin typeface="Times New Roman" pitchFamily="18" charset="0"/>
                <a:cs typeface="Times New Roman" pitchFamily="18" charset="0"/>
              </a:rPr>
              <a:t>LiFi/</a:t>
            </a:r>
            <a:r>
              <a:rPr lang="en-IN" altLang="ko-KR" sz="1600" dirty="0" err="1" smtClean="0">
                <a:latin typeface="Times New Roman" pitchFamily="18" charset="0"/>
                <a:cs typeface="Times New Roman" pitchFamily="18" charset="0"/>
              </a:rPr>
              <a:t>Camcom</a:t>
            </a:r>
            <a:r>
              <a:rPr lang="en-IN" altLang="ko-KR" sz="1600" dirty="0" smtClean="0">
                <a:latin typeface="Times New Roman" pitchFamily="18" charset="0"/>
                <a:cs typeface="Times New Roman" pitchFamily="18" charset="0"/>
              </a:rPr>
              <a:t> </a:t>
            </a:r>
            <a:r>
              <a:rPr lang="en-IN" altLang="ko-KR" sz="1600" dirty="0">
                <a:latin typeface="Times New Roman" pitchFamily="18" charset="0"/>
                <a:cs typeface="Times New Roman" pitchFamily="18" charset="0"/>
              </a:rPr>
              <a:t>technology </a:t>
            </a:r>
            <a:r>
              <a:rPr lang="en-IN" altLang="ko-KR" sz="1600" dirty="0" smtClean="0">
                <a:latin typeface="Times New Roman" pitchFamily="18" charset="0"/>
                <a:cs typeface="Times New Roman" pitchFamily="18" charset="0"/>
              </a:rPr>
              <a:t>by </a:t>
            </a:r>
            <a:r>
              <a:rPr lang="en-IN" altLang="ko-KR" sz="1600" dirty="0">
                <a:latin typeface="Times New Roman" pitchFamily="18" charset="0"/>
                <a:cs typeface="Times New Roman" pitchFamily="18" charset="0"/>
              </a:rPr>
              <a:t>using light to guide wheelchair mobility for people with disabilities in buildings and hospitals. The </a:t>
            </a:r>
            <a:r>
              <a:rPr lang="en-IN" altLang="ko-KR" sz="1600" dirty="0" smtClean="0">
                <a:latin typeface="Times New Roman" pitchFamily="18" charset="0"/>
                <a:cs typeface="Times New Roman" pitchFamily="18" charset="0"/>
              </a:rPr>
              <a:t>proposed LiFi </a:t>
            </a:r>
            <a:r>
              <a:rPr lang="en-IN" altLang="ko-KR" sz="1600" dirty="0">
                <a:latin typeface="Times New Roman" pitchFamily="18" charset="0"/>
                <a:cs typeface="Times New Roman" pitchFamily="18" charset="0"/>
              </a:rPr>
              <a:t>/ CamCom solution provides </a:t>
            </a:r>
            <a:r>
              <a:rPr lang="en-IN" altLang="ko-KR" sz="1600" dirty="0" smtClean="0">
                <a:latin typeface="Times New Roman" pitchFamily="18" charset="0"/>
                <a:cs typeface="Times New Roman" pitchFamily="18" charset="0"/>
              </a:rPr>
              <a:t>the functionality to be applied in worldwide </a:t>
            </a:r>
            <a:r>
              <a:rPr lang="en-IN" altLang="ko-KR" sz="1600" dirty="0">
                <a:latin typeface="Times New Roman" pitchFamily="18" charset="0"/>
                <a:cs typeface="Times New Roman" pitchFamily="18" charset="0"/>
              </a:rPr>
              <a:t>to support people with disabilities who are unable to move on their own but must rely on improved wheelchairs. </a:t>
            </a:r>
            <a:r>
              <a:rPr lang="en-IN" altLang="ko-KR" sz="1600" dirty="0" smtClean="0">
                <a:latin typeface="Times New Roman" pitchFamily="18" charset="0"/>
                <a:cs typeface="Times New Roman" pitchFamily="18" charset="0"/>
              </a:rPr>
              <a:t>In addition, we can use this technology in automatic navigation of indoor vehicles.</a:t>
            </a:r>
            <a:r>
              <a:rPr lang="en-US" altLang="ko-KR" sz="1600" dirty="0" smtClean="0">
                <a:latin typeface="Times New Roman" pitchFamily="18" charset="0"/>
                <a:cs typeface="Times New Roman" pitchFamily="18" charset="0"/>
              </a:rPr>
              <a:t> </a:t>
            </a:r>
          </a:p>
          <a:p>
            <a:pPr marL="228600" algn="just">
              <a:spcBef>
                <a:spcPts val="600"/>
              </a:spcBef>
              <a:spcAft>
                <a:spcPts val="600"/>
              </a:spcAft>
            </a:pPr>
            <a:r>
              <a:rPr lang="en-US" sz="1600" b="1" dirty="0" smtClean="0">
                <a:latin typeface="Times New Roman" pitchFamily="18" charset="0"/>
                <a:cs typeface="Times New Roman" pitchFamily="18" charset="0"/>
              </a:rPr>
              <a:t>Purpose: </a:t>
            </a:r>
            <a:r>
              <a:rPr lang="en-US" sz="1600" dirty="0" smtClean="0">
                <a:latin typeface="Times New Roman" pitchFamily="18" charset="0"/>
                <a:cs typeface="Times New Roman" pitchFamily="18" charset="0"/>
              </a:rPr>
              <a:t>To provided concept models of  Light Communication based LiFi/CamCom solution for </a:t>
            </a:r>
            <a:r>
              <a:rPr lang="en-US" altLang="en-US" sz="1600" dirty="0" smtClean="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033587"/>
            <a:ext cx="86487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to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Mobility Guiding Feature in Wheelchair</a:t>
            </a:r>
            <a:endPar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LiFi/CamCom Link based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Mobility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Guide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Wheel-Chaired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Persons</a:t>
            </a:r>
            <a:endPar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6" name="Title 1"/>
          <p:cNvSpPr txBox="1">
            <a:spLocks/>
          </p:cNvSpPr>
          <p:nvPr/>
        </p:nvSpPr>
        <p:spPr>
          <a:xfrm>
            <a:off x="0" y="746966"/>
            <a:ext cx="9144000" cy="686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ko-KR" sz="2800" b="1" dirty="0">
                <a:latin typeface="Times New Roman" panose="02020603050405020304" pitchFamily="18" charset="0"/>
                <a:ea typeface="굴림" panose="020B0600000101010101" pitchFamily="50" charset="-127"/>
                <a:cs typeface="Times New Roman" panose="02020603050405020304" pitchFamily="18" charset="0"/>
              </a:rPr>
              <a:t>Need to </a:t>
            </a:r>
            <a:r>
              <a:rPr lang="en-IN" altLang="ko-KR" sz="2800" b="1" dirty="0" smtClean="0">
                <a:latin typeface="Times New Roman" panose="02020603050405020304" pitchFamily="18" charset="0"/>
                <a:ea typeface="굴림" panose="020B0600000101010101" pitchFamily="50" charset="-127"/>
                <a:cs typeface="Times New Roman" panose="02020603050405020304" pitchFamily="18" charset="0"/>
              </a:rPr>
              <a:t>Mobility Guiding </a:t>
            </a:r>
            <a:r>
              <a:rPr lang="en-IN" altLang="ko-KR" sz="2800" b="1" dirty="0">
                <a:latin typeface="Times New Roman" panose="02020603050405020304" pitchFamily="18" charset="0"/>
                <a:ea typeface="굴림" panose="020B0600000101010101" pitchFamily="50" charset="-127"/>
                <a:cs typeface="Times New Roman" panose="02020603050405020304" pitchFamily="18" charset="0"/>
              </a:rPr>
              <a:t>Feature in </a:t>
            </a:r>
            <a:r>
              <a:rPr lang="en-IN" altLang="ko-KR" sz="2800" b="1" dirty="0" smtClean="0">
                <a:latin typeface="Times New Roman" panose="02020603050405020304" pitchFamily="18" charset="0"/>
                <a:ea typeface="굴림" panose="020B0600000101010101" pitchFamily="50" charset="-127"/>
                <a:cs typeface="Times New Roman" panose="02020603050405020304" pitchFamily="18" charset="0"/>
              </a:rPr>
              <a:t>Wheelchair</a:t>
            </a:r>
            <a:endParaRPr lang="en-US" altLang="ko-KR" sz="28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7" name="Content Placeholder 2"/>
          <p:cNvSpPr txBox="1">
            <a:spLocks/>
          </p:cNvSpPr>
          <p:nvPr/>
        </p:nvSpPr>
        <p:spPr>
          <a:xfrm>
            <a:off x="4495800" y="1708817"/>
            <a:ext cx="4143148" cy="4597341"/>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Tx/>
              <a:buChar char="-"/>
              <a:tabLst>
                <a:tab pos="2417763" algn="l"/>
              </a:tabLst>
            </a:pP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urrently</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wheel-chaired persons mobility controlled by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using human power such as someone to push or directly by hand to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move</a:t>
            </a: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order to reduce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dependency of others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when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navigating one place to other place, it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is necessary to practice the automatic wheelchair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a:t>
            </a:r>
            <a:endPar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Tx/>
              <a:buChar char="-"/>
              <a:tabLst>
                <a:tab pos="2417763" algn="l"/>
              </a:tabLst>
            </a:pP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navigate </a:t>
            </a:r>
            <a:r>
              <a:rPr lang="en-IN"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the final destination accurately in a narrow space, a wheelchair needs to </a:t>
            </a: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 with precise path way information</a:t>
            </a: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 ID broadcasting solution in indoor environment is an method to precise location information</a:t>
            </a:r>
            <a:endPar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sz="1200" b="1" dirty="0" smtClean="0">
                <a:solidFill>
                  <a:schemeClr val="tx1"/>
                </a:solidFill>
                <a:latin typeface="Times New Roman" panose="02020603050405020304" pitchFamily="18" charset="0"/>
                <a:cs typeface="Times New Roman" panose="02020603050405020304" pitchFamily="18" charset="0"/>
              </a:rPr>
              <a:t> </a:t>
            </a:r>
            <a:r>
              <a:rPr lang="en-US" sz="1400" b="1" dirty="0" smtClean="0">
                <a:solidFill>
                  <a:schemeClr val="tx1"/>
                </a:solidFill>
                <a:latin typeface="Times New Roman" panose="02020603050405020304" pitchFamily="18" charset="0"/>
                <a:cs typeface="Times New Roman" panose="02020603050405020304" pitchFamily="18" charset="0"/>
              </a:rPr>
              <a:t>Basic Concept</a:t>
            </a:r>
            <a:r>
              <a:rPr lang="en-US" sz="1200" b="1" dirty="0" smtClean="0">
                <a:solidFill>
                  <a:schemeClr val="tx1"/>
                </a:solidFill>
                <a:latin typeface="Times New Roman" panose="02020603050405020304" pitchFamily="18" charset="0"/>
                <a:cs typeface="Times New Roman" panose="02020603050405020304" pitchFamily="18" charset="0"/>
              </a:rPr>
              <a:t> </a:t>
            </a:r>
          </a:p>
          <a:p>
            <a:pPr marL="628650" lvl="1" indent="-171450" algn="just">
              <a:buFontTx/>
              <a:buChar char="-"/>
              <a:tabLst>
                <a:tab pos="2417763" algn="l"/>
              </a:tabLst>
            </a:pPr>
            <a:r>
              <a:rPr lang="en-IN" sz="1200" dirty="0">
                <a:solidFill>
                  <a:schemeClr val="tx1"/>
                </a:solidFill>
                <a:latin typeface="Times New Roman" panose="02020603050405020304" pitchFamily="18" charset="0"/>
                <a:cs typeface="Times New Roman" panose="02020603050405020304" pitchFamily="18" charset="0"/>
              </a:rPr>
              <a:t>LiFi </a:t>
            </a:r>
            <a:r>
              <a:rPr lang="en-IN" sz="1200" dirty="0" smtClean="0">
                <a:solidFill>
                  <a:schemeClr val="tx1"/>
                </a:solidFill>
                <a:latin typeface="Times New Roman" panose="02020603050405020304" pitchFamily="18" charset="0"/>
                <a:cs typeface="Times New Roman" panose="02020603050405020304" pitchFamily="18" charset="0"/>
              </a:rPr>
              <a:t>/ </a:t>
            </a:r>
            <a:r>
              <a:rPr lang="en-IN" sz="1200" dirty="0">
                <a:solidFill>
                  <a:schemeClr val="tx1"/>
                </a:solidFill>
                <a:latin typeface="Times New Roman" panose="02020603050405020304" pitchFamily="18" charset="0"/>
                <a:cs typeface="Times New Roman" panose="02020603050405020304" pitchFamily="18" charset="0"/>
              </a:rPr>
              <a:t>CamCom </a:t>
            </a:r>
            <a:r>
              <a:rPr lang="en-IN" sz="1200" dirty="0" smtClean="0">
                <a:solidFill>
                  <a:schemeClr val="tx1"/>
                </a:solidFill>
                <a:latin typeface="Times New Roman" panose="02020603050405020304" pitchFamily="18" charset="0"/>
                <a:cs typeface="Times New Roman" panose="02020603050405020304" pitchFamily="18" charset="0"/>
              </a:rPr>
              <a:t>Link solution is an optimum solution to provide precise location information to control wheelchairs mobility accurately in </a:t>
            </a:r>
            <a:r>
              <a:rPr lang="en-IN" sz="1200" dirty="0" err="1" smtClean="0">
                <a:solidFill>
                  <a:schemeClr val="tx1"/>
                </a:solidFill>
                <a:latin typeface="Times New Roman" panose="02020603050405020304" pitchFamily="18" charset="0"/>
                <a:cs typeface="Times New Roman" panose="02020603050405020304" pitchFamily="18" charset="0"/>
              </a:rPr>
              <a:t>realtime</a:t>
            </a:r>
            <a:r>
              <a:rPr lang="en-IN" sz="1200" dirty="0" smtClean="0">
                <a:solidFill>
                  <a:schemeClr val="tx1"/>
                </a:solidFill>
                <a:latin typeface="Times New Roman" panose="02020603050405020304" pitchFamily="18" charset="0"/>
                <a:cs typeface="Times New Roman" panose="02020603050405020304" pitchFamily="18" charset="0"/>
              </a:rPr>
              <a:t>.</a:t>
            </a:r>
            <a:endParaRPr lang="en-IN" sz="1200" dirty="0">
              <a:solidFill>
                <a:schemeClr val="tx1"/>
              </a:solidFill>
              <a:latin typeface="Times New Roman" panose="02020603050405020304" pitchFamily="18" charset="0"/>
              <a:cs typeface="Times New Roman" panose="02020603050405020304" pitchFamily="18" charset="0"/>
            </a:endParaRP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cs typeface="Times New Roman" panose="02020603050405020304" pitchFamily="18" charset="0"/>
              </a:rPr>
              <a:t>Uses the LED </a:t>
            </a:r>
            <a:r>
              <a:rPr lang="en-IN" sz="1200" dirty="0">
                <a:solidFill>
                  <a:schemeClr val="tx1"/>
                </a:solidFill>
                <a:latin typeface="Times New Roman" panose="02020603050405020304" pitchFamily="18" charset="0"/>
                <a:cs typeface="Times New Roman" panose="02020603050405020304" pitchFamily="18" charset="0"/>
              </a:rPr>
              <a:t>lights installed </a:t>
            </a:r>
            <a:r>
              <a:rPr lang="en-IN" sz="1200" dirty="0" smtClean="0">
                <a:solidFill>
                  <a:schemeClr val="tx1"/>
                </a:solidFill>
                <a:latin typeface="Times New Roman" panose="02020603050405020304" pitchFamily="18" charset="0"/>
                <a:cs typeface="Times New Roman" panose="02020603050405020304" pitchFamily="18" charset="0"/>
              </a:rPr>
              <a:t>in the ceiling to transmit corresponding </a:t>
            </a:r>
            <a:r>
              <a:rPr lang="en-IN" sz="1200" dirty="0">
                <a:solidFill>
                  <a:schemeClr val="tx1"/>
                </a:solidFill>
                <a:latin typeface="Times New Roman" panose="02020603050405020304" pitchFamily="18" charset="0"/>
                <a:cs typeface="Times New Roman" panose="02020603050405020304" pitchFamily="18" charset="0"/>
              </a:rPr>
              <a:t>coordinate </a:t>
            </a:r>
            <a:r>
              <a:rPr lang="en-IN" sz="1200" dirty="0" smtClean="0">
                <a:solidFill>
                  <a:schemeClr val="tx1"/>
                </a:solidFill>
                <a:latin typeface="Times New Roman" panose="02020603050405020304" pitchFamily="18" charset="0"/>
                <a:cs typeface="Times New Roman" panose="02020603050405020304" pitchFamily="18" charset="0"/>
              </a:rPr>
              <a:t>information</a:t>
            </a: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cs typeface="Times New Roman" panose="02020603050405020304" pitchFamily="18" charset="0"/>
              </a:rPr>
              <a:t>Use the </a:t>
            </a:r>
            <a:r>
              <a:rPr lang="en-IN" sz="1200" dirty="0">
                <a:solidFill>
                  <a:schemeClr val="tx1"/>
                </a:solidFill>
                <a:latin typeface="Times New Roman" panose="02020603050405020304" pitchFamily="18" charset="0"/>
                <a:cs typeface="Times New Roman" panose="02020603050405020304" pitchFamily="18" charset="0"/>
              </a:rPr>
              <a:t>cameras installed on the wheelchair body </a:t>
            </a:r>
            <a:r>
              <a:rPr lang="en-IN" sz="1200" dirty="0" smtClean="0">
                <a:solidFill>
                  <a:schemeClr val="tx1"/>
                </a:solidFill>
                <a:latin typeface="Times New Roman" panose="02020603050405020304" pitchFamily="18" charset="0"/>
                <a:cs typeface="Times New Roman" panose="02020603050405020304" pitchFamily="18" charset="0"/>
              </a:rPr>
              <a:t>as an receiver to decode LED Light transmitting information.</a:t>
            </a:r>
            <a:endParaRPr lang="en-IN" sz="1200" dirty="0">
              <a:solidFill>
                <a:schemeClr val="tx1"/>
              </a:solidFill>
              <a:latin typeface="Times New Roman" panose="02020603050405020304" pitchFamily="18" charset="0"/>
              <a:cs typeface="Times New Roman" panose="02020603050405020304" pitchFamily="18" charset="0"/>
            </a:endParaRPr>
          </a:p>
          <a:p>
            <a:pPr marL="628650" lvl="1" indent="-171450" algn="just">
              <a:buFontTx/>
              <a:buChar char="-"/>
              <a:tabLst>
                <a:tab pos="2417763" algn="l"/>
              </a:tabLst>
            </a:pPr>
            <a:r>
              <a:rPr lang="en-IN" sz="1200" dirty="0" smtClean="0">
                <a:solidFill>
                  <a:schemeClr val="tx1"/>
                </a:solidFill>
                <a:latin typeface="Times New Roman" panose="02020603050405020304" pitchFamily="18" charset="0"/>
                <a:cs typeface="Times New Roman" panose="02020603050405020304" pitchFamily="18" charset="0"/>
              </a:rPr>
              <a:t>Supports Mobility control </a:t>
            </a:r>
            <a:r>
              <a:rPr lang="en-IN" sz="1200" dirty="0">
                <a:solidFill>
                  <a:schemeClr val="tx1"/>
                </a:solidFill>
                <a:latin typeface="Times New Roman" panose="02020603050405020304" pitchFamily="18" charset="0"/>
                <a:cs typeface="Times New Roman" panose="02020603050405020304" pitchFamily="18" charset="0"/>
              </a:rPr>
              <a:t>of self-driving wheelchairs.</a:t>
            </a:r>
            <a:endParaRPr lang="en-US" sz="1200" dirty="0" smtClean="0">
              <a:solidFill>
                <a:schemeClr val="tx1"/>
              </a:solidFill>
              <a:latin typeface="Times New Roman" panose="02020603050405020304" pitchFamily="18" charset="0"/>
              <a:cs typeface="Times New Roman" panose="02020603050405020304" pitchFamily="18" charset="0"/>
            </a:endParaRPr>
          </a:p>
        </p:txBody>
      </p:sp>
      <p:sp>
        <p:nvSpPr>
          <p:cNvPr id="9" name="TextBox 53"/>
          <p:cNvSpPr txBox="1">
            <a:spLocks noChangeArrowheads="1"/>
          </p:cNvSpPr>
          <p:nvPr/>
        </p:nvSpPr>
        <p:spPr bwMode="auto">
          <a:xfrm>
            <a:off x="838863" y="3601677"/>
            <a:ext cx="30337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cs typeface="Times New Roman" panose="02020603050405020304" pitchFamily="18" charset="0"/>
              </a:rPr>
              <a:t>D</a:t>
            </a:r>
            <a:r>
              <a:rPr lang="en-US" altLang="ko-KR" sz="1000" b="1" dirty="0" smtClean="0">
                <a:cs typeface="Times New Roman" panose="02020603050405020304" pitchFamily="18" charset="0"/>
              </a:rPr>
              <a:t>isabled People </a:t>
            </a:r>
            <a:r>
              <a:rPr lang="en-US" altLang="ko-KR" sz="1000" b="1" dirty="0">
                <a:cs typeface="Times New Roman" panose="02020603050405020304" pitchFamily="18" charset="0"/>
              </a:rPr>
              <a:t>with </a:t>
            </a:r>
            <a:r>
              <a:rPr lang="en-US" altLang="ko-KR" sz="1000" b="1" dirty="0" smtClean="0">
                <a:cs typeface="Times New Roman" panose="02020603050405020304" pitchFamily="18" charset="0"/>
              </a:rPr>
              <a:t>Wheelchairs Scenario  </a:t>
            </a:r>
            <a:r>
              <a:rPr kumimoji="0" lang="en-US" altLang="ko-KR" sz="1000" b="1" dirty="0" smtClean="0">
                <a:cs typeface="Times New Roman" panose="02020603050405020304" pitchFamily="18" charset="0"/>
              </a:rPr>
              <a:t>&gt;</a:t>
            </a:r>
          </a:p>
        </p:txBody>
      </p:sp>
      <p:grpSp>
        <p:nvGrpSpPr>
          <p:cNvPr id="10" name="Group 9"/>
          <p:cNvGrpSpPr/>
          <p:nvPr/>
        </p:nvGrpSpPr>
        <p:grpSpPr>
          <a:xfrm>
            <a:off x="390526" y="1784817"/>
            <a:ext cx="3966488" cy="1922810"/>
            <a:chOff x="390526" y="1784817"/>
            <a:chExt cx="3966488" cy="1922810"/>
          </a:xfrm>
        </p:grpSpPr>
        <p:sp>
          <p:nvSpPr>
            <p:cNvPr id="14" name="TextBox 13"/>
            <p:cNvSpPr txBox="1"/>
            <p:nvPr/>
          </p:nvSpPr>
          <p:spPr>
            <a:xfrm>
              <a:off x="3872586" y="3492183"/>
              <a:ext cx="484428" cy="215444"/>
            </a:xfrm>
            <a:prstGeom prst="rect">
              <a:avLst/>
            </a:prstGeom>
            <a:noFill/>
          </p:spPr>
          <p:txBody>
            <a:bodyPr wrap="none" rtlCol="0">
              <a:spAutoFit/>
            </a:bodyPr>
            <a:lstStyle/>
            <a:p>
              <a:r>
                <a:rPr lang="en-US" sz="800" dirty="0" smtClean="0"/>
                <a:t>Google</a:t>
              </a:r>
              <a:endParaRPr lang="en-US" sz="800"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6" y="1784817"/>
              <a:ext cx="1915675" cy="17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6201" y="1784817"/>
              <a:ext cx="1959677" cy="17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Box 53"/>
          <p:cNvSpPr txBox="1">
            <a:spLocks noChangeArrowheads="1"/>
          </p:cNvSpPr>
          <p:nvPr/>
        </p:nvSpPr>
        <p:spPr bwMode="auto">
          <a:xfrm>
            <a:off x="751395" y="5706042"/>
            <a:ext cx="30337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ea typeface="굴림" panose="020B0600000101010101" pitchFamily="50" charset="-127"/>
                <a:cs typeface="Times New Roman" panose="02020603050405020304" pitchFamily="18" charset="0"/>
              </a:rPr>
              <a:t>Self-driving </a:t>
            </a:r>
            <a:r>
              <a:rPr lang="en-US" altLang="ko-KR" sz="1000" b="1" dirty="0" smtClean="0">
                <a:ea typeface="굴림" panose="020B0600000101010101" pitchFamily="50" charset="-127"/>
                <a:cs typeface="Times New Roman" panose="02020603050405020304" pitchFamily="18" charset="0"/>
              </a:rPr>
              <a:t>Wheelchairs</a:t>
            </a:r>
            <a:r>
              <a:rPr lang="en-US" altLang="ko-KR" sz="1000" b="1" dirty="0" smtClean="0">
                <a:cs typeface="Times New Roman" panose="02020603050405020304" pitchFamily="18" charset="0"/>
              </a:rPr>
              <a:t>  </a:t>
            </a:r>
            <a:r>
              <a:rPr kumimoji="0" lang="en-US" altLang="ko-KR" sz="1000" b="1" dirty="0" smtClean="0">
                <a:cs typeface="Times New Roman" panose="02020603050405020304" pitchFamily="18" charset="0"/>
              </a:rPr>
              <a:t>&gt;</a:t>
            </a:r>
          </a:p>
        </p:txBody>
      </p:sp>
      <p:grpSp>
        <p:nvGrpSpPr>
          <p:cNvPr id="11" name="Group 10"/>
          <p:cNvGrpSpPr/>
          <p:nvPr/>
        </p:nvGrpSpPr>
        <p:grpSpPr>
          <a:xfrm>
            <a:off x="352581" y="3944648"/>
            <a:ext cx="3960086" cy="1835526"/>
            <a:chOff x="352581" y="3944648"/>
            <a:chExt cx="3960086" cy="1835526"/>
          </a:xfrm>
        </p:grpSpPr>
        <p:sp>
          <p:nvSpPr>
            <p:cNvPr id="13" name="TextBox 12"/>
            <p:cNvSpPr txBox="1"/>
            <p:nvPr/>
          </p:nvSpPr>
          <p:spPr>
            <a:xfrm>
              <a:off x="3828239" y="5564730"/>
              <a:ext cx="484428" cy="215444"/>
            </a:xfrm>
            <a:prstGeom prst="rect">
              <a:avLst/>
            </a:prstGeom>
            <a:noFill/>
          </p:spPr>
          <p:txBody>
            <a:bodyPr wrap="none" rtlCol="0">
              <a:spAutoFit/>
            </a:bodyPr>
            <a:lstStyle/>
            <a:p>
              <a:r>
                <a:rPr lang="en-US" sz="800" dirty="0" smtClean="0"/>
                <a:t>Google</a:t>
              </a:r>
              <a:endParaRPr lang="en-US" sz="800" dirty="0"/>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81" y="3944648"/>
              <a:ext cx="1915676" cy="16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257" y="3944648"/>
              <a:ext cx="1992305" cy="16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3476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3811" y="528912"/>
            <a:ext cx="8236378" cy="11048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2800" b="1" dirty="0" smtClean="0">
                <a:latin typeface="Times New Roman" panose="02020603050405020304" pitchFamily="18" charset="0"/>
                <a:cs typeface="Times New Roman" panose="02020603050405020304" pitchFamily="18" charset="0"/>
              </a:rPr>
              <a:t>LiFi/CamCom </a:t>
            </a:r>
            <a:r>
              <a:rPr lang="en-IN" altLang="ko-KR" sz="2800" b="1" dirty="0">
                <a:latin typeface="Times New Roman" panose="02020603050405020304" pitchFamily="18" charset="0"/>
                <a:cs typeface="Times New Roman" panose="02020603050405020304" pitchFamily="18" charset="0"/>
              </a:rPr>
              <a:t>Link based </a:t>
            </a:r>
            <a:r>
              <a:rPr lang="en-IN" altLang="ko-KR" sz="2800" b="1" dirty="0">
                <a:latin typeface="Times New Roman" panose="02020603050405020304" pitchFamily="18" charset="0"/>
                <a:ea typeface="굴림" panose="020B0600000101010101" pitchFamily="50" charset="-127"/>
                <a:cs typeface="Times New Roman" panose="02020603050405020304" pitchFamily="18" charset="0"/>
              </a:rPr>
              <a:t>Mobility</a:t>
            </a:r>
            <a:r>
              <a:rPr lang="en-IN" altLang="ko-KR" sz="2800" dirty="0">
                <a:latin typeface="Times New Roman" panose="02020603050405020304" pitchFamily="18" charset="0"/>
                <a:ea typeface="굴림" panose="020B0600000101010101" pitchFamily="50" charset="-127"/>
                <a:cs typeface="Times New Roman" panose="02020603050405020304" pitchFamily="18" charset="0"/>
              </a:rPr>
              <a:t> </a:t>
            </a:r>
            <a:r>
              <a:rPr lang="en-IN" altLang="ko-KR" sz="2800" b="1" dirty="0" smtClean="0">
                <a:latin typeface="Times New Roman" panose="02020603050405020304" pitchFamily="18" charset="0"/>
                <a:cs typeface="Times New Roman" panose="02020603050405020304" pitchFamily="18" charset="0"/>
              </a:rPr>
              <a:t>Guide </a:t>
            </a:r>
            <a:r>
              <a:rPr lang="en-IN" altLang="ko-KR" sz="2800" b="1" dirty="0">
                <a:latin typeface="Times New Roman" panose="02020603050405020304" pitchFamily="18" charset="0"/>
                <a:cs typeface="Times New Roman" panose="02020603050405020304" pitchFamily="18" charset="0"/>
              </a:rPr>
              <a:t>for Wheel-Chaired Persons</a:t>
            </a:r>
            <a:endParaRPr lang="en-US" altLang="ko-KR" sz="2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4" name="Content Placeholder 2"/>
          <p:cNvSpPr txBox="1">
            <a:spLocks/>
          </p:cNvSpPr>
          <p:nvPr/>
        </p:nvSpPr>
        <p:spPr>
          <a:xfrm>
            <a:off x="5117660" y="1678821"/>
            <a:ext cx="3639444" cy="3638124"/>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LiFi/CamCom Link for Mobility Guidance in the Wheelchairs</a:t>
            </a:r>
          </a:p>
          <a:p>
            <a:pPr marL="628650" lvl="1" indent="-171450" algn="just">
              <a:lnSpc>
                <a:spcPct val="150000"/>
              </a:lnSpc>
              <a:buFont typeface="Times New Roman" panose="02020603050405020304" pitchFamily="18" charset="0"/>
              <a:buChar char="˗"/>
            </a:pPr>
            <a:r>
              <a:rPr lang="en-US" altLang="ko-KR" sz="17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Building Lighting System</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Camera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uilt on Wheelchairs</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Mode </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2m~200m</a:t>
            </a:r>
            <a:endPar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4" name="직사각형 31"/>
          <p:cNvSpPr/>
          <p:nvPr/>
        </p:nvSpPr>
        <p:spPr>
          <a:xfrm>
            <a:off x="453811" y="5255768"/>
            <a:ext cx="8236377" cy="1061829"/>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IN" altLang="ko-KR" sz="1400" b="1" dirty="0">
                <a:latin typeface="Times New Roman" panose="02020603050405020304" pitchFamily="18" charset="0"/>
                <a:ea typeface="굴림" panose="020B0600000101010101" pitchFamily="50" charset="-127"/>
                <a:cs typeface="Times New Roman" panose="02020603050405020304" pitchFamily="18" charset="0"/>
              </a:rPr>
              <a:t>Use the LED light to transmit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location informations </a:t>
            </a:r>
            <a:r>
              <a:rPr lang="en-IN" altLang="ko-KR" sz="1400" b="1" dirty="0">
                <a:latin typeface="Times New Roman" panose="02020603050405020304" pitchFamily="18" charset="0"/>
                <a:ea typeface="굴림" panose="020B0600000101010101" pitchFamily="50" charset="-127"/>
                <a:cs typeface="Times New Roman" panose="02020603050405020304" pitchFamily="18" charset="0"/>
              </a:rPr>
              <a:t>to the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Wheelchairs and decode using Camera</a:t>
            </a:r>
          </a:p>
          <a:p>
            <a:pPr algn="just">
              <a:lnSpc>
                <a:spcPct val="150000"/>
              </a:lnSpc>
            </a:pP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 </a:t>
            </a: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The </a:t>
            </a:r>
            <a:r>
              <a:rPr lang="en-IN" altLang="ko-KR" sz="1400" b="1" dirty="0">
                <a:latin typeface="Times New Roman" panose="02020603050405020304" pitchFamily="18" charset="0"/>
                <a:ea typeface="굴림" panose="020B0600000101010101" pitchFamily="50" charset="-127"/>
                <a:cs typeface="Times New Roman" panose="02020603050405020304" pitchFamily="18" charset="0"/>
              </a:rPr>
              <a:t>Wheelchairs </a:t>
            </a:r>
            <a:r>
              <a:rPr lang="en-IN" altLang="ko-KR" sz="1400" b="1" dirty="0" smtClean="0">
                <a:latin typeface="Times New Roman" panose="02020603050405020304" pitchFamily="18" charset="0"/>
                <a:ea typeface="굴림" panose="020B0600000101010101" pitchFamily="50" charset="-127"/>
                <a:cs typeface="Times New Roman" panose="02020603050405020304" pitchFamily="18" charset="0"/>
              </a:rPr>
              <a:t>keep track the location information and move towards destination location without any human intervention</a:t>
            </a:r>
            <a:endParaRPr lang="ko-KR" altLang="en-US" sz="14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1" name="TextBox 53"/>
          <p:cNvSpPr txBox="1">
            <a:spLocks noChangeArrowheads="1"/>
          </p:cNvSpPr>
          <p:nvPr/>
        </p:nvSpPr>
        <p:spPr bwMode="auto">
          <a:xfrm>
            <a:off x="660052" y="5011247"/>
            <a:ext cx="41794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LiFi/CamCom Technology for </a:t>
            </a:r>
            <a:r>
              <a:rPr lang="en-US" altLang="ko-KR" sz="1000" b="1" dirty="0">
                <a:cs typeface="Times New Roman" panose="02020603050405020304" pitchFamily="18" charset="0"/>
              </a:rPr>
              <a:t>Self-driving Wheelchairs </a:t>
            </a:r>
            <a:r>
              <a:rPr lang="en-US" altLang="ko-KR" sz="1000" b="1" dirty="0" smtClean="0">
                <a:cs typeface="Times New Roman" panose="02020603050405020304" pitchFamily="18" charset="0"/>
              </a:rPr>
              <a:t>Mobility Control </a:t>
            </a:r>
            <a:r>
              <a:rPr kumimoji="0" lang="en-US" altLang="ko-KR" sz="1000" b="1" dirty="0" smtClean="0">
                <a:cs typeface="Times New Roman" panose="02020603050405020304" pitchFamily="18" charset="0"/>
              </a:rPr>
              <a:t>&gt;</a:t>
            </a:r>
          </a:p>
        </p:txBody>
      </p:sp>
      <p:grpSp>
        <p:nvGrpSpPr>
          <p:cNvPr id="3" name="Group 2"/>
          <p:cNvGrpSpPr/>
          <p:nvPr/>
        </p:nvGrpSpPr>
        <p:grpSpPr>
          <a:xfrm>
            <a:off x="13010" y="1625220"/>
            <a:ext cx="5109966" cy="3251840"/>
            <a:chOff x="13010" y="1625220"/>
            <a:chExt cx="5109966" cy="3251840"/>
          </a:xfrm>
        </p:grpSpPr>
        <p:sp>
          <p:nvSpPr>
            <p:cNvPr id="23" name="TextBox 22"/>
            <p:cNvSpPr txBox="1"/>
            <p:nvPr/>
          </p:nvSpPr>
          <p:spPr>
            <a:xfrm>
              <a:off x="1499412" y="1625220"/>
              <a:ext cx="668773" cy="246221"/>
            </a:xfrm>
            <a:prstGeom prst="rect">
              <a:avLst/>
            </a:prstGeom>
            <a:noFill/>
          </p:spPr>
          <p:txBody>
            <a:bodyPr wrap="none" rtlCol="0">
              <a:spAutoFit/>
            </a:bodyPr>
            <a:lstStyle/>
            <a:p>
              <a:r>
                <a:rPr lang="en-US" sz="1000" dirty="0" smtClean="0"/>
                <a:t>LED lamp</a:t>
              </a:r>
              <a:endParaRPr lang="en-US" sz="1000" dirty="0"/>
            </a:p>
          </p:txBody>
        </p:sp>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71" y="3377820"/>
              <a:ext cx="1720588" cy="149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1758" y="3453101"/>
              <a:ext cx="111246"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3622" y="3681207"/>
              <a:ext cx="111246"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095882" y="3426556"/>
              <a:ext cx="587020" cy="246221"/>
            </a:xfrm>
            <a:prstGeom prst="rect">
              <a:avLst/>
            </a:prstGeom>
            <a:noFill/>
          </p:spPr>
          <p:txBody>
            <a:bodyPr wrap="none" rtlCol="0">
              <a:spAutoFit/>
            </a:bodyPr>
            <a:lstStyle/>
            <a:p>
              <a:r>
                <a:rPr lang="en-US" sz="1000" dirty="0" smtClean="0"/>
                <a:t>Camera</a:t>
              </a:r>
              <a:endParaRPr lang="en-US" sz="1000" dirty="0"/>
            </a:p>
          </p:txBody>
        </p:sp>
        <p:sp>
          <p:nvSpPr>
            <p:cNvPr id="29" name="TextBox 28"/>
            <p:cNvSpPr txBox="1"/>
            <p:nvPr/>
          </p:nvSpPr>
          <p:spPr>
            <a:xfrm>
              <a:off x="4231174" y="3090099"/>
              <a:ext cx="587020" cy="246221"/>
            </a:xfrm>
            <a:prstGeom prst="rect">
              <a:avLst/>
            </a:prstGeom>
            <a:noFill/>
          </p:spPr>
          <p:txBody>
            <a:bodyPr wrap="none" rtlCol="0">
              <a:spAutoFit/>
            </a:bodyPr>
            <a:lstStyle/>
            <a:p>
              <a:r>
                <a:rPr lang="en-US" sz="1000" dirty="0" smtClean="0"/>
                <a:t>Camera</a:t>
              </a:r>
              <a:endParaRPr lang="en-US" sz="1000" dirty="0"/>
            </a:p>
          </p:txBody>
        </p:sp>
        <p:pic>
          <p:nvPicPr>
            <p:cNvPr id="3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520" y="1831447"/>
              <a:ext cx="752475" cy="6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Isosceles Triangle 31"/>
            <p:cNvSpPr/>
            <p:nvPr/>
          </p:nvSpPr>
          <p:spPr>
            <a:xfrm>
              <a:off x="3111452" y="2196578"/>
              <a:ext cx="983223" cy="1418851"/>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791203" y="2118163"/>
              <a:ext cx="983223" cy="1327365"/>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5400000">
              <a:off x="2973891" y="2896403"/>
              <a:ext cx="1106978" cy="215444"/>
            </a:xfrm>
            <a:prstGeom prst="rect">
              <a:avLst/>
            </a:prstGeom>
            <a:noFill/>
          </p:spPr>
          <p:txBody>
            <a:bodyPr wrap="square" rtlCol="0">
              <a:spAutoFit/>
            </a:bodyPr>
            <a:lstStyle/>
            <a:p>
              <a:r>
                <a:rPr lang="en-US" sz="800" dirty="0" smtClean="0">
                  <a:solidFill>
                    <a:srgbClr val="F37021"/>
                  </a:solidFill>
                </a:rPr>
                <a:t>1001001010101010</a:t>
              </a:r>
              <a:endParaRPr lang="en-US" sz="800" dirty="0">
                <a:solidFill>
                  <a:srgbClr val="F37021"/>
                </a:solidFill>
              </a:endParaRPr>
            </a:p>
          </p:txBody>
        </p:sp>
        <p:sp>
          <p:nvSpPr>
            <p:cNvPr id="36" name="TextBox 35"/>
            <p:cNvSpPr txBox="1"/>
            <p:nvPr/>
          </p:nvSpPr>
          <p:spPr>
            <a:xfrm>
              <a:off x="3527381" y="2387909"/>
              <a:ext cx="1595595" cy="553998"/>
            </a:xfrm>
            <a:prstGeom prst="rect">
              <a:avLst/>
            </a:prstGeom>
            <a:noFill/>
          </p:spPr>
          <p:txBody>
            <a:bodyPr wrap="square" rtlCol="0">
              <a:spAutoFit/>
            </a:bodyPr>
            <a:lstStyle/>
            <a:p>
              <a:pPr algn="ctr"/>
              <a:r>
                <a:rPr lang="en-US" sz="1000" b="1" dirty="0" smtClean="0"/>
                <a:t>Signal required to stop the </a:t>
              </a:r>
              <a:r>
                <a:rPr lang="en-US" altLang="ko-KR" sz="1000" b="1" dirty="0">
                  <a:cs typeface="Times New Roman" panose="02020603050405020304" pitchFamily="18" charset="0"/>
                </a:rPr>
                <a:t>wheelchairs</a:t>
              </a:r>
              <a:r>
                <a:rPr lang="en-US" sz="1000" b="1" dirty="0" smtClean="0"/>
                <a:t>, position signal,….</a:t>
              </a:r>
              <a:endParaRPr lang="en-US" sz="1000" b="1" dirty="0"/>
            </a:p>
          </p:txBody>
        </p:sp>
        <p:pic>
          <p:nvPicPr>
            <p:cNvPr id="3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8144" y="1808568"/>
              <a:ext cx="752475" cy="6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Isosceles Triangle 38"/>
            <p:cNvSpPr/>
            <p:nvPr/>
          </p:nvSpPr>
          <p:spPr>
            <a:xfrm>
              <a:off x="1124240" y="2101229"/>
              <a:ext cx="983223" cy="1327365"/>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1499412" y="2179471"/>
              <a:ext cx="983223" cy="1415314"/>
            </a:xfrm>
            <a:prstGeom prst="triangle">
              <a:avLst>
                <a:gd name="adj" fmla="val 5358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5400000">
              <a:off x="1013209" y="2936339"/>
              <a:ext cx="1290154" cy="215444"/>
            </a:xfrm>
            <a:prstGeom prst="rect">
              <a:avLst/>
            </a:prstGeom>
            <a:noFill/>
          </p:spPr>
          <p:txBody>
            <a:bodyPr wrap="square" rtlCol="0">
              <a:spAutoFit/>
            </a:bodyPr>
            <a:lstStyle/>
            <a:p>
              <a:r>
                <a:rPr lang="en-US" sz="800" dirty="0" smtClean="0">
                  <a:solidFill>
                    <a:srgbClr val="F37021"/>
                  </a:solidFill>
                </a:rPr>
                <a:t>1001001010101010</a:t>
              </a:r>
              <a:endParaRPr lang="en-US" sz="800" dirty="0">
                <a:solidFill>
                  <a:srgbClr val="F37021"/>
                </a:solidFill>
              </a:endParaRPr>
            </a:p>
          </p:txBody>
        </p:sp>
        <p:sp>
          <p:nvSpPr>
            <p:cNvPr id="42" name="TextBox 41"/>
            <p:cNvSpPr txBox="1"/>
            <p:nvPr/>
          </p:nvSpPr>
          <p:spPr>
            <a:xfrm>
              <a:off x="13010" y="2566154"/>
              <a:ext cx="1595595" cy="553998"/>
            </a:xfrm>
            <a:prstGeom prst="rect">
              <a:avLst/>
            </a:prstGeom>
            <a:noFill/>
          </p:spPr>
          <p:txBody>
            <a:bodyPr wrap="square" rtlCol="0">
              <a:spAutoFit/>
            </a:bodyPr>
            <a:lstStyle/>
            <a:p>
              <a:pPr algn="ctr"/>
              <a:r>
                <a:rPr lang="en-US" sz="1000" b="1" dirty="0" smtClean="0"/>
                <a:t>Signal required to stop the </a:t>
              </a:r>
              <a:r>
                <a:rPr lang="en-US" altLang="ko-KR" sz="1000" b="1" dirty="0">
                  <a:cs typeface="Times New Roman" panose="02020603050405020304" pitchFamily="18" charset="0"/>
                </a:rPr>
                <a:t>wheelchairs</a:t>
              </a:r>
              <a:r>
                <a:rPr lang="en-US" sz="1000" b="1" dirty="0" smtClean="0"/>
                <a:t>, position signal,….</a:t>
              </a:r>
              <a:endParaRPr lang="en-US" sz="1000" b="1" dirty="0"/>
            </a:p>
          </p:txBody>
        </p:sp>
        <p:sp>
          <p:nvSpPr>
            <p:cNvPr id="43" name="TextBox 42"/>
            <p:cNvSpPr txBox="1"/>
            <p:nvPr/>
          </p:nvSpPr>
          <p:spPr>
            <a:xfrm>
              <a:off x="3137371" y="1625834"/>
              <a:ext cx="668773" cy="246221"/>
            </a:xfrm>
            <a:prstGeom prst="rect">
              <a:avLst/>
            </a:prstGeom>
            <a:noFill/>
          </p:spPr>
          <p:txBody>
            <a:bodyPr wrap="none" rtlCol="0">
              <a:spAutoFit/>
            </a:bodyPr>
            <a:lstStyle/>
            <a:p>
              <a:r>
                <a:rPr lang="en-US" sz="1000" dirty="0" smtClean="0"/>
                <a:t>LED lamp</a:t>
              </a:r>
              <a:endParaRPr lang="en-US" sz="1000" dirty="0"/>
            </a:p>
          </p:txBody>
        </p:sp>
        <p:cxnSp>
          <p:nvCxnSpPr>
            <p:cNvPr id="44" name="Straight Arrow Connector 43"/>
            <p:cNvCxnSpPr/>
            <p:nvPr/>
          </p:nvCxnSpPr>
          <p:spPr>
            <a:xfrm flipH="1">
              <a:off x="3630318" y="3213210"/>
              <a:ext cx="596417" cy="29327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3"/>
            </p:cNvCxnSpPr>
            <p:nvPr/>
          </p:nvCxnSpPr>
          <p:spPr>
            <a:xfrm>
              <a:off x="2682902" y="3549667"/>
              <a:ext cx="177825" cy="13152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810808" y="4113505"/>
              <a:ext cx="1578584" cy="13935"/>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10807" y="3791794"/>
              <a:ext cx="610488"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Move</a:t>
              </a:r>
              <a:endParaRPr lang="en-US" sz="1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76876"/>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b="1" dirty="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1752600"/>
            <a:ext cx="8153400" cy="432492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 of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LiFi/CamCom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Technology for Automatic Mobility Guiding Solution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Wheel-Chaired Mobility Impaired Persons </a:t>
            </a:r>
            <a:endPar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system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building lighting system and the camera built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wheelchairs to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enable LiFi/CamCom Link for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Used to provide indoor location information of the building by using  LiFi/CamCom technology, which can give the automatic mobility guidance for the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Wheel-Chaired Mobility Impaired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Persons.</a:t>
            </a:r>
          </a:p>
          <a:p>
            <a:pPr marL="285750" indent="-285750" algn="just">
              <a:lnSpc>
                <a:spcPct val="150000"/>
              </a:lnSpc>
              <a:buFont typeface="Arial" panose="020B0604020202020204" pitchFamily="34" charset="0"/>
              <a:buChar char="•"/>
            </a:pP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Reduce dependence on people with disabilities and build a modern automation society</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endParaRPr lang="en-US" altLang="ko-KR" sz="20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smtClean="0">
                <a:latin typeface="Times New Roman" pitchFamily="18" charset="0"/>
                <a:cs typeface="Times New Roman" pitchFamily="18" charset="0"/>
              </a:rPr>
              <a:t>Slide 5</a:t>
            </a:r>
            <a:endParaRPr lang="en-US"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12035</TotalTime>
  <Words>470</Words>
  <Application>Microsoft Office PowerPoint</Application>
  <PresentationFormat>On-screen Show (4:3)</PresentationFormat>
  <Paragraphs>78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617</cp:revision>
  <cp:lastPrinted>2017-05-07T15:48:38Z</cp:lastPrinted>
  <dcterms:created xsi:type="dcterms:W3CDTF">2010-05-15T17:50:32Z</dcterms:created>
  <dcterms:modified xsi:type="dcterms:W3CDTF">2019-05-15T12:20:59Z</dcterms:modified>
</cp:coreProperties>
</file>