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 id="2147483661" r:id="rId2"/>
  </p:sldMasterIdLst>
  <p:notesMasterIdLst>
    <p:notesMasterId r:id="rId13"/>
  </p:notesMasterIdLst>
  <p:handoutMasterIdLst>
    <p:handoutMasterId r:id="rId14"/>
  </p:handoutMasterIdLst>
  <p:sldIdLst>
    <p:sldId id="287" r:id="rId3"/>
    <p:sldId id="326" r:id="rId4"/>
    <p:sldId id="329" r:id="rId5"/>
    <p:sldId id="328" r:id="rId6"/>
    <p:sldId id="335" r:id="rId7"/>
    <p:sldId id="331" r:id="rId8"/>
    <p:sldId id="330" r:id="rId9"/>
    <p:sldId id="332" r:id="rId10"/>
    <p:sldId id="333" r:id="rId11"/>
    <p:sldId id="327" r:id="rId12"/>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Report" id="{7E367D55-C77A-3F4F-941C-92F6A234F7F7}">
          <p14:sldIdLst>
            <p14:sldId id="287"/>
            <p14:sldId id="326"/>
            <p14:sldId id="329"/>
            <p14:sldId id="328"/>
            <p14:sldId id="335"/>
            <p14:sldId id="331"/>
            <p14:sldId id="330"/>
            <p14:sldId id="332"/>
            <p14:sldId id="333"/>
            <p14:sldId id="327"/>
          </p14:sldIdLst>
        </p14:section>
      </p14:sectionLst>
    </p:ex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99FF"/>
    <a:srgbClr val="00CC99"/>
    <a:srgbClr val="CCCC00"/>
    <a:srgbClr val="FF9966"/>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2456" autoAdjust="0"/>
    <p:restoredTop sz="99378" autoAdjust="0"/>
  </p:normalViewPr>
  <p:slideViewPr>
    <p:cSldViewPr>
      <p:cViewPr>
        <p:scale>
          <a:sx n="60" d="100"/>
          <a:sy n="60" d="100"/>
        </p:scale>
        <p:origin x="-612" y="-13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presProps" Target="presProps.xml"/><Relationship Id="rId10" Type="http://schemas.openxmlformats.org/officeDocument/2006/relationships/slide" Target="slides/slide8.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40362"/>
            <a:ext cx="2693987"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802.15-&lt;15-19-0213-01-0012&gt;</a:t>
            </a:r>
            <a:endParaRPr lang="en-US" dirty="0"/>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119737"/>
            <a:ext cx="2814638" cy="430887"/>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dirty="0" smtClean="0"/>
              <a:t>doc.: IEEE 802.15-&lt;15-19-0213-01-0012&gt;</a:t>
            </a:r>
            <a:endParaRPr lang="en-US" dirty="0"/>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xfrm>
            <a:off x="3467100" y="-119737"/>
            <a:ext cx="2814638" cy="430887"/>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doc.: IEEE 802.15-&lt;15-19-0213-01-0012&gt;</a:t>
            </a:r>
            <a:endParaRPr lang="en-US" sz="1400" dirty="0"/>
          </a:p>
        </p:txBody>
      </p:sp>
      <p:sp>
        <p:nvSpPr>
          <p:cNvPr id="16386"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1154113" y="701675"/>
            <a:ext cx="4625975" cy="3468688"/>
          </a:xfrm>
          <a:ln/>
        </p:spPr>
      </p:sp>
      <p:sp>
        <p:nvSpPr>
          <p:cNvPr id="1638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extLst>
      <p:ext uri="{BB962C8B-B14F-4D97-AF65-F5344CB8AC3E}">
        <p14:creationId xmlns:p14="http://schemas.microsoft.com/office/powerpoint/2010/main" val="84693088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Tree>
    <p:extLst>
      <p:ext uri="{BB962C8B-B14F-4D97-AF65-F5344CB8AC3E}">
        <p14:creationId xmlns:p14="http://schemas.microsoft.com/office/powerpoint/2010/main" val="19083538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5A1F16-BD57-D540-B3B8-A6B08DCF12A6}" type="slidenum">
              <a:rPr lang="en-US"/>
              <a:pPr>
                <a:defRPr/>
              </a:pPr>
              <a:t>‹#›</a:t>
            </a:fld>
            <a:endParaRPr lang="en-US"/>
          </a:p>
        </p:txBody>
      </p:sp>
    </p:spTree>
    <p:extLst>
      <p:ext uri="{BB962C8B-B14F-4D97-AF65-F5344CB8AC3E}">
        <p14:creationId xmlns:p14="http://schemas.microsoft.com/office/powerpoint/2010/main" val="17952802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0CB2FDCF-6E1A-6146-9972-DA82148EF808}" type="slidenum">
              <a:rPr lang="en-US"/>
              <a:pPr>
                <a:defRPr/>
              </a:pPr>
              <a:t>‹#›</a:t>
            </a:fld>
            <a:endParaRPr lang="en-US"/>
          </a:p>
        </p:txBody>
      </p:sp>
    </p:spTree>
    <p:extLst>
      <p:ext uri="{BB962C8B-B14F-4D97-AF65-F5344CB8AC3E}">
        <p14:creationId xmlns:p14="http://schemas.microsoft.com/office/powerpoint/2010/main" val="394406599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41CD4C0E-8996-1442-826B-5C564D0FAE69}" type="slidenum">
              <a:rPr lang="en-US"/>
              <a:pPr>
                <a:defRPr/>
              </a:pPr>
              <a:t>‹#›</a:t>
            </a:fld>
            <a:endParaRPr lang="en-US"/>
          </a:p>
        </p:txBody>
      </p:sp>
    </p:spTree>
    <p:extLst>
      <p:ext uri="{BB962C8B-B14F-4D97-AF65-F5344CB8AC3E}">
        <p14:creationId xmlns:p14="http://schemas.microsoft.com/office/powerpoint/2010/main" val="175741214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2927321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25482747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79261571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35171524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dirty="0" smtClean="0"/>
              <a:t>&lt;May  2019&gt;</a:t>
            </a:r>
            <a:endParaRPr lang="en-US" dirty="0"/>
          </a:p>
        </p:txBody>
      </p:sp>
      <p:sp>
        <p:nvSpPr>
          <p:cNvPr id="8" name="Footer Placeholder 7"/>
          <p:cNvSpPr>
            <a:spLocks noGrp="1"/>
          </p:cNvSpPr>
          <p:nvPr>
            <p:ph type="ftr" sz="quarter" idx="11"/>
          </p:nvPr>
        </p:nvSpPr>
        <p:spPr/>
        <p:txBody>
          <a:bodyPr/>
          <a:lstStyle/>
          <a:p>
            <a:r>
              <a:rPr lang="en-US" smtClean="0"/>
              <a:t>&lt;Charlie Perkins&gt;, &lt;Futurewei&gt;</a:t>
            </a:r>
            <a:endParaRPr lang="en-US"/>
          </a:p>
        </p:txBody>
      </p:sp>
      <p:sp>
        <p:nvSpPr>
          <p:cNvPr id="9" name="Slide Number Placeholder 8"/>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51694952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dirty="0" smtClean="0"/>
              <a:t>&lt;May  2019&gt;</a:t>
            </a:r>
            <a:endParaRPr lang="en-US" dirty="0"/>
          </a:p>
        </p:txBody>
      </p:sp>
      <p:sp>
        <p:nvSpPr>
          <p:cNvPr id="4" name="Footer Placeholder 3"/>
          <p:cNvSpPr>
            <a:spLocks noGrp="1"/>
          </p:cNvSpPr>
          <p:nvPr>
            <p:ph type="ftr" sz="quarter" idx="11"/>
          </p:nvPr>
        </p:nvSpPr>
        <p:spPr/>
        <p:txBody>
          <a:bodyPr/>
          <a:lstStyle/>
          <a:p>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404702806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dirty="0" smtClean="0"/>
              <a:t>&lt;May  2019&gt;</a:t>
            </a:r>
            <a:endParaRPr lang="en-US" dirty="0"/>
          </a:p>
        </p:txBody>
      </p:sp>
      <p:sp>
        <p:nvSpPr>
          <p:cNvPr id="3" name="Footer Placeholder 2"/>
          <p:cNvSpPr>
            <a:spLocks noGrp="1"/>
          </p:cNvSpPr>
          <p:nvPr>
            <p:ph type="ftr" sz="quarter" idx="11"/>
          </p:nvPr>
        </p:nvSpPr>
        <p:spPr/>
        <p:txBody>
          <a:bodyPr/>
          <a:lstStyle/>
          <a:p>
            <a:r>
              <a:rPr lang="en-US" smtClean="0"/>
              <a:t>&lt;Charlie Perkins&gt;, &lt;Futurewei&gt;</a:t>
            </a:r>
            <a:endParaRPr lang="en-US"/>
          </a:p>
        </p:txBody>
      </p:sp>
      <p:sp>
        <p:nvSpPr>
          <p:cNvPr id="4" name="Slide Number Placeholder 3"/>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87649480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Click to edit Master title style</a:t>
            </a:r>
            <a:endParaRPr lang="en-US" dirty="0"/>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69017894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dirty="0" smtClean="0"/>
              <a:t>&lt;May  2019&gt;</a:t>
            </a:r>
            <a:endParaRPr lang="en-US" dirty="0"/>
          </a:p>
        </p:txBody>
      </p:sp>
      <p:sp>
        <p:nvSpPr>
          <p:cNvPr id="6" name="Footer Placeholder 5"/>
          <p:cNvSpPr>
            <a:spLocks noGrp="1"/>
          </p:cNvSpPr>
          <p:nvPr>
            <p:ph type="ftr" sz="quarter" idx="11"/>
          </p:nvPr>
        </p:nvSpPr>
        <p:spPr/>
        <p:txBody>
          <a:bodyPr/>
          <a:lstStyle/>
          <a:p>
            <a:r>
              <a:rPr lang="en-US" smtClean="0"/>
              <a:t>&lt;Charlie Perkins&gt;, &lt;Futurewei&gt;</a:t>
            </a:r>
            <a:endParaRPr lang="en-US"/>
          </a:p>
        </p:txBody>
      </p:sp>
      <p:sp>
        <p:nvSpPr>
          <p:cNvPr id="7" name="Slide Number Placeholder 6"/>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09508635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77193424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dirty="0" smtClean="0"/>
              <a:t>&lt;May  2019&gt;</a:t>
            </a:r>
            <a:endParaRPr lang="en-US" dirty="0"/>
          </a:p>
        </p:txBody>
      </p:sp>
      <p:sp>
        <p:nvSpPr>
          <p:cNvPr id="5" name="Footer Placeholder 4"/>
          <p:cNvSpPr>
            <a:spLocks noGrp="1"/>
          </p:cNvSpPr>
          <p:nvPr>
            <p:ph type="ftr" sz="quarter" idx="11"/>
          </p:nvPr>
        </p:nvSpPr>
        <p:spPr/>
        <p:txBody>
          <a:bodyPr/>
          <a:lstStyle/>
          <a:p>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fld id="{20D7420C-4272-4DB2-8EFD-D13A12D898A1}" type="slidenum">
              <a:rPr lang="en-US" smtClean="0"/>
              <a:t>‹#›</a:t>
            </a:fld>
            <a:endParaRPr lang="en-US"/>
          </a:p>
        </p:txBody>
      </p:sp>
    </p:spTree>
    <p:extLst>
      <p:ext uri="{BB962C8B-B14F-4D97-AF65-F5344CB8AC3E}">
        <p14:creationId xmlns:p14="http://schemas.microsoft.com/office/powerpoint/2010/main" val="14864339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pPr>
              <a:defRPr/>
            </a:pPr>
            <a:r>
              <a:rPr lang="en-US" dirty="0" smtClean="0"/>
              <a:t>&lt;May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a:t>
            </a:fld>
            <a:endParaRPr lang="en-US"/>
          </a:p>
        </p:txBody>
      </p:sp>
    </p:spTree>
    <p:extLst>
      <p:ext uri="{BB962C8B-B14F-4D97-AF65-F5344CB8AC3E}">
        <p14:creationId xmlns:p14="http://schemas.microsoft.com/office/powerpoint/2010/main" val="322654491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Tree>
    <p:extLst>
      <p:ext uri="{BB962C8B-B14F-4D97-AF65-F5344CB8AC3E}">
        <p14:creationId xmlns:p14="http://schemas.microsoft.com/office/powerpoint/2010/main" val="180582078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Tree>
    <p:extLst>
      <p:ext uri="{BB962C8B-B14F-4D97-AF65-F5344CB8AC3E}">
        <p14:creationId xmlns:p14="http://schemas.microsoft.com/office/powerpoint/2010/main" val="5647187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&lt;May  2019&gt;</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&lt;Charlie Perkins&gt;, &lt;Futurewei&gt;</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0C11DB27-29E1-5943-BD95-565B8E594AA6}" type="slidenum">
              <a:rPr lang="en-US"/>
              <a:pPr>
                <a:defRPr/>
              </a:pPr>
              <a:t>‹#›</a:t>
            </a:fld>
            <a:endParaRPr lang="en-US"/>
          </a:p>
        </p:txBody>
      </p:sp>
    </p:spTree>
    <p:extLst>
      <p:ext uri="{BB962C8B-B14F-4D97-AF65-F5344CB8AC3E}">
        <p14:creationId xmlns:p14="http://schemas.microsoft.com/office/powerpoint/2010/main" val="6460743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85800" y="381000"/>
            <a:ext cx="1600200" cy="215900"/>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eaLnBrk="0" hangingPunct="0">
              <a:defRPr sz="1400" b="1">
                <a:latin typeface="Times New Roman" pitchFamily="18" charset="0"/>
                <a:ea typeface="ＭＳ Ｐゴシック" pitchFamily="-65" charset="-128"/>
                <a:cs typeface="+mn-cs"/>
              </a:defRPr>
            </a:lvl1pPr>
          </a:lstStyle>
          <a:p>
            <a:pPr>
              <a:defRPr/>
            </a:pPr>
            <a:r>
              <a:rPr lang="en-US" dirty="0" smtClean="0"/>
              <a:t>&lt;May  2019&gt;</a:t>
            </a:r>
            <a:endParaRPr lang="en-US" dirty="0"/>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ＭＳ Ｐゴシック" pitchFamily="-65" charset="-128"/>
                <a:cs typeface="+mn-cs"/>
              </a:defRPr>
            </a:lvl1pPr>
          </a:lstStyle>
          <a:p>
            <a:pPr>
              <a:defRPr/>
            </a:pPr>
            <a:r>
              <a:rPr lang="en-US" smtClean="0"/>
              <a:t>&lt;Charlie Perkins&gt;, &lt;Futurewei&gt;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Times New Roman" pitchFamily="18" charset="0"/>
                <a:ea typeface="ＭＳ Ｐゴシック" pitchFamily="-65" charset="-128"/>
                <a:cs typeface="+mn-cs"/>
              </a:defRPr>
            </a:lvl1pPr>
          </a:lstStyle>
          <a:p>
            <a:pPr>
              <a:defRPr/>
            </a:pPr>
            <a:r>
              <a:rPr lang="en-US"/>
              <a:t>Slide </a:t>
            </a:r>
            <a:fld id="{AD8365B0-1DCB-374B-8D2E-32E02956BE58}" type="slidenum">
              <a:rPr lang="en-US"/>
              <a:pPr>
                <a:defRPr/>
              </a:pPr>
              <a:t>‹#›</a:t>
            </a:fld>
            <a:endParaRPr lang="en-US"/>
          </a:p>
        </p:txBody>
      </p:sp>
      <p:sp>
        <p:nvSpPr>
          <p:cNvPr id="1031" name="Rectangle 7"/>
          <p:cNvSpPr>
            <a:spLocks noChangeArrowheads="1"/>
          </p:cNvSpPr>
          <p:nvPr/>
        </p:nvSpPr>
        <p:spPr bwMode="auto">
          <a:xfrm>
            <a:off x="4495800" y="396875"/>
            <a:ext cx="3962400" cy="215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nchor="b">
            <a:spAutoFit/>
          </a:bodyPr>
          <a:lstStyle/>
          <a:p>
            <a:pPr lvl="4" algn="r" eaLnBrk="0" hangingPunct="0"/>
            <a:r>
              <a:rPr lang="en-US" sz="1400" b="1" dirty="0"/>
              <a:t>doc.: </a:t>
            </a:r>
            <a:r>
              <a:rPr lang="en-US" sz="1400" b="1" dirty="0" smtClean="0"/>
              <a:t>&lt;</a:t>
            </a:r>
            <a:r>
              <a:rPr lang="en-US" b="1" dirty="0" smtClean="0"/>
              <a:t>15-19-0213-01-0012</a:t>
            </a:r>
            <a:r>
              <a:rPr lang="en-US" sz="1400" b="1" dirty="0" smtClean="0"/>
              <a:t>&gt;</a:t>
            </a:r>
            <a:endParaRPr lang="en-US" sz="1400" b="1" dirty="0"/>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6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smtClean="0"/>
              <a:t>&lt;May  2019&gt;</a:t>
            </a:r>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&lt;Charlie Perkins&gt;, &lt;Futurewei&gt;</a:t>
            </a: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0D7420C-4272-4DB2-8EFD-D13A12D898A1}" type="slidenum">
              <a:rPr lang="en-US" smtClean="0"/>
              <a:t>‹#›</a:t>
            </a:fld>
            <a:endParaRPr lang="en-US"/>
          </a:p>
        </p:txBody>
      </p:sp>
    </p:spTree>
    <p:extLst>
      <p:ext uri="{BB962C8B-B14F-4D97-AF65-F5344CB8AC3E}">
        <p14:creationId xmlns:p14="http://schemas.microsoft.com/office/powerpoint/2010/main" val="3123712365"/>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hf hdr="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8.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emf"/><Relationship Id="rId7" Type="http://schemas.openxmlformats.org/officeDocument/2006/relationships/image" Target="../media/image6.emf"/><Relationship Id="rId2" Type="http://schemas.openxmlformats.org/officeDocument/2006/relationships/image" Target="../media/image1.emf"/><Relationship Id="rId1" Type="http://schemas.openxmlformats.org/officeDocument/2006/relationships/slideLayout" Target="../slideLayouts/slideLayout3.xml"/><Relationship Id="rId6" Type="http://schemas.openxmlformats.org/officeDocument/2006/relationships/image" Target="../media/image5.emf"/><Relationship Id="rId5" Type="http://schemas.openxmlformats.org/officeDocument/2006/relationships/image" Target="../media/image4.emf"/><Relationship Id="rId4" Type="http://schemas.openxmlformats.org/officeDocument/2006/relationships/image" Target="../media/image3.emf"/></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Footer Placeholder 2"/>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&lt;Charlie Perkins&gt;, &lt;Futurewei&gt;</a:t>
            </a:r>
            <a:endParaRPr lang="en-US"/>
          </a:p>
        </p:txBody>
      </p:sp>
      <p:sp>
        <p:nvSpPr>
          <p:cNvPr id="15362"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848D596F-C781-734B-BBB7-F4522741765A}" type="slidenum">
              <a:rPr lang="en-US"/>
              <a:pPr/>
              <a:t>1</a:t>
            </a:fld>
            <a:endParaRPr lang="en-US"/>
          </a:p>
        </p:txBody>
      </p:sp>
      <p:sp>
        <p:nvSpPr>
          <p:cNvPr id="27651" name="Rectangle 3"/>
          <p:cNvSpPr>
            <a:spLocks noChangeArrowheads="1"/>
          </p:cNvSpPr>
          <p:nvPr/>
        </p:nvSpPr>
        <p:spPr bwMode="auto">
          <a:xfrm>
            <a:off x="152400" y="609600"/>
            <a:ext cx="8839200" cy="5262979"/>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Times New Roman" pitchFamily="18" charset="0"/>
                <a:ea typeface="ＭＳ Ｐゴシック" pitchFamily="-65" charset="-128"/>
                <a:cs typeface="+mn-cs"/>
              </a:rPr>
              <a:t>Project: IEEE P802.15 Working Group for Wireless Personal Area Networks (WPANs)</a:t>
            </a:r>
            <a:endParaRPr lang="en-US" sz="1600" b="1" dirty="0">
              <a:solidFill>
                <a:schemeClr val="tx2"/>
              </a:solidFill>
              <a:latin typeface="Times New Roman" pitchFamily="18" charset="0"/>
              <a:ea typeface="ＭＳ Ｐゴシック" pitchFamily="-65" charset="-128"/>
              <a:cs typeface="+mn-cs"/>
            </a:endParaRPr>
          </a:p>
          <a:p>
            <a:pPr eaLnBrk="0" hangingPunct="0">
              <a:defRPr/>
            </a:pPr>
            <a:endParaRPr lang="en-US" sz="1600" dirty="0">
              <a:solidFill>
                <a:schemeClr val="tx2"/>
              </a:solidFill>
              <a:latin typeface="Times New Roman" pitchFamily="18" charset="0"/>
              <a:ea typeface="ＭＳ Ｐゴシック" pitchFamily="-65" charset="-128"/>
              <a:cs typeface="+mn-cs"/>
            </a:endParaRPr>
          </a:p>
          <a:p>
            <a:pPr eaLnBrk="0" hangingPunct="0">
              <a:defRPr/>
            </a:pPr>
            <a:r>
              <a:rPr lang="en-US" sz="1600" b="1" dirty="0">
                <a:solidFill>
                  <a:schemeClr val="tx2"/>
                </a:solidFill>
                <a:latin typeface="Times New Roman" pitchFamily="18" charset="0"/>
                <a:ea typeface="ＭＳ Ｐゴシック" pitchFamily="-65" charset="-128"/>
                <a:cs typeface="+mn-cs"/>
              </a:rPr>
              <a:t>Submission Title: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Architecture for ULI Module Interfaces</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Date Submitted: </a:t>
            </a:r>
            <a:r>
              <a:rPr lang="en-US" sz="1600" dirty="0" smtClean="0">
                <a:solidFill>
                  <a:schemeClr val="tx2"/>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16 </a:t>
            </a:r>
            <a:r>
              <a:rPr lang="en-US" sz="1600" dirty="0" smtClean="0">
                <a:solidFill>
                  <a:srgbClr val="FF0000"/>
                </a:solidFill>
                <a:latin typeface="Times New Roman" pitchFamily="18" charset="0"/>
                <a:ea typeface="ＭＳ Ｐゴシック" pitchFamily="-65" charset="-128"/>
                <a:cs typeface="+mn-cs"/>
              </a:rPr>
              <a:t>May 2019</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defRPr/>
            </a:pPr>
            <a:r>
              <a:rPr lang="en-US" sz="1600" b="1" dirty="0">
                <a:solidFill>
                  <a:schemeClr val="tx2"/>
                </a:solidFill>
                <a:latin typeface="Times New Roman" pitchFamily="18" charset="0"/>
                <a:ea typeface="ＭＳ Ｐゴシック" pitchFamily="-65" charset="-128"/>
                <a:cs typeface="+mn-cs"/>
              </a:rPr>
              <a:t>Source:</a:t>
            </a:r>
            <a:r>
              <a:rPr lang="en-US" sz="1600" dirty="0">
                <a:solidFill>
                  <a:schemeClr val="tx2"/>
                </a:solidFill>
                <a:latin typeface="Times New Roman" pitchFamily="18" charset="0"/>
                <a:ea typeface="ＭＳ Ｐゴシック" pitchFamily="-65" charset="-128"/>
                <a:cs typeface="+mn-cs"/>
              </a:rPr>
              <a:t> [</a:t>
            </a:r>
            <a:r>
              <a:rPr lang="en-US" sz="1600" dirty="0">
                <a:solidFill>
                  <a:srgbClr val="FF0000"/>
                </a:solidFill>
                <a:latin typeface="Times New Roman" pitchFamily="18" charset="0"/>
                <a:ea typeface="ＭＳ Ｐゴシック" pitchFamily="-65" charset="-128"/>
                <a:cs typeface="+mn-cs"/>
              </a:rPr>
              <a:t>Charlie Perkins</a:t>
            </a:r>
            <a:r>
              <a:rPr lang="en-US" sz="1600" dirty="0">
                <a:solidFill>
                  <a:schemeClr val="tx2"/>
                </a:solidFill>
                <a:latin typeface="Times New Roman" pitchFamily="18" charset="0"/>
                <a:ea typeface="ＭＳ Ｐゴシック" pitchFamily="-65" charset="-128"/>
                <a:cs typeface="+mn-cs"/>
              </a:rPr>
              <a:t>] Company [</a:t>
            </a:r>
            <a:r>
              <a:rPr lang="en-US" sz="1600" dirty="0">
                <a:solidFill>
                  <a:srgbClr val="FF0000"/>
                </a:solidFill>
                <a:latin typeface="Times New Roman" pitchFamily="18" charset="0"/>
                <a:ea typeface="ＭＳ Ｐゴシック" pitchFamily="-65" charset="-128"/>
                <a:cs typeface="+mn-cs"/>
              </a:rPr>
              <a:t>Futurewei</a:t>
            </a:r>
            <a:r>
              <a:rPr lang="en-US" sz="1600" dirty="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Address </a:t>
            </a:r>
            <a:r>
              <a:rPr lang="es-ES" sz="1600" dirty="0">
                <a:solidFill>
                  <a:schemeClr val="tx2"/>
                </a:solidFill>
                <a:latin typeface="Times New Roman" pitchFamily="18" charset="0"/>
                <a:ea typeface="ＭＳ Ｐゴシック" pitchFamily="-65" charset="-128"/>
                <a:cs typeface="+mn-cs"/>
              </a:rPr>
              <a:t>[</a:t>
            </a:r>
            <a:r>
              <a:rPr lang="es-ES" sz="1600" dirty="0">
                <a:solidFill>
                  <a:srgbClr val="FF0000"/>
                </a:solidFill>
                <a:latin typeface="Times New Roman" pitchFamily="18" charset="0"/>
                <a:ea typeface="ＭＳ Ｐゴシック" pitchFamily="-65" charset="-128"/>
                <a:cs typeface="+mn-cs"/>
              </a:rPr>
              <a:t>2330 Central </a:t>
            </a:r>
            <a:r>
              <a:rPr lang="es-ES" sz="1600" dirty="0" err="1" smtClean="0">
                <a:solidFill>
                  <a:srgbClr val="FF0000"/>
                </a:solidFill>
                <a:latin typeface="Times New Roman" pitchFamily="18" charset="0"/>
                <a:ea typeface="ＭＳ Ｐゴシック" pitchFamily="-65" charset="-128"/>
                <a:cs typeface="+mn-cs"/>
              </a:rPr>
              <a:t>Expressway</a:t>
            </a:r>
            <a:r>
              <a:rPr lang="es-ES" sz="1600" dirty="0">
                <a:solidFill>
                  <a:srgbClr val="FF0000"/>
                </a:solidFill>
                <a:latin typeface="Times New Roman" pitchFamily="18" charset="0"/>
                <a:ea typeface="ＭＳ Ｐゴシック" pitchFamily="-65" charset="-128"/>
                <a:cs typeface="+mn-cs"/>
              </a:rPr>
              <a:t>, Santa Clara Ca, USA</a:t>
            </a:r>
            <a:r>
              <a:rPr lang="es-E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Voice</a:t>
            </a:r>
            <a:r>
              <a:rPr lang="en-US" sz="1600" dirty="0">
                <a:solidFill>
                  <a:schemeClr val="tx2"/>
                </a:solidFill>
                <a:latin typeface="Times New Roman" pitchFamily="18" charset="0"/>
                <a:ea typeface="ＭＳ Ｐゴシック" pitchFamily="-65" charset="-128"/>
                <a:cs typeface="+mn-cs"/>
              </a:rPr>
              <a:t>:[</a:t>
            </a:r>
            <a:r>
              <a:rPr lang="en-US" sz="1600" dirty="0">
                <a:solidFill>
                  <a:srgbClr val="FF0000"/>
                </a:solidFill>
                <a:latin typeface="Times New Roman" pitchFamily="18" charset="0"/>
                <a:ea typeface="ＭＳ Ｐゴシック" pitchFamily="-65" charset="-128"/>
                <a:cs typeface="+mn-cs"/>
              </a:rPr>
              <a:t>+</a:t>
            </a:r>
            <a:r>
              <a:rPr lang="en-US" sz="1600" dirty="0" smtClean="0">
                <a:solidFill>
                  <a:srgbClr val="FF0000"/>
                </a:solidFill>
                <a:latin typeface="Times New Roman" pitchFamily="18" charset="0"/>
                <a:ea typeface="ＭＳ Ｐゴシック" pitchFamily="-65" charset="-128"/>
                <a:cs typeface="+mn-cs"/>
              </a:rPr>
              <a:t>1.408-330-4586</a:t>
            </a:r>
            <a:r>
              <a:rPr lang="en-US" sz="1600" dirty="0" smtClean="0">
                <a:solidFill>
                  <a:schemeClr val="tx2"/>
                </a:solidFill>
                <a:latin typeface="Times New Roman" pitchFamily="18" charset="0"/>
                <a:ea typeface="ＭＳ Ｐゴシック" pitchFamily="-65" charset="-128"/>
                <a:cs typeface="+mn-cs"/>
              </a:rPr>
              <a:t>]</a:t>
            </a:r>
          </a:p>
          <a:p>
            <a:pPr eaLnBrk="0" hangingPunct="0">
              <a:defRPr/>
            </a:pPr>
            <a:r>
              <a:rPr lang="en-US" sz="1600" dirty="0" smtClean="0">
                <a:solidFill>
                  <a:schemeClr val="tx2"/>
                </a:solidFill>
                <a:latin typeface="Times New Roman" pitchFamily="18" charset="0"/>
                <a:ea typeface="ＭＳ Ｐゴシック" pitchFamily="-65" charset="-128"/>
                <a:cs typeface="+mn-cs"/>
              </a:rPr>
              <a:t>E-Mail:[</a:t>
            </a:r>
            <a:r>
              <a:rPr lang="en-US" sz="1600" dirty="0">
                <a:solidFill>
                  <a:srgbClr val="FF0000"/>
                </a:solidFill>
                <a:latin typeface="Times New Roman" pitchFamily="18" charset="0"/>
                <a:ea typeface="ＭＳ Ｐゴシック" pitchFamily="-65" charset="-128"/>
                <a:cs typeface="+mn-cs"/>
              </a:rPr>
              <a:t>charlie.perkins@huawei.com</a:t>
            </a:r>
            <a:r>
              <a:rPr lang="en-US" sz="1600" dirty="0" smtClean="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a:t>
            </a: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Re: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[ULI </a:t>
            </a:r>
            <a:r>
              <a:rPr lang="en-US" sz="1600" dirty="0">
                <a:solidFill>
                  <a:schemeClr val="tx2"/>
                </a:solidFill>
                <a:latin typeface="Times New Roman" pitchFamily="18" charset="0"/>
                <a:ea typeface="ＭＳ Ｐゴシック" pitchFamily="-65" charset="-128"/>
                <a:cs typeface="+mn-cs"/>
              </a:rPr>
              <a:t>Architecture </a:t>
            </a:r>
            <a:r>
              <a:rPr lang="en-US" sz="1600" dirty="0" smtClean="0">
                <a:solidFill>
                  <a:schemeClr val="tx2"/>
                </a:solidFill>
                <a:latin typeface="Times New Roman" pitchFamily="18" charset="0"/>
                <a:ea typeface="ＭＳ Ｐゴシック" pitchFamily="-65" charset="-128"/>
                <a:cs typeface="+mn-cs"/>
              </a:rPr>
              <a:t>and </a:t>
            </a:r>
            <a:r>
              <a:rPr lang="en-US" sz="1600" dirty="0" err="1" smtClean="0">
                <a:solidFill>
                  <a:schemeClr val="tx2"/>
                </a:solidFill>
                <a:latin typeface="Times New Roman" pitchFamily="18" charset="0"/>
                <a:ea typeface="ＭＳ Ｐゴシック" pitchFamily="-65" charset="-128"/>
                <a:cs typeface="+mn-cs"/>
              </a:rPr>
              <a:t>Autoconfiguration</a:t>
            </a:r>
            <a:r>
              <a:rPr lang="en-US" sz="1600" dirty="0" smtClean="0">
                <a:solidFill>
                  <a:schemeClr val="tx2"/>
                </a:solidFill>
                <a:latin typeface="Times New Roman" pitchFamily="18" charset="0"/>
                <a:ea typeface="ＭＳ Ｐゴシック" pitchFamily="-65" charset="-128"/>
                <a:cs typeface="+mn-cs"/>
              </a:rPr>
              <a:t>]</a:t>
            </a:r>
            <a:r>
              <a:rPr lang="en-US" dirty="0">
                <a:solidFill>
                  <a:schemeClr val="accent2"/>
                </a:solidFill>
                <a:latin typeface="Times New Roman" pitchFamily="18" charset="0"/>
                <a:ea typeface="ＭＳ Ｐゴシック" pitchFamily="-65" charset="-128"/>
                <a:cs typeface="+mn-cs"/>
              </a:rPr>
              <a:t>	</a:t>
            </a:r>
            <a:endParaRPr lang="en-US"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Abstract:</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[This document proposes an execution environment for ULI Modules, as well as the inter-module interfaces.  The environment should enable </a:t>
            </a:r>
            <a:r>
              <a:rPr lang="en-US" sz="1600" dirty="0" err="1" smtClean="0">
                <a:solidFill>
                  <a:schemeClr val="tx2"/>
                </a:solidFill>
                <a:latin typeface="Times New Roman" pitchFamily="18" charset="0"/>
                <a:ea typeface="ＭＳ Ｐゴシック" pitchFamily="-65" charset="-128"/>
                <a:cs typeface="+mn-cs"/>
              </a:rPr>
              <a:t>autoconfiguration</a:t>
            </a:r>
            <a:r>
              <a:rPr lang="en-US" sz="1600" dirty="0" smtClean="0">
                <a:solidFill>
                  <a:schemeClr val="tx2"/>
                </a:solidFill>
                <a:latin typeface="Times New Roman" pitchFamily="18" charset="0"/>
                <a:ea typeface="ＭＳ Ｐゴシック" pitchFamily="-65" charset="-128"/>
                <a:cs typeface="+mn-cs"/>
              </a:rPr>
              <a:t> for adding new modules]</a:t>
            </a:r>
            <a:endParaRPr lang="en-US" sz="1600" dirty="0">
              <a:solidFill>
                <a:schemeClr val="tx2"/>
              </a:solidFill>
              <a:latin typeface="Times New Roman" pitchFamily="18" charset="0"/>
              <a:ea typeface="ＭＳ Ｐゴシック" pitchFamily="-65" charset="-128"/>
              <a:cs typeface="+mn-cs"/>
            </a:endParaRPr>
          </a:p>
          <a:p>
            <a:pPr eaLnBrk="0" hangingPunct="0">
              <a:spcBef>
                <a:spcPts val="600"/>
              </a:spcBef>
              <a:spcAft>
                <a:spcPts val="600"/>
              </a:spcAft>
              <a:defRPr/>
            </a:pPr>
            <a:r>
              <a:rPr lang="en-US" sz="1600" b="1" dirty="0">
                <a:solidFill>
                  <a:schemeClr val="tx2"/>
                </a:solidFill>
                <a:latin typeface="Times New Roman" pitchFamily="18" charset="0"/>
                <a:ea typeface="ＭＳ Ｐゴシック" pitchFamily="-65" charset="-128"/>
                <a:cs typeface="+mn-cs"/>
              </a:rPr>
              <a:t>Purpose:</a:t>
            </a:r>
            <a:r>
              <a:rPr lang="en-US" sz="1600" dirty="0">
                <a:solidFill>
                  <a:schemeClr val="tx2"/>
                </a:solidFill>
                <a:latin typeface="Times New Roman" pitchFamily="18" charset="0"/>
                <a:ea typeface="ＭＳ Ｐゴシック" pitchFamily="-65" charset="-128"/>
                <a:cs typeface="+mn-cs"/>
              </a:rPr>
              <a:t>	</a:t>
            </a:r>
            <a:r>
              <a:rPr lang="en-US" sz="1600" dirty="0" smtClean="0">
                <a:solidFill>
                  <a:schemeClr val="tx2"/>
                </a:solidFill>
                <a:latin typeface="Times New Roman" pitchFamily="18" charset="0"/>
                <a:ea typeface="ＭＳ Ｐゴシック" pitchFamily="-65" charset="-128"/>
                <a:cs typeface="+mn-cs"/>
              </a:rPr>
              <a:t>[Improving the 802.12 </a:t>
            </a:r>
            <a:r>
              <a:rPr lang="en-US" sz="1600" dirty="0">
                <a:solidFill>
                  <a:schemeClr val="tx2"/>
                </a:solidFill>
                <a:latin typeface="Times New Roman" pitchFamily="18" charset="0"/>
                <a:ea typeface="ＭＳ Ｐゴシック" pitchFamily="-65" charset="-128"/>
                <a:cs typeface="+mn-cs"/>
              </a:rPr>
              <a:t>Architecture for ULI Module Interfaces]</a:t>
            </a:r>
          </a:p>
          <a:p>
            <a:pPr eaLnBrk="0" hangingPunct="0">
              <a:defRPr/>
            </a:pPr>
            <a:r>
              <a:rPr lang="en-US" sz="1600" b="1" dirty="0">
                <a:solidFill>
                  <a:schemeClr val="tx2"/>
                </a:solidFill>
                <a:latin typeface="Times New Roman" pitchFamily="18" charset="0"/>
                <a:ea typeface="ＭＳ Ｐゴシック" pitchFamily="-65" charset="-128"/>
                <a:cs typeface="+mn-cs"/>
              </a:rPr>
              <a:t>Notice:</a:t>
            </a:r>
            <a:r>
              <a:rPr lang="en-US" sz="1600" dirty="0">
                <a:solidFill>
                  <a:schemeClr val="tx2"/>
                </a:solidFill>
                <a:latin typeface="Times New Roman" pitchFamily="18" charset="0"/>
                <a:ea typeface="ＭＳ Ｐゴシック" pitchFamily="-65" charset="-128"/>
                <a:cs typeface="+mn-cs"/>
              </a:rPr>
              <a:t>	This document has been prepared to assist the IEEE P802.15.  It is offered as a basis for discussion and is not binding on </a:t>
            </a:r>
            <a:r>
              <a:rPr lang="en-US" sz="1600" dirty="0" smtClean="0">
                <a:solidFill>
                  <a:schemeClr val="tx2"/>
                </a:solidFill>
                <a:latin typeface="Times New Roman" pitchFamily="18" charset="0"/>
                <a:ea typeface="ＭＳ Ｐゴシック" pitchFamily="-65" charset="-128"/>
                <a:cs typeface="+mn-cs"/>
              </a:rPr>
              <a:t>the </a:t>
            </a:r>
            <a:r>
              <a:rPr lang="en-US" sz="1600" dirty="0">
                <a:solidFill>
                  <a:schemeClr val="tx2"/>
                </a:solidFill>
                <a:latin typeface="Times New Roman" pitchFamily="18" charset="0"/>
                <a:ea typeface="ＭＳ Ｐゴシック" pitchFamily="-65" charset="-128"/>
                <a:cs typeface="+mn-cs"/>
              </a:rPr>
              <a:t>contributing individual(s) or organization(s). The material in this document is subject to change in form and content after further study. The contributor(s) reserve(s) the right to add, amend or withdraw material contained herein.</a:t>
            </a:r>
          </a:p>
          <a:p>
            <a:pPr eaLnBrk="0" hangingPunct="0">
              <a:defRPr/>
            </a:pPr>
            <a:endParaRPr lang="en-US" sz="1600" b="1" dirty="0" smtClean="0">
              <a:solidFill>
                <a:schemeClr val="tx2"/>
              </a:solidFill>
              <a:latin typeface="Times New Roman" pitchFamily="18" charset="0"/>
              <a:ea typeface="ＭＳ Ｐゴシック" pitchFamily="-65" charset="-128"/>
              <a:cs typeface="+mn-cs"/>
            </a:endParaRPr>
          </a:p>
          <a:p>
            <a:pPr eaLnBrk="0" hangingPunct="0">
              <a:defRPr/>
            </a:pPr>
            <a:r>
              <a:rPr lang="en-US" sz="1600" b="1" dirty="0" smtClean="0">
                <a:solidFill>
                  <a:schemeClr val="tx2"/>
                </a:solidFill>
                <a:latin typeface="Times New Roman" pitchFamily="18" charset="0"/>
                <a:ea typeface="ＭＳ Ｐゴシック" pitchFamily="-65" charset="-128"/>
                <a:cs typeface="+mn-cs"/>
              </a:rPr>
              <a:t>Release</a:t>
            </a:r>
            <a:r>
              <a:rPr lang="en-US" sz="1600" b="1" dirty="0">
                <a:solidFill>
                  <a:schemeClr val="tx2"/>
                </a:solidFill>
                <a:latin typeface="Times New Roman" pitchFamily="18" charset="0"/>
                <a:ea typeface="ＭＳ Ｐゴシック" pitchFamily="-65" charset="-128"/>
                <a:cs typeface="+mn-cs"/>
              </a:rPr>
              <a:t>:</a:t>
            </a:r>
            <a:r>
              <a:rPr lang="en-US" sz="1600" dirty="0">
                <a:solidFill>
                  <a:schemeClr val="tx2"/>
                </a:solidFill>
                <a:latin typeface="Times New Roman" pitchFamily="18" charset="0"/>
                <a:ea typeface="ＭＳ Ｐゴシック" pitchFamily="-65" charset="-128"/>
                <a:cs typeface="+mn-cs"/>
              </a:rPr>
              <a:t>	The contributor acknowledges and accepts that this contribution becomes the property of IEEE and </a:t>
            </a:r>
            <a:r>
              <a:rPr lang="en-US" sz="1600" dirty="0" smtClean="0">
                <a:solidFill>
                  <a:schemeClr val="tx2"/>
                </a:solidFill>
                <a:latin typeface="Times New Roman" pitchFamily="18" charset="0"/>
                <a:ea typeface="ＭＳ Ｐゴシック" pitchFamily="-65" charset="-128"/>
                <a:cs typeface="+mn-cs"/>
              </a:rPr>
              <a:t>may be </a:t>
            </a:r>
            <a:r>
              <a:rPr lang="en-US" sz="1600" dirty="0">
                <a:solidFill>
                  <a:schemeClr val="tx2"/>
                </a:solidFill>
                <a:latin typeface="Times New Roman" pitchFamily="18" charset="0"/>
                <a:ea typeface="ＭＳ Ｐゴシック" pitchFamily="-65" charset="-128"/>
                <a:cs typeface="+mn-cs"/>
              </a:rPr>
              <a:t>made publicly available by P802.15.	</a:t>
            </a:r>
          </a:p>
        </p:txBody>
      </p:sp>
      <p:sp>
        <p:nvSpPr>
          <p:cNvPr id="15364" name="Date Placeholder 5"/>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dirty="0" smtClean="0"/>
              <a:t>&lt;May  2019&gt;</a:t>
            </a:r>
            <a:endParaRPr lang="en-US" sz="14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a:t>Miscellaneous</a:t>
            </a:r>
          </a:p>
        </p:txBody>
      </p:sp>
      <p:sp>
        <p:nvSpPr>
          <p:cNvPr id="3" name="Content Placeholder 2"/>
          <p:cNvSpPr>
            <a:spLocks noGrp="1"/>
          </p:cNvSpPr>
          <p:nvPr>
            <p:ph idx="1"/>
          </p:nvPr>
        </p:nvSpPr>
        <p:spPr>
          <a:xfrm>
            <a:off x="685800" y="1752600"/>
            <a:ext cx="7772400" cy="4114800"/>
          </a:xfrm>
        </p:spPr>
        <p:txBody>
          <a:bodyPr/>
          <a:lstStyle/>
          <a:p>
            <a:r>
              <a:rPr lang="en-US" dirty="0" smtClean="0"/>
              <a:t>Fragmentation</a:t>
            </a:r>
          </a:p>
          <a:p>
            <a:pPr lvl="1">
              <a:buClr>
                <a:srgbClr val="FF0000"/>
              </a:buClr>
              <a:buFont typeface="Wingdings" panose="05000000000000000000" pitchFamily="2" charset="2"/>
              <a:buChar char="Ø"/>
            </a:pPr>
            <a:r>
              <a:rPr lang="en-US" dirty="0" smtClean="0"/>
              <a:t> MMI has to determine whether or not a frame has to be fragmented.</a:t>
            </a:r>
          </a:p>
          <a:p>
            <a:pPr marL="457200" lvl="1" indent="0">
              <a:buNone/>
            </a:pPr>
            <a:endParaRPr lang="en-US" dirty="0" smtClean="0"/>
          </a:p>
          <a:p>
            <a:r>
              <a:rPr lang="en-US" dirty="0"/>
              <a:t>MAC and module control </a:t>
            </a:r>
            <a:r>
              <a:rPr lang="en-US" dirty="0" smtClean="0"/>
              <a:t>routines</a:t>
            </a:r>
          </a:p>
          <a:p>
            <a:pPr lvl="1">
              <a:buFont typeface="Wingdings" panose="05000000000000000000" pitchFamily="2" charset="2"/>
              <a:buChar char="Ø"/>
            </a:pPr>
            <a:r>
              <a:rPr lang="en-US" dirty="0" smtClean="0"/>
              <a:t> </a:t>
            </a:r>
            <a:r>
              <a:rPr lang="en-US" dirty="0" err="1" smtClean="0"/>
              <a:t>Mgmt</a:t>
            </a:r>
            <a:r>
              <a:rPr lang="en-US" dirty="0" smtClean="0"/>
              <a:t> </a:t>
            </a:r>
            <a:r>
              <a:rPr lang="en-US" dirty="0"/>
              <a:t>has all the control SAP routines </a:t>
            </a:r>
            <a:r>
              <a:rPr lang="en-US" dirty="0" err="1"/>
              <a:t>autoconfigured</a:t>
            </a:r>
            <a:r>
              <a:rPr lang="en-US" dirty="0"/>
              <a:t> into its protocol </a:t>
            </a:r>
            <a:r>
              <a:rPr lang="en-US" dirty="0" smtClean="0"/>
              <a:t>switches</a:t>
            </a:r>
          </a:p>
          <a:p>
            <a:pPr marL="0" indent="0">
              <a:buNone/>
            </a:pP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10</a:t>
            </a:fld>
            <a:endParaRPr lang="en-US"/>
          </a:p>
        </p:txBody>
      </p:sp>
    </p:spTree>
    <p:extLst>
      <p:ext uri="{BB962C8B-B14F-4D97-AF65-F5344CB8AC3E}">
        <p14:creationId xmlns:p14="http://schemas.microsoft.com/office/powerpoint/2010/main" val="286580141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685800"/>
            <a:ext cx="8534400" cy="1066800"/>
          </a:xfrm>
        </p:spPr>
        <p:txBody>
          <a:bodyPr/>
          <a:lstStyle/>
          <a:p>
            <a:r>
              <a:rPr lang="en-US" dirty="0" smtClean="0">
                <a:latin typeface="Times New Roman" pitchFamily="18" charset="0"/>
              </a:rPr>
              <a:t>Data flow through ULI module interfaces</a:t>
            </a:r>
            <a:endParaRPr lang="en-US" dirty="0"/>
          </a:p>
        </p:txBody>
      </p:sp>
      <p:sp>
        <p:nvSpPr>
          <p:cNvPr id="3" name="Content Placeholder 2"/>
          <p:cNvSpPr>
            <a:spLocks noGrp="1"/>
          </p:cNvSpPr>
          <p:nvPr>
            <p:ph idx="1"/>
          </p:nvPr>
        </p:nvSpPr>
        <p:spPr>
          <a:xfrm>
            <a:off x="685800" y="2133600"/>
            <a:ext cx="7772400" cy="3581400"/>
          </a:xfrm>
        </p:spPr>
        <p:txBody>
          <a:bodyPr/>
          <a:lstStyle/>
          <a:p>
            <a:r>
              <a:rPr lang="en-US" dirty="0" smtClean="0"/>
              <a:t>Linking </a:t>
            </a:r>
            <a:r>
              <a:rPr lang="en-US" dirty="0"/>
              <a:t>a module into the ULI </a:t>
            </a:r>
            <a:endParaRPr lang="en-US" dirty="0" smtClean="0"/>
          </a:p>
          <a:p>
            <a:r>
              <a:rPr lang="en-US" dirty="0" err="1" smtClean="0"/>
              <a:t>Autoconfiguration</a:t>
            </a:r>
            <a:r>
              <a:rPr lang="en-US" dirty="0" smtClean="0"/>
              <a:t> for ULI modules</a:t>
            </a:r>
            <a:endParaRPr lang="en-US" dirty="0"/>
          </a:p>
          <a:p>
            <a:r>
              <a:rPr lang="en-US" dirty="0"/>
              <a:t>Receiving a </a:t>
            </a:r>
            <a:r>
              <a:rPr lang="en-US" dirty="0" smtClean="0"/>
              <a:t>frame</a:t>
            </a:r>
          </a:p>
          <a:p>
            <a:r>
              <a:rPr lang="en-US" dirty="0"/>
              <a:t>Profile instances and links</a:t>
            </a:r>
          </a:p>
          <a:p>
            <a:r>
              <a:rPr lang="en-US" dirty="0" smtClean="0"/>
              <a:t>Transmitting </a:t>
            </a:r>
            <a:r>
              <a:rPr lang="en-US" dirty="0"/>
              <a:t>a </a:t>
            </a:r>
            <a:r>
              <a:rPr lang="en-US" dirty="0" smtClean="0"/>
              <a:t>frame</a:t>
            </a:r>
          </a:p>
          <a:p>
            <a:r>
              <a:rPr lang="en-US" dirty="0" smtClean="0"/>
              <a:t>Miscellaneous</a:t>
            </a:r>
          </a:p>
          <a:p>
            <a:pPr marL="0" indent="0">
              <a:buNone/>
            </a:pPr>
            <a:endParaRPr lang="en-US" dirty="0"/>
          </a:p>
        </p:txBody>
      </p:sp>
      <p:sp>
        <p:nvSpPr>
          <p:cNvPr id="4" name="Date Placeholder 3"/>
          <p:cNvSpPr>
            <a:spLocks noGrp="1"/>
          </p:cNvSpPr>
          <p:nvPr>
            <p:ph type="dt" sz="half" idx="10"/>
          </p:nvPr>
        </p:nvSpPr>
        <p:spPr/>
        <p:txBody>
          <a:bodyPr/>
          <a:lstStyle/>
          <a:p>
            <a:pPr>
              <a:defRPr/>
            </a:pPr>
            <a:r>
              <a:rPr lang="en-US" dirty="0"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2</a:t>
            </a:fld>
            <a:endParaRPr lang="en-US"/>
          </a:p>
        </p:txBody>
      </p:sp>
    </p:spTree>
    <p:extLst>
      <p:ext uri="{BB962C8B-B14F-4D97-AF65-F5344CB8AC3E}">
        <p14:creationId xmlns:p14="http://schemas.microsoft.com/office/powerpoint/2010/main" val="199523337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Linking </a:t>
            </a:r>
            <a:r>
              <a:rPr lang="en-US" dirty="0"/>
              <a:t>a module into </a:t>
            </a:r>
            <a:r>
              <a:rPr lang="en-US" dirty="0" smtClean="0"/>
              <a:t>the </a:t>
            </a:r>
            <a:r>
              <a:rPr lang="en-US" dirty="0"/>
              <a:t>ULI </a:t>
            </a:r>
          </a:p>
        </p:txBody>
      </p:sp>
      <p:sp>
        <p:nvSpPr>
          <p:cNvPr id="3" name="Content Placeholder 2"/>
          <p:cNvSpPr>
            <a:spLocks noGrp="1"/>
          </p:cNvSpPr>
          <p:nvPr>
            <p:ph idx="1"/>
          </p:nvPr>
        </p:nvSpPr>
        <p:spPr>
          <a:xfrm>
            <a:off x="685800" y="1447800"/>
            <a:ext cx="7924800" cy="4800600"/>
          </a:xfrm>
        </p:spPr>
        <p:txBody>
          <a:bodyPr/>
          <a:lstStyle/>
          <a:p>
            <a:pPr marL="0" indent="0">
              <a:buNone/>
            </a:pPr>
            <a:r>
              <a:rPr lang="en-US" dirty="0" smtClean="0"/>
              <a:t>Module </a:t>
            </a:r>
            <a:r>
              <a:rPr lang="en-US" dirty="0"/>
              <a:t>data structures </a:t>
            </a:r>
            <a:r>
              <a:rPr lang="en-US" dirty="0" smtClean="0"/>
              <a:t>required</a:t>
            </a:r>
          </a:p>
          <a:p>
            <a:r>
              <a:rPr lang="en-US" dirty="0" smtClean="0"/>
              <a:t>Array of SAP entry and exit routines</a:t>
            </a:r>
          </a:p>
          <a:p>
            <a:pPr lvl="1">
              <a:buFont typeface="Wingdings" panose="05000000000000000000" pitchFamily="2" charset="2"/>
              <a:buChar char="v"/>
            </a:pPr>
            <a:r>
              <a:rPr lang="en-US" dirty="0" smtClean="0"/>
              <a:t> parameter definitions per routine</a:t>
            </a:r>
            <a:endParaRPr lang="en-US" dirty="0"/>
          </a:p>
          <a:p>
            <a:r>
              <a:rPr lang="en-US" dirty="0" smtClean="0"/>
              <a:t>Profile attribute </a:t>
            </a:r>
            <a:r>
              <a:rPr lang="en-US" dirty="0"/>
              <a:t>definitions (e.g., PIB</a:t>
            </a:r>
            <a:r>
              <a:rPr lang="en-US" dirty="0" smtClean="0"/>
              <a:t>)</a:t>
            </a:r>
          </a:p>
          <a:p>
            <a:r>
              <a:rPr lang="en-US" dirty="0" smtClean="0"/>
              <a:t>Predefined profiles (values for PIB items)</a:t>
            </a:r>
          </a:p>
          <a:p>
            <a:pPr lvl="1">
              <a:buClr>
                <a:srgbClr val="FF0000"/>
              </a:buClr>
              <a:buFont typeface="Wingdings" panose="05000000000000000000" pitchFamily="2" charset="2"/>
              <a:buChar char="v"/>
            </a:pPr>
            <a:r>
              <a:rPr lang="en-US" dirty="0" smtClean="0"/>
              <a:t>  At least a default profile with “null” entries</a:t>
            </a:r>
          </a:p>
          <a:p>
            <a:r>
              <a:rPr lang="en-US" dirty="0" smtClean="0"/>
              <a:t>Profile attribute values required per link</a:t>
            </a:r>
          </a:p>
          <a:p>
            <a:r>
              <a:rPr lang="en-US" dirty="0" smtClean="0"/>
              <a:t>IE processing  </a:t>
            </a:r>
            <a:r>
              <a:rPr lang="en-US" dirty="0" smtClean="0">
                <a:sym typeface="Wingdings" panose="05000000000000000000" pitchFamily="2" charset="2"/>
              </a:rPr>
              <a:t> </a:t>
            </a:r>
            <a:r>
              <a:rPr lang="en-US" dirty="0"/>
              <a:t>Module SAP</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3</a:t>
            </a:fld>
            <a:endParaRPr lang="en-US"/>
          </a:p>
        </p:txBody>
      </p:sp>
    </p:spTree>
    <p:extLst>
      <p:ext uri="{BB962C8B-B14F-4D97-AF65-F5344CB8AC3E}">
        <p14:creationId xmlns:p14="http://schemas.microsoft.com/office/powerpoint/2010/main" val="35406998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Autoconfiguration</a:t>
            </a:r>
            <a:r>
              <a:rPr lang="en-US" dirty="0"/>
              <a:t> for ULI </a:t>
            </a:r>
            <a:r>
              <a:rPr lang="en-US" dirty="0" smtClean="0"/>
              <a:t>modules</a:t>
            </a:r>
            <a:endParaRPr lang="en-US" dirty="0"/>
          </a:p>
        </p:txBody>
      </p:sp>
      <p:sp>
        <p:nvSpPr>
          <p:cNvPr id="3" name="Content Placeholder 2"/>
          <p:cNvSpPr>
            <a:spLocks noGrp="1"/>
          </p:cNvSpPr>
          <p:nvPr>
            <p:ph idx="1"/>
          </p:nvPr>
        </p:nvSpPr>
        <p:spPr/>
        <p:txBody>
          <a:bodyPr/>
          <a:lstStyle/>
          <a:p>
            <a:pPr marL="0" indent="0">
              <a:buNone/>
            </a:pPr>
            <a:r>
              <a:rPr lang="en-US" dirty="0" smtClean="0"/>
              <a:t>Every MOD-SAP routine is mapped to an array element of one of two </a:t>
            </a:r>
            <a:r>
              <a:rPr lang="en-US" dirty="0"/>
              <a:t>protocol </a:t>
            </a:r>
            <a:r>
              <a:rPr lang="en-US" dirty="0" smtClean="0"/>
              <a:t>switch arrays within the ULI object file</a:t>
            </a:r>
          </a:p>
          <a:p>
            <a:r>
              <a:rPr lang="en-US" dirty="0" smtClean="0"/>
              <a:t>Module entry point </a:t>
            </a:r>
            <a:r>
              <a:rPr lang="en-US" dirty="0"/>
              <a:t>protocol switch</a:t>
            </a:r>
            <a:endParaRPr lang="en-US" dirty="0" smtClean="0"/>
          </a:p>
          <a:p>
            <a:r>
              <a:rPr lang="en-US" dirty="0"/>
              <a:t>Module </a:t>
            </a:r>
            <a:r>
              <a:rPr lang="en-US" dirty="0" smtClean="0"/>
              <a:t>exit point </a:t>
            </a:r>
            <a:r>
              <a:rPr lang="en-US" dirty="0"/>
              <a:t>protocol switch</a:t>
            </a:r>
            <a:endParaRPr lang="en-US" dirty="0" smtClean="0"/>
          </a:p>
          <a:p>
            <a:pPr>
              <a:buClr>
                <a:srgbClr val="FF0000"/>
              </a:buClr>
              <a:buFont typeface="Wingdings" panose="05000000000000000000" pitchFamily="2" charset="2"/>
              <a:buChar char="Ø"/>
            </a:pPr>
            <a:r>
              <a:rPr lang="en-US" dirty="0" smtClean="0"/>
              <a:t>This leads </a:t>
            </a:r>
            <a:r>
              <a:rPr lang="en-US" dirty="0"/>
              <a:t>to re-drawing Figure 1-1 of 15-16-0656-19-0012</a:t>
            </a:r>
            <a:endParaRPr lang="en-US" dirty="0" smtClean="0"/>
          </a:p>
          <a:p>
            <a:pPr marL="0" indent="0">
              <a:buNone/>
            </a:pP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4</a:t>
            </a:fld>
            <a:endParaRPr lang="en-US"/>
          </a:p>
        </p:txBody>
      </p:sp>
    </p:spTree>
    <p:extLst>
      <p:ext uri="{BB962C8B-B14F-4D97-AF65-F5344CB8AC3E}">
        <p14:creationId xmlns:p14="http://schemas.microsoft.com/office/powerpoint/2010/main" val="14922902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Date Placeholder 2"/>
          <p:cNvSpPr>
            <a:spLocks noGrp="1"/>
          </p:cNvSpPr>
          <p:nvPr>
            <p:ph type="dt" sz="half" idx="10"/>
          </p:nvPr>
        </p:nvSpPr>
        <p:spPr/>
        <p:txBody>
          <a:bodyPr/>
          <a:lstStyle/>
          <a:p>
            <a:pPr>
              <a:defRPr/>
            </a:pPr>
            <a:r>
              <a:rPr lang="en-US" smtClean="0"/>
              <a:t>&lt;May  2019&gt;</a:t>
            </a:r>
            <a:endParaRPr lang="en-US" dirty="0"/>
          </a:p>
        </p:txBody>
      </p:sp>
      <p:sp>
        <p:nvSpPr>
          <p:cNvPr id="4" name="Footer Placeholder 3"/>
          <p:cNvSpPr>
            <a:spLocks noGrp="1"/>
          </p:cNvSpPr>
          <p:nvPr>
            <p:ph type="ftr" sz="quarter" idx="11"/>
          </p:nvPr>
        </p:nvSpPr>
        <p:spPr/>
        <p:txBody>
          <a:bodyPr/>
          <a:lstStyle/>
          <a:p>
            <a:pPr>
              <a:defRPr/>
            </a:pPr>
            <a:r>
              <a:rPr lang="en-US" smtClean="0"/>
              <a:t>&lt;Charlie Perkins&gt;, &lt;Futurewei&gt;</a:t>
            </a:r>
            <a:endParaRPr lang="en-US"/>
          </a:p>
        </p:txBody>
      </p:sp>
      <p:sp>
        <p:nvSpPr>
          <p:cNvPr id="5" name="Slide Number Placeholder 4"/>
          <p:cNvSpPr>
            <a:spLocks noGrp="1"/>
          </p:cNvSpPr>
          <p:nvPr>
            <p:ph type="sldNum" sz="quarter" idx="12"/>
          </p:nvPr>
        </p:nvSpPr>
        <p:spPr/>
        <p:txBody>
          <a:bodyPr/>
          <a:lstStyle/>
          <a:p>
            <a:pPr>
              <a:defRPr/>
            </a:pPr>
            <a:r>
              <a:rPr lang="en-US" smtClean="0"/>
              <a:t>Slide </a:t>
            </a:r>
            <a:fld id="{AD8365B0-1DCB-374B-8D2E-32E02956BE58}" type="slidenum">
              <a:rPr lang="en-US" smtClean="0"/>
              <a:pPr>
                <a:defRPr/>
              </a:pPr>
              <a:t>5</a:t>
            </a:fld>
            <a:endParaRPr lang="en-US"/>
          </a:p>
        </p:txBody>
      </p:sp>
      <p:sp>
        <p:nvSpPr>
          <p:cNvPr id="7" name="AutoShape 4"/>
          <p:cNvSpPr>
            <a:spLocks noChangeAspect="1" noChangeArrowheads="1" noTextEdit="1"/>
          </p:cNvSpPr>
          <p:nvPr/>
        </p:nvSpPr>
        <p:spPr bwMode="auto">
          <a:xfrm>
            <a:off x="688975" y="665163"/>
            <a:ext cx="7766050" cy="55276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nvGrpSpPr>
          <p:cNvPr id="8" name="Group 206"/>
          <p:cNvGrpSpPr>
            <a:grpSpLocks/>
          </p:cNvGrpSpPr>
          <p:nvPr/>
        </p:nvGrpSpPr>
        <p:grpSpPr bwMode="auto">
          <a:xfrm>
            <a:off x="744538" y="690563"/>
            <a:ext cx="7688263" cy="5489575"/>
            <a:chOff x="469" y="435"/>
            <a:chExt cx="4843" cy="3458"/>
          </a:xfrm>
        </p:grpSpPr>
        <p:sp>
          <p:nvSpPr>
            <p:cNvPr id="2399" name="Rectangle 6"/>
            <p:cNvSpPr>
              <a:spLocks noChangeArrowheads="1"/>
            </p:cNvSpPr>
            <p:nvPr/>
          </p:nvSpPr>
          <p:spPr bwMode="auto">
            <a:xfrm>
              <a:off x="842" y="809"/>
              <a:ext cx="4236" cy="720"/>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00" name="Picture 7"/>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47" y="810"/>
              <a:ext cx="4234" cy="7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01" name="Rectangle 8"/>
            <p:cNvSpPr>
              <a:spLocks noChangeArrowheads="1"/>
            </p:cNvSpPr>
            <p:nvPr/>
          </p:nvSpPr>
          <p:spPr bwMode="auto">
            <a:xfrm>
              <a:off x="842" y="809"/>
              <a:ext cx="4236" cy="720"/>
            </a:xfrm>
            <a:prstGeom prst="rect">
              <a:avLst/>
            </a:prstGeom>
            <a:solidFill>
              <a:srgbClr val="FF996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02" name="Rectangle 9"/>
            <p:cNvSpPr>
              <a:spLocks noChangeArrowheads="1"/>
            </p:cNvSpPr>
            <p:nvPr/>
          </p:nvSpPr>
          <p:spPr bwMode="auto">
            <a:xfrm>
              <a:off x="847" y="810"/>
              <a:ext cx="4234" cy="72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03" name="Rectangle 10"/>
            <p:cNvSpPr>
              <a:spLocks noChangeArrowheads="1"/>
            </p:cNvSpPr>
            <p:nvPr/>
          </p:nvSpPr>
          <p:spPr bwMode="auto">
            <a:xfrm>
              <a:off x="2030" y="1025"/>
              <a:ext cx="117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Protocol Discrimination Entity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4" name="Rectangle 11"/>
            <p:cNvSpPr>
              <a:spLocks noChangeArrowheads="1"/>
            </p:cNvSpPr>
            <p:nvPr/>
          </p:nvSpPr>
          <p:spPr bwMode="auto">
            <a:xfrm>
              <a:off x="3200"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5" name="Rectangle 12"/>
            <p:cNvSpPr>
              <a:spLocks noChangeArrowheads="1"/>
            </p:cNvSpPr>
            <p:nvPr/>
          </p:nvSpPr>
          <p:spPr bwMode="auto">
            <a:xfrm>
              <a:off x="3224" y="1025"/>
              <a:ext cx="19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PDE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6" name="Rectangle 13"/>
            <p:cNvSpPr>
              <a:spLocks noChangeArrowheads="1"/>
            </p:cNvSpPr>
            <p:nvPr/>
          </p:nvSpPr>
          <p:spPr bwMode="auto">
            <a:xfrm>
              <a:off x="3392" y="1025"/>
              <a:ext cx="84"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7" name="Rectangle 14"/>
            <p:cNvSpPr>
              <a:spLocks noChangeArrowheads="1"/>
            </p:cNvSpPr>
            <p:nvPr/>
          </p:nvSpPr>
          <p:spPr bwMode="auto">
            <a:xfrm>
              <a:off x="3440"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8" name="Rectangle 15"/>
            <p:cNvSpPr>
              <a:spLocks noChangeArrowheads="1"/>
            </p:cNvSpPr>
            <p:nvPr/>
          </p:nvSpPr>
          <p:spPr bwMode="auto">
            <a:xfrm>
              <a:off x="3464" y="1025"/>
              <a:ext cx="4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09" name="Rectangle 16"/>
            <p:cNvSpPr>
              <a:spLocks noChangeArrowheads="1"/>
            </p:cNvSpPr>
            <p:nvPr/>
          </p:nvSpPr>
          <p:spPr bwMode="auto">
            <a:xfrm>
              <a:off x="3872" y="1025"/>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10" name="Rectangle 17"/>
            <p:cNvSpPr>
              <a:spLocks noChangeArrowheads="1"/>
            </p:cNvSpPr>
            <p:nvPr/>
          </p:nvSpPr>
          <p:spPr bwMode="auto">
            <a:xfrm>
              <a:off x="842" y="3083"/>
              <a:ext cx="4236" cy="810"/>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1" name="Picture 18"/>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47" y="3085"/>
              <a:ext cx="4234" cy="80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2" name="Rectangle 19"/>
            <p:cNvSpPr>
              <a:spLocks noChangeArrowheads="1"/>
            </p:cNvSpPr>
            <p:nvPr/>
          </p:nvSpPr>
          <p:spPr bwMode="auto">
            <a:xfrm>
              <a:off x="842" y="3083"/>
              <a:ext cx="4236" cy="810"/>
            </a:xfrm>
            <a:prstGeom prst="rect">
              <a:avLst/>
            </a:prstGeom>
            <a:solidFill>
              <a:srgbClr val="0099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3" name="Rectangle 20"/>
            <p:cNvSpPr>
              <a:spLocks noChangeArrowheads="1"/>
            </p:cNvSpPr>
            <p:nvPr/>
          </p:nvSpPr>
          <p:spPr bwMode="auto">
            <a:xfrm>
              <a:off x="847" y="3085"/>
              <a:ext cx="4234" cy="80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4" name="Rectangle 21"/>
            <p:cNvSpPr>
              <a:spLocks noChangeArrowheads="1"/>
            </p:cNvSpPr>
            <p:nvPr/>
          </p:nvSpPr>
          <p:spPr bwMode="auto">
            <a:xfrm>
              <a:off x="842" y="2189"/>
              <a:ext cx="4236" cy="89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5" name="Picture 2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47" y="2192"/>
              <a:ext cx="4234" cy="89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16" name="Rectangle 23"/>
            <p:cNvSpPr>
              <a:spLocks noChangeArrowheads="1"/>
            </p:cNvSpPr>
            <p:nvPr/>
          </p:nvSpPr>
          <p:spPr bwMode="auto">
            <a:xfrm>
              <a:off x="842" y="2189"/>
              <a:ext cx="4236" cy="894"/>
            </a:xfrm>
            <a:prstGeom prst="rect">
              <a:avLst/>
            </a:prstGeom>
            <a:solidFill>
              <a:srgbClr val="00CC99"/>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17" name="Rectangle 24"/>
            <p:cNvSpPr>
              <a:spLocks noChangeArrowheads="1"/>
            </p:cNvSpPr>
            <p:nvPr/>
          </p:nvSpPr>
          <p:spPr bwMode="auto">
            <a:xfrm>
              <a:off x="847" y="2192"/>
              <a:ext cx="4234" cy="89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18" name="Rectangle 25"/>
            <p:cNvSpPr>
              <a:spLocks noChangeArrowheads="1"/>
            </p:cNvSpPr>
            <p:nvPr/>
          </p:nvSpPr>
          <p:spPr bwMode="auto">
            <a:xfrm>
              <a:off x="842" y="1529"/>
              <a:ext cx="4236" cy="66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19" name="Picture 26"/>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847" y="1530"/>
              <a:ext cx="4234" cy="6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420" name="Rectangle 27"/>
            <p:cNvSpPr>
              <a:spLocks noChangeArrowheads="1"/>
            </p:cNvSpPr>
            <p:nvPr/>
          </p:nvSpPr>
          <p:spPr bwMode="auto">
            <a:xfrm>
              <a:off x="842" y="1529"/>
              <a:ext cx="4236" cy="666"/>
            </a:xfrm>
            <a:prstGeom prst="rect">
              <a:avLst/>
            </a:prstGeom>
            <a:solidFill>
              <a:srgbClr val="CCCC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21" name="Rectangle 28"/>
            <p:cNvSpPr>
              <a:spLocks noChangeArrowheads="1"/>
            </p:cNvSpPr>
            <p:nvPr/>
          </p:nvSpPr>
          <p:spPr bwMode="auto">
            <a:xfrm>
              <a:off x="847" y="1530"/>
              <a:ext cx="4234" cy="66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22" name="Rectangle 29"/>
            <p:cNvSpPr>
              <a:spLocks noChangeArrowheads="1"/>
            </p:cNvSpPr>
            <p:nvPr/>
          </p:nvSpPr>
          <p:spPr bwMode="auto">
            <a:xfrm>
              <a:off x="2096" y="1907"/>
              <a:ext cx="10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Multiplexed MAC Interface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3" name="Rectangle 30"/>
            <p:cNvSpPr>
              <a:spLocks noChangeArrowheads="1"/>
            </p:cNvSpPr>
            <p:nvPr/>
          </p:nvSpPr>
          <p:spPr bwMode="auto">
            <a:xfrm>
              <a:off x="3122"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5" name="Rectangle 31"/>
            <p:cNvSpPr>
              <a:spLocks noChangeArrowheads="1"/>
            </p:cNvSpPr>
            <p:nvPr/>
          </p:nvSpPr>
          <p:spPr bwMode="auto">
            <a:xfrm>
              <a:off x="3146" y="1907"/>
              <a:ext cx="186"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MMI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6" name="Rectangle 32"/>
            <p:cNvSpPr>
              <a:spLocks noChangeArrowheads="1"/>
            </p:cNvSpPr>
            <p:nvPr/>
          </p:nvSpPr>
          <p:spPr bwMode="auto">
            <a:xfrm>
              <a:off x="3302" y="1907"/>
              <a:ext cx="10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7" name="Rectangle 33"/>
            <p:cNvSpPr>
              <a:spLocks noChangeArrowheads="1"/>
            </p:cNvSpPr>
            <p:nvPr/>
          </p:nvSpPr>
          <p:spPr bwMode="auto">
            <a:xfrm>
              <a:off x="3374"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8" name="Rectangle 34"/>
            <p:cNvSpPr>
              <a:spLocks noChangeArrowheads="1"/>
            </p:cNvSpPr>
            <p:nvPr/>
          </p:nvSpPr>
          <p:spPr bwMode="auto">
            <a:xfrm>
              <a:off x="3398" y="1907"/>
              <a:ext cx="432"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29" name="Rectangle 35"/>
            <p:cNvSpPr>
              <a:spLocks noChangeArrowheads="1"/>
            </p:cNvSpPr>
            <p:nvPr/>
          </p:nvSpPr>
          <p:spPr bwMode="auto">
            <a:xfrm>
              <a:off x="3806" y="190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0" name="Freeform 36"/>
            <p:cNvSpPr>
              <a:spLocks/>
            </p:cNvSpPr>
            <p:nvPr/>
          </p:nvSpPr>
          <p:spPr bwMode="auto">
            <a:xfrm>
              <a:off x="1164" y="3042"/>
              <a:ext cx="864" cy="115"/>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1" name="Freeform 37"/>
            <p:cNvSpPr>
              <a:spLocks/>
            </p:cNvSpPr>
            <p:nvPr/>
          </p:nvSpPr>
          <p:spPr bwMode="auto">
            <a:xfrm>
              <a:off x="1164" y="3042"/>
              <a:ext cx="864" cy="115"/>
            </a:xfrm>
            <a:custGeom>
              <a:avLst/>
              <a:gdLst>
                <a:gd name="T0" fmla="*/ 2150 w 2304"/>
                <a:gd name="T1" fmla="*/ 307 h 307"/>
                <a:gd name="T2" fmla="*/ 2304 w 2304"/>
                <a:gd name="T3" fmla="*/ 154 h 307"/>
                <a:gd name="T4" fmla="*/ 2150 w 2304"/>
                <a:gd name="T5" fmla="*/ 0 h 307"/>
                <a:gd name="T6" fmla="*/ 2150 w 2304"/>
                <a:gd name="T7" fmla="*/ 0 h 307"/>
                <a:gd name="T8" fmla="*/ 154 w 2304"/>
                <a:gd name="T9" fmla="*/ 0 h 307"/>
                <a:gd name="T10" fmla="*/ 0 w 2304"/>
                <a:gd name="T11" fmla="*/ 154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4"/>
                  </a:cubicBezTo>
                  <a:cubicBezTo>
                    <a:pt x="2304" y="69"/>
                    <a:pt x="2235" y="0"/>
                    <a:pt x="2150" y="0"/>
                  </a:cubicBezTo>
                  <a:lnTo>
                    <a:pt x="2150" y="0"/>
                  </a:lnTo>
                  <a:lnTo>
                    <a:pt x="154" y="0"/>
                  </a:lnTo>
                  <a:cubicBezTo>
                    <a:pt x="69" y="0"/>
                    <a:pt x="0" y="69"/>
                    <a:pt x="0" y="154"/>
                  </a:cubicBezTo>
                  <a:cubicBezTo>
                    <a:pt x="0" y="238"/>
                    <a:pt x="69" y="307"/>
                    <a:pt x="154"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2" name="Rectangle 38"/>
            <p:cNvSpPr>
              <a:spLocks noChangeArrowheads="1"/>
            </p:cNvSpPr>
            <p:nvPr/>
          </p:nvSpPr>
          <p:spPr bwMode="auto">
            <a:xfrm>
              <a:off x="1418" y="3047"/>
              <a:ext cx="17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3" name="Rectangle 39"/>
            <p:cNvSpPr>
              <a:spLocks noChangeArrowheads="1"/>
            </p:cNvSpPr>
            <p:nvPr/>
          </p:nvSpPr>
          <p:spPr bwMode="auto">
            <a:xfrm>
              <a:off x="1550" y="3047"/>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4" name="Rectangle 40"/>
            <p:cNvSpPr>
              <a:spLocks noChangeArrowheads="1"/>
            </p:cNvSpPr>
            <p:nvPr/>
          </p:nvSpPr>
          <p:spPr bwMode="auto">
            <a:xfrm>
              <a:off x="1580" y="3047"/>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5" name="Freeform 41"/>
            <p:cNvSpPr>
              <a:spLocks/>
            </p:cNvSpPr>
            <p:nvPr/>
          </p:nvSpPr>
          <p:spPr bwMode="auto">
            <a:xfrm>
              <a:off x="3209" y="3042"/>
              <a:ext cx="864" cy="115"/>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36" name="Freeform 42"/>
            <p:cNvSpPr>
              <a:spLocks/>
            </p:cNvSpPr>
            <p:nvPr/>
          </p:nvSpPr>
          <p:spPr bwMode="auto">
            <a:xfrm>
              <a:off x="3209" y="3042"/>
              <a:ext cx="864" cy="115"/>
            </a:xfrm>
            <a:custGeom>
              <a:avLst/>
              <a:gdLst>
                <a:gd name="T0" fmla="*/ 2150 w 2304"/>
                <a:gd name="T1" fmla="*/ 307 h 307"/>
                <a:gd name="T2" fmla="*/ 2304 w 2304"/>
                <a:gd name="T3" fmla="*/ 154 h 307"/>
                <a:gd name="T4" fmla="*/ 2150 w 2304"/>
                <a:gd name="T5" fmla="*/ 0 h 307"/>
                <a:gd name="T6" fmla="*/ 153 w 2304"/>
                <a:gd name="T7" fmla="*/ 0 h 307"/>
                <a:gd name="T8" fmla="*/ 0 w 2304"/>
                <a:gd name="T9" fmla="*/ 154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4"/>
                  </a:cubicBezTo>
                  <a:cubicBezTo>
                    <a:pt x="2304" y="69"/>
                    <a:pt x="2235" y="0"/>
                    <a:pt x="2150" y="0"/>
                  </a:cubicBezTo>
                  <a:lnTo>
                    <a:pt x="153" y="0"/>
                  </a:lnTo>
                  <a:cubicBezTo>
                    <a:pt x="69" y="0"/>
                    <a:pt x="0" y="69"/>
                    <a:pt x="0" y="154"/>
                  </a:cubicBezTo>
                  <a:cubicBezTo>
                    <a:pt x="0" y="238"/>
                    <a:pt x="69" y="307"/>
                    <a:pt x="153"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37" name="Rectangle 43"/>
            <p:cNvSpPr>
              <a:spLocks noChangeArrowheads="1"/>
            </p:cNvSpPr>
            <p:nvPr/>
          </p:nvSpPr>
          <p:spPr bwMode="auto">
            <a:xfrm>
              <a:off x="3398" y="3047"/>
              <a:ext cx="300"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PLME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8" name="Rectangle 44"/>
            <p:cNvSpPr>
              <a:spLocks noChangeArrowheads="1"/>
            </p:cNvSpPr>
            <p:nvPr/>
          </p:nvSpPr>
          <p:spPr bwMode="auto">
            <a:xfrm>
              <a:off x="3662" y="3047"/>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39" name="Rectangle 45"/>
            <p:cNvSpPr>
              <a:spLocks noChangeArrowheads="1"/>
            </p:cNvSpPr>
            <p:nvPr/>
          </p:nvSpPr>
          <p:spPr bwMode="auto">
            <a:xfrm>
              <a:off x="3692" y="3047"/>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0" name="Freeform 46"/>
            <p:cNvSpPr>
              <a:spLocks/>
            </p:cNvSpPr>
            <p:nvPr/>
          </p:nvSpPr>
          <p:spPr bwMode="auto">
            <a:xfrm>
              <a:off x="574" y="810"/>
              <a:ext cx="273" cy="1382"/>
            </a:xfrm>
            <a:custGeom>
              <a:avLst/>
              <a:gdLst>
                <a:gd name="T0" fmla="*/ 729 w 729"/>
                <a:gd name="T1" fmla="*/ 3686 h 3686"/>
                <a:gd name="T2" fmla="*/ 384 w 729"/>
                <a:gd name="T3" fmla="*/ 3686 h 3686"/>
                <a:gd name="T4" fmla="*/ 192 w 729"/>
                <a:gd name="T5" fmla="*/ 3494 h 3686"/>
                <a:gd name="T6" fmla="*/ 192 w 729"/>
                <a:gd name="T7" fmla="*/ 3494 h 3686"/>
                <a:gd name="T8" fmla="*/ 192 w 729"/>
                <a:gd name="T9" fmla="*/ 3494 h 3686"/>
                <a:gd name="T10" fmla="*/ 192 w 729"/>
                <a:gd name="T11" fmla="*/ 2035 h 3686"/>
                <a:gd name="T12" fmla="*/ 0 w 729"/>
                <a:gd name="T13" fmla="*/ 1843 h 3686"/>
                <a:gd name="T14" fmla="*/ 0 w 729"/>
                <a:gd name="T15" fmla="*/ 1843 h 3686"/>
                <a:gd name="T16" fmla="*/ 192 w 729"/>
                <a:gd name="T17" fmla="*/ 1651 h 3686"/>
                <a:gd name="T18" fmla="*/ 192 w 729"/>
                <a:gd name="T19" fmla="*/ 1651 h 3686"/>
                <a:gd name="T20" fmla="*/ 192 w 729"/>
                <a:gd name="T21" fmla="*/ 1651 h 3686"/>
                <a:gd name="T22" fmla="*/ 192 w 729"/>
                <a:gd name="T23" fmla="*/ 192 h 3686"/>
                <a:gd name="T24" fmla="*/ 384 w 729"/>
                <a:gd name="T25" fmla="*/ 0 h 3686"/>
                <a:gd name="T26" fmla="*/ 384 w 729"/>
                <a:gd name="T27" fmla="*/ 0 h 3686"/>
                <a:gd name="T28" fmla="*/ 384 w 729"/>
                <a:gd name="T29" fmla="*/ 0 h 3686"/>
                <a:gd name="T30" fmla="*/ 729 w 729"/>
                <a:gd name="T31" fmla="*/ 0 h 368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729" h="3686">
                  <a:moveTo>
                    <a:pt x="729" y="3686"/>
                  </a:moveTo>
                  <a:lnTo>
                    <a:pt x="384" y="3686"/>
                  </a:lnTo>
                  <a:cubicBezTo>
                    <a:pt x="278" y="3686"/>
                    <a:pt x="192" y="3601"/>
                    <a:pt x="192" y="3494"/>
                  </a:cubicBezTo>
                  <a:cubicBezTo>
                    <a:pt x="192" y="3494"/>
                    <a:pt x="192" y="3494"/>
                    <a:pt x="192" y="3494"/>
                  </a:cubicBezTo>
                  <a:lnTo>
                    <a:pt x="192" y="3494"/>
                  </a:lnTo>
                  <a:lnTo>
                    <a:pt x="192" y="2035"/>
                  </a:lnTo>
                  <a:cubicBezTo>
                    <a:pt x="192" y="1929"/>
                    <a:pt x="106" y="1843"/>
                    <a:pt x="0" y="1843"/>
                  </a:cubicBezTo>
                  <a:cubicBezTo>
                    <a:pt x="0" y="1843"/>
                    <a:pt x="0" y="1843"/>
                    <a:pt x="0" y="1843"/>
                  </a:cubicBezTo>
                  <a:cubicBezTo>
                    <a:pt x="106" y="1843"/>
                    <a:pt x="192" y="1757"/>
                    <a:pt x="192" y="1651"/>
                  </a:cubicBezTo>
                  <a:cubicBezTo>
                    <a:pt x="192" y="1651"/>
                    <a:pt x="192" y="1651"/>
                    <a:pt x="192" y="1651"/>
                  </a:cubicBezTo>
                  <a:lnTo>
                    <a:pt x="192" y="1651"/>
                  </a:lnTo>
                  <a:lnTo>
                    <a:pt x="192" y="192"/>
                  </a:lnTo>
                  <a:cubicBezTo>
                    <a:pt x="192" y="86"/>
                    <a:pt x="278" y="0"/>
                    <a:pt x="384" y="0"/>
                  </a:cubicBezTo>
                  <a:cubicBezTo>
                    <a:pt x="384" y="0"/>
                    <a:pt x="384" y="0"/>
                    <a:pt x="384" y="0"/>
                  </a:cubicBezTo>
                  <a:lnTo>
                    <a:pt x="384" y="0"/>
                  </a:lnTo>
                  <a:lnTo>
                    <a:pt x="729"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41" name="Rectangle 47"/>
            <p:cNvSpPr>
              <a:spLocks noChangeArrowheads="1"/>
            </p:cNvSpPr>
            <p:nvPr/>
          </p:nvSpPr>
          <p:spPr bwMode="auto">
            <a:xfrm rot="16200000">
              <a:off x="493" y="169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2" name="Rectangle 48"/>
            <p:cNvSpPr>
              <a:spLocks noChangeArrowheads="1"/>
            </p:cNvSpPr>
            <p:nvPr/>
          </p:nvSpPr>
          <p:spPr bwMode="auto">
            <a:xfrm rot="16200000">
              <a:off x="478" y="1658"/>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3" name="Rectangle 49"/>
            <p:cNvSpPr>
              <a:spLocks noChangeArrowheads="1"/>
            </p:cNvSpPr>
            <p:nvPr/>
          </p:nvSpPr>
          <p:spPr bwMode="auto">
            <a:xfrm rot="16200000">
              <a:off x="478" y="1604"/>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4" name="Rectangle 50"/>
            <p:cNvSpPr>
              <a:spLocks noChangeArrowheads="1"/>
            </p:cNvSpPr>
            <p:nvPr/>
          </p:nvSpPr>
          <p:spPr bwMode="auto">
            <a:xfrm rot="16200000">
              <a:off x="478" y="1556"/>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5" name="Rectangle 51"/>
            <p:cNvSpPr>
              <a:spLocks noChangeArrowheads="1"/>
            </p:cNvSpPr>
            <p:nvPr/>
          </p:nvSpPr>
          <p:spPr bwMode="auto">
            <a:xfrm rot="16200000">
              <a:off x="493" y="151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6" name="Rectangle 52"/>
            <p:cNvSpPr>
              <a:spLocks noChangeArrowheads="1"/>
            </p:cNvSpPr>
            <p:nvPr/>
          </p:nvSpPr>
          <p:spPr bwMode="auto">
            <a:xfrm rot="16200000">
              <a:off x="484" y="148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7" name="Rectangle 53"/>
            <p:cNvSpPr>
              <a:spLocks noChangeArrowheads="1"/>
            </p:cNvSpPr>
            <p:nvPr/>
          </p:nvSpPr>
          <p:spPr bwMode="auto">
            <a:xfrm rot="16200000">
              <a:off x="484" y="1435"/>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8" name="Rectangle 54"/>
            <p:cNvSpPr>
              <a:spLocks noChangeArrowheads="1"/>
            </p:cNvSpPr>
            <p:nvPr/>
          </p:nvSpPr>
          <p:spPr bwMode="auto">
            <a:xfrm rot="16200000">
              <a:off x="484" y="139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49" name="Rectangle 55"/>
            <p:cNvSpPr>
              <a:spLocks noChangeArrowheads="1"/>
            </p:cNvSpPr>
            <p:nvPr/>
          </p:nvSpPr>
          <p:spPr bwMode="auto">
            <a:xfrm rot="16200000">
              <a:off x="493" y="1361"/>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1" name="Rectangle 56"/>
            <p:cNvSpPr>
              <a:spLocks noChangeArrowheads="1"/>
            </p:cNvSpPr>
            <p:nvPr/>
          </p:nvSpPr>
          <p:spPr bwMode="auto">
            <a:xfrm rot="16200000">
              <a:off x="484" y="1328"/>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2" name="Rectangle 57"/>
            <p:cNvSpPr>
              <a:spLocks noChangeArrowheads="1"/>
            </p:cNvSpPr>
            <p:nvPr/>
          </p:nvSpPr>
          <p:spPr bwMode="auto">
            <a:xfrm rot="16200000">
              <a:off x="484" y="128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3" name="Rectangle 58"/>
            <p:cNvSpPr>
              <a:spLocks noChangeArrowheads="1"/>
            </p:cNvSpPr>
            <p:nvPr/>
          </p:nvSpPr>
          <p:spPr bwMode="auto">
            <a:xfrm rot="16200000">
              <a:off x="493" y="1247"/>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4" name="Rectangle 59"/>
            <p:cNvSpPr>
              <a:spLocks noChangeArrowheads="1"/>
            </p:cNvSpPr>
            <p:nvPr/>
          </p:nvSpPr>
          <p:spPr bwMode="auto">
            <a:xfrm rot="16200000">
              <a:off x="484" y="121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5" name="Rectangle 60"/>
            <p:cNvSpPr>
              <a:spLocks noChangeArrowheads="1"/>
            </p:cNvSpPr>
            <p:nvPr/>
          </p:nvSpPr>
          <p:spPr bwMode="auto">
            <a:xfrm rot="16200000">
              <a:off x="484" y="117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6" name="Freeform 61"/>
            <p:cNvSpPr>
              <a:spLocks/>
            </p:cNvSpPr>
            <p:nvPr/>
          </p:nvSpPr>
          <p:spPr bwMode="auto">
            <a:xfrm>
              <a:off x="588" y="2192"/>
              <a:ext cx="288" cy="1699"/>
            </a:xfrm>
            <a:custGeom>
              <a:avLst/>
              <a:gdLst>
                <a:gd name="T0" fmla="*/ 768 w 768"/>
                <a:gd name="T1" fmla="*/ 4532 h 4532"/>
                <a:gd name="T2" fmla="*/ 307 w 768"/>
                <a:gd name="T3" fmla="*/ 4532 h 4532"/>
                <a:gd name="T4" fmla="*/ 154 w 768"/>
                <a:gd name="T5" fmla="*/ 4378 h 4532"/>
                <a:gd name="T6" fmla="*/ 154 w 768"/>
                <a:gd name="T7" fmla="*/ 4378 h 4532"/>
                <a:gd name="T8" fmla="*/ 154 w 768"/>
                <a:gd name="T9" fmla="*/ 4378 h 4532"/>
                <a:gd name="T10" fmla="*/ 154 w 768"/>
                <a:gd name="T11" fmla="*/ 2535 h 4532"/>
                <a:gd name="T12" fmla="*/ 0 w 768"/>
                <a:gd name="T13" fmla="*/ 2381 h 4532"/>
                <a:gd name="T14" fmla="*/ 0 w 768"/>
                <a:gd name="T15" fmla="*/ 2381 h 4532"/>
                <a:gd name="T16" fmla="*/ 154 w 768"/>
                <a:gd name="T17" fmla="*/ 2228 h 4532"/>
                <a:gd name="T18" fmla="*/ 154 w 768"/>
                <a:gd name="T19" fmla="*/ 2228 h 4532"/>
                <a:gd name="T20" fmla="*/ 154 w 768"/>
                <a:gd name="T21" fmla="*/ 154 h 4532"/>
                <a:gd name="T22" fmla="*/ 307 w 768"/>
                <a:gd name="T23" fmla="*/ 0 h 4532"/>
                <a:gd name="T24" fmla="*/ 307 w 768"/>
                <a:gd name="T25" fmla="*/ 0 h 4532"/>
                <a:gd name="T26" fmla="*/ 307 w 768"/>
                <a:gd name="T27" fmla="*/ 0 h 4532"/>
                <a:gd name="T28" fmla="*/ 768 w 768"/>
                <a:gd name="T29" fmla="*/ 0 h 45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768" h="4532">
                  <a:moveTo>
                    <a:pt x="768" y="4532"/>
                  </a:moveTo>
                  <a:lnTo>
                    <a:pt x="307" y="4532"/>
                  </a:lnTo>
                  <a:cubicBezTo>
                    <a:pt x="222" y="4532"/>
                    <a:pt x="154" y="4463"/>
                    <a:pt x="154" y="4378"/>
                  </a:cubicBezTo>
                  <a:cubicBezTo>
                    <a:pt x="154" y="4378"/>
                    <a:pt x="154" y="4378"/>
                    <a:pt x="154" y="4378"/>
                  </a:cubicBezTo>
                  <a:lnTo>
                    <a:pt x="154" y="4378"/>
                  </a:lnTo>
                  <a:lnTo>
                    <a:pt x="154" y="2535"/>
                  </a:lnTo>
                  <a:cubicBezTo>
                    <a:pt x="154" y="2450"/>
                    <a:pt x="85" y="2381"/>
                    <a:pt x="0" y="2381"/>
                  </a:cubicBezTo>
                  <a:cubicBezTo>
                    <a:pt x="0" y="2381"/>
                    <a:pt x="0" y="2381"/>
                    <a:pt x="0" y="2381"/>
                  </a:cubicBezTo>
                  <a:cubicBezTo>
                    <a:pt x="85" y="2381"/>
                    <a:pt x="154" y="2313"/>
                    <a:pt x="154" y="2228"/>
                  </a:cubicBezTo>
                  <a:cubicBezTo>
                    <a:pt x="154" y="2228"/>
                    <a:pt x="154" y="2228"/>
                    <a:pt x="154" y="2228"/>
                  </a:cubicBezTo>
                  <a:lnTo>
                    <a:pt x="154" y="154"/>
                  </a:lnTo>
                  <a:cubicBezTo>
                    <a:pt x="154" y="69"/>
                    <a:pt x="222" y="0"/>
                    <a:pt x="307" y="0"/>
                  </a:cubicBezTo>
                  <a:cubicBezTo>
                    <a:pt x="307" y="0"/>
                    <a:pt x="307" y="0"/>
                    <a:pt x="307" y="0"/>
                  </a:cubicBezTo>
                  <a:lnTo>
                    <a:pt x="307" y="0"/>
                  </a:lnTo>
                  <a:lnTo>
                    <a:pt x="768" y="0"/>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57" name="Rectangle 62"/>
            <p:cNvSpPr>
              <a:spLocks noChangeArrowheads="1"/>
            </p:cNvSpPr>
            <p:nvPr/>
          </p:nvSpPr>
          <p:spPr bwMode="auto">
            <a:xfrm rot="16200000">
              <a:off x="517" y="323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8" name="Rectangle 63"/>
            <p:cNvSpPr>
              <a:spLocks noChangeArrowheads="1"/>
            </p:cNvSpPr>
            <p:nvPr/>
          </p:nvSpPr>
          <p:spPr bwMode="auto">
            <a:xfrm rot="16200000">
              <a:off x="502" y="3206"/>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59" name="Rectangle 64"/>
            <p:cNvSpPr>
              <a:spLocks noChangeArrowheads="1"/>
            </p:cNvSpPr>
            <p:nvPr/>
          </p:nvSpPr>
          <p:spPr bwMode="auto">
            <a:xfrm rot="16200000">
              <a:off x="502" y="3152"/>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0" name="Rectangle 65"/>
            <p:cNvSpPr>
              <a:spLocks noChangeArrowheads="1"/>
            </p:cNvSpPr>
            <p:nvPr/>
          </p:nvSpPr>
          <p:spPr bwMode="auto">
            <a:xfrm rot="16200000">
              <a:off x="502" y="3098"/>
              <a:ext cx="9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1" name="Rectangle 66"/>
            <p:cNvSpPr>
              <a:spLocks noChangeArrowheads="1"/>
            </p:cNvSpPr>
            <p:nvPr/>
          </p:nvSpPr>
          <p:spPr bwMode="auto">
            <a:xfrm rot="16200000">
              <a:off x="517" y="305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2" name="Rectangle 67"/>
            <p:cNvSpPr>
              <a:spLocks noChangeArrowheads="1"/>
            </p:cNvSpPr>
            <p:nvPr/>
          </p:nvSpPr>
          <p:spPr bwMode="auto">
            <a:xfrm rot="16200000">
              <a:off x="508" y="302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3" name="Rectangle 68"/>
            <p:cNvSpPr>
              <a:spLocks noChangeArrowheads="1"/>
            </p:cNvSpPr>
            <p:nvPr/>
          </p:nvSpPr>
          <p:spPr bwMode="auto">
            <a:xfrm rot="16200000">
              <a:off x="508" y="2984"/>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4" name="Rectangle 69"/>
            <p:cNvSpPr>
              <a:spLocks noChangeArrowheads="1"/>
            </p:cNvSpPr>
            <p:nvPr/>
          </p:nvSpPr>
          <p:spPr bwMode="auto">
            <a:xfrm rot="16200000">
              <a:off x="508" y="2936"/>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5" name="Rectangle 70"/>
            <p:cNvSpPr>
              <a:spLocks noChangeArrowheads="1"/>
            </p:cNvSpPr>
            <p:nvPr/>
          </p:nvSpPr>
          <p:spPr bwMode="auto">
            <a:xfrm rot="16200000">
              <a:off x="517" y="2903"/>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6" name="Rectangle 71"/>
            <p:cNvSpPr>
              <a:spLocks noChangeArrowheads="1"/>
            </p:cNvSpPr>
            <p:nvPr/>
          </p:nvSpPr>
          <p:spPr bwMode="auto">
            <a:xfrm rot="16200000">
              <a:off x="508" y="2870"/>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7" name="Rectangle 72"/>
            <p:cNvSpPr>
              <a:spLocks noChangeArrowheads="1"/>
            </p:cNvSpPr>
            <p:nvPr/>
          </p:nvSpPr>
          <p:spPr bwMode="auto">
            <a:xfrm rot="16200000">
              <a:off x="508" y="2828"/>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5</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8" name="Rectangle 73"/>
            <p:cNvSpPr>
              <a:spLocks noChangeArrowheads="1"/>
            </p:cNvSpPr>
            <p:nvPr/>
          </p:nvSpPr>
          <p:spPr bwMode="auto">
            <a:xfrm rot="16200000">
              <a:off x="517" y="2789"/>
              <a:ext cx="60"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69" name="Rectangle 74"/>
            <p:cNvSpPr>
              <a:spLocks noChangeArrowheads="1"/>
            </p:cNvSpPr>
            <p:nvPr/>
          </p:nvSpPr>
          <p:spPr bwMode="auto">
            <a:xfrm rot="16200000">
              <a:off x="508" y="2762"/>
              <a:ext cx="78" cy="10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000" b="1" i="0" u="none" strike="noStrike" cap="none" normalizeH="0" baseline="0" smtClean="0">
                  <a:ln>
                    <a:noFill/>
                  </a:ln>
                  <a:solidFill>
                    <a:srgbClr val="000000"/>
                  </a:solidFill>
                  <a:effectLst/>
                  <a:latin typeface="Arial" pitchFamily="34" charset="0"/>
                  <a:cs typeface="Arial" pitchFamily="34" charset="0"/>
                </a:rPr>
                <a:t>4</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0" name="Freeform 75"/>
            <p:cNvSpPr>
              <a:spLocks/>
            </p:cNvSpPr>
            <p:nvPr/>
          </p:nvSpPr>
          <p:spPr bwMode="auto">
            <a:xfrm>
              <a:off x="4994" y="810"/>
              <a:ext cx="231" cy="2275"/>
            </a:xfrm>
            <a:custGeom>
              <a:avLst/>
              <a:gdLst>
                <a:gd name="T0" fmla="*/ 0 w 615"/>
                <a:gd name="T1" fmla="*/ 0 h 6067"/>
                <a:gd name="T2" fmla="*/ 231 w 615"/>
                <a:gd name="T3" fmla="*/ 0 h 6067"/>
                <a:gd name="T4" fmla="*/ 423 w 615"/>
                <a:gd name="T5" fmla="*/ 192 h 6067"/>
                <a:gd name="T6" fmla="*/ 423 w 615"/>
                <a:gd name="T7" fmla="*/ 192 h 6067"/>
                <a:gd name="T8" fmla="*/ 423 w 615"/>
                <a:gd name="T9" fmla="*/ 192 h 6067"/>
                <a:gd name="T10" fmla="*/ 423 w 615"/>
                <a:gd name="T11" fmla="*/ 2842 h 6067"/>
                <a:gd name="T12" fmla="*/ 615 w 615"/>
                <a:gd name="T13" fmla="*/ 3034 h 6067"/>
                <a:gd name="T14" fmla="*/ 615 w 615"/>
                <a:gd name="T15" fmla="*/ 3034 h 6067"/>
                <a:gd name="T16" fmla="*/ 423 w 615"/>
                <a:gd name="T17" fmla="*/ 3226 h 6067"/>
                <a:gd name="T18" fmla="*/ 423 w 615"/>
                <a:gd name="T19" fmla="*/ 3226 h 6067"/>
                <a:gd name="T20" fmla="*/ 423 w 615"/>
                <a:gd name="T21" fmla="*/ 3226 h 6067"/>
                <a:gd name="T22" fmla="*/ 423 w 615"/>
                <a:gd name="T23" fmla="*/ 5875 h 6067"/>
                <a:gd name="T24" fmla="*/ 231 w 615"/>
                <a:gd name="T25" fmla="*/ 6067 h 6067"/>
                <a:gd name="T26" fmla="*/ 231 w 615"/>
                <a:gd name="T27" fmla="*/ 6067 h 6067"/>
                <a:gd name="T28" fmla="*/ 231 w 615"/>
                <a:gd name="T29" fmla="*/ 6067 h 6067"/>
                <a:gd name="T30" fmla="*/ 0 w 615"/>
                <a:gd name="T31" fmla="*/ 6067 h 606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615" h="6067">
                  <a:moveTo>
                    <a:pt x="0" y="0"/>
                  </a:moveTo>
                  <a:lnTo>
                    <a:pt x="231" y="0"/>
                  </a:lnTo>
                  <a:cubicBezTo>
                    <a:pt x="337" y="0"/>
                    <a:pt x="423" y="86"/>
                    <a:pt x="423" y="192"/>
                  </a:cubicBezTo>
                  <a:cubicBezTo>
                    <a:pt x="423" y="192"/>
                    <a:pt x="423" y="192"/>
                    <a:pt x="423" y="192"/>
                  </a:cubicBezTo>
                  <a:lnTo>
                    <a:pt x="423" y="192"/>
                  </a:lnTo>
                  <a:lnTo>
                    <a:pt x="423" y="2842"/>
                  </a:lnTo>
                  <a:cubicBezTo>
                    <a:pt x="423" y="2948"/>
                    <a:pt x="509" y="3034"/>
                    <a:pt x="615" y="3034"/>
                  </a:cubicBezTo>
                  <a:cubicBezTo>
                    <a:pt x="615" y="3034"/>
                    <a:pt x="615" y="3034"/>
                    <a:pt x="615" y="3034"/>
                  </a:cubicBezTo>
                  <a:cubicBezTo>
                    <a:pt x="509" y="3034"/>
                    <a:pt x="423" y="3120"/>
                    <a:pt x="423" y="3226"/>
                  </a:cubicBezTo>
                  <a:cubicBezTo>
                    <a:pt x="423" y="3226"/>
                    <a:pt x="423" y="3226"/>
                    <a:pt x="423" y="3226"/>
                  </a:cubicBezTo>
                  <a:lnTo>
                    <a:pt x="423" y="3226"/>
                  </a:lnTo>
                  <a:lnTo>
                    <a:pt x="423" y="5875"/>
                  </a:lnTo>
                  <a:cubicBezTo>
                    <a:pt x="423" y="5981"/>
                    <a:pt x="337" y="6067"/>
                    <a:pt x="231" y="6067"/>
                  </a:cubicBezTo>
                  <a:cubicBezTo>
                    <a:pt x="231" y="6067"/>
                    <a:pt x="231" y="6067"/>
                    <a:pt x="231" y="6067"/>
                  </a:cubicBezTo>
                  <a:lnTo>
                    <a:pt x="231" y="6067"/>
                  </a:lnTo>
                  <a:lnTo>
                    <a:pt x="0" y="6067"/>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1" name="Freeform 76"/>
            <p:cNvSpPr>
              <a:spLocks/>
            </p:cNvSpPr>
            <p:nvPr/>
          </p:nvSpPr>
          <p:spPr bwMode="auto">
            <a:xfrm>
              <a:off x="5009" y="3085"/>
              <a:ext cx="230" cy="806"/>
            </a:xfrm>
            <a:custGeom>
              <a:avLst/>
              <a:gdLst>
                <a:gd name="T0" fmla="*/ 0 w 614"/>
                <a:gd name="T1" fmla="*/ 0 h 2151"/>
                <a:gd name="T2" fmla="*/ 230 w 614"/>
                <a:gd name="T3" fmla="*/ 0 h 2151"/>
                <a:gd name="T4" fmla="*/ 422 w 614"/>
                <a:gd name="T5" fmla="*/ 192 h 2151"/>
                <a:gd name="T6" fmla="*/ 422 w 614"/>
                <a:gd name="T7" fmla="*/ 192 h 2151"/>
                <a:gd name="T8" fmla="*/ 422 w 614"/>
                <a:gd name="T9" fmla="*/ 883 h 2151"/>
                <a:gd name="T10" fmla="*/ 614 w 614"/>
                <a:gd name="T11" fmla="*/ 1075 h 2151"/>
                <a:gd name="T12" fmla="*/ 614 w 614"/>
                <a:gd name="T13" fmla="*/ 1075 h 2151"/>
                <a:gd name="T14" fmla="*/ 422 w 614"/>
                <a:gd name="T15" fmla="*/ 1267 h 2151"/>
                <a:gd name="T16" fmla="*/ 422 w 614"/>
                <a:gd name="T17" fmla="*/ 1267 h 2151"/>
                <a:gd name="T18" fmla="*/ 422 w 614"/>
                <a:gd name="T19" fmla="*/ 1959 h 2151"/>
                <a:gd name="T20" fmla="*/ 230 w 614"/>
                <a:gd name="T21" fmla="*/ 2151 h 2151"/>
                <a:gd name="T22" fmla="*/ 230 w 614"/>
                <a:gd name="T23" fmla="*/ 2151 h 2151"/>
                <a:gd name="T24" fmla="*/ 0 w 614"/>
                <a:gd name="T25" fmla="*/ 2151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14" h="2151">
                  <a:moveTo>
                    <a:pt x="0" y="0"/>
                  </a:moveTo>
                  <a:lnTo>
                    <a:pt x="230" y="0"/>
                  </a:lnTo>
                  <a:cubicBezTo>
                    <a:pt x="336" y="0"/>
                    <a:pt x="422" y="86"/>
                    <a:pt x="422" y="192"/>
                  </a:cubicBezTo>
                  <a:cubicBezTo>
                    <a:pt x="422" y="192"/>
                    <a:pt x="422" y="192"/>
                    <a:pt x="422" y="192"/>
                  </a:cubicBezTo>
                  <a:lnTo>
                    <a:pt x="422" y="883"/>
                  </a:lnTo>
                  <a:cubicBezTo>
                    <a:pt x="422" y="990"/>
                    <a:pt x="508" y="1075"/>
                    <a:pt x="614" y="1075"/>
                  </a:cubicBezTo>
                  <a:cubicBezTo>
                    <a:pt x="614" y="1075"/>
                    <a:pt x="614" y="1075"/>
                    <a:pt x="614" y="1075"/>
                  </a:cubicBezTo>
                  <a:cubicBezTo>
                    <a:pt x="508" y="1075"/>
                    <a:pt x="422" y="1161"/>
                    <a:pt x="422" y="1267"/>
                  </a:cubicBezTo>
                  <a:cubicBezTo>
                    <a:pt x="422" y="1267"/>
                    <a:pt x="422" y="1267"/>
                    <a:pt x="422" y="1267"/>
                  </a:cubicBezTo>
                  <a:lnTo>
                    <a:pt x="422" y="1959"/>
                  </a:lnTo>
                  <a:cubicBezTo>
                    <a:pt x="422" y="2065"/>
                    <a:pt x="336" y="2151"/>
                    <a:pt x="230" y="2151"/>
                  </a:cubicBezTo>
                  <a:cubicBezTo>
                    <a:pt x="230" y="2151"/>
                    <a:pt x="230" y="2151"/>
                    <a:pt x="230" y="2151"/>
                  </a:cubicBezTo>
                  <a:lnTo>
                    <a:pt x="0" y="2151"/>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72" name="Rectangle 77"/>
            <p:cNvSpPr>
              <a:spLocks noChangeArrowheads="1"/>
            </p:cNvSpPr>
            <p:nvPr/>
          </p:nvSpPr>
          <p:spPr bwMode="auto">
            <a:xfrm rot="5400000">
              <a:off x="5219" y="1784"/>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3" name="Rectangle 78"/>
            <p:cNvSpPr>
              <a:spLocks noChangeArrowheads="1"/>
            </p:cNvSpPr>
            <p:nvPr/>
          </p:nvSpPr>
          <p:spPr bwMode="auto">
            <a:xfrm rot="5400000">
              <a:off x="5219" y="182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4" name="Rectangle 79"/>
            <p:cNvSpPr>
              <a:spLocks noChangeArrowheads="1"/>
            </p:cNvSpPr>
            <p:nvPr/>
          </p:nvSpPr>
          <p:spPr bwMode="auto">
            <a:xfrm rot="5400000">
              <a:off x="5222" y="1853"/>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5" name="Rectangle 80"/>
            <p:cNvSpPr>
              <a:spLocks noChangeArrowheads="1"/>
            </p:cNvSpPr>
            <p:nvPr/>
          </p:nvSpPr>
          <p:spPr bwMode="auto">
            <a:xfrm rot="5400000">
              <a:off x="5219" y="1886"/>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6" name="Rectangle 81"/>
            <p:cNvSpPr>
              <a:spLocks noChangeArrowheads="1"/>
            </p:cNvSpPr>
            <p:nvPr/>
          </p:nvSpPr>
          <p:spPr bwMode="auto">
            <a:xfrm rot="5400000">
              <a:off x="5228" y="191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7" name="Rectangle 82"/>
            <p:cNvSpPr>
              <a:spLocks noChangeArrowheads="1"/>
            </p:cNvSpPr>
            <p:nvPr/>
          </p:nvSpPr>
          <p:spPr bwMode="auto">
            <a:xfrm rot="5400000">
              <a:off x="5231" y="1928"/>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8" name="Rectangle 83"/>
            <p:cNvSpPr>
              <a:spLocks noChangeArrowheads="1"/>
            </p:cNvSpPr>
            <p:nvPr/>
          </p:nvSpPr>
          <p:spPr bwMode="auto">
            <a:xfrm rot="5400000">
              <a:off x="5219" y="1958"/>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79" name="Rectangle 84"/>
            <p:cNvSpPr>
              <a:spLocks noChangeArrowheads="1"/>
            </p:cNvSpPr>
            <p:nvPr/>
          </p:nvSpPr>
          <p:spPr bwMode="auto">
            <a:xfrm rot="5400000">
              <a:off x="5225" y="335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0" name="Rectangle 85"/>
            <p:cNvSpPr>
              <a:spLocks noChangeArrowheads="1"/>
            </p:cNvSpPr>
            <p:nvPr/>
          </p:nvSpPr>
          <p:spPr bwMode="auto">
            <a:xfrm rot="5400000">
              <a:off x="5225" y="3386"/>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1" name="Rectangle 86"/>
            <p:cNvSpPr>
              <a:spLocks noChangeArrowheads="1"/>
            </p:cNvSpPr>
            <p:nvPr/>
          </p:nvSpPr>
          <p:spPr bwMode="auto">
            <a:xfrm rot="5400000">
              <a:off x="5228" y="3419"/>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2" name="Rectangle 87"/>
            <p:cNvSpPr>
              <a:spLocks noChangeArrowheads="1"/>
            </p:cNvSpPr>
            <p:nvPr/>
          </p:nvSpPr>
          <p:spPr bwMode="auto">
            <a:xfrm rot="5400000">
              <a:off x="5225" y="3458"/>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3" name="Rectangle 88"/>
            <p:cNvSpPr>
              <a:spLocks noChangeArrowheads="1"/>
            </p:cNvSpPr>
            <p:nvPr/>
          </p:nvSpPr>
          <p:spPr bwMode="auto">
            <a:xfrm rot="5400000">
              <a:off x="5234" y="347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4" name="Rectangle 89"/>
            <p:cNvSpPr>
              <a:spLocks noChangeArrowheads="1"/>
            </p:cNvSpPr>
            <p:nvPr/>
          </p:nvSpPr>
          <p:spPr bwMode="auto">
            <a:xfrm rot="5400000">
              <a:off x="5237" y="3500"/>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5" name="Rectangle 90"/>
            <p:cNvSpPr>
              <a:spLocks noChangeArrowheads="1"/>
            </p:cNvSpPr>
            <p:nvPr/>
          </p:nvSpPr>
          <p:spPr bwMode="auto">
            <a:xfrm rot="5400000">
              <a:off x="5225" y="3530"/>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6" name="Rectangle 91"/>
            <p:cNvSpPr>
              <a:spLocks noChangeArrowheads="1"/>
            </p:cNvSpPr>
            <p:nvPr/>
          </p:nvSpPr>
          <p:spPr bwMode="auto">
            <a:xfrm>
              <a:off x="847" y="435"/>
              <a:ext cx="1267"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87" name="Rectangle 92"/>
            <p:cNvSpPr>
              <a:spLocks noChangeArrowheads="1"/>
            </p:cNvSpPr>
            <p:nvPr/>
          </p:nvSpPr>
          <p:spPr bwMode="auto">
            <a:xfrm>
              <a:off x="847" y="435"/>
              <a:ext cx="1267"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88" name="Rectangle 93"/>
            <p:cNvSpPr>
              <a:spLocks noChangeArrowheads="1"/>
            </p:cNvSpPr>
            <p:nvPr/>
          </p:nvSpPr>
          <p:spPr bwMode="auto">
            <a:xfrm>
              <a:off x="854" y="455"/>
              <a:ext cx="43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    IPv</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89" name="Rectangle 94"/>
            <p:cNvSpPr>
              <a:spLocks noChangeArrowheads="1"/>
            </p:cNvSpPr>
            <p:nvPr/>
          </p:nvSpPr>
          <p:spPr bwMode="auto">
            <a:xfrm>
              <a:off x="1226" y="455"/>
              <a:ext cx="186"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6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0" name="Rectangle 95"/>
            <p:cNvSpPr>
              <a:spLocks noChangeArrowheads="1"/>
            </p:cNvSpPr>
            <p:nvPr/>
          </p:nvSpPr>
          <p:spPr bwMode="auto">
            <a:xfrm>
              <a:off x="1346" y="455"/>
              <a:ext cx="594"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Network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1" name="Freeform 96"/>
            <p:cNvSpPr>
              <a:spLocks/>
            </p:cNvSpPr>
            <p:nvPr/>
          </p:nvSpPr>
          <p:spPr bwMode="auto">
            <a:xfrm>
              <a:off x="4994" y="435"/>
              <a:ext cx="231" cy="375"/>
            </a:xfrm>
            <a:custGeom>
              <a:avLst/>
              <a:gdLst>
                <a:gd name="T0" fmla="*/ 0 w 615"/>
                <a:gd name="T1" fmla="*/ 0 h 998"/>
                <a:gd name="T2" fmla="*/ 231 w 615"/>
                <a:gd name="T3" fmla="*/ 0 h 998"/>
                <a:gd name="T4" fmla="*/ 423 w 615"/>
                <a:gd name="T5" fmla="*/ 192 h 998"/>
                <a:gd name="T6" fmla="*/ 423 w 615"/>
                <a:gd name="T7" fmla="*/ 192 h 998"/>
                <a:gd name="T8" fmla="*/ 423 w 615"/>
                <a:gd name="T9" fmla="*/ 192 h 998"/>
                <a:gd name="T10" fmla="*/ 423 w 615"/>
                <a:gd name="T11" fmla="*/ 307 h 998"/>
                <a:gd name="T12" fmla="*/ 615 w 615"/>
                <a:gd name="T13" fmla="*/ 499 h 998"/>
                <a:gd name="T14" fmla="*/ 615 w 615"/>
                <a:gd name="T15" fmla="*/ 499 h 998"/>
                <a:gd name="T16" fmla="*/ 423 w 615"/>
                <a:gd name="T17" fmla="*/ 691 h 998"/>
                <a:gd name="T18" fmla="*/ 423 w 615"/>
                <a:gd name="T19" fmla="*/ 691 h 998"/>
                <a:gd name="T20" fmla="*/ 423 w 615"/>
                <a:gd name="T21" fmla="*/ 691 h 998"/>
                <a:gd name="T22" fmla="*/ 423 w 615"/>
                <a:gd name="T23" fmla="*/ 806 h 998"/>
                <a:gd name="T24" fmla="*/ 231 w 615"/>
                <a:gd name="T25" fmla="*/ 998 h 998"/>
                <a:gd name="T26" fmla="*/ 231 w 615"/>
                <a:gd name="T27" fmla="*/ 998 h 998"/>
                <a:gd name="T28" fmla="*/ 0 w 615"/>
                <a:gd name="T29" fmla="*/ 998 h 99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615" h="998">
                  <a:moveTo>
                    <a:pt x="0" y="0"/>
                  </a:moveTo>
                  <a:lnTo>
                    <a:pt x="231" y="0"/>
                  </a:lnTo>
                  <a:cubicBezTo>
                    <a:pt x="337" y="0"/>
                    <a:pt x="423" y="86"/>
                    <a:pt x="423" y="192"/>
                  </a:cubicBezTo>
                  <a:cubicBezTo>
                    <a:pt x="423" y="192"/>
                    <a:pt x="423" y="192"/>
                    <a:pt x="423" y="192"/>
                  </a:cubicBezTo>
                  <a:lnTo>
                    <a:pt x="423" y="192"/>
                  </a:lnTo>
                  <a:lnTo>
                    <a:pt x="423" y="307"/>
                  </a:lnTo>
                  <a:cubicBezTo>
                    <a:pt x="423" y="413"/>
                    <a:pt x="509" y="499"/>
                    <a:pt x="615" y="499"/>
                  </a:cubicBezTo>
                  <a:cubicBezTo>
                    <a:pt x="615" y="499"/>
                    <a:pt x="615" y="499"/>
                    <a:pt x="615" y="499"/>
                  </a:cubicBezTo>
                  <a:cubicBezTo>
                    <a:pt x="509" y="499"/>
                    <a:pt x="423" y="585"/>
                    <a:pt x="423" y="691"/>
                  </a:cubicBezTo>
                  <a:cubicBezTo>
                    <a:pt x="423" y="691"/>
                    <a:pt x="423" y="691"/>
                    <a:pt x="423" y="691"/>
                  </a:cubicBezTo>
                  <a:lnTo>
                    <a:pt x="423" y="691"/>
                  </a:lnTo>
                  <a:lnTo>
                    <a:pt x="423" y="806"/>
                  </a:lnTo>
                  <a:cubicBezTo>
                    <a:pt x="423" y="912"/>
                    <a:pt x="337" y="998"/>
                    <a:pt x="231" y="998"/>
                  </a:cubicBezTo>
                  <a:cubicBezTo>
                    <a:pt x="231" y="998"/>
                    <a:pt x="231" y="998"/>
                    <a:pt x="231" y="998"/>
                  </a:cubicBezTo>
                  <a:lnTo>
                    <a:pt x="0" y="998"/>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2" name="Rectangle 97"/>
            <p:cNvSpPr>
              <a:spLocks noChangeArrowheads="1"/>
            </p:cNvSpPr>
            <p:nvPr/>
          </p:nvSpPr>
          <p:spPr bwMode="auto">
            <a:xfrm>
              <a:off x="2086" y="435"/>
              <a:ext cx="1353"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493" name="Rectangle 98"/>
            <p:cNvSpPr>
              <a:spLocks noChangeArrowheads="1"/>
            </p:cNvSpPr>
            <p:nvPr/>
          </p:nvSpPr>
          <p:spPr bwMode="auto">
            <a:xfrm>
              <a:off x="2086" y="435"/>
              <a:ext cx="1353"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4" name="Rectangle 99"/>
            <p:cNvSpPr>
              <a:spLocks noChangeArrowheads="1"/>
            </p:cNvSpPr>
            <p:nvPr/>
          </p:nvSpPr>
          <p:spPr bwMode="auto">
            <a:xfrm>
              <a:off x="2264" y="449"/>
              <a:ext cx="1068"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Other Networks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5" name="Freeform 100"/>
            <p:cNvSpPr>
              <a:spLocks/>
            </p:cNvSpPr>
            <p:nvPr/>
          </p:nvSpPr>
          <p:spPr bwMode="auto">
            <a:xfrm>
              <a:off x="2388" y="752"/>
              <a:ext cx="590" cy="116"/>
            </a:xfrm>
            <a:custGeom>
              <a:avLst/>
              <a:gdLst>
                <a:gd name="T0" fmla="*/ 1421 w 1574"/>
                <a:gd name="T1" fmla="*/ 308 h 308"/>
                <a:gd name="T2" fmla="*/ 1574 w 1574"/>
                <a:gd name="T3" fmla="*/ 154 h 308"/>
                <a:gd name="T4" fmla="*/ 1421 w 1574"/>
                <a:gd name="T5" fmla="*/ 0 h 308"/>
                <a:gd name="T6" fmla="*/ 1421 w 1574"/>
                <a:gd name="T7" fmla="*/ 0 h 308"/>
                <a:gd name="T8" fmla="*/ 154 w 1574"/>
                <a:gd name="T9" fmla="*/ 0 h 308"/>
                <a:gd name="T10" fmla="*/ 0 w 1574"/>
                <a:gd name="T11" fmla="*/ 154 h 308"/>
                <a:gd name="T12" fmla="*/ 154 w 1574"/>
                <a:gd name="T13" fmla="*/ 308 h 308"/>
                <a:gd name="T14" fmla="*/ 154 w 1574"/>
                <a:gd name="T15" fmla="*/ 308 h 308"/>
                <a:gd name="T16" fmla="*/ 1421 w 1574"/>
                <a:gd name="T17" fmla="*/ 30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8">
                  <a:moveTo>
                    <a:pt x="1421" y="308"/>
                  </a:moveTo>
                  <a:cubicBezTo>
                    <a:pt x="1506" y="308"/>
                    <a:pt x="1574" y="239"/>
                    <a:pt x="1574" y="154"/>
                  </a:cubicBezTo>
                  <a:cubicBezTo>
                    <a:pt x="1574" y="69"/>
                    <a:pt x="1506" y="0"/>
                    <a:pt x="1421" y="0"/>
                  </a:cubicBezTo>
                  <a:lnTo>
                    <a:pt x="1421" y="0"/>
                  </a:lnTo>
                  <a:lnTo>
                    <a:pt x="154" y="0"/>
                  </a:lnTo>
                  <a:cubicBezTo>
                    <a:pt x="69" y="0"/>
                    <a:pt x="0" y="69"/>
                    <a:pt x="0" y="154"/>
                  </a:cubicBezTo>
                  <a:cubicBezTo>
                    <a:pt x="0" y="239"/>
                    <a:pt x="69" y="308"/>
                    <a:pt x="154" y="308"/>
                  </a:cubicBezTo>
                  <a:lnTo>
                    <a:pt x="154" y="308"/>
                  </a:lnTo>
                  <a:lnTo>
                    <a:pt x="1421" y="30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496" name="Freeform 101"/>
            <p:cNvSpPr>
              <a:spLocks/>
            </p:cNvSpPr>
            <p:nvPr/>
          </p:nvSpPr>
          <p:spPr bwMode="auto">
            <a:xfrm>
              <a:off x="2388" y="752"/>
              <a:ext cx="590" cy="115"/>
            </a:xfrm>
            <a:custGeom>
              <a:avLst/>
              <a:gdLst>
                <a:gd name="T0" fmla="*/ 1421 w 1574"/>
                <a:gd name="T1" fmla="*/ 308 h 308"/>
                <a:gd name="T2" fmla="*/ 1574 w 1574"/>
                <a:gd name="T3" fmla="*/ 154 h 308"/>
                <a:gd name="T4" fmla="*/ 1421 w 1574"/>
                <a:gd name="T5" fmla="*/ 0 h 308"/>
                <a:gd name="T6" fmla="*/ 1421 w 1574"/>
                <a:gd name="T7" fmla="*/ 0 h 308"/>
                <a:gd name="T8" fmla="*/ 154 w 1574"/>
                <a:gd name="T9" fmla="*/ 0 h 308"/>
                <a:gd name="T10" fmla="*/ 0 w 1574"/>
                <a:gd name="T11" fmla="*/ 154 h 308"/>
                <a:gd name="T12" fmla="*/ 154 w 1574"/>
                <a:gd name="T13" fmla="*/ 308 h 308"/>
                <a:gd name="T14" fmla="*/ 154 w 1574"/>
                <a:gd name="T15" fmla="*/ 308 h 308"/>
                <a:gd name="T16" fmla="*/ 1421 w 1574"/>
                <a:gd name="T17" fmla="*/ 308 h 30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574" h="308">
                  <a:moveTo>
                    <a:pt x="1421" y="308"/>
                  </a:moveTo>
                  <a:cubicBezTo>
                    <a:pt x="1506" y="308"/>
                    <a:pt x="1574" y="239"/>
                    <a:pt x="1574" y="154"/>
                  </a:cubicBezTo>
                  <a:cubicBezTo>
                    <a:pt x="1574" y="69"/>
                    <a:pt x="1506" y="0"/>
                    <a:pt x="1421" y="0"/>
                  </a:cubicBezTo>
                  <a:lnTo>
                    <a:pt x="1421" y="0"/>
                  </a:lnTo>
                  <a:lnTo>
                    <a:pt x="154" y="0"/>
                  </a:lnTo>
                  <a:cubicBezTo>
                    <a:pt x="69" y="0"/>
                    <a:pt x="0" y="69"/>
                    <a:pt x="0" y="154"/>
                  </a:cubicBezTo>
                  <a:cubicBezTo>
                    <a:pt x="0" y="239"/>
                    <a:pt x="69" y="308"/>
                    <a:pt x="154" y="308"/>
                  </a:cubicBezTo>
                  <a:lnTo>
                    <a:pt x="154" y="308"/>
                  </a:lnTo>
                  <a:lnTo>
                    <a:pt x="1421" y="30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497" name="Rectangle 102"/>
            <p:cNvSpPr>
              <a:spLocks noChangeArrowheads="1"/>
            </p:cNvSpPr>
            <p:nvPr/>
          </p:nvSpPr>
          <p:spPr bwMode="auto">
            <a:xfrm>
              <a:off x="2462" y="755"/>
              <a:ext cx="270"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NWK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8" name="Rectangle 103"/>
            <p:cNvSpPr>
              <a:spLocks noChangeArrowheads="1"/>
            </p:cNvSpPr>
            <p:nvPr/>
          </p:nvSpPr>
          <p:spPr bwMode="auto">
            <a:xfrm>
              <a:off x="2684" y="75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99" name="Rectangle 104"/>
            <p:cNvSpPr>
              <a:spLocks noChangeArrowheads="1"/>
            </p:cNvSpPr>
            <p:nvPr/>
          </p:nvSpPr>
          <p:spPr bwMode="auto">
            <a:xfrm>
              <a:off x="2714" y="75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0" name="Rectangle 105"/>
            <p:cNvSpPr>
              <a:spLocks noChangeArrowheads="1"/>
            </p:cNvSpPr>
            <p:nvPr/>
          </p:nvSpPr>
          <p:spPr bwMode="auto">
            <a:xfrm>
              <a:off x="3439" y="435"/>
              <a:ext cx="1642" cy="375"/>
            </a:xfrm>
            <a:prstGeom prst="rect">
              <a:avLst/>
            </a:prstGeom>
            <a:solidFill>
              <a:srgbClr val="FFFF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1" name="Rectangle 106"/>
            <p:cNvSpPr>
              <a:spLocks noChangeArrowheads="1"/>
            </p:cNvSpPr>
            <p:nvPr/>
          </p:nvSpPr>
          <p:spPr bwMode="auto">
            <a:xfrm>
              <a:off x="3439" y="435"/>
              <a:ext cx="1642" cy="37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2" name="Rectangle 107"/>
            <p:cNvSpPr>
              <a:spLocks noChangeArrowheads="1"/>
            </p:cNvSpPr>
            <p:nvPr/>
          </p:nvSpPr>
          <p:spPr bwMode="auto">
            <a:xfrm>
              <a:off x="3872" y="449"/>
              <a:ext cx="840" cy="1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0" i="0" u="none" strike="noStrike" cap="none" normalizeH="0" baseline="0" smtClean="0">
                  <a:ln>
                    <a:noFill/>
                  </a:ln>
                  <a:solidFill>
                    <a:srgbClr val="000000"/>
                  </a:solidFill>
                  <a:effectLst/>
                  <a:latin typeface="Arial" pitchFamily="34" charset="0"/>
                  <a:cs typeface="Arial" pitchFamily="34" charset="0"/>
                </a:rPr>
                <a:t>Applications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3" name="Freeform 108"/>
            <p:cNvSpPr>
              <a:spLocks/>
            </p:cNvSpPr>
            <p:nvPr/>
          </p:nvSpPr>
          <p:spPr bwMode="auto">
            <a:xfrm>
              <a:off x="4303" y="749"/>
              <a:ext cx="576" cy="121"/>
            </a:xfrm>
            <a:custGeom>
              <a:avLst/>
              <a:gdLst>
                <a:gd name="T0" fmla="*/ 1375 w 1536"/>
                <a:gd name="T1" fmla="*/ 322 h 322"/>
                <a:gd name="T2" fmla="*/ 1536 w 1536"/>
                <a:gd name="T3" fmla="*/ 161 h 322"/>
                <a:gd name="T4" fmla="*/ 1375 w 1536"/>
                <a:gd name="T5" fmla="*/ 0 h 322"/>
                <a:gd name="T6" fmla="*/ 1375 w 1536"/>
                <a:gd name="T7" fmla="*/ 0 h 322"/>
                <a:gd name="T8" fmla="*/ 162 w 1536"/>
                <a:gd name="T9" fmla="*/ 0 h 322"/>
                <a:gd name="T10" fmla="*/ 0 w 1536"/>
                <a:gd name="T11" fmla="*/ 161 h 322"/>
                <a:gd name="T12" fmla="*/ 162 w 1536"/>
                <a:gd name="T13" fmla="*/ 322 h 322"/>
                <a:gd name="T14" fmla="*/ 1375 w 1536"/>
                <a:gd name="T15" fmla="*/ 322 h 3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2">
                  <a:moveTo>
                    <a:pt x="1375" y="322"/>
                  </a:moveTo>
                  <a:cubicBezTo>
                    <a:pt x="1464" y="322"/>
                    <a:pt x="1536" y="250"/>
                    <a:pt x="1536" y="161"/>
                  </a:cubicBezTo>
                  <a:cubicBezTo>
                    <a:pt x="1536" y="72"/>
                    <a:pt x="1464" y="0"/>
                    <a:pt x="1375" y="0"/>
                  </a:cubicBezTo>
                  <a:lnTo>
                    <a:pt x="1375" y="0"/>
                  </a:lnTo>
                  <a:lnTo>
                    <a:pt x="162" y="0"/>
                  </a:lnTo>
                  <a:cubicBezTo>
                    <a:pt x="72" y="0"/>
                    <a:pt x="0" y="72"/>
                    <a:pt x="0" y="161"/>
                  </a:cubicBezTo>
                  <a:cubicBezTo>
                    <a:pt x="0" y="250"/>
                    <a:pt x="72" y="322"/>
                    <a:pt x="162" y="322"/>
                  </a:cubicBezTo>
                  <a:lnTo>
                    <a:pt x="1375" y="32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04" name="Freeform 109"/>
            <p:cNvSpPr>
              <a:spLocks/>
            </p:cNvSpPr>
            <p:nvPr/>
          </p:nvSpPr>
          <p:spPr bwMode="auto">
            <a:xfrm>
              <a:off x="4303" y="749"/>
              <a:ext cx="576" cy="121"/>
            </a:xfrm>
            <a:custGeom>
              <a:avLst/>
              <a:gdLst>
                <a:gd name="T0" fmla="*/ 1375 w 1536"/>
                <a:gd name="T1" fmla="*/ 322 h 322"/>
                <a:gd name="T2" fmla="*/ 1536 w 1536"/>
                <a:gd name="T3" fmla="*/ 161 h 322"/>
                <a:gd name="T4" fmla="*/ 1375 w 1536"/>
                <a:gd name="T5" fmla="*/ 0 h 322"/>
                <a:gd name="T6" fmla="*/ 1375 w 1536"/>
                <a:gd name="T7" fmla="*/ 0 h 322"/>
                <a:gd name="T8" fmla="*/ 162 w 1536"/>
                <a:gd name="T9" fmla="*/ 0 h 322"/>
                <a:gd name="T10" fmla="*/ 0 w 1536"/>
                <a:gd name="T11" fmla="*/ 161 h 322"/>
                <a:gd name="T12" fmla="*/ 162 w 1536"/>
                <a:gd name="T13" fmla="*/ 322 h 322"/>
                <a:gd name="T14" fmla="*/ 1375 w 1536"/>
                <a:gd name="T15" fmla="*/ 322 h 32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2">
                  <a:moveTo>
                    <a:pt x="1375" y="322"/>
                  </a:moveTo>
                  <a:cubicBezTo>
                    <a:pt x="1464" y="322"/>
                    <a:pt x="1536" y="250"/>
                    <a:pt x="1536" y="161"/>
                  </a:cubicBezTo>
                  <a:cubicBezTo>
                    <a:pt x="1536" y="72"/>
                    <a:pt x="1464" y="0"/>
                    <a:pt x="1375" y="0"/>
                  </a:cubicBezTo>
                  <a:lnTo>
                    <a:pt x="1375" y="0"/>
                  </a:lnTo>
                  <a:lnTo>
                    <a:pt x="162" y="0"/>
                  </a:lnTo>
                  <a:cubicBezTo>
                    <a:pt x="72" y="0"/>
                    <a:pt x="0" y="72"/>
                    <a:pt x="0" y="161"/>
                  </a:cubicBezTo>
                  <a:cubicBezTo>
                    <a:pt x="0" y="250"/>
                    <a:pt x="72" y="322"/>
                    <a:pt x="162" y="322"/>
                  </a:cubicBezTo>
                  <a:lnTo>
                    <a:pt x="1375" y="32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05" name="Rectangle 110"/>
            <p:cNvSpPr>
              <a:spLocks noChangeArrowheads="1"/>
            </p:cNvSpPr>
            <p:nvPr/>
          </p:nvSpPr>
          <p:spPr bwMode="auto">
            <a:xfrm>
              <a:off x="4352" y="755"/>
              <a:ext cx="29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AppM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6" name="Rectangle 111"/>
            <p:cNvSpPr>
              <a:spLocks noChangeArrowheads="1"/>
            </p:cNvSpPr>
            <p:nvPr/>
          </p:nvSpPr>
          <p:spPr bwMode="auto">
            <a:xfrm>
              <a:off x="4604" y="75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7" name="Rectangle 112"/>
            <p:cNvSpPr>
              <a:spLocks noChangeArrowheads="1"/>
            </p:cNvSpPr>
            <p:nvPr/>
          </p:nvSpPr>
          <p:spPr bwMode="auto">
            <a:xfrm>
              <a:off x="4634" y="75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08" name="Rectangle 113"/>
            <p:cNvSpPr>
              <a:spLocks noChangeArrowheads="1"/>
            </p:cNvSpPr>
            <p:nvPr/>
          </p:nvSpPr>
          <p:spPr bwMode="auto">
            <a:xfrm>
              <a:off x="4332" y="1263"/>
              <a:ext cx="374"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09" name="Rectangle 114"/>
            <p:cNvSpPr>
              <a:spLocks noChangeArrowheads="1"/>
            </p:cNvSpPr>
            <p:nvPr/>
          </p:nvSpPr>
          <p:spPr bwMode="auto">
            <a:xfrm>
              <a:off x="4332" y="1263"/>
              <a:ext cx="374"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10" name="Rectangle 115"/>
            <p:cNvSpPr>
              <a:spLocks noChangeArrowheads="1"/>
            </p:cNvSpPr>
            <p:nvPr/>
          </p:nvSpPr>
          <p:spPr bwMode="auto">
            <a:xfrm>
              <a:off x="4436" y="1295"/>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1" name="Rectangle 116"/>
            <p:cNvSpPr>
              <a:spLocks noChangeArrowheads="1"/>
            </p:cNvSpPr>
            <p:nvPr/>
          </p:nvSpPr>
          <p:spPr bwMode="auto">
            <a:xfrm>
              <a:off x="4568" y="1295"/>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2" name="Rectangle 117"/>
            <p:cNvSpPr>
              <a:spLocks noChangeArrowheads="1"/>
            </p:cNvSpPr>
            <p:nvPr/>
          </p:nvSpPr>
          <p:spPr bwMode="auto">
            <a:xfrm>
              <a:off x="4412" y="13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3" name="Rectangle 118"/>
            <p:cNvSpPr>
              <a:spLocks noChangeArrowheads="1"/>
            </p:cNvSpPr>
            <p:nvPr/>
          </p:nvSpPr>
          <p:spPr bwMode="auto">
            <a:xfrm>
              <a:off x="4448" y="1367"/>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4" name="Rectangle 119"/>
            <p:cNvSpPr>
              <a:spLocks noChangeArrowheads="1"/>
            </p:cNvSpPr>
            <p:nvPr/>
          </p:nvSpPr>
          <p:spPr bwMode="auto">
            <a:xfrm>
              <a:off x="4478" y="1367"/>
              <a:ext cx="15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888</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5" name="Rectangle 120"/>
            <p:cNvSpPr>
              <a:spLocks noChangeArrowheads="1"/>
            </p:cNvSpPr>
            <p:nvPr/>
          </p:nvSpPr>
          <p:spPr bwMode="auto">
            <a:xfrm>
              <a:off x="4586" y="136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6" name="Rectangle 121"/>
            <p:cNvSpPr>
              <a:spLocks noChangeArrowheads="1"/>
            </p:cNvSpPr>
            <p:nvPr/>
          </p:nvSpPr>
          <p:spPr bwMode="auto">
            <a:xfrm>
              <a:off x="4418" y="1523"/>
              <a:ext cx="15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802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7" name="Rectangle 122"/>
            <p:cNvSpPr>
              <a:spLocks noChangeArrowheads="1"/>
            </p:cNvSpPr>
            <p:nvPr/>
          </p:nvSpPr>
          <p:spPr bwMode="auto">
            <a:xfrm>
              <a:off x="4526" y="1523"/>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8" name="Rectangle 123"/>
            <p:cNvSpPr>
              <a:spLocks noChangeArrowheads="1"/>
            </p:cNvSpPr>
            <p:nvPr/>
          </p:nvSpPr>
          <p:spPr bwMode="auto">
            <a:xfrm>
              <a:off x="4544" y="152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19" name="Rectangle 124"/>
            <p:cNvSpPr>
              <a:spLocks noChangeArrowheads="1"/>
            </p:cNvSpPr>
            <p:nvPr/>
          </p:nvSpPr>
          <p:spPr bwMode="auto">
            <a:xfrm>
              <a:off x="4580" y="1523"/>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0" name="Rectangle 125"/>
            <p:cNvSpPr>
              <a:spLocks noChangeArrowheads="1"/>
            </p:cNvSpPr>
            <p:nvPr/>
          </p:nvSpPr>
          <p:spPr bwMode="auto">
            <a:xfrm>
              <a:off x="4376" y="16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1" name="Rectangle 126"/>
            <p:cNvSpPr>
              <a:spLocks noChangeArrowheads="1"/>
            </p:cNvSpPr>
            <p:nvPr/>
          </p:nvSpPr>
          <p:spPr bwMode="auto">
            <a:xfrm>
              <a:off x="4400" y="16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2" name="Rectangle 127"/>
            <p:cNvSpPr>
              <a:spLocks noChangeArrowheads="1"/>
            </p:cNvSpPr>
            <p:nvPr/>
          </p:nvSpPr>
          <p:spPr bwMode="auto">
            <a:xfrm>
              <a:off x="4640" y="16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3" name="Rectangle 128"/>
            <p:cNvSpPr>
              <a:spLocks noChangeArrowheads="1"/>
            </p:cNvSpPr>
            <p:nvPr/>
          </p:nvSpPr>
          <p:spPr bwMode="auto">
            <a:xfrm>
              <a:off x="847" y="810"/>
              <a:ext cx="576" cy="28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24" name="Rectangle 129"/>
            <p:cNvSpPr>
              <a:spLocks noChangeArrowheads="1"/>
            </p:cNvSpPr>
            <p:nvPr/>
          </p:nvSpPr>
          <p:spPr bwMode="auto">
            <a:xfrm>
              <a:off x="847" y="810"/>
              <a:ext cx="576" cy="288"/>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25" name="Rectangle 130"/>
            <p:cNvSpPr>
              <a:spLocks noChangeArrowheads="1"/>
            </p:cNvSpPr>
            <p:nvPr/>
          </p:nvSpPr>
          <p:spPr bwMode="auto">
            <a:xfrm>
              <a:off x="986" y="875"/>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6" name="Rectangle 131"/>
            <p:cNvSpPr>
              <a:spLocks noChangeArrowheads="1"/>
            </p:cNvSpPr>
            <p:nvPr/>
          </p:nvSpPr>
          <p:spPr bwMode="auto">
            <a:xfrm>
              <a:off x="1022" y="875"/>
              <a:ext cx="33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LoWPAN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7" name="Rectangle 132"/>
            <p:cNvSpPr>
              <a:spLocks noChangeArrowheads="1"/>
            </p:cNvSpPr>
            <p:nvPr/>
          </p:nvSpPr>
          <p:spPr bwMode="auto">
            <a:xfrm>
              <a:off x="992" y="95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8" name="Rectangle 133"/>
            <p:cNvSpPr>
              <a:spLocks noChangeArrowheads="1"/>
            </p:cNvSpPr>
            <p:nvPr/>
          </p:nvSpPr>
          <p:spPr bwMode="auto">
            <a:xfrm>
              <a:off x="1016" y="953"/>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29" name="Rectangle 134"/>
            <p:cNvSpPr>
              <a:spLocks noChangeArrowheads="1"/>
            </p:cNvSpPr>
            <p:nvPr/>
          </p:nvSpPr>
          <p:spPr bwMode="auto">
            <a:xfrm>
              <a:off x="1256" y="95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0" name="Freeform 135"/>
            <p:cNvSpPr>
              <a:spLocks/>
            </p:cNvSpPr>
            <p:nvPr/>
          </p:nvSpPr>
          <p:spPr bwMode="auto">
            <a:xfrm>
              <a:off x="1481" y="764"/>
              <a:ext cx="518" cy="104"/>
            </a:xfrm>
            <a:custGeom>
              <a:avLst/>
              <a:gdLst>
                <a:gd name="T0" fmla="*/ 1244 w 1382"/>
                <a:gd name="T1" fmla="*/ 277 h 277"/>
                <a:gd name="T2" fmla="*/ 1382 w 1382"/>
                <a:gd name="T3" fmla="*/ 138 h 277"/>
                <a:gd name="T4" fmla="*/ 1244 w 1382"/>
                <a:gd name="T5" fmla="*/ 0 h 277"/>
                <a:gd name="T6" fmla="*/ 1244 w 1382"/>
                <a:gd name="T7" fmla="*/ 0 h 277"/>
                <a:gd name="T8" fmla="*/ 138 w 1382"/>
                <a:gd name="T9" fmla="*/ 0 h 277"/>
                <a:gd name="T10" fmla="*/ 0 w 1382"/>
                <a:gd name="T11" fmla="*/ 138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8"/>
                  </a:cubicBezTo>
                  <a:cubicBezTo>
                    <a:pt x="1382" y="62"/>
                    <a:pt x="1320" y="0"/>
                    <a:pt x="1244" y="0"/>
                  </a:cubicBezTo>
                  <a:lnTo>
                    <a:pt x="1244" y="0"/>
                  </a:lnTo>
                  <a:lnTo>
                    <a:pt x="138" y="0"/>
                  </a:lnTo>
                  <a:cubicBezTo>
                    <a:pt x="62" y="0"/>
                    <a:pt x="0" y="62"/>
                    <a:pt x="0" y="138"/>
                  </a:cubicBezTo>
                  <a:cubicBezTo>
                    <a:pt x="0" y="215"/>
                    <a:pt x="62" y="277"/>
                    <a:pt x="138" y="277"/>
                  </a:cubicBezTo>
                  <a:lnTo>
                    <a:pt x="138" y="277"/>
                  </a:lnTo>
                  <a:lnTo>
                    <a:pt x="1244"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1" name="Freeform 136"/>
            <p:cNvSpPr>
              <a:spLocks/>
            </p:cNvSpPr>
            <p:nvPr/>
          </p:nvSpPr>
          <p:spPr bwMode="auto">
            <a:xfrm>
              <a:off x="1481" y="764"/>
              <a:ext cx="518" cy="103"/>
            </a:xfrm>
            <a:custGeom>
              <a:avLst/>
              <a:gdLst>
                <a:gd name="T0" fmla="*/ 1244 w 1382"/>
                <a:gd name="T1" fmla="*/ 277 h 277"/>
                <a:gd name="T2" fmla="*/ 1382 w 1382"/>
                <a:gd name="T3" fmla="*/ 138 h 277"/>
                <a:gd name="T4" fmla="*/ 1244 w 1382"/>
                <a:gd name="T5" fmla="*/ 0 h 277"/>
                <a:gd name="T6" fmla="*/ 1244 w 1382"/>
                <a:gd name="T7" fmla="*/ 0 h 277"/>
                <a:gd name="T8" fmla="*/ 138 w 1382"/>
                <a:gd name="T9" fmla="*/ 0 h 277"/>
                <a:gd name="T10" fmla="*/ 0 w 1382"/>
                <a:gd name="T11" fmla="*/ 138 h 277"/>
                <a:gd name="T12" fmla="*/ 138 w 1382"/>
                <a:gd name="T13" fmla="*/ 277 h 277"/>
                <a:gd name="T14" fmla="*/ 138 w 1382"/>
                <a:gd name="T15" fmla="*/ 277 h 277"/>
                <a:gd name="T16" fmla="*/ 1244 w 1382"/>
                <a:gd name="T17" fmla="*/ 277 h 27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1382" h="277">
                  <a:moveTo>
                    <a:pt x="1244" y="277"/>
                  </a:moveTo>
                  <a:cubicBezTo>
                    <a:pt x="1320" y="277"/>
                    <a:pt x="1382" y="215"/>
                    <a:pt x="1382" y="138"/>
                  </a:cubicBezTo>
                  <a:cubicBezTo>
                    <a:pt x="1382" y="62"/>
                    <a:pt x="1320" y="0"/>
                    <a:pt x="1244" y="0"/>
                  </a:cubicBezTo>
                  <a:lnTo>
                    <a:pt x="1244" y="0"/>
                  </a:lnTo>
                  <a:lnTo>
                    <a:pt x="138" y="0"/>
                  </a:lnTo>
                  <a:cubicBezTo>
                    <a:pt x="62" y="0"/>
                    <a:pt x="0" y="62"/>
                    <a:pt x="0" y="138"/>
                  </a:cubicBezTo>
                  <a:cubicBezTo>
                    <a:pt x="0" y="215"/>
                    <a:pt x="62" y="277"/>
                    <a:pt x="138" y="277"/>
                  </a:cubicBezTo>
                  <a:lnTo>
                    <a:pt x="138" y="277"/>
                  </a:lnTo>
                  <a:lnTo>
                    <a:pt x="1244" y="27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32" name="Rectangle 137"/>
            <p:cNvSpPr>
              <a:spLocks noChangeArrowheads="1"/>
            </p:cNvSpPr>
            <p:nvPr/>
          </p:nvSpPr>
          <p:spPr bwMode="auto">
            <a:xfrm>
              <a:off x="1538" y="77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3" name="Rectangle 138"/>
            <p:cNvSpPr>
              <a:spLocks noChangeArrowheads="1"/>
            </p:cNvSpPr>
            <p:nvPr/>
          </p:nvSpPr>
          <p:spPr bwMode="auto">
            <a:xfrm>
              <a:off x="1670" y="77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4" name="Rectangle 139"/>
            <p:cNvSpPr>
              <a:spLocks noChangeArrowheads="1"/>
            </p:cNvSpPr>
            <p:nvPr/>
          </p:nvSpPr>
          <p:spPr bwMode="auto">
            <a:xfrm>
              <a:off x="1706" y="773"/>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5" name="Rectangle 140"/>
            <p:cNvSpPr>
              <a:spLocks noChangeArrowheads="1"/>
            </p:cNvSpPr>
            <p:nvPr/>
          </p:nvSpPr>
          <p:spPr bwMode="auto">
            <a:xfrm>
              <a:off x="1742" y="773"/>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6" name="Rectangle 141"/>
            <p:cNvSpPr>
              <a:spLocks noChangeArrowheads="1"/>
            </p:cNvSpPr>
            <p:nvPr/>
          </p:nvSpPr>
          <p:spPr bwMode="auto">
            <a:xfrm>
              <a:off x="1778" y="773"/>
              <a:ext cx="10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86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7" name="Rectangle 142"/>
            <p:cNvSpPr>
              <a:spLocks noChangeArrowheads="1"/>
            </p:cNvSpPr>
            <p:nvPr/>
          </p:nvSpPr>
          <p:spPr bwMode="auto">
            <a:xfrm>
              <a:off x="1850" y="773"/>
              <a:ext cx="13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38" name="Freeform 143"/>
            <p:cNvSpPr>
              <a:spLocks/>
            </p:cNvSpPr>
            <p:nvPr/>
          </p:nvSpPr>
          <p:spPr bwMode="auto">
            <a:xfrm>
              <a:off x="4346" y="1234"/>
              <a:ext cx="332" cy="65"/>
            </a:xfrm>
            <a:custGeom>
              <a:avLst/>
              <a:gdLst>
                <a:gd name="T0" fmla="*/ 797 w 884"/>
                <a:gd name="T1" fmla="*/ 174 h 174"/>
                <a:gd name="T2" fmla="*/ 884 w 884"/>
                <a:gd name="T3" fmla="*/ 87 h 174"/>
                <a:gd name="T4" fmla="*/ 797 w 884"/>
                <a:gd name="T5" fmla="*/ 0 h 174"/>
                <a:gd name="T6" fmla="*/ 87 w 884"/>
                <a:gd name="T7" fmla="*/ 0 h 174"/>
                <a:gd name="T8" fmla="*/ 0 w 884"/>
                <a:gd name="T9" fmla="*/ 87 h 174"/>
                <a:gd name="T10" fmla="*/ 87 w 884"/>
                <a:gd name="T11" fmla="*/ 174 h 174"/>
                <a:gd name="T12" fmla="*/ 797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7" y="174"/>
                  </a:moveTo>
                  <a:cubicBezTo>
                    <a:pt x="845" y="174"/>
                    <a:pt x="884" y="135"/>
                    <a:pt x="884" y="87"/>
                  </a:cubicBezTo>
                  <a:cubicBezTo>
                    <a:pt x="884" y="39"/>
                    <a:pt x="845" y="0"/>
                    <a:pt x="797" y="0"/>
                  </a:cubicBezTo>
                  <a:lnTo>
                    <a:pt x="87" y="0"/>
                  </a:lnTo>
                  <a:cubicBezTo>
                    <a:pt x="39" y="0"/>
                    <a:pt x="0" y="39"/>
                    <a:pt x="0" y="87"/>
                  </a:cubicBezTo>
                  <a:cubicBezTo>
                    <a:pt x="0" y="135"/>
                    <a:pt x="39" y="174"/>
                    <a:pt x="87" y="174"/>
                  </a:cubicBezTo>
                  <a:lnTo>
                    <a:pt x="797"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39" name="Freeform 144"/>
            <p:cNvSpPr>
              <a:spLocks/>
            </p:cNvSpPr>
            <p:nvPr/>
          </p:nvSpPr>
          <p:spPr bwMode="auto">
            <a:xfrm>
              <a:off x="4346" y="1234"/>
              <a:ext cx="332" cy="65"/>
            </a:xfrm>
            <a:custGeom>
              <a:avLst/>
              <a:gdLst>
                <a:gd name="T0" fmla="*/ 797 w 884"/>
                <a:gd name="T1" fmla="*/ 174 h 174"/>
                <a:gd name="T2" fmla="*/ 884 w 884"/>
                <a:gd name="T3" fmla="*/ 87 h 174"/>
                <a:gd name="T4" fmla="*/ 797 w 884"/>
                <a:gd name="T5" fmla="*/ 0 h 174"/>
                <a:gd name="T6" fmla="*/ 87 w 884"/>
                <a:gd name="T7" fmla="*/ 0 h 174"/>
                <a:gd name="T8" fmla="*/ 0 w 884"/>
                <a:gd name="T9" fmla="*/ 87 h 174"/>
                <a:gd name="T10" fmla="*/ 87 w 884"/>
                <a:gd name="T11" fmla="*/ 174 h 174"/>
                <a:gd name="T12" fmla="*/ 797 w 884"/>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4" h="174">
                  <a:moveTo>
                    <a:pt x="797" y="174"/>
                  </a:moveTo>
                  <a:cubicBezTo>
                    <a:pt x="845" y="174"/>
                    <a:pt x="884" y="135"/>
                    <a:pt x="884" y="87"/>
                  </a:cubicBezTo>
                  <a:cubicBezTo>
                    <a:pt x="884" y="39"/>
                    <a:pt x="845" y="0"/>
                    <a:pt x="797" y="0"/>
                  </a:cubicBezTo>
                  <a:lnTo>
                    <a:pt x="87" y="0"/>
                  </a:lnTo>
                  <a:cubicBezTo>
                    <a:pt x="39" y="0"/>
                    <a:pt x="0" y="39"/>
                    <a:pt x="0" y="87"/>
                  </a:cubicBezTo>
                  <a:cubicBezTo>
                    <a:pt x="0" y="135"/>
                    <a:pt x="39" y="174"/>
                    <a:pt x="87" y="174"/>
                  </a:cubicBezTo>
                  <a:lnTo>
                    <a:pt x="797"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0" name="Rectangle 145"/>
            <p:cNvSpPr>
              <a:spLocks noChangeArrowheads="1"/>
            </p:cNvSpPr>
            <p:nvPr/>
          </p:nvSpPr>
          <p:spPr bwMode="auto">
            <a:xfrm>
              <a:off x="4418" y="1235"/>
              <a:ext cx="36"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1" name="Rectangle 146"/>
            <p:cNvSpPr>
              <a:spLocks noChangeArrowheads="1"/>
            </p:cNvSpPr>
            <p:nvPr/>
          </p:nvSpPr>
          <p:spPr bwMode="auto">
            <a:xfrm>
              <a:off x="4436" y="1235"/>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2" name="Rectangle 147"/>
            <p:cNvSpPr>
              <a:spLocks noChangeArrowheads="1"/>
            </p:cNvSpPr>
            <p:nvPr/>
          </p:nvSpPr>
          <p:spPr bwMode="auto">
            <a:xfrm>
              <a:off x="4460" y="1235"/>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3" name="Rectangle 148"/>
            <p:cNvSpPr>
              <a:spLocks noChangeArrowheads="1"/>
            </p:cNvSpPr>
            <p:nvPr/>
          </p:nvSpPr>
          <p:spPr bwMode="auto">
            <a:xfrm>
              <a:off x="4490" y="1235"/>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4" name="Rectangle 149"/>
            <p:cNvSpPr>
              <a:spLocks noChangeArrowheads="1"/>
            </p:cNvSpPr>
            <p:nvPr/>
          </p:nvSpPr>
          <p:spPr bwMode="auto">
            <a:xfrm>
              <a:off x="4508"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5" name="Freeform 150"/>
            <p:cNvSpPr>
              <a:spLocks/>
            </p:cNvSpPr>
            <p:nvPr/>
          </p:nvSpPr>
          <p:spPr bwMode="auto">
            <a:xfrm>
              <a:off x="882" y="760"/>
              <a:ext cx="507" cy="100"/>
            </a:xfrm>
            <a:custGeom>
              <a:avLst/>
              <a:gdLst>
                <a:gd name="T0" fmla="*/ 1218 w 1352"/>
                <a:gd name="T1" fmla="*/ 268 h 268"/>
                <a:gd name="T2" fmla="*/ 1352 w 1352"/>
                <a:gd name="T3" fmla="*/ 134 h 268"/>
                <a:gd name="T4" fmla="*/ 1218 w 1352"/>
                <a:gd name="T5" fmla="*/ 0 h 268"/>
                <a:gd name="T6" fmla="*/ 1218 w 1352"/>
                <a:gd name="T7" fmla="*/ 0 h 268"/>
                <a:gd name="T8" fmla="*/ 135 w 1352"/>
                <a:gd name="T9" fmla="*/ 0 h 268"/>
                <a:gd name="T10" fmla="*/ 0 w 1352"/>
                <a:gd name="T11" fmla="*/ 134 h 268"/>
                <a:gd name="T12" fmla="*/ 135 w 1352"/>
                <a:gd name="T13" fmla="*/ 268 h 268"/>
                <a:gd name="T14" fmla="*/ 1218 w 1352"/>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8">
                  <a:moveTo>
                    <a:pt x="1218" y="268"/>
                  </a:moveTo>
                  <a:cubicBezTo>
                    <a:pt x="1292" y="268"/>
                    <a:pt x="1352" y="208"/>
                    <a:pt x="1352" y="134"/>
                  </a:cubicBezTo>
                  <a:cubicBezTo>
                    <a:pt x="1352" y="60"/>
                    <a:pt x="1292" y="0"/>
                    <a:pt x="1218" y="0"/>
                  </a:cubicBezTo>
                  <a:lnTo>
                    <a:pt x="1218" y="0"/>
                  </a:lnTo>
                  <a:lnTo>
                    <a:pt x="135" y="0"/>
                  </a:lnTo>
                  <a:cubicBezTo>
                    <a:pt x="61" y="0"/>
                    <a:pt x="0" y="60"/>
                    <a:pt x="0" y="134"/>
                  </a:cubicBezTo>
                  <a:cubicBezTo>
                    <a:pt x="0" y="208"/>
                    <a:pt x="61" y="268"/>
                    <a:pt x="135" y="268"/>
                  </a:cubicBezTo>
                  <a:lnTo>
                    <a:pt x="1218" y="26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46" name="Freeform 151"/>
            <p:cNvSpPr>
              <a:spLocks/>
            </p:cNvSpPr>
            <p:nvPr/>
          </p:nvSpPr>
          <p:spPr bwMode="auto">
            <a:xfrm>
              <a:off x="882" y="759"/>
              <a:ext cx="507" cy="101"/>
            </a:xfrm>
            <a:custGeom>
              <a:avLst/>
              <a:gdLst>
                <a:gd name="T0" fmla="*/ 1218 w 1352"/>
                <a:gd name="T1" fmla="*/ 268 h 268"/>
                <a:gd name="T2" fmla="*/ 1352 w 1352"/>
                <a:gd name="T3" fmla="*/ 134 h 268"/>
                <a:gd name="T4" fmla="*/ 1218 w 1352"/>
                <a:gd name="T5" fmla="*/ 0 h 268"/>
                <a:gd name="T6" fmla="*/ 1218 w 1352"/>
                <a:gd name="T7" fmla="*/ 0 h 268"/>
                <a:gd name="T8" fmla="*/ 135 w 1352"/>
                <a:gd name="T9" fmla="*/ 0 h 268"/>
                <a:gd name="T10" fmla="*/ 0 w 1352"/>
                <a:gd name="T11" fmla="*/ 134 h 268"/>
                <a:gd name="T12" fmla="*/ 135 w 1352"/>
                <a:gd name="T13" fmla="*/ 268 h 268"/>
                <a:gd name="T14" fmla="*/ 1218 w 1352"/>
                <a:gd name="T15" fmla="*/ 268 h 26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352" h="268">
                  <a:moveTo>
                    <a:pt x="1218" y="268"/>
                  </a:moveTo>
                  <a:cubicBezTo>
                    <a:pt x="1292" y="268"/>
                    <a:pt x="1352" y="208"/>
                    <a:pt x="1352" y="134"/>
                  </a:cubicBezTo>
                  <a:cubicBezTo>
                    <a:pt x="1352" y="60"/>
                    <a:pt x="1292" y="0"/>
                    <a:pt x="1218" y="0"/>
                  </a:cubicBezTo>
                  <a:lnTo>
                    <a:pt x="1218" y="0"/>
                  </a:lnTo>
                  <a:lnTo>
                    <a:pt x="135" y="0"/>
                  </a:lnTo>
                  <a:cubicBezTo>
                    <a:pt x="61" y="0"/>
                    <a:pt x="0" y="60"/>
                    <a:pt x="0" y="134"/>
                  </a:cubicBezTo>
                  <a:cubicBezTo>
                    <a:pt x="0" y="208"/>
                    <a:pt x="61" y="268"/>
                    <a:pt x="135" y="268"/>
                  </a:cubicBezTo>
                  <a:lnTo>
                    <a:pt x="1218" y="26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47" name="Rectangle 152"/>
            <p:cNvSpPr>
              <a:spLocks noChangeArrowheads="1"/>
            </p:cNvSpPr>
            <p:nvPr/>
          </p:nvSpPr>
          <p:spPr bwMode="auto">
            <a:xfrm>
              <a:off x="932" y="767"/>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8" name="Rectangle 153"/>
            <p:cNvSpPr>
              <a:spLocks noChangeArrowheads="1"/>
            </p:cNvSpPr>
            <p:nvPr/>
          </p:nvSpPr>
          <p:spPr bwMode="auto">
            <a:xfrm>
              <a:off x="1064"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49" name="Rectangle 154"/>
            <p:cNvSpPr>
              <a:spLocks noChangeArrowheads="1"/>
            </p:cNvSpPr>
            <p:nvPr/>
          </p:nvSpPr>
          <p:spPr bwMode="auto">
            <a:xfrm>
              <a:off x="1100"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0" name="Rectangle 155"/>
            <p:cNvSpPr>
              <a:spLocks noChangeArrowheads="1"/>
            </p:cNvSpPr>
            <p:nvPr/>
          </p:nvSpPr>
          <p:spPr bwMode="auto">
            <a:xfrm>
              <a:off x="1136" y="767"/>
              <a:ext cx="11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1" name="Rectangle 156"/>
            <p:cNvSpPr>
              <a:spLocks noChangeArrowheads="1"/>
            </p:cNvSpPr>
            <p:nvPr/>
          </p:nvSpPr>
          <p:spPr bwMode="auto">
            <a:xfrm>
              <a:off x="1214" y="767"/>
              <a:ext cx="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2" name="Rectangle 157"/>
            <p:cNvSpPr>
              <a:spLocks noChangeArrowheads="1"/>
            </p:cNvSpPr>
            <p:nvPr/>
          </p:nvSpPr>
          <p:spPr bwMode="auto">
            <a:xfrm>
              <a:off x="1250" y="767"/>
              <a:ext cx="13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3" name="Rectangle 158"/>
            <p:cNvSpPr>
              <a:spLocks noChangeArrowheads="1"/>
            </p:cNvSpPr>
            <p:nvPr/>
          </p:nvSpPr>
          <p:spPr bwMode="auto">
            <a:xfrm>
              <a:off x="3929" y="1263"/>
              <a:ext cx="403"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54" name="Rectangle 159"/>
            <p:cNvSpPr>
              <a:spLocks noChangeArrowheads="1"/>
            </p:cNvSpPr>
            <p:nvPr/>
          </p:nvSpPr>
          <p:spPr bwMode="auto">
            <a:xfrm>
              <a:off x="3929" y="1263"/>
              <a:ext cx="403"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55" name="Rectangle 160"/>
            <p:cNvSpPr>
              <a:spLocks noChangeArrowheads="1"/>
            </p:cNvSpPr>
            <p:nvPr/>
          </p:nvSpPr>
          <p:spPr bwMode="auto">
            <a:xfrm>
              <a:off x="4070" y="1331"/>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6" name="Rectangle 161"/>
            <p:cNvSpPr>
              <a:spLocks noChangeArrowheads="1"/>
            </p:cNvSpPr>
            <p:nvPr/>
          </p:nvSpPr>
          <p:spPr bwMode="auto">
            <a:xfrm>
              <a:off x="3968" y="140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7" name="Rectangle 162"/>
            <p:cNvSpPr>
              <a:spLocks noChangeArrowheads="1"/>
            </p:cNvSpPr>
            <p:nvPr/>
          </p:nvSpPr>
          <p:spPr bwMode="auto">
            <a:xfrm>
              <a:off x="3992" y="1409"/>
              <a:ext cx="31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8" name="Rectangle 163"/>
            <p:cNvSpPr>
              <a:spLocks noChangeArrowheads="1"/>
            </p:cNvSpPr>
            <p:nvPr/>
          </p:nvSpPr>
          <p:spPr bwMode="auto">
            <a:xfrm>
              <a:off x="4250" y="1409"/>
              <a:ext cx="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&amp;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59" name="Rectangle 164"/>
            <p:cNvSpPr>
              <a:spLocks noChangeArrowheads="1"/>
            </p:cNvSpPr>
            <p:nvPr/>
          </p:nvSpPr>
          <p:spPr bwMode="auto">
            <a:xfrm>
              <a:off x="4010" y="1487"/>
              <a:ext cx="32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Location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0" name="Rectangle 165"/>
            <p:cNvSpPr>
              <a:spLocks noChangeArrowheads="1"/>
            </p:cNvSpPr>
            <p:nvPr/>
          </p:nvSpPr>
          <p:spPr bwMode="auto">
            <a:xfrm>
              <a:off x="4010" y="1559"/>
              <a:ext cx="28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Support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1" name="Rectangle 166"/>
            <p:cNvSpPr>
              <a:spLocks noChangeArrowheads="1"/>
            </p:cNvSpPr>
            <p:nvPr/>
          </p:nvSpPr>
          <p:spPr bwMode="auto">
            <a:xfrm>
              <a:off x="4232" y="155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2" name="Rectangle 167"/>
            <p:cNvSpPr>
              <a:spLocks noChangeArrowheads="1"/>
            </p:cNvSpPr>
            <p:nvPr/>
          </p:nvSpPr>
          <p:spPr bwMode="auto">
            <a:xfrm>
              <a:off x="3992" y="1637"/>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3" name="Rectangle 168"/>
            <p:cNvSpPr>
              <a:spLocks noChangeArrowheads="1"/>
            </p:cNvSpPr>
            <p:nvPr/>
          </p:nvSpPr>
          <p:spPr bwMode="auto">
            <a:xfrm>
              <a:off x="4010" y="1637"/>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4" name="Rectangle 169"/>
            <p:cNvSpPr>
              <a:spLocks noChangeArrowheads="1"/>
            </p:cNvSpPr>
            <p:nvPr/>
          </p:nvSpPr>
          <p:spPr bwMode="auto">
            <a:xfrm>
              <a:off x="4250" y="1637"/>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5" name="Freeform 170"/>
            <p:cNvSpPr>
              <a:spLocks/>
            </p:cNvSpPr>
            <p:nvPr/>
          </p:nvSpPr>
          <p:spPr bwMode="auto">
            <a:xfrm>
              <a:off x="3946" y="1234"/>
              <a:ext cx="346" cy="66"/>
            </a:xfrm>
            <a:custGeom>
              <a:avLst/>
              <a:gdLst>
                <a:gd name="T0" fmla="*/ 833 w 922"/>
                <a:gd name="T1" fmla="*/ 178 h 178"/>
                <a:gd name="T2" fmla="*/ 922 w 922"/>
                <a:gd name="T3" fmla="*/ 89 h 178"/>
                <a:gd name="T4" fmla="*/ 833 w 922"/>
                <a:gd name="T5" fmla="*/ 0 h 178"/>
                <a:gd name="T6" fmla="*/ 89 w 922"/>
                <a:gd name="T7" fmla="*/ 0 h 178"/>
                <a:gd name="T8" fmla="*/ 0 w 922"/>
                <a:gd name="T9" fmla="*/ 89 h 178"/>
                <a:gd name="T10" fmla="*/ 89 w 922"/>
                <a:gd name="T11" fmla="*/ 178 h 178"/>
                <a:gd name="T12" fmla="*/ 89 w 922"/>
                <a:gd name="T13" fmla="*/ 178 h 178"/>
                <a:gd name="T14" fmla="*/ 833 w 922"/>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78">
                  <a:moveTo>
                    <a:pt x="833" y="178"/>
                  </a:moveTo>
                  <a:cubicBezTo>
                    <a:pt x="882" y="178"/>
                    <a:pt x="922" y="138"/>
                    <a:pt x="922" y="89"/>
                  </a:cubicBezTo>
                  <a:cubicBezTo>
                    <a:pt x="922" y="40"/>
                    <a:pt x="882" y="0"/>
                    <a:pt x="833" y="0"/>
                  </a:cubicBezTo>
                  <a:lnTo>
                    <a:pt x="89" y="0"/>
                  </a:lnTo>
                  <a:cubicBezTo>
                    <a:pt x="40" y="0"/>
                    <a:pt x="0" y="40"/>
                    <a:pt x="0" y="89"/>
                  </a:cubicBezTo>
                  <a:cubicBezTo>
                    <a:pt x="0" y="138"/>
                    <a:pt x="40" y="178"/>
                    <a:pt x="89" y="178"/>
                  </a:cubicBezTo>
                  <a:lnTo>
                    <a:pt x="89" y="178"/>
                  </a:lnTo>
                  <a:lnTo>
                    <a:pt x="833"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566" name="Freeform 171"/>
            <p:cNvSpPr>
              <a:spLocks/>
            </p:cNvSpPr>
            <p:nvPr/>
          </p:nvSpPr>
          <p:spPr bwMode="auto">
            <a:xfrm>
              <a:off x="3946" y="1233"/>
              <a:ext cx="346" cy="67"/>
            </a:xfrm>
            <a:custGeom>
              <a:avLst/>
              <a:gdLst>
                <a:gd name="T0" fmla="*/ 833 w 922"/>
                <a:gd name="T1" fmla="*/ 178 h 178"/>
                <a:gd name="T2" fmla="*/ 922 w 922"/>
                <a:gd name="T3" fmla="*/ 89 h 178"/>
                <a:gd name="T4" fmla="*/ 833 w 922"/>
                <a:gd name="T5" fmla="*/ 0 h 178"/>
                <a:gd name="T6" fmla="*/ 89 w 922"/>
                <a:gd name="T7" fmla="*/ 0 h 178"/>
                <a:gd name="T8" fmla="*/ 0 w 922"/>
                <a:gd name="T9" fmla="*/ 89 h 178"/>
                <a:gd name="T10" fmla="*/ 89 w 922"/>
                <a:gd name="T11" fmla="*/ 178 h 178"/>
                <a:gd name="T12" fmla="*/ 89 w 922"/>
                <a:gd name="T13" fmla="*/ 178 h 178"/>
                <a:gd name="T14" fmla="*/ 833 w 922"/>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78">
                  <a:moveTo>
                    <a:pt x="833" y="178"/>
                  </a:moveTo>
                  <a:cubicBezTo>
                    <a:pt x="882" y="178"/>
                    <a:pt x="922" y="138"/>
                    <a:pt x="922" y="89"/>
                  </a:cubicBezTo>
                  <a:cubicBezTo>
                    <a:pt x="922" y="40"/>
                    <a:pt x="882" y="0"/>
                    <a:pt x="833" y="0"/>
                  </a:cubicBezTo>
                  <a:lnTo>
                    <a:pt x="89" y="0"/>
                  </a:lnTo>
                  <a:cubicBezTo>
                    <a:pt x="40" y="0"/>
                    <a:pt x="0" y="40"/>
                    <a:pt x="0" y="89"/>
                  </a:cubicBezTo>
                  <a:cubicBezTo>
                    <a:pt x="0" y="138"/>
                    <a:pt x="40" y="178"/>
                    <a:pt x="89" y="178"/>
                  </a:cubicBezTo>
                  <a:lnTo>
                    <a:pt x="89" y="178"/>
                  </a:lnTo>
                  <a:lnTo>
                    <a:pt x="833" y="17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67" name="Rectangle 172"/>
            <p:cNvSpPr>
              <a:spLocks noChangeArrowheads="1"/>
            </p:cNvSpPr>
            <p:nvPr/>
          </p:nvSpPr>
          <p:spPr bwMode="auto">
            <a:xfrm>
              <a:off x="4016"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8" name="Rectangle 173"/>
            <p:cNvSpPr>
              <a:spLocks noChangeArrowheads="1"/>
            </p:cNvSpPr>
            <p:nvPr/>
          </p:nvSpPr>
          <p:spPr bwMode="auto">
            <a:xfrm>
              <a:off x="4112" y="1235"/>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69" name="Rectangle 174"/>
            <p:cNvSpPr>
              <a:spLocks noChangeArrowheads="1"/>
            </p:cNvSpPr>
            <p:nvPr/>
          </p:nvSpPr>
          <p:spPr bwMode="auto">
            <a:xfrm>
              <a:off x="4124" y="1235"/>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0" name="Rectangle 175"/>
            <p:cNvSpPr>
              <a:spLocks noChangeArrowheads="1"/>
            </p:cNvSpPr>
            <p:nvPr/>
          </p:nvSpPr>
          <p:spPr bwMode="auto">
            <a:xfrm>
              <a:off x="905" y="2437"/>
              <a:ext cx="489"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71" name="Rectangle 176"/>
            <p:cNvSpPr>
              <a:spLocks noChangeArrowheads="1"/>
            </p:cNvSpPr>
            <p:nvPr/>
          </p:nvSpPr>
          <p:spPr bwMode="auto">
            <a:xfrm>
              <a:off x="905" y="2437"/>
              <a:ext cx="489"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72" name="Rectangle 177"/>
            <p:cNvSpPr>
              <a:spLocks noChangeArrowheads="1"/>
            </p:cNvSpPr>
            <p:nvPr/>
          </p:nvSpPr>
          <p:spPr bwMode="auto">
            <a:xfrm>
              <a:off x="944" y="247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3" name="Rectangle 178"/>
            <p:cNvSpPr>
              <a:spLocks noChangeArrowheads="1"/>
            </p:cNvSpPr>
            <p:nvPr/>
          </p:nvSpPr>
          <p:spPr bwMode="auto">
            <a:xfrm>
              <a:off x="1184"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4" name="Rectangle 179"/>
            <p:cNvSpPr>
              <a:spLocks noChangeArrowheads="1"/>
            </p:cNvSpPr>
            <p:nvPr/>
          </p:nvSpPr>
          <p:spPr bwMode="auto">
            <a:xfrm>
              <a:off x="1202" y="2471"/>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5" name="Rectangle 180"/>
            <p:cNvSpPr>
              <a:spLocks noChangeArrowheads="1"/>
            </p:cNvSpPr>
            <p:nvPr/>
          </p:nvSpPr>
          <p:spPr bwMode="auto">
            <a:xfrm>
              <a:off x="1334"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6" name="Rectangle 181"/>
            <p:cNvSpPr>
              <a:spLocks noChangeArrowheads="1"/>
            </p:cNvSpPr>
            <p:nvPr/>
          </p:nvSpPr>
          <p:spPr bwMode="auto">
            <a:xfrm>
              <a:off x="1010"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7" name="Rectangle 182"/>
            <p:cNvSpPr>
              <a:spLocks noChangeArrowheads="1"/>
            </p:cNvSpPr>
            <p:nvPr/>
          </p:nvSpPr>
          <p:spPr bwMode="auto">
            <a:xfrm>
              <a:off x="1028"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8" name="Rectangle 183"/>
            <p:cNvSpPr>
              <a:spLocks noChangeArrowheads="1"/>
            </p:cNvSpPr>
            <p:nvPr/>
          </p:nvSpPr>
          <p:spPr bwMode="auto">
            <a:xfrm>
              <a:off x="126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79" name="Rectangle 184"/>
            <p:cNvSpPr>
              <a:spLocks noChangeArrowheads="1"/>
            </p:cNvSpPr>
            <p:nvPr/>
          </p:nvSpPr>
          <p:spPr bwMode="auto">
            <a:xfrm>
              <a:off x="2258"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0" name="Rectangle 185"/>
            <p:cNvSpPr>
              <a:spLocks noChangeArrowheads="1"/>
            </p:cNvSpPr>
            <p:nvPr/>
          </p:nvSpPr>
          <p:spPr bwMode="auto">
            <a:xfrm>
              <a:off x="2258"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1" name="Rectangle 186"/>
            <p:cNvSpPr>
              <a:spLocks noChangeArrowheads="1"/>
            </p:cNvSpPr>
            <p:nvPr/>
          </p:nvSpPr>
          <p:spPr bwMode="auto">
            <a:xfrm>
              <a:off x="2294" y="2471"/>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TSCH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2" name="Rectangle 187"/>
            <p:cNvSpPr>
              <a:spLocks noChangeArrowheads="1"/>
            </p:cNvSpPr>
            <p:nvPr/>
          </p:nvSpPr>
          <p:spPr bwMode="auto">
            <a:xfrm>
              <a:off x="2468" y="2471"/>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3" name="Rectangle 188"/>
            <p:cNvSpPr>
              <a:spLocks noChangeArrowheads="1"/>
            </p:cNvSpPr>
            <p:nvPr/>
          </p:nvSpPr>
          <p:spPr bwMode="auto">
            <a:xfrm>
              <a:off x="2486" y="2471"/>
              <a:ext cx="12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4" name="Rectangle 189"/>
            <p:cNvSpPr>
              <a:spLocks noChangeArrowheads="1"/>
            </p:cNvSpPr>
            <p:nvPr/>
          </p:nvSpPr>
          <p:spPr bwMode="auto">
            <a:xfrm>
              <a:off x="228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5" name="Rectangle 190"/>
            <p:cNvSpPr>
              <a:spLocks noChangeArrowheads="1"/>
            </p:cNvSpPr>
            <p:nvPr/>
          </p:nvSpPr>
          <p:spPr bwMode="auto">
            <a:xfrm>
              <a:off x="2312"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6" name="Rectangle 191"/>
            <p:cNvSpPr>
              <a:spLocks noChangeArrowheads="1"/>
            </p:cNvSpPr>
            <p:nvPr/>
          </p:nvSpPr>
          <p:spPr bwMode="auto">
            <a:xfrm>
              <a:off x="2552"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87" name="Rectangle 192"/>
            <p:cNvSpPr>
              <a:spLocks noChangeArrowheads="1"/>
            </p:cNvSpPr>
            <p:nvPr/>
          </p:nvSpPr>
          <p:spPr bwMode="auto">
            <a:xfrm>
              <a:off x="1394"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88" name="Rectangle 193"/>
            <p:cNvSpPr>
              <a:spLocks noChangeArrowheads="1"/>
            </p:cNvSpPr>
            <p:nvPr/>
          </p:nvSpPr>
          <p:spPr bwMode="auto">
            <a:xfrm>
              <a:off x="1394"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89" name="Rectangle 194"/>
            <p:cNvSpPr>
              <a:spLocks noChangeArrowheads="1"/>
            </p:cNvSpPr>
            <p:nvPr/>
          </p:nvSpPr>
          <p:spPr bwMode="auto">
            <a:xfrm>
              <a:off x="1472" y="2471"/>
              <a:ext cx="24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DSME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0" name="Rectangle 195"/>
            <p:cNvSpPr>
              <a:spLocks noChangeArrowheads="1"/>
            </p:cNvSpPr>
            <p:nvPr/>
          </p:nvSpPr>
          <p:spPr bwMode="auto">
            <a:xfrm>
              <a:off x="142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1" name="Rectangle 196"/>
            <p:cNvSpPr>
              <a:spLocks noChangeArrowheads="1"/>
            </p:cNvSpPr>
            <p:nvPr/>
          </p:nvSpPr>
          <p:spPr bwMode="auto">
            <a:xfrm>
              <a:off x="1448"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2" name="Rectangle 197"/>
            <p:cNvSpPr>
              <a:spLocks noChangeArrowheads="1"/>
            </p:cNvSpPr>
            <p:nvPr/>
          </p:nvSpPr>
          <p:spPr bwMode="auto">
            <a:xfrm>
              <a:off x="168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3" name="Rectangle 198"/>
            <p:cNvSpPr>
              <a:spLocks noChangeArrowheads="1"/>
            </p:cNvSpPr>
            <p:nvPr/>
          </p:nvSpPr>
          <p:spPr bwMode="auto">
            <a:xfrm>
              <a:off x="4073" y="2437"/>
              <a:ext cx="345"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594" name="Rectangle 199"/>
            <p:cNvSpPr>
              <a:spLocks noChangeArrowheads="1"/>
            </p:cNvSpPr>
            <p:nvPr/>
          </p:nvSpPr>
          <p:spPr bwMode="auto">
            <a:xfrm>
              <a:off x="4073" y="2437"/>
              <a:ext cx="345"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595" name="Rectangle 200"/>
            <p:cNvSpPr>
              <a:spLocks noChangeArrowheads="1"/>
            </p:cNvSpPr>
            <p:nvPr/>
          </p:nvSpPr>
          <p:spPr bwMode="auto">
            <a:xfrm>
              <a:off x="4136" y="247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Generic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6" name="Rectangle 201"/>
            <p:cNvSpPr>
              <a:spLocks noChangeArrowheads="1"/>
            </p:cNvSpPr>
            <p:nvPr/>
          </p:nvSpPr>
          <p:spPr bwMode="auto">
            <a:xfrm>
              <a:off x="410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7" name="Rectangle 202"/>
            <p:cNvSpPr>
              <a:spLocks noChangeArrowheads="1"/>
            </p:cNvSpPr>
            <p:nvPr/>
          </p:nvSpPr>
          <p:spPr bwMode="auto">
            <a:xfrm>
              <a:off x="412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8" name="Rectangle 203"/>
            <p:cNvSpPr>
              <a:spLocks noChangeArrowheads="1"/>
            </p:cNvSpPr>
            <p:nvPr/>
          </p:nvSpPr>
          <p:spPr bwMode="auto">
            <a:xfrm>
              <a:off x="436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99" name="Rectangle 204"/>
            <p:cNvSpPr>
              <a:spLocks noChangeArrowheads="1"/>
            </p:cNvSpPr>
            <p:nvPr/>
          </p:nvSpPr>
          <p:spPr bwMode="auto">
            <a:xfrm>
              <a:off x="3382" y="2437"/>
              <a:ext cx="345"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600" name="Rectangle 205"/>
            <p:cNvSpPr>
              <a:spLocks noChangeArrowheads="1"/>
            </p:cNvSpPr>
            <p:nvPr/>
          </p:nvSpPr>
          <p:spPr bwMode="auto">
            <a:xfrm>
              <a:off x="3382" y="2437"/>
              <a:ext cx="345"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grpSp>
        <p:nvGrpSpPr>
          <p:cNvPr id="9" name="Group 407"/>
          <p:cNvGrpSpPr>
            <a:grpSpLocks/>
          </p:cNvGrpSpPr>
          <p:nvPr/>
        </p:nvGrpSpPr>
        <p:grpSpPr bwMode="auto">
          <a:xfrm>
            <a:off x="698500" y="1284288"/>
            <a:ext cx="7367588" cy="4895850"/>
            <a:chOff x="440" y="809"/>
            <a:chExt cx="4641" cy="3084"/>
          </a:xfrm>
        </p:grpSpPr>
        <p:sp>
          <p:nvSpPr>
            <p:cNvPr id="2201" name="Rectangle 207"/>
            <p:cNvSpPr>
              <a:spLocks noChangeArrowheads="1"/>
            </p:cNvSpPr>
            <p:nvPr/>
          </p:nvSpPr>
          <p:spPr bwMode="auto">
            <a:xfrm>
              <a:off x="3482" y="2471"/>
              <a:ext cx="19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RFID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2" name="Rectangle 208"/>
            <p:cNvSpPr>
              <a:spLocks noChangeArrowheads="1"/>
            </p:cNvSpPr>
            <p:nvPr/>
          </p:nvSpPr>
          <p:spPr bwMode="auto">
            <a:xfrm>
              <a:off x="341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3" name="Rectangle 209"/>
            <p:cNvSpPr>
              <a:spLocks noChangeArrowheads="1"/>
            </p:cNvSpPr>
            <p:nvPr/>
          </p:nvSpPr>
          <p:spPr bwMode="auto">
            <a:xfrm>
              <a:off x="343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4" name="Rectangle 210"/>
            <p:cNvSpPr>
              <a:spLocks noChangeArrowheads="1"/>
            </p:cNvSpPr>
            <p:nvPr/>
          </p:nvSpPr>
          <p:spPr bwMode="auto">
            <a:xfrm>
              <a:off x="367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5" name="Rectangle 211"/>
            <p:cNvSpPr>
              <a:spLocks noChangeArrowheads="1"/>
            </p:cNvSpPr>
            <p:nvPr/>
          </p:nvSpPr>
          <p:spPr bwMode="auto">
            <a:xfrm>
              <a:off x="2950" y="2437"/>
              <a:ext cx="432"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06" name="Rectangle 212"/>
            <p:cNvSpPr>
              <a:spLocks noChangeArrowheads="1"/>
            </p:cNvSpPr>
            <p:nvPr/>
          </p:nvSpPr>
          <p:spPr bwMode="auto">
            <a:xfrm>
              <a:off x="2950" y="2437"/>
              <a:ext cx="432"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07" name="Rectangle 213"/>
            <p:cNvSpPr>
              <a:spLocks noChangeArrowheads="1"/>
            </p:cNvSpPr>
            <p:nvPr/>
          </p:nvSpPr>
          <p:spPr bwMode="auto">
            <a:xfrm>
              <a:off x="3044" y="2471"/>
              <a:ext cx="12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8" name="Rectangle 214"/>
            <p:cNvSpPr>
              <a:spLocks noChangeArrowheads="1"/>
            </p:cNvSpPr>
            <p:nvPr/>
          </p:nvSpPr>
          <p:spPr bwMode="auto">
            <a:xfrm>
              <a:off x="3122" y="247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9" name="Rectangle 215"/>
            <p:cNvSpPr>
              <a:spLocks noChangeArrowheads="1"/>
            </p:cNvSpPr>
            <p:nvPr/>
          </p:nvSpPr>
          <p:spPr bwMode="auto">
            <a:xfrm>
              <a:off x="3140" y="2471"/>
              <a:ext cx="20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WAN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0" name="Rectangle 216"/>
            <p:cNvSpPr>
              <a:spLocks noChangeArrowheads="1"/>
            </p:cNvSpPr>
            <p:nvPr/>
          </p:nvSpPr>
          <p:spPr bwMode="auto">
            <a:xfrm>
              <a:off x="302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1" name="Rectangle 217"/>
            <p:cNvSpPr>
              <a:spLocks noChangeArrowheads="1"/>
            </p:cNvSpPr>
            <p:nvPr/>
          </p:nvSpPr>
          <p:spPr bwMode="auto">
            <a:xfrm>
              <a:off x="3044"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2" name="Rectangle 218"/>
            <p:cNvSpPr>
              <a:spLocks noChangeArrowheads="1"/>
            </p:cNvSpPr>
            <p:nvPr/>
          </p:nvSpPr>
          <p:spPr bwMode="auto">
            <a:xfrm>
              <a:off x="328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3" name="Rectangle 219"/>
            <p:cNvSpPr>
              <a:spLocks noChangeArrowheads="1"/>
            </p:cNvSpPr>
            <p:nvPr/>
          </p:nvSpPr>
          <p:spPr bwMode="auto">
            <a:xfrm>
              <a:off x="4070" y="3675"/>
              <a:ext cx="492"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4" name="Rectangle 220"/>
            <p:cNvSpPr>
              <a:spLocks noChangeArrowheads="1"/>
            </p:cNvSpPr>
            <p:nvPr/>
          </p:nvSpPr>
          <p:spPr bwMode="auto">
            <a:xfrm>
              <a:off x="4070" y="3675"/>
              <a:ext cx="492"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5" name="Rectangle 221"/>
            <p:cNvSpPr>
              <a:spLocks noChangeArrowheads="1"/>
            </p:cNvSpPr>
            <p:nvPr/>
          </p:nvSpPr>
          <p:spPr bwMode="auto">
            <a:xfrm>
              <a:off x="4130" y="3701"/>
              <a:ext cx="44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PSDU FRAK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6" name="Rectangle 222"/>
            <p:cNvSpPr>
              <a:spLocks noChangeArrowheads="1"/>
            </p:cNvSpPr>
            <p:nvPr/>
          </p:nvSpPr>
          <p:spPr bwMode="auto">
            <a:xfrm>
              <a:off x="905" y="2328"/>
              <a:ext cx="1699" cy="109"/>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17" name="Rectangle 223"/>
            <p:cNvSpPr>
              <a:spLocks noChangeArrowheads="1"/>
            </p:cNvSpPr>
            <p:nvPr/>
          </p:nvSpPr>
          <p:spPr bwMode="auto">
            <a:xfrm>
              <a:off x="905" y="2328"/>
              <a:ext cx="1699" cy="10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18" name="Rectangle 224"/>
            <p:cNvSpPr>
              <a:spLocks noChangeArrowheads="1"/>
            </p:cNvSpPr>
            <p:nvPr/>
          </p:nvSpPr>
          <p:spPr bwMode="auto">
            <a:xfrm>
              <a:off x="1418" y="2339"/>
              <a:ext cx="27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19" name="Rectangle 225"/>
            <p:cNvSpPr>
              <a:spLocks noChangeArrowheads="1"/>
            </p:cNvSpPr>
            <p:nvPr/>
          </p:nvSpPr>
          <p:spPr bwMode="auto">
            <a:xfrm>
              <a:off x="1634" y="233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0" name="Rectangle 226"/>
            <p:cNvSpPr>
              <a:spLocks noChangeArrowheads="1"/>
            </p:cNvSpPr>
            <p:nvPr/>
          </p:nvSpPr>
          <p:spPr bwMode="auto">
            <a:xfrm>
              <a:off x="1652" y="2339"/>
              <a:ext cx="5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1" name="Rectangle 227"/>
            <p:cNvSpPr>
              <a:spLocks noChangeArrowheads="1"/>
            </p:cNvSpPr>
            <p:nvPr/>
          </p:nvSpPr>
          <p:spPr bwMode="auto">
            <a:xfrm>
              <a:off x="2604" y="2328"/>
              <a:ext cx="1814" cy="109"/>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2" name="Rectangle 228"/>
            <p:cNvSpPr>
              <a:spLocks noChangeArrowheads="1"/>
            </p:cNvSpPr>
            <p:nvPr/>
          </p:nvSpPr>
          <p:spPr bwMode="auto">
            <a:xfrm>
              <a:off x="2604" y="2328"/>
              <a:ext cx="1814" cy="10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3" name="Rectangle 229"/>
            <p:cNvSpPr>
              <a:spLocks noChangeArrowheads="1"/>
            </p:cNvSpPr>
            <p:nvPr/>
          </p:nvSpPr>
          <p:spPr bwMode="auto">
            <a:xfrm>
              <a:off x="3116" y="2339"/>
              <a:ext cx="3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Nonbeacon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4" name="Rectangle 230"/>
            <p:cNvSpPr>
              <a:spLocks noChangeArrowheads="1"/>
            </p:cNvSpPr>
            <p:nvPr/>
          </p:nvSpPr>
          <p:spPr bwMode="auto">
            <a:xfrm>
              <a:off x="3446" y="233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5" name="Rectangle 231"/>
            <p:cNvSpPr>
              <a:spLocks noChangeArrowheads="1"/>
            </p:cNvSpPr>
            <p:nvPr/>
          </p:nvSpPr>
          <p:spPr bwMode="auto">
            <a:xfrm>
              <a:off x="3464" y="2339"/>
              <a:ext cx="5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enabled modes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6" name="Rectangle 232"/>
            <p:cNvSpPr>
              <a:spLocks noChangeArrowheads="1"/>
            </p:cNvSpPr>
            <p:nvPr/>
          </p:nvSpPr>
          <p:spPr bwMode="auto">
            <a:xfrm>
              <a:off x="876" y="3301"/>
              <a:ext cx="429"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27" name="Rectangle 233"/>
            <p:cNvSpPr>
              <a:spLocks noChangeArrowheads="1"/>
            </p:cNvSpPr>
            <p:nvPr/>
          </p:nvSpPr>
          <p:spPr bwMode="auto">
            <a:xfrm>
              <a:off x="876" y="3301"/>
              <a:ext cx="429"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28" name="Rectangle 234"/>
            <p:cNvSpPr>
              <a:spLocks noChangeArrowheads="1"/>
            </p:cNvSpPr>
            <p:nvPr/>
          </p:nvSpPr>
          <p:spPr bwMode="auto">
            <a:xfrm>
              <a:off x="968" y="3323"/>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29" name="Rectangle 235"/>
            <p:cNvSpPr>
              <a:spLocks noChangeArrowheads="1"/>
            </p:cNvSpPr>
            <p:nvPr/>
          </p:nvSpPr>
          <p:spPr bwMode="auto">
            <a:xfrm>
              <a:off x="1016"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0" name="Rectangle 236"/>
            <p:cNvSpPr>
              <a:spLocks noChangeArrowheads="1"/>
            </p:cNvSpPr>
            <p:nvPr/>
          </p:nvSpPr>
          <p:spPr bwMode="auto">
            <a:xfrm>
              <a:off x="1040" y="3323"/>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QPSK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1" name="Rectangle 237"/>
            <p:cNvSpPr>
              <a:spLocks noChangeArrowheads="1"/>
            </p:cNvSpPr>
            <p:nvPr/>
          </p:nvSpPr>
          <p:spPr bwMode="auto">
            <a:xfrm>
              <a:off x="95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2" name="Rectangle 238"/>
            <p:cNvSpPr>
              <a:spLocks noChangeArrowheads="1"/>
            </p:cNvSpPr>
            <p:nvPr/>
          </p:nvSpPr>
          <p:spPr bwMode="auto">
            <a:xfrm>
              <a:off x="97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3" name="Rectangle 239"/>
            <p:cNvSpPr>
              <a:spLocks noChangeArrowheads="1"/>
            </p:cNvSpPr>
            <p:nvPr/>
          </p:nvSpPr>
          <p:spPr bwMode="auto">
            <a:xfrm>
              <a:off x="120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4" name="Rectangle 240"/>
            <p:cNvSpPr>
              <a:spLocks noChangeArrowheads="1"/>
            </p:cNvSpPr>
            <p:nvPr/>
          </p:nvSpPr>
          <p:spPr bwMode="auto">
            <a:xfrm>
              <a:off x="1291"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35" name="Rectangle 241"/>
            <p:cNvSpPr>
              <a:spLocks noChangeArrowheads="1"/>
            </p:cNvSpPr>
            <p:nvPr/>
          </p:nvSpPr>
          <p:spPr bwMode="auto">
            <a:xfrm>
              <a:off x="1291"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36" name="Rectangle 242"/>
            <p:cNvSpPr>
              <a:spLocks noChangeArrowheads="1"/>
            </p:cNvSpPr>
            <p:nvPr/>
          </p:nvSpPr>
          <p:spPr bwMode="auto">
            <a:xfrm>
              <a:off x="1424"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BPSK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7" name="Rectangle 243"/>
            <p:cNvSpPr>
              <a:spLocks noChangeArrowheads="1"/>
            </p:cNvSpPr>
            <p:nvPr/>
          </p:nvSpPr>
          <p:spPr bwMode="auto">
            <a:xfrm>
              <a:off x="1364"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8" name="Rectangle 244"/>
            <p:cNvSpPr>
              <a:spLocks noChangeArrowheads="1"/>
            </p:cNvSpPr>
            <p:nvPr/>
          </p:nvSpPr>
          <p:spPr bwMode="auto">
            <a:xfrm>
              <a:off x="1388"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39" name="Rectangle 245"/>
            <p:cNvSpPr>
              <a:spLocks noChangeArrowheads="1"/>
            </p:cNvSpPr>
            <p:nvPr/>
          </p:nvSpPr>
          <p:spPr bwMode="auto">
            <a:xfrm>
              <a:off x="16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0" name="Rectangle 246"/>
            <p:cNvSpPr>
              <a:spLocks noChangeArrowheads="1"/>
            </p:cNvSpPr>
            <p:nvPr/>
          </p:nvSpPr>
          <p:spPr bwMode="auto">
            <a:xfrm>
              <a:off x="1723"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1" name="Rectangle 247"/>
            <p:cNvSpPr>
              <a:spLocks noChangeArrowheads="1"/>
            </p:cNvSpPr>
            <p:nvPr/>
          </p:nvSpPr>
          <p:spPr bwMode="auto">
            <a:xfrm>
              <a:off x="1723"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2" name="Rectangle 248"/>
            <p:cNvSpPr>
              <a:spLocks noChangeArrowheads="1"/>
            </p:cNvSpPr>
            <p:nvPr/>
          </p:nvSpPr>
          <p:spPr bwMode="auto">
            <a:xfrm>
              <a:off x="1874" y="3323"/>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3" name="Rectangle 249"/>
            <p:cNvSpPr>
              <a:spLocks noChangeArrowheads="1"/>
            </p:cNvSpPr>
            <p:nvPr/>
          </p:nvSpPr>
          <p:spPr bwMode="auto">
            <a:xfrm>
              <a:off x="1796"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4" name="Rectangle 250"/>
            <p:cNvSpPr>
              <a:spLocks noChangeArrowheads="1"/>
            </p:cNvSpPr>
            <p:nvPr/>
          </p:nvSpPr>
          <p:spPr bwMode="auto">
            <a:xfrm>
              <a:off x="1820"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5" name="Rectangle 251"/>
            <p:cNvSpPr>
              <a:spLocks noChangeArrowheads="1"/>
            </p:cNvSpPr>
            <p:nvPr/>
          </p:nvSpPr>
          <p:spPr bwMode="auto">
            <a:xfrm>
              <a:off x="206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6" name="Rectangle 252"/>
            <p:cNvSpPr>
              <a:spLocks noChangeArrowheads="1"/>
            </p:cNvSpPr>
            <p:nvPr/>
          </p:nvSpPr>
          <p:spPr bwMode="auto">
            <a:xfrm>
              <a:off x="2587"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47" name="Rectangle 253"/>
            <p:cNvSpPr>
              <a:spLocks noChangeArrowheads="1"/>
            </p:cNvSpPr>
            <p:nvPr/>
          </p:nvSpPr>
          <p:spPr bwMode="auto">
            <a:xfrm>
              <a:off x="2587"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48" name="Rectangle 254"/>
            <p:cNvSpPr>
              <a:spLocks noChangeArrowheads="1"/>
            </p:cNvSpPr>
            <p:nvPr/>
          </p:nvSpPr>
          <p:spPr bwMode="auto">
            <a:xfrm>
              <a:off x="2708" y="3323"/>
              <a:ext cx="24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OFDM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49" name="Rectangle 255"/>
            <p:cNvSpPr>
              <a:spLocks noChangeArrowheads="1"/>
            </p:cNvSpPr>
            <p:nvPr/>
          </p:nvSpPr>
          <p:spPr bwMode="auto">
            <a:xfrm>
              <a:off x="266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0" name="Rectangle 256"/>
            <p:cNvSpPr>
              <a:spLocks noChangeArrowheads="1"/>
            </p:cNvSpPr>
            <p:nvPr/>
          </p:nvSpPr>
          <p:spPr bwMode="auto">
            <a:xfrm>
              <a:off x="268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1" name="Rectangle 257"/>
            <p:cNvSpPr>
              <a:spLocks noChangeArrowheads="1"/>
            </p:cNvSpPr>
            <p:nvPr/>
          </p:nvSpPr>
          <p:spPr bwMode="auto">
            <a:xfrm>
              <a:off x="2924"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2" name="Rectangle 258"/>
            <p:cNvSpPr>
              <a:spLocks noChangeArrowheads="1"/>
            </p:cNvSpPr>
            <p:nvPr/>
          </p:nvSpPr>
          <p:spPr bwMode="auto">
            <a:xfrm>
              <a:off x="3005"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3" name="Rectangle 259"/>
            <p:cNvSpPr>
              <a:spLocks noChangeArrowheads="1"/>
            </p:cNvSpPr>
            <p:nvPr/>
          </p:nvSpPr>
          <p:spPr bwMode="auto">
            <a:xfrm>
              <a:off x="3005"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54" name="Rectangle 260"/>
            <p:cNvSpPr>
              <a:spLocks noChangeArrowheads="1"/>
            </p:cNvSpPr>
            <p:nvPr/>
          </p:nvSpPr>
          <p:spPr bwMode="auto">
            <a:xfrm>
              <a:off x="3152" y="332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CSS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5" name="Rectangle 261"/>
            <p:cNvSpPr>
              <a:spLocks noChangeArrowheads="1"/>
            </p:cNvSpPr>
            <p:nvPr/>
          </p:nvSpPr>
          <p:spPr bwMode="auto">
            <a:xfrm>
              <a:off x="308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6" name="Rectangle 262"/>
            <p:cNvSpPr>
              <a:spLocks noChangeArrowheads="1"/>
            </p:cNvSpPr>
            <p:nvPr/>
          </p:nvSpPr>
          <p:spPr bwMode="auto">
            <a:xfrm>
              <a:off x="3104"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7" name="Rectangle 263"/>
            <p:cNvSpPr>
              <a:spLocks noChangeArrowheads="1"/>
            </p:cNvSpPr>
            <p:nvPr/>
          </p:nvSpPr>
          <p:spPr bwMode="auto">
            <a:xfrm>
              <a:off x="333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58" name="Rectangle 264"/>
            <p:cNvSpPr>
              <a:spLocks noChangeArrowheads="1"/>
            </p:cNvSpPr>
            <p:nvPr/>
          </p:nvSpPr>
          <p:spPr bwMode="auto">
            <a:xfrm>
              <a:off x="4274" y="2810"/>
              <a:ext cx="231"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59" name="Rectangle 265"/>
            <p:cNvSpPr>
              <a:spLocks noChangeArrowheads="1"/>
            </p:cNvSpPr>
            <p:nvPr/>
          </p:nvSpPr>
          <p:spPr bwMode="auto">
            <a:xfrm>
              <a:off x="4274" y="2810"/>
              <a:ext cx="231"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0" name="Rectangle 266"/>
            <p:cNvSpPr>
              <a:spLocks noChangeArrowheads="1"/>
            </p:cNvSpPr>
            <p:nvPr/>
          </p:nvSpPr>
          <p:spPr bwMode="auto">
            <a:xfrm>
              <a:off x="4328"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1" name="Rectangle 267"/>
            <p:cNvSpPr>
              <a:spLocks noChangeArrowheads="1"/>
            </p:cNvSpPr>
            <p:nvPr/>
          </p:nvSpPr>
          <p:spPr bwMode="auto">
            <a:xfrm>
              <a:off x="4346"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2" name="Rectangle 268"/>
            <p:cNvSpPr>
              <a:spLocks noChangeArrowheads="1"/>
            </p:cNvSpPr>
            <p:nvPr/>
          </p:nvSpPr>
          <p:spPr bwMode="auto">
            <a:xfrm>
              <a:off x="4364" y="2855"/>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3" name="Rectangle 269"/>
            <p:cNvSpPr>
              <a:spLocks noChangeArrowheads="1"/>
            </p:cNvSpPr>
            <p:nvPr/>
          </p:nvSpPr>
          <p:spPr bwMode="auto">
            <a:xfrm>
              <a:off x="4406" y="2855"/>
              <a:ext cx="4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4" name="Rectangle 270"/>
            <p:cNvSpPr>
              <a:spLocks noChangeArrowheads="1"/>
            </p:cNvSpPr>
            <p:nvPr/>
          </p:nvSpPr>
          <p:spPr bwMode="auto">
            <a:xfrm>
              <a:off x="4424" y="2855"/>
              <a:ext cx="6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5" name="Rectangle 271"/>
            <p:cNvSpPr>
              <a:spLocks noChangeArrowheads="1"/>
            </p:cNvSpPr>
            <p:nvPr/>
          </p:nvSpPr>
          <p:spPr bwMode="auto">
            <a:xfrm>
              <a:off x="3422"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66" name="Rectangle 272"/>
            <p:cNvSpPr>
              <a:spLocks noChangeArrowheads="1"/>
            </p:cNvSpPr>
            <p:nvPr/>
          </p:nvSpPr>
          <p:spPr bwMode="auto">
            <a:xfrm>
              <a:off x="3422"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67" name="Rectangle 273"/>
            <p:cNvSpPr>
              <a:spLocks noChangeArrowheads="1"/>
            </p:cNvSpPr>
            <p:nvPr/>
          </p:nvSpPr>
          <p:spPr bwMode="auto">
            <a:xfrm>
              <a:off x="3470"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8" name="Rectangle 274"/>
            <p:cNvSpPr>
              <a:spLocks noChangeArrowheads="1"/>
            </p:cNvSpPr>
            <p:nvPr/>
          </p:nvSpPr>
          <p:spPr bwMode="auto">
            <a:xfrm>
              <a:off x="3632"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69" name="Rectangle 275"/>
            <p:cNvSpPr>
              <a:spLocks noChangeArrowheads="1"/>
            </p:cNvSpPr>
            <p:nvPr/>
          </p:nvSpPr>
          <p:spPr bwMode="auto">
            <a:xfrm>
              <a:off x="3674" y="3323"/>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0" name="Rectangle 276"/>
            <p:cNvSpPr>
              <a:spLocks noChangeArrowheads="1"/>
            </p:cNvSpPr>
            <p:nvPr/>
          </p:nvSpPr>
          <p:spPr bwMode="auto">
            <a:xfrm>
              <a:off x="350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1" name="Rectangle 277"/>
            <p:cNvSpPr>
              <a:spLocks noChangeArrowheads="1"/>
            </p:cNvSpPr>
            <p:nvPr/>
          </p:nvSpPr>
          <p:spPr bwMode="auto">
            <a:xfrm>
              <a:off x="3518"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2" name="Rectangle 278"/>
            <p:cNvSpPr>
              <a:spLocks noChangeArrowheads="1"/>
            </p:cNvSpPr>
            <p:nvPr/>
          </p:nvSpPr>
          <p:spPr bwMode="auto">
            <a:xfrm>
              <a:off x="375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3" name="Rectangle 279"/>
            <p:cNvSpPr>
              <a:spLocks noChangeArrowheads="1"/>
            </p:cNvSpPr>
            <p:nvPr/>
          </p:nvSpPr>
          <p:spPr bwMode="auto">
            <a:xfrm>
              <a:off x="2155" y="3301"/>
              <a:ext cx="432"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74" name="Rectangle 280"/>
            <p:cNvSpPr>
              <a:spLocks noChangeArrowheads="1"/>
            </p:cNvSpPr>
            <p:nvPr/>
          </p:nvSpPr>
          <p:spPr bwMode="auto">
            <a:xfrm>
              <a:off x="2155" y="3301"/>
              <a:ext cx="432"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75" name="Rectangle 281"/>
            <p:cNvSpPr>
              <a:spLocks noChangeArrowheads="1"/>
            </p:cNvSpPr>
            <p:nvPr/>
          </p:nvSpPr>
          <p:spPr bwMode="auto">
            <a:xfrm>
              <a:off x="2300" y="3323"/>
              <a:ext cx="1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6" name="Rectangle 282"/>
            <p:cNvSpPr>
              <a:spLocks noChangeArrowheads="1"/>
            </p:cNvSpPr>
            <p:nvPr/>
          </p:nvSpPr>
          <p:spPr bwMode="auto">
            <a:xfrm>
              <a:off x="22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7" name="Rectangle 283"/>
            <p:cNvSpPr>
              <a:spLocks noChangeArrowheads="1"/>
            </p:cNvSpPr>
            <p:nvPr/>
          </p:nvSpPr>
          <p:spPr bwMode="auto">
            <a:xfrm>
              <a:off x="2252"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8" name="Rectangle 284"/>
            <p:cNvSpPr>
              <a:spLocks noChangeArrowheads="1"/>
            </p:cNvSpPr>
            <p:nvPr/>
          </p:nvSpPr>
          <p:spPr bwMode="auto">
            <a:xfrm>
              <a:off x="2492"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79" name="Rectangle 285"/>
            <p:cNvSpPr>
              <a:spLocks noChangeArrowheads="1"/>
            </p:cNvSpPr>
            <p:nvPr/>
          </p:nvSpPr>
          <p:spPr bwMode="auto">
            <a:xfrm>
              <a:off x="876" y="3215"/>
              <a:ext cx="3773"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0" name="Rectangle 286"/>
            <p:cNvSpPr>
              <a:spLocks noChangeArrowheads="1"/>
            </p:cNvSpPr>
            <p:nvPr/>
          </p:nvSpPr>
          <p:spPr bwMode="auto">
            <a:xfrm>
              <a:off x="876" y="3215"/>
              <a:ext cx="3773"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1" name="Rectangle 287"/>
            <p:cNvSpPr>
              <a:spLocks noChangeArrowheads="1"/>
            </p:cNvSpPr>
            <p:nvPr/>
          </p:nvSpPr>
          <p:spPr bwMode="auto">
            <a:xfrm>
              <a:off x="2534" y="3215"/>
              <a:ext cx="53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Modulation type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2" name="Rectangle 288"/>
            <p:cNvSpPr>
              <a:spLocks noChangeArrowheads="1"/>
            </p:cNvSpPr>
            <p:nvPr/>
          </p:nvSpPr>
          <p:spPr bwMode="auto">
            <a:xfrm>
              <a:off x="3206" y="3675"/>
              <a:ext cx="490"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3" name="Rectangle 289"/>
            <p:cNvSpPr>
              <a:spLocks noChangeArrowheads="1"/>
            </p:cNvSpPr>
            <p:nvPr/>
          </p:nvSpPr>
          <p:spPr bwMode="auto">
            <a:xfrm>
              <a:off x="3206" y="3675"/>
              <a:ext cx="490"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4" name="Rectangle 290"/>
            <p:cNvSpPr>
              <a:spLocks noChangeArrowheads="1"/>
            </p:cNvSpPr>
            <p:nvPr/>
          </p:nvSpPr>
          <p:spPr bwMode="auto">
            <a:xfrm>
              <a:off x="3248" y="3701"/>
              <a:ext cx="49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Data Whitener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5" name="Rectangle 291"/>
            <p:cNvSpPr>
              <a:spLocks noChangeArrowheads="1"/>
            </p:cNvSpPr>
            <p:nvPr/>
          </p:nvSpPr>
          <p:spPr bwMode="auto">
            <a:xfrm>
              <a:off x="3696" y="3675"/>
              <a:ext cx="374"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6" name="Rectangle 292"/>
            <p:cNvSpPr>
              <a:spLocks noChangeArrowheads="1"/>
            </p:cNvSpPr>
            <p:nvPr/>
          </p:nvSpPr>
          <p:spPr bwMode="auto">
            <a:xfrm>
              <a:off x="3696" y="3675"/>
              <a:ext cx="374"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87" name="Rectangle 293"/>
            <p:cNvSpPr>
              <a:spLocks noChangeArrowheads="1"/>
            </p:cNvSpPr>
            <p:nvPr/>
          </p:nvSpPr>
          <p:spPr bwMode="auto">
            <a:xfrm>
              <a:off x="3818" y="3701"/>
              <a:ext cx="17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FEC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88" name="Rectangle 294"/>
            <p:cNvSpPr>
              <a:spLocks noChangeArrowheads="1"/>
            </p:cNvSpPr>
            <p:nvPr/>
          </p:nvSpPr>
          <p:spPr bwMode="auto">
            <a:xfrm>
              <a:off x="2719" y="3589"/>
              <a:ext cx="1843"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9" name="Rectangle 295"/>
            <p:cNvSpPr>
              <a:spLocks noChangeArrowheads="1"/>
            </p:cNvSpPr>
            <p:nvPr/>
          </p:nvSpPr>
          <p:spPr bwMode="auto">
            <a:xfrm>
              <a:off x="2719" y="3589"/>
              <a:ext cx="1843"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0" name="Rectangle 296"/>
            <p:cNvSpPr>
              <a:spLocks noChangeArrowheads="1"/>
            </p:cNvSpPr>
            <p:nvPr/>
          </p:nvSpPr>
          <p:spPr bwMode="auto">
            <a:xfrm>
              <a:off x="3308" y="3593"/>
              <a:ext cx="7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PHY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1" name="Rectangle 297"/>
            <p:cNvSpPr>
              <a:spLocks noChangeArrowheads="1"/>
            </p:cNvSpPr>
            <p:nvPr/>
          </p:nvSpPr>
          <p:spPr bwMode="auto">
            <a:xfrm>
              <a:off x="3727"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2" name="Rectangle 298"/>
            <p:cNvSpPr>
              <a:spLocks noChangeArrowheads="1"/>
            </p:cNvSpPr>
            <p:nvPr/>
          </p:nvSpPr>
          <p:spPr bwMode="auto">
            <a:xfrm>
              <a:off x="3727"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3" name="Rectangle 299"/>
            <p:cNvSpPr>
              <a:spLocks noChangeArrowheads="1"/>
            </p:cNvSpPr>
            <p:nvPr/>
          </p:nvSpPr>
          <p:spPr bwMode="auto">
            <a:xfrm>
              <a:off x="3830" y="2471"/>
              <a:ext cx="18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RCC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4" name="Rectangle 300"/>
            <p:cNvSpPr>
              <a:spLocks noChangeArrowheads="1"/>
            </p:cNvSpPr>
            <p:nvPr/>
          </p:nvSpPr>
          <p:spPr bwMode="auto">
            <a:xfrm>
              <a:off x="3758"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5" name="Rectangle 301"/>
            <p:cNvSpPr>
              <a:spLocks noChangeArrowheads="1"/>
            </p:cNvSpPr>
            <p:nvPr/>
          </p:nvSpPr>
          <p:spPr bwMode="auto">
            <a:xfrm>
              <a:off x="3782"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6" name="Rectangle 302"/>
            <p:cNvSpPr>
              <a:spLocks noChangeArrowheads="1"/>
            </p:cNvSpPr>
            <p:nvPr/>
          </p:nvSpPr>
          <p:spPr bwMode="auto">
            <a:xfrm>
              <a:off x="4022"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97" name="Rectangle 303"/>
            <p:cNvSpPr>
              <a:spLocks noChangeArrowheads="1"/>
            </p:cNvSpPr>
            <p:nvPr/>
          </p:nvSpPr>
          <p:spPr bwMode="auto">
            <a:xfrm>
              <a:off x="2904" y="2810"/>
              <a:ext cx="305"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8" name="Rectangle 304"/>
            <p:cNvSpPr>
              <a:spLocks noChangeArrowheads="1"/>
            </p:cNvSpPr>
            <p:nvPr/>
          </p:nvSpPr>
          <p:spPr bwMode="auto">
            <a:xfrm>
              <a:off x="2904" y="2810"/>
              <a:ext cx="305"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299" name="Rectangle 305"/>
            <p:cNvSpPr>
              <a:spLocks noChangeArrowheads="1"/>
            </p:cNvSpPr>
            <p:nvPr/>
          </p:nvSpPr>
          <p:spPr bwMode="auto">
            <a:xfrm>
              <a:off x="2996" y="2819"/>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Low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0" name="Rectangle 306"/>
            <p:cNvSpPr>
              <a:spLocks noChangeArrowheads="1"/>
            </p:cNvSpPr>
            <p:nvPr/>
          </p:nvSpPr>
          <p:spPr bwMode="auto">
            <a:xfrm>
              <a:off x="2954" y="2897"/>
              <a:ext cx="25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Energy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1" name="Rectangle 307"/>
            <p:cNvSpPr>
              <a:spLocks noChangeArrowheads="1"/>
            </p:cNvSpPr>
            <p:nvPr/>
          </p:nvSpPr>
          <p:spPr bwMode="auto">
            <a:xfrm>
              <a:off x="3410" y="2811"/>
              <a:ext cx="29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2" name="Rectangle 308"/>
            <p:cNvSpPr>
              <a:spLocks noChangeArrowheads="1"/>
            </p:cNvSpPr>
            <p:nvPr/>
          </p:nvSpPr>
          <p:spPr bwMode="auto">
            <a:xfrm>
              <a:off x="3410" y="2811"/>
              <a:ext cx="29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3" name="Rectangle 309"/>
            <p:cNvSpPr>
              <a:spLocks noChangeArrowheads="1"/>
            </p:cNvSpPr>
            <p:nvPr/>
          </p:nvSpPr>
          <p:spPr bwMode="auto">
            <a:xfrm>
              <a:off x="3458" y="2855"/>
              <a:ext cx="25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Priority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4" name="Rectangle 310"/>
            <p:cNvSpPr>
              <a:spLocks noChangeArrowheads="1"/>
            </p:cNvSpPr>
            <p:nvPr/>
          </p:nvSpPr>
          <p:spPr bwMode="auto">
            <a:xfrm>
              <a:off x="1279" y="2811"/>
              <a:ext cx="317"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5" name="Rectangle 311"/>
            <p:cNvSpPr>
              <a:spLocks noChangeArrowheads="1"/>
            </p:cNvSpPr>
            <p:nvPr/>
          </p:nvSpPr>
          <p:spPr bwMode="auto">
            <a:xfrm>
              <a:off x="1279" y="2811"/>
              <a:ext cx="317"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6" name="Rectangle 312"/>
            <p:cNvSpPr>
              <a:spLocks noChangeArrowheads="1"/>
            </p:cNvSpPr>
            <p:nvPr/>
          </p:nvSpPr>
          <p:spPr bwMode="auto">
            <a:xfrm>
              <a:off x="1322" y="2855"/>
              <a:ext cx="28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Security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07" name="Rectangle 313"/>
            <p:cNvSpPr>
              <a:spLocks noChangeArrowheads="1"/>
            </p:cNvSpPr>
            <p:nvPr/>
          </p:nvSpPr>
          <p:spPr bwMode="auto">
            <a:xfrm>
              <a:off x="888" y="2725"/>
              <a:ext cx="3847" cy="86"/>
            </a:xfrm>
            <a:prstGeom prst="rect">
              <a:avLst/>
            </a:prstGeom>
            <a:solidFill>
              <a:srgbClr val="CDCDCD"/>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08" name="Rectangle 314"/>
            <p:cNvSpPr>
              <a:spLocks noChangeArrowheads="1"/>
            </p:cNvSpPr>
            <p:nvPr/>
          </p:nvSpPr>
          <p:spPr bwMode="auto">
            <a:xfrm>
              <a:off x="888" y="2725"/>
              <a:ext cx="3847" cy="8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09" name="Rectangle 315"/>
            <p:cNvSpPr>
              <a:spLocks noChangeArrowheads="1"/>
            </p:cNvSpPr>
            <p:nvPr/>
          </p:nvSpPr>
          <p:spPr bwMode="auto">
            <a:xfrm>
              <a:off x="2474" y="2729"/>
              <a:ext cx="79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optional behaviors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0" name="Rectangle 316"/>
            <p:cNvSpPr>
              <a:spLocks noChangeArrowheads="1"/>
            </p:cNvSpPr>
            <p:nvPr/>
          </p:nvSpPr>
          <p:spPr bwMode="auto">
            <a:xfrm>
              <a:off x="888" y="2811"/>
              <a:ext cx="39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1" name="Rectangle 317"/>
            <p:cNvSpPr>
              <a:spLocks noChangeArrowheads="1"/>
            </p:cNvSpPr>
            <p:nvPr/>
          </p:nvSpPr>
          <p:spPr bwMode="auto">
            <a:xfrm>
              <a:off x="888" y="2811"/>
              <a:ext cx="39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2" name="Rectangle 318"/>
            <p:cNvSpPr>
              <a:spLocks noChangeArrowheads="1"/>
            </p:cNvSpPr>
            <p:nvPr/>
          </p:nvSpPr>
          <p:spPr bwMode="auto">
            <a:xfrm>
              <a:off x="920" y="2855"/>
              <a:ext cx="39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Association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3" name="Rectangle 319"/>
            <p:cNvSpPr>
              <a:spLocks noChangeArrowheads="1"/>
            </p:cNvSpPr>
            <p:nvPr/>
          </p:nvSpPr>
          <p:spPr bwMode="auto">
            <a:xfrm>
              <a:off x="3701"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4" name="Rectangle 320"/>
            <p:cNvSpPr>
              <a:spLocks noChangeArrowheads="1"/>
            </p:cNvSpPr>
            <p:nvPr/>
          </p:nvSpPr>
          <p:spPr bwMode="auto">
            <a:xfrm>
              <a:off x="3701"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5" name="Rectangle 321"/>
            <p:cNvSpPr>
              <a:spLocks noChangeArrowheads="1"/>
            </p:cNvSpPr>
            <p:nvPr/>
          </p:nvSpPr>
          <p:spPr bwMode="auto">
            <a:xfrm>
              <a:off x="3734" y="2855"/>
              <a:ext cx="26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Metrics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6" name="Rectangle 322"/>
            <p:cNvSpPr>
              <a:spLocks noChangeArrowheads="1"/>
            </p:cNvSpPr>
            <p:nvPr/>
          </p:nvSpPr>
          <p:spPr bwMode="auto">
            <a:xfrm>
              <a:off x="3969" y="2811"/>
              <a:ext cx="305"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17" name="Rectangle 323"/>
            <p:cNvSpPr>
              <a:spLocks noChangeArrowheads="1"/>
            </p:cNvSpPr>
            <p:nvPr/>
          </p:nvSpPr>
          <p:spPr bwMode="auto">
            <a:xfrm>
              <a:off x="3969" y="2811"/>
              <a:ext cx="305"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18" name="Rectangle 324"/>
            <p:cNvSpPr>
              <a:spLocks noChangeArrowheads="1"/>
            </p:cNvSpPr>
            <p:nvPr/>
          </p:nvSpPr>
          <p:spPr bwMode="auto">
            <a:xfrm>
              <a:off x="4004" y="2819"/>
              <a:ext cx="31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Channel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19" name="Rectangle 325"/>
            <p:cNvSpPr>
              <a:spLocks noChangeArrowheads="1"/>
            </p:cNvSpPr>
            <p:nvPr/>
          </p:nvSpPr>
          <p:spPr bwMode="auto">
            <a:xfrm>
              <a:off x="4004" y="2897"/>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Hopping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0" name="Rectangle 326"/>
            <p:cNvSpPr>
              <a:spLocks noChangeArrowheads="1"/>
            </p:cNvSpPr>
            <p:nvPr/>
          </p:nvSpPr>
          <p:spPr bwMode="auto">
            <a:xfrm>
              <a:off x="1596" y="2811"/>
              <a:ext cx="420"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1" name="Rectangle 327"/>
            <p:cNvSpPr>
              <a:spLocks noChangeArrowheads="1"/>
            </p:cNvSpPr>
            <p:nvPr/>
          </p:nvSpPr>
          <p:spPr bwMode="auto">
            <a:xfrm>
              <a:off x="1596" y="2811"/>
              <a:ext cx="420"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2" name="Rectangle 328"/>
            <p:cNvSpPr>
              <a:spLocks noChangeArrowheads="1"/>
            </p:cNvSpPr>
            <p:nvPr/>
          </p:nvSpPr>
          <p:spPr bwMode="auto">
            <a:xfrm>
              <a:off x="1616" y="2867"/>
              <a:ext cx="44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Promiscuous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3" name="Rectangle 329"/>
            <p:cNvSpPr>
              <a:spLocks noChangeArrowheads="1"/>
            </p:cNvSpPr>
            <p:nvPr/>
          </p:nvSpPr>
          <p:spPr bwMode="auto">
            <a:xfrm>
              <a:off x="4289" y="3301"/>
              <a:ext cx="360"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24" name="Rectangle 330"/>
            <p:cNvSpPr>
              <a:spLocks noChangeArrowheads="1"/>
            </p:cNvSpPr>
            <p:nvPr/>
          </p:nvSpPr>
          <p:spPr bwMode="auto">
            <a:xfrm>
              <a:off x="4289" y="3301"/>
              <a:ext cx="360"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25" name="Rectangle 331"/>
            <p:cNvSpPr>
              <a:spLocks noChangeArrowheads="1"/>
            </p:cNvSpPr>
            <p:nvPr/>
          </p:nvSpPr>
          <p:spPr bwMode="auto">
            <a:xfrm>
              <a:off x="4406" y="3323"/>
              <a:ext cx="17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ASK</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6" name="Rectangle 332"/>
            <p:cNvSpPr>
              <a:spLocks noChangeArrowheads="1"/>
            </p:cNvSpPr>
            <p:nvPr/>
          </p:nvSpPr>
          <p:spPr bwMode="auto">
            <a:xfrm>
              <a:off x="4328"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7" name="Rectangle 333"/>
            <p:cNvSpPr>
              <a:spLocks noChangeArrowheads="1"/>
            </p:cNvSpPr>
            <p:nvPr/>
          </p:nvSpPr>
          <p:spPr bwMode="auto">
            <a:xfrm>
              <a:off x="4352"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8" name="Rectangle 334"/>
            <p:cNvSpPr>
              <a:spLocks noChangeArrowheads="1"/>
            </p:cNvSpPr>
            <p:nvPr/>
          </p:nvSpPr>
          <p:spPr bwMode="auto">
            <a:xfrm>
              <a:off x="4586"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29" name="Rectangle 335"/>
            <p:cNvSpPr>
              <a:spLocks noChangeArrowheads="1"/>
            </p:cNvSpPr>
            <p:nvPr/>
          </p:nvSpPr>
          <p:spPr bwMode="auto">
            <a:xfrm>
              <a:off x="4505" y="2810"/>
              <a:ext cx="230" cy="174"/>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30" name="Rectangle 336"/>
            <p:cNvSpPr>
              <a:spLocks noChangeArrowheads="1"/>
            </p:cNvSpPr>
            <p:nvPr/>
          </p:nvSpPr>
          <p:spPr bwMode="auto">
            <a:xfrm>
              <a:off x="4505" y="2810"/>
              <a:ext cx="230" cy="174"/>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1" name="Rectangle 337"/>
            <p:cNvSpPr>
              <a:spLocks noChangeArrowheads="1"/>
            </p:cNvSpPr>
            <p:nvPr/>
          </p:nvSpPr>
          <p:spPr bwMode="auto">
            <a:xfrm>
              <a:off x="4538" y="2855"/>
              <a:ext cx="21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TRLE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2" name="Freeform 338"/>
            <p:cNvSpPr>
              <a:spLocks/>
            </p:cNvSpPr>
            <p:nvPr/>
          </p:nvSpPr>
          <p:spPr bwMode="auto">
            <a:xfrm>
              <a:off x="732" y="2192"/>
              <a:ext cx="115" cy="893"/>
            </a:xfrm>
            <a:custGeom>
              <a:avLst/>
              <a:gdLst>
                <a:gd name="T0" fmla="*/ 307 w 307"/>
                <a:gd name="T1" fmla="*/ 2381 h 2381"/>
                <a:gd name="T2" fmla="*/ 154 w 307"/>
                <a:gd name="T3" fmla="*/ 2228 h 2381"/>
                <a:gd name="T4" fmla="*/ 154 w 307"/>
                <a:gd name="T5" fmla="*/ 2228 h 2381"/>
                <a:gd name="T6" fmla="*/ 154 w 307"/>
                <a:gd name="T7" fmla="*/ 1344 h 2381"/>
                <a:gd name="T8" fmla="*/ 0 w 307"/>
                <a:gd name="T9" fmla="*/ 1191 h 2381"/>
                <a:gd name="T10" fmla="*/ 0 w 307"/>
                <a:gd name="T11" fmla="*/ 1191 h 2381"/>
                <a:gd name="T12" fmla="*/ 154 w 307"/>
                <a:gd name="T13" fmla="*/ 1037 h 2381"/>
                <a:gd name="T14" fmla="*/ 154 w 307"/>
                <a:gd name="T15" fmla="*/ 1037 h 2381"/>
                <a:gd name="T16" fmla="*/ 154 w 307"/>
                <a:gd name="T17" fmla="*/ 1037 h 2381"/>
                <a:gd name="T18" fmla="*/ 154 w 307"/>
                <a:gd name="T19" fmla="*/ 154 h 2381"/>
                <a:gd name="T20" fmla="*/ 307 w 307"/>
                <a:gd name="T21" fmla="*/ 0 h 2381"/>
                <a:gd name="T22" fmla="*/ 307 w 307"/>
                <a:gd name="T23" fmla="*/ 0 h 23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7" h="2381">
                  <a:moveTo>
                    <a:pt x="307" y="2381"/>
                  </a:moveTo>
                  <a:cubicBezTo>
                    <a:pt x="222" y="2381"/>
                    <a:pt x="154" y="2313"/>
                    <a:pt x="154" y="2228"/>
                  </a:cubicBezTo>
                  <a:cubicBezTo>
                    <a:pt x="154" y="2228"/>
                    <a:pt x="154" y="2228"/>
                    <a:pt x="154" y="2228"/>
                  </a:cubicBezTo>
                  <a:lnTo>
                    <a:pt x="154" y="1344"/>
                  </a:lnTo>
                  <a:cubicBezTo>
                    <a:pt x="154" y="1260"/>
                    <a:pt x="85" y="1191"/>
                    <a:pt x="0" y="1191"/>
                  </a:cubicBezTo>
                  <a:cubicBezTo>
                    <a:pt x="0" y="1191"/>
                    <a:pt x="0" y="1191"/>
                    <a:pt x="0" y="1191"/>
                  </a:cubicBezTo>
                  <a:cubicBezTo>
                    <a:pt x="85" y="1191"/>
                    <a:pt x="154" y="1122"/>
                    <a:pt x="154" y="1037"/>
                  </a:cubicBezTo>
                  <a:cubicBezTo>
                    <a:pt x="154" y="1037"/>
                    <a:pt x="154" y="1037"/>
                    <a:pt x="154" y="1037"/>
                  </a:cubicBezTo>
                  <a:lnTo>
                    <a:pt x="154" y="1037"/>
                  </a:lnTo>
                  <a:lnTo>
                    <a:pt x="154" y="154"/>
                  </a:lnTo>
                  <a:cubicBezTo>
                    <a:pt x="154" y="69"/>
                    <a:pt x="222" y="0"/>
                    <a:pt x="307" y="0"/>
                  </a:cubicBezTo>
                  <a:cubicBezTo>
                    <a:pt x="307" y="0"/>
                    <a:pt x="307" y="0"/>
                    <a:pt x="3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3" name="Freeform 339"/>
            <p:cNvSpPr>
              <a:spLocks/>
            </p:cNvSpPr>
            <p:nvPr/>
          </p:nvSpPr>
          <p:spPr bwMode="auto">
            <a:xfrm>
              <a:off x="732" y="3085"/>
              <a:ext cx="115" cy="806"/>
            </a:xfrm>
            <a:custGeom>
              <a:avLst/>
              <a:gdLst>
                <a:gd name="T0" fmla="*/ 307 w 307"/>
                <a:gd name="T1" fmla="*/ 2151 h 2151"/>
                <a:gd name="T2" fmla="*/ 154 w 307"/>
                <a:gd name="T3" fmla="*/ 1997 h 2151"/>
                <a:gd name="T4" fmla="*/ 154 w 307"/>
                <a:gd name="T5" fmla="*/ 1997 h 2151"/>
                <a:gd name="T6" fmla="*/ 154 w 307"/>
                <a:gd name="T7" fmla="*/ 1997 h 2151"/>
                <a:gd name="T8" fmla="*/ 154 w 307"/>
                <a:gd name="T9" fmla="*/ 1229 h 2151"/>
                <a:gd name="T10" fmla="*/ 0 w 307"/>
                <a:gd name="T11" fmla="*/ 1075 h 2151"/>
                <a:gd name="T12" fmla="*/ 0 w 307"/>
                <a:gd name="T13" fmla="*/ 1075 h 2151"/>
                <a:gd name="T14" fmla="*/ 154 w 307"/>
                <a:gd name="T15" fmla="*/ 922 h 2151"/>
                <a:gd name="T16" fmla="*/ 154 w 307"/>
                <a:gd name="T17" fmla="*/ 922 h 2151"/>
                <a:gd name="T18" fmla="*/ 154 w 307"/>
                <a:gd name="T19" fmla="*/ 154 h 2151"/>
                <a:gd name="T20" fmla="*/ 307 w 307"/>
                <a:gd name="T21" fmla="*/ 0 h 2151"/>
                <a:gd name="T22" fmla="*/ 307 w 307"/>
                <a:gd name="T23" fmla="*/ 0 h 2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307" h="2151">
                  <a:moveTo>
                    <a:pt x="307" y="2151"/>
                  </a:moveTo>
                  <a:cubicBezTo>
                    <a:pt x="222" y="2151"/>
                    <a:pt x="154" y="2082"/>
                    <a:pt x="154" y="1997"/>
                  </a:cubicBezTo>
                  <a:cubicBezTo>
                    <a:pt x="154" y="1997"/>
                    <a:pt x="154" y="1997"/>
                    <a:pt x="154" y="1997"/>
                  </a:cubicBezTo>
                  <a:lnTo>
                    <a:pt x="154" y="1997"/>
                  </a:lnTo>
                  <a:lnTo>
                    <a:pt x="154" y="1229"/>
                  </a:lnTo>
                  <a:cubicBezTo>
                    <a:pt x="154" y="1144"/>
                    <a:pt x="85" y="1075"/>
                    <a:pt x="0" y="1075"/>
                  </a:cubicBezTo>
                  <a:cubicBezTo>
                    <a:pt x="0" y="1075"/>
                    <a:pt x="0" y="1075"/>
                    <a:pt x="0" y="1075"/>
                  </a:cubicBezTo>
                  <a:cubicBezTo>
                    <a:pt x="85" y="1075"/>
                    <a:pt x="154" y="1007"/>
                    <a:pt x="154" y="922"/>
                  </a:cubicBezTo>
                  <a:cubicBezTo>
                    <a:pt x="154" y="922"/>
                    <a:pt x="154" y="922"/>
                    <a:pt x="154" y="922"/>
                  </a:cubicBezTo>
                  <a:lnTo>
                    <a:pt x="154" y="154"/>
                  </a:lnTo>
                  <a:cubicBezTo>
                    <a:pt x="154" y="69"/>
                    <a:pt x="222" y="0"/>
                    <a:pt x="307" y="0"/>
                  </a:cubicBezTo>
                  <a:cubicBezTo>
                    <a:pt x="307" y="0"/>
                    <a:pt x="307" y="0"/>
                    <a:pt x="307" y="0"/>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34" name="Rectangle 340"/>
            <p:cNvSpPr>
              <a:spLocks noChangeArrowheads="1"/>
            </p:cNvSpPr>
            <p:nvPr/>
          </p:nvSpPr>
          <p:spPr bwMode="auto">
            <a:xfrm rot="16200000">
              <a:off x="685" y="2597"/>
              <a:ext cx="9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5" name="Rectangle 341"/>
            <p:cNvSpPr>
              <a:spLocks noChangeArrowheads="1"/>
            </p:cNvSpPr>
            <p:nvPr/>
          </p:nvSpPr>
          <p:spPr bwMode="auto">
            <a:xfrm rot="16200000">
              <a:off x="691" y="2555"/>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6" name="Rectangle 342"/>
            <p:cNvSpPr>
              <a:spLocks noChangeArrowheads="1"/>
            </p:cNvSpPr>
            <p:nvPr/>
          </p:nvSpPr>
          <p:spPr bwMode="auto">
            <a:xfrm rot="16200000">
              <a:off x="688" y="2504"/>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7" name="Rectangle 343"/>
            <p:cNvSpPr>
              <a:spLocks noChangeArrowheads="1"/>
            </p:cNvSpPr>
            <p:nvPr/>
          </p:nvSpPr>
          <p:spPr bwMode="auto">
            <a:xfrm rot="16200000">
              <a:off x="691" y="346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8" name="Rectangle 344"/>
            <p:cNvSpPr>
              <a:spLocks noChangeArrowheads="1"/>
            </p:cNvSpPr>
            <p:nvPr/>
          </p:nvSpPr>
          <p:spPr bwMode="auto">
            <a:xfrm rot="16200000">
              <a:off x="688" y="3416"/>
              <a:ext cx="8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39" name="Rectangle 345"/>
            <p:cNvSpPr>
              <a:spLocks noChangeArrowheads="1"/>
            </p:cNvSpPr>
            <p:nvPr/>
          </p:nvSpPr>
          <p:spPr bwMode="auto">
            <a:xfrm rot="16200000">
              <a:off x="691" y="3377"/>
              <a:ext cx="7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0" name="Rectangle 346"/>
            <p:cNvSpPr>
              <a:spLocks noChangeArrowheads="1"/>
            </p:cNvSpPr>
            <p:nvPr/>
          </p:nvSpPr>
          <p:spPr bwMode="auto">
            <a:xfrm>
              <a:off x="3854" y="3301"/>
              <a:ext cx="435" cy="202"/>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1" name="Rectangle 347"/>
            <p:cNvSpPr>
              <a:spLocks noChangeArrowheads="1"/>
            </p:cNvSpPr>
            <p:nvPr/>
          </p:nvSpPr>
          <p:spPr bwMode="auto">
            <a:xfrm>
              <a:off x="3854" y="3301"/>
              <a:ext cx="435" cy="20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42" name="Rectangle 348"/>
            <p:cNvSpPr>
              <a:spLocks noChangeArrowheads="1"/>
            </p:cNvSpPr>
            <p:nvPr/>
          </p:nvSpPr>
          <p:spPr bwMode="auto">
            <a:xfrm>
              <a:off x="3908" y="3323"/>
              <a:ext cx="22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UWB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3" name="Rectangle 349"/>
            <p:cNvSpPr>
              <a:spLocks noChangeArrowheads="1"/>
            </p:cNvSpPr>
            <p:nvPr/>
          </p:nvSpPr>
          <p:spPr bwMode="auto">
            <a:xfrm>
              <a:off x="4076" y="3323"/>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4" name="Rectangle 350"/>
            <p:cNvSpPr>
              <a:spLocks noChangeArrowheads="1"/>
            </p:cNvSpPr>
            <p:nvPr/>
          </p:nvSpPr>
          <p:spPr bwMode="auto">
            <a:xfrm>
              <a:off x="4112" y="3323"/>
              <a:ext cx="16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LRP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5" name="Rectangle 351"/>
            <p:cNvSpPr>
              <a:spLocks noChangeArrowheads="1"/>
            </p:cNvSpPr>
            <p:nvPr/>
          </p:nvSpPr>
          <p:spPr bwMode="auto">
            <a:xfrm>
              <a:off x="3932"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6" name="Rectangle 352"/>
            <p:cNvSpPr>
              <a:spLocks noChangeArrowheads="1"/>
            </p:cNvSpPr>
            <p:nvPr/>
          </p:nvSpPr>
          <p:spPr bwMode="auto">
            <a:xfrm>
              <a:off x="3950" y="3401"/>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7" name="Rectangle 353"/>
            <p:cNvSpPr>
              <a:spLocks noChangeArrowheads="1"/>
            </p:cNvSpPr>
            <p:nvPr/>
          </p:nvSpPr>
          <p:spPr bwMode="auto">
            <a:xfrm>
              <a:off x="4190" y="3401"/>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48" name="Rectangle 354"/>
            <p:cNvSpPr>
              <a:spLocks noChangeArrowheads="1"/>
            </p:cNvSpPr>
            <p:nvPr/>
          </p:nvSpPr>
          <p:spPr bwMode="auto">
            <a:xfrm>
              <a:off x="2558" y="2811"/>
              <a:ext cx="346"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49" name="Rectangle 355"/>
            <p:cNvSpPr>
              <a:spLocks noChangeArrowheads="1"/>
            </p:cNvSpPr>
            <p:nvPr/>
          </p:nvSpPr>
          <p:spPr bwMode="auto">
            <a:xfrm>
              <a:off x="2558" y="2811"/>
              <a:ext cx="346"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0" name="Rectangle 356"/>
            <p:cNvSpPr>
              <a:spLocks noChangeArrowheads="1"/>
            </p:cNvSpPr>
            <p:nvPr/>
          </p:nvSpPr>
          <p:spPr bwMode="auto">
            <a:xfrm>
              <a:off x="2612" y="2855"/>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Ranging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1" name="Rectangle 357"/>
            <p:cNvSpPr>
              <a:spLocks noChangeArrowheads="1"/>
            </p:cNvSpPr>
            <p:nvPr/>
          </p:nvSpPr>
          <p:spPr bwMode="auto">
            <a:xfrm>
              <a:off x="2719" y="3675"/>
              <a:ext cx="490" cy="1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2" name="Rectangle 358"/>
            <p:cNvSpPr>
              <a:spLocks noChangeArrowheads="1"/>
            </p:cNvSpPr>
            <p:nvPr/>
          </p:nvSpPr>
          <p:spPr bwMode="auto">
            <a:xfrm>
              <a:off x="2719" y="3675"/>
              <a:ext cx="490" cy="1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3" name="Rectangle 359"/>
            <p:cNvSpPr>
              <a:spLocks noChangeArrowheads="1"/>
            </p:cNvSpPr>
            <p:nvPr/>
          </p:nvSpPr>
          <p:spPr bwMode="auto">
            <a:xfrm>
              <a:off x="2810" y="3701"/>
              <a:ext cx="372"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Interleaver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4" name="Rectangle 360"/>
            <p:cNvSpPr>
              <a:spLocks noChangeArrowheads="1"/>
            </p:cNvSpPr>
            <p:nvPr/>
          </p:nvSpPr>
          <p:spPr bwMode="auto">
            <a:xfrm>
              <a:off x="2016"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5" name="Rectangle 361"/>
            <p:cNvSpPr>
              <a:spLocks noChangeArrowheads="1"/>
            </p:cNvSpPr>
            <p:nvPr/>
          </p:nvSpPr>
          <p:spPr bwMode="auto">
            <a:xfrm>
              <a:off x="2016"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6" name="Rectangle 362"/>
            <p:cNvSpPr>
              <a:spLocks noChangeArrowheads="1"/>
            </p:cNvSpPr>
            <p:nvPr/>
          </p:nvSpPr>
          <p:spPr bwMode="auto">
            <a:xfrm>
              <a:off x="2078" y="2867"/>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SUN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57" name="Rectangle 363"/>
            <p:cNvSpPr>
              <a:spLocks noChangeArrowheads="1"/>
            </p:cNvSpPr>
            <p:nvPr/>
          </p:nvSpPr>
          <p:spPr bwMode="auto">
            <a:xfrm>
              <a:off x="2287" y="2811"/>
              <a:ext cx="27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58" name="Rectangle 364"/>
            <p:cNvSpPr>
              <a:spLocks noChangeArrowheads="1"/>
            </p:cNvSpPr>
            <p:nvPr/>
          </p:nvSpPr>
          <p:spPr bwMode="auto">
            <a:xfrm>
              <a:off x="2287" y="2811"/>
              <a:ext cx="27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59" name="Rectangle 365"/>
            <p:cNvSpPr>
              <a:spLocks noChangeArrowheads="1"/>
            </p:cNvSpPr>
            <p:nvPr/>
          </p:nvSpPr>
          <p:spPr bwMode="auto">
            <a:xfrm>
              <a:off x="2324" y="2867"/>
              <a:ext cx="246"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TVWS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0" name="Rectangle 366"/>
            <p:cNvSpPr>
              <a:spLocks noChangeArrowheads="1"/>
            </p:cNvSpPr>
            <p:nvPr/>
          </p:nvSpPr>
          <p:spPr bwMode="auto">
            <a:xfrm>
              <a:off x="2604" y="2437"/>
              <a:ext cx="346" cy="230"/>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1" name="Rectangle 367"/>
            <p:cNvSpPr>
              <a:spLocks noChangeArrowheads="1"/>
            </p:cNvSpPr>
            <p:nvPr/>
          </p:nvSpPr>
          <p:spPr bwMode="auto">
            <a:xfrm>
              <a:off x="2604" y="2437"/>
              <a:ext cx="346" cy="230"/>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2" name="Rectangle 368"/>
            <p:cNvSpPr>
              <a:spLocks noChangeArrowheads="1"/>
            </p:cNvSpPr>
            <p:nvPr/>
          </p:nvSpPr>
          <p:spPr bwMode="auto">
            <a:xfrm>
              <a:off x="2690" y="2471"/>
              <a:ext cx="228"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TSCH</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3" name="Rectangle 369"/>
            <p:cNvSpPr>
              <a:spLocks noChangeArrowheads="1"/>
            </p:cNvSpPr>
            <p:nvPr/>
          </p:nvSpPr>
          <p:spPr bwMode="auto">
            <a:xfrm>
              <a:off x="2636"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4" name="Rectangle 370"/>
            <p:cNvSpPr>
              <a:spLocks noChangeArrowheads="1"/>
            </p:cNvSpPr>
            <p:nvPr/>
          </p:nvSpPr>
          <p:spPr bwMode="auto">
            <a:xfrm>
              <a:off x="2660" y="2549"/>
              <a:ext cx="30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5" name="Rectangle 371"/>
            <p:cNvSpPr>
              <a:spLocks noChangeArrowheads="1"/>
            </p:cNvSpPr>
            <p:nvPr/>
          </p:nvSpPr>
          <p:spPr bwMode="auto">
            <a:xfrm>
              <a:off x="2894" y="2549"/>
              <a:ext cx="54"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6" name="Rectangle 372"/>
            <p:cNvSpPr>
              <a:spLocks noChangeArrowheads="1"/>
            </p:cNvSpPr>
            <p:nvPr/>
          </p:nvSpPr>
          <p:spPr bwMode="auto">
            <a:xfrm>
              <a:off x="3209" y="2811"/>
              <a:ext cx="201" cy="17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67" name="Rectangle 373"/>
            <p:cNvSpPr>
              <a:spLocks noChangeArrowheads="1"/>
            </p:cNvSpPr>
            <p:nvPr/>
          </p:nvSpPr>
          <p:spPr bwMode="auto">
            <a:xfrm>
              <a:off x="3209" y="2811"/>
              <a:ext cx="201" cy="17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68" name="Rectangle 374"/>
            <p:cNvSpPr>
              <a:spLocks noChangeArrowheads="1"/>
            </p:cNvSpPr>
            <p:nvPr/>
          </p:nvSpPr>
          <p:spPr bwMode="auto">
            <a:xfrm>
              <a:off x="3242" y="2855"/>
              <a:ext cx="180" cy="10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SRU</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69" name="Rectangle 375"/>
            <p:cNvSpPr>
              <a:spLocks noChangeArrowheads="1"/>
            </p:cNvSpPr>
            <p:nvPr/>
          </p:nvSpPr>
          <p:spPr bwMode="auto">
            <a:xfrm>
              <a:off x="440" y="809"/>
              <a:ext cx="408" cy="13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24" name="Picture 376"/>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444" y="810"/>
              <a:ext cx="403" cy="138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70" name="Rectangle 377"/>
            <p:cNvSpPr>
              <a:spLocks noChangeArrowheads="1"/>
            </p:cNvSpPr>
            <p:nvPr/>
          </p:nvSpPr>
          <p:spPr bwMode="auto">
            <a:xfrm>
              <a:off x="440" y="809"/>
              <a:ext cx="408" cy="1386"/>
            </a:xfrm>
            <a:prstGeom prst="rect">
              <a:avLst/>
            </a:prstGeom>
            <a:solidFill>
              <a:srgbClr val="FF0000"/>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1" name="Rectangle 378"/>
            <p:cNvSpPr>
              <a:spLocks noChangeArrowheads="1"/>
            </p:cNvSpPr>
            <p:nvPr/>
          </p:nvSpPr>
          <p:spPr bwMode="auto">
            <a:xfrm>
              <a:off x="444" y="810"/>
              <a:ext cx="403" cy="1382"/>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2" name="Freeform 379"/>
            <p:cNvSpPr>
              <a:spLocks/>
            </p:cNvSpPr>
            <p:nvPr/>
          </p:nvSpPr>
          <p:spPr bwMode="auto">
            <a:xfrm>
              <a:off x="4344" y="1752"/>
              <a:ext cx="345" cy="74"/>
            </a:xfrm>
            <a:custGeom>
              <a:avLst/>
              <a:gdLst>
                <a:gd name="T0" fmla="*/ 824 w 921"/>
                <a:gd name="T1" fmla="*/ 196 h 196"/>
                <a:gd name="T2" fmla="*/ 921 w 921"/>
                <a:gd name="T3" fmla="*/ 98 h 196"/>
                <a:gd name="T4" fmla="*/ 824 w 921"/>
                <a:gd name="T5" fmla="*/ 0 h 196"/>
                <a:gd name="T6" fmla="*/ 98 w 921"/>
                <a:gd name="T7" fmla="*/ 0 h 196"/>
                <a:gd name="T8" fmla="*/ 0 w 921"/>
                <a:gd name="T9" fmla="*/ 98 h 196"/>
                <a:gd name="T10" fmla="*/ 98 w 921"/>
                <a:gd name="T11" fmla="*/ 196 h 196"/>
                <a:gd name="T12" fmla="*/ 824 w 921"/>
                <a:gd name="T13" fmla="*/ 196 h 196"/>
              </a:gdLst>
              <a:ahLst/>
              <a:cxnLst>
                <a:cxn ang="0">
                  <a:pos x="T0" y="T1"/>
                </a:cxn>
                <a:cxn ang="0">
                  <a:pos x="T2" y="T3"/>
                </a:cxn>
                <a:cxn ang="0">
                  <a:pos x="T4" y="T5"/>
                </a:cxn>
                <a:cxn ang="0">
                  <a:pos x="T6" y="T7"/>
                </a:cxn>
                <a:cxn ang="0">
                  <a:pos x="T8" y="T9"/>
                </a:cxn>
                <a:cxn ang="0">
                  <a:pos x="T10" y="T11"/>
                </a:cxn>
                <a:cxn ang="0">
                  <a:pos x="T12" y="T13"/>
                </a:cxn>
              </a:cxnLst>
              <a:rect l="0" t="0" r="r" b="b"/>
              <a:pathLst>
                <a:path w="921" h="196">
                  <a:moveTo>
                    <a:pt x="824" y="196"/>
                  </a:moveTo>
                  <a:cubicBezTo>
                    <a:pt x="878" y="196"/>
                    <a:pt x="921" y="152"/>
                    <a:pt x="921" y="98"/>
                  </a:cubicBezTo>
                  <a:cubicBezTo>
                    <a:pt x="921" y="44"/>
                    <a:pt x="878" y="0"/>
                    <a:pt x="824" y="0"/>
                  </a:cubicBezTo>
                  <a:lnTo>
                    <a:pt x="98" y="0"/>
                  </a:lnTo>
                  <a:cubicBezTo>
                    <a:pt x="44" y="0"/>
                    <a:pt x="0" y="44"/>
                    <a:pt x="0" y="98"/>
                  </a:cubicBezTo>
                  <a:cubicBezTo>
                    <a:pt x="0" y="152"/>
                    <a:pt x="44" y="196"/>
                    <a:pt x="98" y="196"/>
                  </a:cubicBezTo>
                  <a:lnTo>
                    <a:pt x="824" y="196"/>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73" name="Freeform 380"/>
            <p:cNvSpPr>
              <a:spLocks/>
            </p:cNvSpPr>
            <p:nvPr/>
          </p:nvSpPr>
          <p:spPr bwMode="auto">
            <a:xfrm>
              <a:off x="4344" y="1752"/>
              <a:ext cx="345" cy="74"/>
            </a:xfrm>
            <a:custGeom>
              <a:avLst/>
              <a:gdLst>
                <a:gd name="T0" fmla="*/ 824 w 921"/>
                <a:gd name="T1" fmla="*/ 196 h 196"/>
                <a:gd name="T2" fmla="*/ 921 w 921"/>
                <a:gd name="T3" fmla="*/ 98 h 196"/>
                <a:gd name="T4" fmla="*/ 824 w 921"/>
                <a:gd name="T5" fmla="*/ 0 h 196"/>
                <a:gd name="T6" fmla="*/ 98 w 921"/>
                <a:gd name="T7" fmla="*/ 0 h 196"/>
                <a:gd name="T8" fmla="*/ 0 w 921"/>
                <a:gd name="T9" fmla="*/ 98 h 196"/>
                <a:gd name="T10" fmla="*/ 98 w 921"/>
                <a:gd name="T11" fmla="*/ 196 h 196"/>
                <a:gd name="T12" fmla="*/ 824 w 921"/>
                <a:gd name="T13" fmla="*/ 196 h 196"/>
              </a:gdLst>
              <a:ahLst/>
              <a:cxnLst>
                <a:cxn ang="0">
                  <a:pos x="T0" y="T1"/>
                </a:cxn>
                <a:cxn ang="0">
                  <a:pos x="T2" y="T3"/>
                </a:cxn>
                <a:cxn ang="0">
                  <a:pos x="T4" y="T5"/>
                </a:cxn>
                <a:cxn ang="0">
                  <a:pos x="T6" y="T7"/>
                </a:cxn>
                <a:cxn ang="0">
                  <a:pos x="T8" y="T9"/>
                </a:cxn>
                <a:cxn ang="0">
                  <a:pos x="T10" y="T11"/>
                </a:cxn>
                <a:cxn ang="0">
                  <a:pos x="T12" y="T13"/>
                </a:cxn>
              </a:cxnLst>
              <a:rect l="0" t="0" r="r" b="b"/>
              <a:pathLst>
                <a:path w="921" h="196">
                  <a:moveTo>
                    <a:pt x="824" y="196"/>
                  </a:moveTo>
                  <a:cubicBezTo>
                    <a:pt x="878" y="196"/>
                    <a:pt x="921" y="152"/>
                    <a:pt x="921" y="98"/>
                  </a:cubicBezTo>
                  <a:cubicBezTo>
                    <a:pt x="921" y="44"/>
                    <a:pt x="878" y="0"/>
                    <a:pt x="824" y="0"/>
                  </a:cubicBezTo>
                  <a:lnTo>
                    <a:pt x="98" y="0"/>
                  </a:lnTo>
                  <a:cubicBezTo>
                    <a:pt x="44" y="0"/>
                    <a:pt x="0" y="44"/>
                    <a:pt x="0" y="98"/>
                  </a:cubicBezTo>
                  <a:cubicBezTo>
                    <a:pt x="0" y="152"/>
                    <a:pt x="44" y="196"/>
                    <a:pt x="98" y="196"/>
                  </a:cubicBezTo>
                  <a:lnTo>
                    <a:pt x="824" y="196"/>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74" name="Rectangle 381"/>
            <p:cNvSpPr>
              <a:spLocks noChangeArrowheads="1"/>
            </p:cNvSpPr>
            <p:nvPr/>
          </p:nvSpPr>
          <p:spPr bwMode="auto">
            <a:xfrm>
              <a:off x="4424" y="1757"/>
              <a:ext cx="36"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5" name="Rectangle 382"/>
            <p:cNvSpPr>
              <a:spLocks noChangeArrowheads="1"/>
            </p:cNvSpPr>
            <p:nvPr/>
          </p:nvSpPr>
          <p:spPr bwMode="auto">
            <a:xfrm>
              <a:off x="4436" y="1757"/>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6" name="Rectangle 383"/>
            <p:cNvSpPr>
              <a:spLocks noChangeArrowheads="1"/>
            </p:cNvSpPr>
            <p:nvPr/>
          </p:nvSpPr>
          <p:spPr bwMode="auto">
            <a:xfrm>
              <a:off x="4466" y="1757"/>
              <a:ext cx="54"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7" name="Rectangle 384"/>
            <p:cNvSpPr>
              <a:spLocks noChangeArrowheads="1"/>
            </p:cNvSpPr>
            <p:nvPr/>
          </p:nvSpPr>
          <p:spPr bwMode="auto">
            <a:xfrm>
              <a:off x="4496" y="1757"/>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8" name="Rectangle 385"/>
            <p:cNvSpPr>
              <a:spLocks noChangeArrowheads="1"/>
            </p:cNvSpPr>
            <p:nvPr/>
          </p:nvSpPr>
          <p:spPr bwMode="auto">
            <a:xfrm>
              <a:off x="4514"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79" name="Freeform 386"/>
            <p:cNvSpPr>
              <a:spLocks/>
            </p:cNvSpPr>
            <p:nvPr/>
          </p:nvSpPr>
          <p:spPr bwMode="auto">
            <a:xfrm>
              <a:off x="3950" y="1755"/>
              <a:ext cx="346" cy="69"/>
            </a:xfrm>
            <a:custGeom>
              <a:avLst/>
              <a:gdLst>
                <a:gd name="T0" fmla="*/ 830 w 922"/>
                <a:gd name="T1" fmla="*/ 184 h 184"/>
                <a:gd name="T2" fmla="*/ 922 w 922"/>
                <a:gd name="T3" fmla="*/ 92 h 184"/>
                <a:gd name="T4" fmla="*/ 830 w 922"/>
                <a:gd name="T5" fmla="*/ 0 h 184"/>
                <a:gd name="T6" fmla="*/ 830 w 922"/>
                <a:gd name="T7" fmla="*/ 0 h 184"/>
                <a:gd name="T8" fmla="*/ 93 w 922"/>
                <a:gd name="T9" fmla="*/ 0 h 184"/>
                <a:gd name="T10" fmla="*/ 0 w 922"/>
                <a:gd name="T11" fmla="*/ 92 h 184"/>
                <a:gd name="T12" fmla="*/ 93 w 922"/>
                <a:gd name="T13" fmla="*/ 184 h 184"/>
                <a:gd name="T14" fmla="*/ 830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30" y="184"/>
                  </a:moveTo>
                  <a:cubicBezTo>
                    <a:pt x="881" y="184"/>
                    <a:pt x="922" y="143"/>
                    <a:pt x="922" y="92"/>
                  </a:cubicBezTo>
                  <a:cubicBezTo>
                    <a:pt x="922" y="41"/>
                    <a:pt x="881" y="0"/>
                    <a:pt x="830" y="0"/>
                  </a:cubicBezTo>
                  <a:lnTo>
                    <a:pt x="830" y="0"/>
                  </a:lnTo>
                  <a:lnTo>
                    <a:pt x="93" y="0"/>
                  </a:lnTo>
                  <a:cubicBezTo>
                    <a:pt x="42" y="0"/>
                    <a:pt x="0" y="41"/>
                    <a:pt x="0" y="92"/>
                  </a:cubicBezTo>
                  <a:cubicBezTo>
                    <a:pt x="0" y="143"/>
                    <a:pt x="42" y="184"/>
                    <a:pt x="93" y="184"/>
                  </a:cubicBezTo>
                  <a:lnTo>
                    <a:pt x="830"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80" name="Freeform 387"/>
            <p:cNvSpPr>
              <a:spLocks/>
            </p:cNvSpPr>
            <p:nvPr/>
          </p:nvSpPr>
          <p:spPr bwMode="auto">
            <a:xfrm>
              <a:off x="3950" y="1755"/>
              <a:ext cx="346" cy="69"/>
            </a:xfrm>
            <a:custGeom>
              <a:avLst/>
              <a:gdLst>
                <a:gd name="T0" fmla="*/ 830 w 922"/>
                <a:gd name="T1" fmla="*/ 184 h 184"/>
                <a:gd name="T2" fmla="*/ 922 w 922"/>
                <a:gd name="T3" fmla="*/ 92 h 184"/>
                <a:gd name="T4" fmla="*/ 830 w 922"/>
                <a:gd name="T5" fmla="*/ 0 h 184"/>
                <a:gd name="T6" fmla="*/ 830 w 922"/>
                <a:gd name="T7" fmla="*/ 0 h 184"/>
                <a:gd name="T8" fmla="*/ 93 w 922"/>
                <a:gd name="T9" fmla="*/ 0 h 184"/>
                <a:gd name="T10" fmla="*/ 0 w 922"/>
                <a:gd name="T11" fmla="*/ 92 h 184"/>
                <a:gd name="T12" fmla="*/ 93 w 922"/>
                <a:gd name="T13" fmla="*/ 184 h 184"/>
                <a:gd name="T14" fmla="*/ 830 w 922"/>
                <a:gd name="T15" fmla="*/ 184 h 18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184">
                  <a:moveTo>
                    <a:pt x="830" y="184"/>
                  </a:moveTo>
                  <a:cubicBezTo>
                    <a:pt x="881" y="184"/>
                    <a:pt x="922" y="143"/>
                    <a:pt x="922" y="92"/>
                  </a:cubicBezTo>
                  <a:cubicBezTo>
                    <a:pt x="922" y="41"/>
                    <a:pt x="881" y="0"/>
                    <a:pt x="830" y="0"/>
                  </a:cubicBezTo>
                  <a:lnTo>
                    <a:pt x="830" y="0"/>
                  </a:lnTo>
                  <a:lnTo>
                    <a:pt x="93" y="0"/>
                  </a:lnTo>
                  <a:cubicBezTo>
                    <a:pt x="42" y="0"/>
                    <a:pt x="0" y="41"/>
                    <a:pt x="0" y="92"/>
                  </a:cubicBezTo>
                  <a:cubicBezTo>
                    <a:pt x="0" y="143"/>
                    <a:pt x="42" y="184"/>
                    <a:pt x="93" y="184"/>
                  </a:cubicBezTo>
                  <a:lnTo>
                    <a:pt x="830" y="1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1" name="Rectangle 388"/>
            <p:cNvSpPr>
              <a:spLocks noChangeArrowheads="1"/>
            </p:cNvSpPr>
            <p:nvPr/>
          </p:nvSpPr>
          <p:spPr bwMode="auto">
            <a:xfrm>
              <a:off x="4022"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2" name="Rectangle 389"/>
            <p:cNvSpPr>
              <a:spLocks noChangeArrowheads="1"/>
            </p:cNvSpPr>
            <p:nvPr/>
          </p:nvSpPr>
          <p:spPr bwMode="auto">
            <a:xfrm>
              <a:off x="4112" y="1757"/>
              <a:ext cx="42"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3" name="Rectangle 390"/>
            <p:cNvSpPr>
              <a:spLocks noChangeArrowheads="1"/>
            </p:cNvSpPr>
            <p:nvPr/>
          </p:nvSpPr>
          <p:spPr bwMode="auto">
            <a:xfrm>
              <a:off x="4130" y="1757"/>
              <a:ext cx="120" cy="6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4" name="Freeform 391"/>
            <p:cNvSpPr>
              <a:spLocks/>
            </p:cNvSpPr>
            <p:nvPr/>
          </p:nvSpPr>
          <p:spPr bwMode="auto">
            <a:xfrm>
              <a:off x="1164" y="2135"/>
              <a:ext cx="864" cy="115"/>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85" name="Freeform 392"/>
            <p:cNvSpPr>
              <a:spLocks/>
            </p:cNvSpPr>
            <p:nvPr/>
          </p:nvSpPr>
          <p:spPr bwMode="auto">
            <a:xfrm>
              <a:off x="1164" y="2135"/>
              <a:ext cx="864" cy="115"/>
            </a:xfrm>
            <a:custGeom>
              <a:avLst/>
              <a:gdLst>
                <a:gd name="T0" fmla="*/ 2150 w 2304"/>
                <a:gd name="T1" fmla="*/ 307 h 307"/>
                <a:gd name="T2" fmla="*/ 2304 w 2304"/>
                <a:gd name="T3" fmla="*/ 153 h 307"/>
                <a:gd name="T4" fmla="*/ 2150 w 2304"/>
                <a:gd name="T5" fmla="*/ 0 h 307"/>
                <a:gd name="T6" fmla="*/ 2150 w 2304"/>
                <a:gd name="T7" fmla="*/ 0 h 307"/>
                <a:gd name="T8" fmla="*/ 154 w 2304"/>
                <a:gd name="T9" fmla="*/ 0 h 307"/>
                <a:gd name="T10" fmla="*/ 0 w 2304"/>
                <a:gd name="T11" fmla="*/ 153 h 307"/>
                <a:gd name="T12" fmla="*/ 154 w 2304"/>
                <a:gd name="T13" fmla="*/ 307 h 307"/>
                <a:gd name="T14" fmla="*/ 2150 w 2304"/>
                <a:gd name="T15" fmla="*/ 307 h 30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2304" h="307">
                  <a:moveTo>
                    <a:pt x="2150" y="307"/>
                  </a:moveTo>
                  <a:cubicBezTo>
                    <a:pt x="2235" y="307"/>
                    <a:pt x="2304" y="238"/>
                    <a:pt x="2304" y="153"/>
                  </a:cubicBezTo>
                  <a:cubicBezTo>
                    <a:pt x="2304" y="69"/>
                    <a:pt x="2235" y="0"/>
                    <a:pt x="2150" y="0"/>
                  </a:cubicBezTo>
                  <a:lnTo>
                    <a:pt x="2150" y="0"/>
                  </a:lnTo>
                  <a:lnTo>
                    <a:pt x="154" y="0"/>
                  </a:lnTo>
                  <a:cubicBezTo>
                    <a:pt x="69" y="0"/>
                    <a:pt x="0" y="69"/>
                    <a:pt x="0" y="153"/>
                  </a:cubicBezTo>
                  <a:cubicBezTo>
                    <a:pt x="0" y="238"/>
                    <a:pt x="69" y="307"/>
                    <a:pt x="154"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86" name="Rectangle 393"/>
            <p:cNvSpPr>
              <a:spLocks noChangeArrowheads="1"/>
            </p:cNvSpPr>
            <p:nvPr/>
          </p:nvSpPr>
          <p:spPr bwMode="auto">
            <a:xfrm>
              <a:off x="1346" y="2135"/>
              <a:ext cx="31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MCPS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7" name="Rectangle 394"/>
            <p:cNvSpPr>
              <a:spLocks noChangeArrowheads="1"/>
            </p:cNvSpPr>
            <p:nvPr/>
          </p:nvSpPr>
          <p:spPr bwMode="auto">
            <a:xfrm>
              <a:off x="1622" y="213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8" name="Rectangle 395"/>
            <p:cNvSpPr>
              <a:spLocks noChangeArrowheads="1"/>
            </p:cNvSpPr>
            <p:nvPr/>
          </p:nvSpPr>
          <p:spPr bwMode="auto">
            <a:xfrm>
              <a:off x="1652" y="213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89" name="Freeform 396"/>
            <p:cNvSpPr>
              <a:spLocks/>
            </p:cNvSpPr>
            <p:nvPr/>
          </p:nvSpPr>
          <p:spPr bwMode="auto">
            <a:xfrm>
              <a:off x="3209" y="2135"/>
              <a:ext cx="864" cy="115"/>
            </a:xfrm>
            <a:custGeom>
              <a:avLst/>
              <a:gdLst>
                <a:gd name="T0" fmla="*/ 2150 w 2304"/>
                <a:gd name="T1" fmla="*/ 307 h 307"/>
                <a:gd name="T2" fmla="*/ 2304 w 2304"/>
                <a:gd name="T3" fmla="*/ 153 h 307"/>
                <a:gd name="T4" fmla="*/ 2150 w 2304"/>
                <a:gd name="T5" fmla="*/ 0 h 307"/>
                <a:gd name="T6" fmla="*/ 153 w 2304"/>
                <a:gd name="T7" fmla="*/ 0 h 307"/>
                <a:gd name="T8" fmla="*/ 0 w 2304"/>
                <a:gd name="T9" fmla="*/ 153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3"/>
                  </a:cubicBezTo>
                  <a:cubicBezTo>
                    <a:pt x="2304" y="69"/>
                    <a:pt x="2235" y="0"/>
                    <a:pt x="2150" y="0"/>
                  </a:cubicBezTo>
                  <a:lnTo>
                    <a:pt x="153" y="0"/>
                  </a:lnTo>
                  <a:cubicBezTo>
                    <a:pt x="69" y="0"/>
                    <a:pt x="0" y="69"/>
                    <a:pt x="0" y="153"/>
                  </a:cubicBezTo>
                  <a:cubicBezTo>
                    <a:pt x="0" y="238"/>
                    <a:pt x="69" y="307"/>
                    <a:pt x="153" y="307"/>
                  </a:cubicBezTo>
                  <a:lnTo>
                    <a:pt x="2150" y="30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390" name="Freeform 397"/>
            <p:cNvSpPr>
              <a:spLocks/>
            </p:cNvSpPr>
            <p:nvPr/>
          </p:nvSpPr>
          <p:spPr bwMode="auto">
            <a:xfrm>
              <a:off x="3209" y="2135"/>
              <a:ext cx="864" cy="115"/>
            </a:xfrm>
            <a:custGeom>
              <a:avLst/>
              <a:gdLst>
                <a:gd name="T0" fmla="*/ 2150 w 2304"/>
                <a:gd name="T1" fmla="*/ 307 h 307"/>
                <a:gd name="T2" fmla="*/ 2304 w 2304"/>
                <a:gd name="T3" fmla="*/ 153 h 307"/>
                <a:gd name="T4" fmla="*/ 2150 w 2304"/>
                <a:gd name="T5" fmla="*/ 0 h 307"/>
                <a:gd name="T6" fmla="*/ 153 w 2304"/>
                <a:gd name="T7" fmla="*/ 0 h 307"/>
                <a:gd name="T8" fmla="*/ 0 w 2304"/>
                <a:gd name="T9" fmla="*/ 153 h 307"/>
                <a:gd name="T10" fmla="*/ 153 w 2304"/>
                <a:gd name="T11" fmla="*/ 307 h 307"/>
                <a:gd name="T12" fmla="*/ 2150 w 2304"/>
                <a:gd name="T13" fmla="*/ 307 h 307"/>
              </a:gdLst>
              <a:ahLst/>
              <a:cxnLst>
                <a:cxn ang="0">
                  <a:pos x="T0" y="T1"/>
                </a:cxn>
                <a:cxn ang="0">
                  <a:pos x="T2" y="T3"/>
                </a:cxn>
                <a:cxn ang="0">
                  <a:pos x="T4" y="T5"/>
                </a:cxn>
                <a:cxn ang="0">
                  <a:pos x="T6" y="T7"/>
                </a:cxn>
                <a:cxn ang="0">
                  <a:pos x="T8" y="T9"/>
                </a:cxn>
                <a:cxn ang="0">
                  <a:pos x="T10" y="T11"/>
                </a:cxn>
                <a:cxn ang="0">
                  <a:pos x="T12" y="T13"/>
                </a:cxn>
              </a:cxnLst>
              <a:rect l="0" t="0" r="r" b="b"/>
              <a:pathLst>
                <a:path w="2304" h="307">
                  <a:moveTo>
                    <a:pt x="2150" y="307"/>
                  </a:moveTo>
                  <a:cubicBezTo>
                    <a:pt x="2235" y="307"/>
                    <a:pt x="2304" y="238"/>
                    <a:pt x="2304" y="153"/>
                  </a:cubicBezTo>
                  <a:cubicBezTo>
                    <a:pt x="2304" y="69"/>
                    <a:pt x="2235" y="0"/>
                    <a:pt x="2150" y="0"/>
                  </a:cubicBezTo>
                  <a:lnTo>
                    <a:pt x="153" y="0"/>
                  </a:lnTo>
                  <a:cubicBezTo>
                    <a:pt x="69" y="0"/>
                    <a:pt x="0" y="69"/>
                    <a:pt x="0" y="153"/>
                  </a:cubicBezTo>
                  <a:cubicBezTo>
                    <a:pt x="0" y="238"/>
                    <a:pt x="69" y="307"/>
                    <a:pt x="153" y="307"/>
                  </a:cubicBezTo>
                  <a:lnTo>
                    <a:pt x="2150" y="30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1" name="Rectangle 398"/>
            <p:cNvSpPr>
              <a:spLocks noChangeArrowheads="1"/>
            </p:cNvSpPr>
            <p:nvPr/>
          </p:nvSpPr>
          <p:spPr bwMode="auto">
            <a:xfrm>
              <a:off x="3392" y="2135"/>
              <a:ext cx="318"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MLME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2" name="Rectangle 399"/>
            <p:cNvSpPr>
              <a:spLocks noChangeArrowheads="1"/>
            </p:cNvSpPr>
            <p:nvPr/>
          </p:nvSpPr>
          <p:spPr bwMode="auto">
            <a:xfrm>
              <a:off x="3668" y="2135"/>
              <a:ext cx="72"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3" name="Rectangle 400"/>
            <p:cNvSpPr>
              <a:spLocks noChangeArrowheads="1"/>
            </p:cNvSpPr>
            <p:nvPr/>
          </p:nvSpPr>
          <p:spPr bwMode="auto">
            <a:xfrm>
              <a:off x="3698" y="2135"/>
              <a:ext cx="234" cy="1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394" name="Rectangle 401"/>
            <p:cNvSpPr>
              <a:spLocks noChangeArrowheads="1"/>
            </p:cNvSpPr>
            <p:nvPr/>
          </p:nvSpPr>
          <p:spPr bwMode="auto">
            <a:xfrm>
              <a:off x="440" y="2189"/>
              <a:ext cx="408" cy="170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pic>
          <p:nvPicPr>
            <p:cNvPr id="2450" name="Picture 402"/>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444" y="2192"/>
              <a:ext cx="403" cy="16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395" name="Rectangle 403"/>
            <p:cNvSpPr>
              <a:spLocks noChangeArrowheads="1"/>
            </p:cNvSpPr>
            <p:nvPr/>
          </p:nvSpPr>
          <p:spPr bwMode="auto">
            <a:xfrm>
              <a:off x="440" y="2189"/>
              <a:ext cx="408" cy="1704"/>
            </a:xfrm>
            <a:prstGeom prst="rect">
              <a:avLst/>
            </a:prstGeom>
            <a:solidFill>
              <a:srgbClr val="0000FF"/>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6" name="Rectangle 404"/>
            <p:cNvSpPr>
              <a:spLocks noChangeArrowheads="1"/>
            </p:cNvSpPr>
            <p:nvPr/>
          </p:nvSpPr>
          <p:spPr bwMode="auto">
            <a:xfrm>
              <a:off x="444" y="2192"/>
              <a:ext cx="403" cy="1699"/>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97" name="Rectangle 405"/>
            <p:cNvSpPr>
              <a:spLocks noChangeArrowheads="1"/>
            </p:cNvSpPr>
            <p:nvPr/>
          </p:nvSpPr>
          <p:spPr bwMode="auto">
            <a:xfrm>
              <a:off x="4695" y="1263"/>
              <a:ext cx="386" cy="526"/>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98" name="Rectangle 406"/>
            <p:cNvSpPr>
              <a:spLocks noChangeArrowheads="1"/>
            </p:cNvSpPr>
            <p:nvPr/>
          </p:nvSpPr>
          <p:spPr bwMode="auto">
            <a:xfrm>
              <a:off x="4695" y="1263"/>
              <a:ext cx="386" cy="526"/>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pSp>
      <p:sp>
        <p:nvSpPr>
          <p:cNvPr id="10" name="Rectangle 408"/>
          <p:cNvSpPr>
            <a:spLocks noChangeArrowheads="1"/>
          </p:cNvSpPr>
          <p:nvPr/>
        </p:nvSpPr>
        <p:spPr bwMode="auto">
          <a:xfrm>
            <a:off x="7670800"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1" name="Rectangle 409"/>
          <p:cNvSpPr>
            <a:spLocks noChangeArrowheads="1"/>
          </p:cNvSpPr>
          <p:nvPr/>
        </p:nvSpPr>
        <p:spPr bwMode="auto">
          <a:xfrm>
            <a:off x="7718425"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2" name="Rectangle 410"/>
          <p:cNvSpPr>
            <a:spLocks noChangeArrowheads="1"/>
          </p:cNvSpPr>
          <p:nvPr/>
        </p:nvSpPr>
        <p:spPr bwMode="auto">
          <a:xfrm>
            <a:off x="7775575" y="2170113"/>
            <a:ext cx="1333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3" name="Rectangle 411"/>
          <p:cNvSpPr>
            <a:spLocks noChangeArrowheads="1"/>
          </p:cNvSpPr>
          <p:nvPr/>
        </p:nvSpPr>
        <p:spPr bwMode="auto">
          <a:xfrm>
            <a:off x="7575550" y="229393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4" name="Rectangle 412"/>
          <p:cNvSpPr>
            <a:spLocks noChangeArrowheads="1"/>
          </p:cNvSpPr>
          <p:nvPr/>
        </p:nvSpPr>
        <p:spPr bwMode="auto">
          <a:xfrm>
            <a:off x="7604125" y="2293938"/>
            <a:ext cx="3619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Layer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5" name="Rectangle 413"/>
          <p:cNvSpPr>
            <a:spLocks noChangeArrowheads="1"/>
          </p:cNvSpPr>
          <p:nvPr/>
        </p:nvSpPr>
        <p:spPr bwMode="auto">
          <a:xfrm>
            <a:off x="7889875" y="2293938"/>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2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6" name="Rectangle 414"/>
          <p:cNvSpPr>
            <a:spLocks noChangeArrowheads="1"/>
          </p:cNvSpPr>
          <p:nvPr/>
        </p:nvSpPr>
        <p:spPr bwMode="auto">
          <a:xfrm>
            <a:off x="7566025" y="2417763"/>
            <a:ext cx="4381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Routing</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7" name="Rectangle 415"/>
          <p:cNvSpPr>
            <a:spLocks noChangeArrowheads="1"/>
          </p:cNvSpPr>
          <p:nvPr/>
        </p:nvSpPr>
        <p:spPr bwMode="auto">
          <a:xfrm>
            <a:off x="7918450" y="241776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8" name="Rectangle 416"/>
          <p:cNvSpPr>
            <a:spLocks noChangeArrowheads="1"/>
          </p:cNvSpPr>
          <p:nvPr/>
        </p:nvSpPr>
        <p:spPr bwMode="auto">
          <a:xfrm>
            <a:off x="7537450"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19" name="Rectangle 417"/>
          <p:cNvSpPr>
            <a:spLocks noChangeArrowheads="1"/>
          </p:cNvSpPr>
          <p:nvPr/>
        </p:nvSpPr>
        <p:spPr bwMode="auto">
          <a:xfrm>
            <a:off x="7566025" y="2541588"/>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 name="Rectangle 418"/>
          <p:cNvSpPr>
            <a:spLocks noChangeArrowheads="1"/>
          </p:cNvSpPr>
          <p:nvPr/>
        </p:nvSpPr>
        <p:spPr bwMode="auto">
          <a:xfrm>
            <a:off x="7947025"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 name="Freeform 419"/>
          <p:cNvSpPr>
            <a:spLocks/>
          </p:cNvSpPr>
          <p:nvPr/>
        </p:nvSpPr>
        <p:spPr bwMode="auto">
          <a:xfrm>
            <a:off x="7494588" y="1958976"/>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2" name="Freeform 420"/>
          <p:cNvSpPr>
            <a:spLocks/>
          </p:cNvSpPr>
          <p:nvPr/>
        </p:nvSpPr>
        <p:spPr bwMode="auto">
          <a:xfrm>
            <a:off x="7494588" y="1958976"/>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3" name="Rectangle 421"/>
          <p:cNvSpPr>
            <a:spLocks noChangeArrowheads="1"/>
          </p:cNvSpPr>
          <p:nvPr/>
        </p:nvSpPr>
        <p:spPr bwMode="auto">
          <a:xfrm>
            <a:off x="7594600" y="1960563"/>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4" name="Rectangle 422"/>
          <p:cNvSpPr>
            <a:spLocks noChangeArrowheads="1"/>
          </p:cNvSpPr>
          <p:nvPr/>
        </p:nvSpPr>
        <p:spPr bwMode="auto">
          <a:xfrm>
            <a:off x="7642225" y="1960563"/>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5" name="Rectangle 423"/>
          <p:cNvSpPr>
            <a:spLocks noChangeArrowheads="1"/>
          </p:cNvSpPr>
          <p:nvPr/>
        </p:nvSpPr>
        <p:spPr bwMode="auto">
          <a:xfrm>
            <a:off x="7680325" y="1960563"/>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6" name="Rectangle 424"/>
          <p:cNvSpPr>
            <a:spLocks noChangeArrowheads="1"/>
          </p:cNvSpPr>
          <p:nvPr/>
        </p:nvSpPr>
        <p:spPr bwMode="auto">
          <a:xfrm>
            <a:off x="7737475" y="19605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7" name="Rectangle 425"/>
          <p:cNvSpPr>
            <a:spLocks noChangeArrowheads="1"/>
          </p:cNvSpPr>
          <p:nvPr/>
        </p:nvSpPr>
        <p:spPr bwMode="auto">
          <a:xfrm>
            <a:off x="7766050" y="19605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8" name="Freeform 426"/>
          <p:cNvSpPr>
            <a:spLocks/>
          </p:cNvSpPr>
          <p:nvPr/>
        </p:nvSpPr>
        <p:spPr bwMode="auto">
          <a:xfrm>
            <a:off x="7494588" y="2789238"/>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9" name="Freeform 427"/>
          <p:cNvSpPr>
            <a:spLocks/>
          </p:cNvSpPr>
          <p:nvPr/>
        </p:nvSpPr>
        <p:spPr bwMode="auto">
          <a:xfrm>
            <a:off x="7494588" y="2789238"/>
            <a:ext cx="525463" cy="103188"/>
          </a:xfrm>
          <a:custGeom>
            <a:avLst/>
            <a:gdLst>
              <a:gd name="T0" fmla="*/ 796 w 883"/>
              <a:gd name="T1" fmla="*/ 174 h 174"/>
              <a:gd name="T2" fmla="*/ 883 w 883"/>
              <a:gd name="T3" fmla="*/ 87 h 174"/>
              <a:gd name="T4" fmla="*/ 796 w 883"/>
              <a:gd name="T5" fmla="*/ 0 h 174"/>
              <a:gd name="T6" fmla="*/ 87 w 883"/>
              <a:gd name="T7" fmla="*/ 0 h 174"/>
              <a:gd name="T8" fmla="*/ 0 w 883"/>
              <a:gd name="T9" fmla="*/ 87 h 174"/>
              <a:gd name="T10" fmla="*/ 87 w 883"/>
              <a:gd name="T11" fmla="*/ 174 h 174"/>
              <a:gd name="T12" fmla="*/ 796 w 883"/>
              <a:gd name="T13" fmla="*/ 174 h 174"/>
            </a:gdLst>
            <a:ahLst/>
            <a:cxnLst>
              <a:cxn ang="0">
                <a:pos x="T0" y="T1"/>
              </a:cxn>
              <a:cxn ang="0">
                <a:pos x="T2" y="T3"/>
              </a:cxn>
              <a:cxn ang="0">
                <a:pos x="T4" y="T5"/>
              </a:cxn>
              <a:cxn ang="0">
                <a:pos x="T6" y="T7"/>
              </a:cxn>
              <a:cxn ang="0">
                <a:pos x="T8" y="T9"/>
              </a:cxn>
              <a:cxn ang="0">
                <a:pos x="T10" y="T11"/>
              </a:cxn>
              <a:cxn ang="0">
                <a:pos x="T12" y="T13"/>
              </a:cxn>
            </a:cxnLst>
            <a:rect l="0" t="0" r="r" b="b"/>
            <a:pathLst>
              <a:path w="883" h="174">
                <a:moveTo>
                  <a:pt x="796" y="174"/>
                </a:moveTo>
                <a:cubicBezTo>
                  <a:pt x="844" y="174"/>
                  <a:pt x="883" y="135"/>
                  <a:pt x="883" y="87"/>
                </a:cubicBezTo>
                <a:cubicBezTo>
                  <a:pt x="883" y="39"/>
                  <a:pt x="844" y="0"/>
                  <a:pt x="796" y="0"/>
                </a:cubicBezTo>
                <a:lnTo>
                  <a:pt x="87" y="0"/>
                </a:lnTo>
                <a:cubicBezTo>
                  <a:pt x="39" y="0"/>
                  <a:pt x="0" y="39"/>
                  <a:pt x="0" y="87"/>
                </a:cubicBezTo>
                <a:cubicBezTo>
                  <a:pt x="0" y="135"/>
                  <a:pt x="39" y="174"/>
                  <a:pt x="87" y="174"/>
                </a:cubicBez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30" name="Rectangle 428"/>
          <p:cNvSpPr>
            <a:spLocks noChangeArrowheads="1"/>
          </p:cNvSpPr>
          <p:nvPr/>
        </p:nvSpPr>
        <p:spPr bwMode="auto">
          <a:xfrm>
            <a:off x="7594600" y="278923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31" name="Rectangle 429"/>
          <p:cNvSpPr>
            <a:spLocks noChangeArrowheads="1"/>
          </p:cNvSpPr>
          <p:nvPr/>
        </p:nvSpPr>
        <p:spPr bwMode="auto">
          <a:xfrm>
            <a:off x="7642225" y="278923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2</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8" name="Rectangle 430"/>
          <p:cNvSpPr>
            <a:spLocks noChangeArrowheads="1"/>
          </p:cNvSpPr>
          <p:nvPr/>
        </p:nvSpPr>
        <p:spPr bwMode="auto">
          <a:xfrm>
            <a:off x="7680325" y="2789238"/>
            <a:ext cx="952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49" name="Rectangle 431"/>
          <p:cNvSpPr>
            <a:spLocks noChangeArrowheads="1"/>
          </p:cNvSpPr>
          <p:nvPr/>
        </p:nvSpPr>
        <p:spPr bwMode="auto">
          <a:xfrm>
            <a:off x="7737475" y="27892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1" name="Rectangle 432"/>
          <p:cNvSpPr>
            <a:spLocks noChangeArrowheads="1"/>
          </p:cNvSpPr>
          <p:nvPr/>
        </p:nvSpPr>
        <p:spPr bwMode="auto">
          <a:xfrm>
            <a:off x="7766050" y="27892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2" name="Rectangle 433"/>
          <p:cNvSpPr>
            <a:spLocks noChangeArrowheads="1"/>
          </p:cNvSpPr>
          <p:nvPr/>
        </p:nvSpPr>
        <p:spPr bwMode="auto">
          <a:xfrm>
            <a:off x="3297238" y="2017713"/>
            <a:ext cx="668338" cy="833438"/>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053" name="Rectangle 434"/>
          <p:cNvSpPr>
            <a:spLocks noChangeArrowheads="1"/>
          </p:cNvSpPr>
          <p:nvPr/>
        </p:nvSpPr>
        <p:spPr bwMode="auto">
          <a:xfrm>
            <a:off x="3297238" y="2017713"/>
            <a:ext cx="668338" cy="833438"/>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54" name="Rectangle 435"/>
          <p:cNvSpPr>
            <a:spLocks noChangeArrowheads="1"/>
          </p:cNvSpPr>
          <p:nvPr/>
        </p:nvSpPr>
        <p:spPr bwMode="auto">
          <a:xfrm>
            <a:off x="3327400" y="2122488"/>
            <a:ext cx="2952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5" name="Rectangle 436"/>
          <p:cNvSpPr>
            <a:spLocks noChangeArrowheads="1"/>
          </p:cNvSpPr>
          <p:nvPr/>
        </p:nvSpPr>
        <p:spPr bwMode="auto">
          <a:xfrm>
            <a:off x="3536950" y="212248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6" name="Rectangle 437"/>
          <p:cNvSpPr>
            <a:spLocks noChangeArrowheads="1"/>
          </p:cNvSpPr>
          <p:nvPr/>
        </p:nvSpPr>
        <p:spPr bwMode="auto">
          <a:xfrm>
            <a:off x="3594100" y="212248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7" name="Rectangle 438"/>
          <p:cNvSpPr>
            <a:spLocks noChangeArrowheads="1"/>
          </p:cNvSpPr>
          <p:nvPr/>
        </p:nvSpPr>
        <p:spPr bwMode="auto">
          <a:xfrm>
            <a:off x="3651250" y="212248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8" name="Rectangle 439"/>
          <p:cNvSpPr>
            <a:spLocks noChangeArrowheads="1"/>
          </p:cNvSpPr>
          <p:nvPr/>
        </p:nvSpPr>
        <p:spPr bwMode="auto">
          <a:xfrm>
            <a:off x="3708400" y="2122488"/>
            <a:ext cx="3143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0001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59" name="Rectangle 440"/>
          <p:cNvSpPr>
            <a:spLocks noChangeArrowheads="1"/>
          </p:cNvSpPr>
          <p:nvPr/>
        </p:nvSpPr>
        <p:spPr bwMode="auto">
          <a:xfrm>
            <a:off x="3394075" y="2246313"/>
            <a:ext cx="3429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KMP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0" name="Rectangle 441"/>
          <p:cNvSpPr>
            <a:spLocks noChangeArrowheads="1"/>
          </p:cNvSpPr>
          <p:nvPr/>
        </p:nvSpPr>
        <p:spPr bwMode="auto">
          <a:xfrm>
            <a:off x="3651250" y="224631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1" name="Rectangle 442"/>
          <p:cNvSpPr>
            <a:spLocks noChangeArrowheads="1"/>
          </p:cNvSpPr>
          <p:nvPr/>
        </p:nvSpPr>
        <p:spPr bwMode="auto">
          <a:xfrm>
            <a:off x="3679825" y="2246313"/>
            <a:ext cx="2952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Key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2" name="Rectangle 443"/>
          <p:cNvSpPr>
            <a:spLocks noChangeArrowheads="1"/>
          </p:cNvSpPr>
          <p:nvPr/>
        </p:nvSpPr>
        <p:spPr bwMode="auto">
          <a:xfrm>
            <a:off x="3317875" y="2370138"/>
            <a:ext cx="7905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Management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3" name="Rectangle 444"/>
          <p:cNvSpPr>
            <a:spLocks noChangeArrowheads="1"/>
          </p:cNvSpPr>
          <p:nvPr/>
        </p:nvSpPr>
        <p:spPr bwMode="auto">
          <a:xfrm>
            <a:off x="3403600" y="2493963"/>
            <a:ext cx="523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Protocol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4" name="Rectangle 445"/>
          <p:cNvSpPr>
            <a:spLocks noChangeArrowheads="1"/>
          </p:cNvSpPr>
          <p:nvPr/>
        </p:nvSpPr>
        <p:spPr bwMode="auto">
          <a:xfrm>
            <a:off x="3822700" y="249396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5" name="Rectangle 446"/>
          <p:cNvSpPr>
            <a:spLocks noChangeArrowheads="1"/>
          </p:cNvSpPr>
          <p:nvPr/>
        </p:nvSpPr>
        <p:spPr bwMode="auto">
          <a:xfrm>
            <a:off x="3336925" y="260826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6" name="Rectangle 447"/>
          <p:cNvSpPr>
            <a:spLocks noChangeArrowheads="1"/>
          </p:cNvSpPr>
          <p:nvPr/>
        </p:nvSpPr>
        <p:spPr bwMode="auto">
          <a:xfrm>
            <a:off x="3375025" y="2608263"/>
            <a:ext cx="6381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1" u="none" strike="noStrike" cap="none" normalizeH="0" baseline="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7" name="Rectangle 448"/>
          <p:cNvSpPr>
            <a:spLocks noChangeArrowheads="1"/>
          </p:cNvSpPr>
          <p:nvPr/>
        </p:nvSpPr>
        <p:spPr bwMode="auto">
          <a:xfrm>
            <a:off x="3889375" y="260826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68" name="Freeform 449"/>
          <p:cNvSpPr>
            <a:spLocks/>
          </p:cNvSpPr>
          <p:nvPr/>
        </p:nvSpPr>
        <p:spPr bwMode="auto">
          <a:xfrm>
            <a:off x="3368675" y="1965326"/>
            <a:ext cx="525463" cy="103188"/>
          </a:xfrm>
          <a:custGeom>
            <a:avLst/>
            <a:gdLst>
              <a:gd name="T0" fmla="*/ 796 w 883"/>
              <a:gd name="T1" fmla="*/ 174 h 174"/>
              <a:gd name="T2" fmla="*/ 883 w 883"/>
              <a:gd name="T3" fmla="*/ 87 h 174"/>
              <a:gd name="T4" fmla="*/ 796 w 883"/>
              <a:gd name="T5" fmla="*/ 0 h 174"/>
              <a:gd name="T6" fmla="*/ 796 w 883"/>
              <a:gd name="T7" fmla="*/ 0 h 174"/>
              <a:gd name="T8" fmla="*/ 87 w 883"/>
              <a:gd name="T9" fmla="*/ 0 h 174"/>
              <a:gd name="T10" fmla="*/ 0 w 883"/>
              <a:gd name="T11" fmla="*/ 87 h 174"/>
              <a:gd name="T12" fmla="*/ 87 w 883"/>
              <a:gd name="T13" fmla="*/ 174 h 174"/>
              <a:gd name="T14" fmla="*/ 87 w 883"/>
              <a:gd name="T15" fmla="*/ 174 h 174"/>
              <a:gd name="T16" fmla="*/ 796 w 883"/>
              <a:gd name="T1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3" h="174">
                <a:moveTo>
                  <a:pt x="796" y="174"/>
                </a:moveTo>
                <a:cubicBezTo>
                  <a:pt x="844" y="174"/>
                  <a:pt x="883" y="135"/>
                  <a:pt x="883" y="87"/>
                </a:cubicBezTo>
                <a:cubicBezTo>
                  <a:pt x="883" y="39"/>
                  <a:pt x="844" y="0"/>
                  <a:pt x="796" y="0"/>
                </a:cubicBezTo>
                <a:lnTo>
                  <a:pt x="796" y="0"/>
                </a:lnTo>
                <a:lnTo>
                  <a:pt x="87" y="0"/>
                </a:lnTo>
                <a:cubicBezTo>
                  <a:pt x="39" y="0"/>
                  <a:pt x="0" y="39"/>
                  <a:pt x="0" y="87"/>
                </a:cubicBezTo>
                <a:cubicBezTo>
                  <a:pt x="0" y="135"/>
                  <a:pt x="39" y="174"/>
                  <a:pt x="87" y="174"/>
                </a:cubicBezTo>
                <a:lnTo>
                  <a:pt x="87" y="174"/>
                </a:lnTo>
                <a:lnTo>
                  <a:pt x="796" y="17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69" name="Freeform 450"/>
          <p:cNvSpPr>
            <a:spLocks/>
          </p:cNvSpPr>
          <p:nvPr/>
        </p:nvSpPr>
        <p:spPr bwMode="auto">
          <a:xfrm>
            <a:off x="3368675" y="1965326"/>
            <a:ext cx="525463" cy="103188"/>
          </a:xfrm>
          <a:custGeom>
            <a:avLst/>
            <a:gdLst>
              <a:gd name="T0" fmla="*/ 796 w 883"/>
              <a:gd name="T1" fmla="*/ 174 h 174"/>
              <a:gd name="T2" fmla="*/ 883 w 883"/>
              <a:gd name="T3" fmla="*/ 87 h 174"/>
              <a:gd name="T4" fmla="*/ 796 w 883"/>
              <a:gd name="T5" fmla="*/ 0 h 174"/>
              <a:gd name="T6" fmla="*/ 796 w 883"/>
              <a:gd name="T7" fmla="*/ 0 h 174"/>
              <a:gd name="T8" fmla="*/ 87 w 883"/>
              <a:gd name="T9" fmla="*/ 0 h 174"/>
              <a:gd name="T10" fmla="*/ 0 w 883"/>
              <a:gd name="T11" fmla="*/ 87 h 174"/>
              <a:gd name="T12" fmla="*/ 87 w 883"/>
              <a:gd name="T13" fmla="*/ 174 h 174"/>
              <a:gd name="T14" fmla="*/ 87 w 883"/>
              <a:gd name="T15" fmla="*/ 174 h 174"/>
              <a:gd name="T16" fmla="*/ 796 w 883"/>
              <a:gd name="T17" fmla="*/ 174 h 17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83" h="174">
                <a:moveTo>
                  <a:pt x="796" y="174"/>
                </a:moveTo>
                <a:cubicBezTo>
                  <a:pt x="844" y="174"/>
                  <a:pt x="883" y="135"/>
                  <a:pt x="883" y="87"/>
                </a:cubicBezTo>
                <a:cubicBezTo>
                  <a:pt x="883" y="39"/>
                  <a:pt x="844" y="0"/>
                  <a:pt x="796" y="0"/>
                </a:cubicBezTo>
                <a:lnTo>
                  <a:pt x="796" y="0"/>
                </a:lnTo>
                <a:lnTo>
                  <a:pt x="87" y="0"/>
                </a:lnTo>
                <a:cubicBezTo>
                  <a:pt x="39" y="0"/>
                  <a:pt x="0" y="39"/>
                  <a:pt x="0" y="87"/>
                </a:cubicBezTo>
                <a:cubicBezTo>
                  <a:pt x="0" y="135"/>
                  <a:pt x="39" y="174"/>
                  <a:pt x="87" y="174"/>
                </a:cubicBezTo>
                <a:lnTo>
                  <a:pt x="87" y="174"/>
                </a:lnTo>
                <a:lnTo>
                  <a:pt x="796" y="17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0" name="Rectangle 451"/>
          <p:cNvSpPr>
            <a:spLocks noChangeArrowheads="1"/>
          </p:cNvSpPr>
          <p:nvPr/>
        </p:nvSpPr>
        <p:spPr bwMode="auto">
          <a:xfrm>
            <a:off x="3460750" y="1960563"/>
            <a:ext cx="2000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1" name="Rectangle 452"/>
          <p:cNvSpPr>
            <a:spLocks noChangeArrowheads="1"/>
          </p:cNvSpPr>
          <p:nvPr/>
        </p:nvSpPr>
        <p:spPr bwMode="auto">
          <a:xfrm>
            <a:off x="3622675" y="19605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2" name="Rectangle 453"/>
          <p:cNvSpPr>
            <a:spLocks noChangeArrowheads="1"/>
          </p:cNvSpPr>
          <p:nvPr/>
        </p:nvSpPr>
        <p:spPr bwMode="auto">
          <a:xfrm>
            <a:off x="3651250" y="19605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3" name="Freeform 454"/>
          <p:cNvSpPr>
            <a:spLocks/>
          </p:cNvSpPr>
          <p:nvPr/>
        </p:nvSpPr>
        <p:spPr bwMode="auto">
          <a:xfrm>
            <a:off x="3379788" y="2790826"/>
            <a:ext cx="525463" cy="98425"/>
          </a:xfrm>
          <a:custGeom>
            <a:avLst/>
            <a:gdLst>
              <a:gd name="T0" fmla="*/ 801 w 883"/>
              <a:gd name="T1" fmla="*/ 165 h 165"/>
              <a:gd name="T2" fmla="*/ 883 w 883"/>
              <a:gd name="T3" fmla="*/ 82 h 165"/>
              <a:gd name="T4" fmla="*/ 801 w 883"/>
              <a:gd name="T5" fmla="*/ 0 h 165"/>
              <a:gd name="T6" fmla="*/ 801 w 883"/>
              <a:gd name="T7" fmla="*/ 0 h 165"/>
              <a:gd name="T8" fmla="*/ 82 w 883"/>
              <a:gd name="T9" fmla="*/ 0 h 165"/>
              <a:gd name="T10" fmla="*/ 0 w 883"/>
              <a:gd name="T11" fmla="*/ 82 h 165"/>
              <a:gd name="T12" fmla="*/ 82 w 883"/>
              <a:gd name="T13" fmla="*/ 165 h 165"/>
              <a:gd name="T14" fmla="*/ 801 w 883"/>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65">
                <a:moveTo>
                  <a:pt x="801" y="165"/>
                </a:moveTo>
                <a:cubicBezTo>
                  <a:pt x="846" y="165"/>
                  <a:pt x="883" y="128"/>
                  <a:pt x="883" y="82"/>
                </a:cubicBezTo>
                <a:cubicBezTo>
                  <a:pt x="883" y="37"/>
                  <a:pt x="846" y="0"/>
                  <a:pt x="801" y="0"/>
                </a:cubicBezTo>
                <a:lnTo>
                  <a:pt x="801" y="0"/>
                </a:lnTo>
                <a:lnTo>
                  <a:pt x="82" y="0"/>
                </a:lnTo>
                <a:cubicBezTo>
                  <a:pt x="37" y="0"/>
                  <a:pt x="0" y="37"/>
                  <a:pt x="0" y="82"/>
                </a:cubicBezTo>
                <a:cubicBezTo>
                  <a:pt x="0" y="128"/>
                  <a:pt x="37" y="165"/>
                  <a:pt x="82" y="165"/>
                </a:cubicBezTo>
                <a:lnTo>
                  <a:pt x="801" y="16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074" name="Freeform 455"/>
          <p:cNvSpPr>
            <a:spLocks/>
          </p:cNvSpPr>
          <p:nvPr/>
        </p:nvSpPr>
        <p:spPr bwMode="auto">
          <a:xfrm>
            <a:off x="3379788" y="2790826"/>
            <a:ext cx="525463" cy="98425"/>
          </a:xfrm>
          <a:custGeom>
            <a:avLst/>
            <a:gdLst>
              <a:gd name="T0" fmla="*/ 801 w 883"/>
              <a:gd name="T1" fmla="*/ 165 h 165"/>
              <a:gd name="T2" fmla="*/ 883 w 883"/>
              <a:gd name="T3" fmla="*/ 82 h 165"/>
              <a:gd name="T4" fmla="*/ 801 w 883"/>
              <a:gd name="T5" fmla="*/ 0 h 165"/>
              <a:gd name="T6" fmla="*/ 801 w 883"/>
              <a:gd name="T7" fmla="*/ 0 h 165"/>
              <a:gd name="T8" fmla="*/ 82 w 883"/>
              <a:gd name="T9" fmla="*/ 0 h 165"/>
              <a:gd name="T10" fmla="*/ 0 w 883"/>
              <a:gd name="T11" fmla="*/ 82 h 165"/>
              <a:gd name="T12" fmla="*/ 82 w 883"/>
              <a:gd name="T13" fmla="*/ 165 h 165"/>
              <a:gd name="T14" fmla="*/ 801 w 883"/>
              <a:gd name="T15" fmla="*/ 165 h 16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65">
                <a:moveTo>
                  <a:pt x="801" y="165"/>
                </a:moveTo>
                <a:cubicBezTo>
                  <a:pt x="846" y="165"/>
                  <a:pt x="883" y="128"/>
                  <a:pt x="883" y="82"/>
                </a:cubicBezTo>
                <a:cubicBezTo>
                  <a:pt x="883" y="37"/>
                  <a:pt x="846" y="0"/>
                  <a:pt x="801" y="0"/>
                </a:cubicBezTo>
                <a:lnTo>
                  <a:pt x="801" y="0"/>
                </a:lnTo>
                <a:lnTo>
                  <a:pt x="82" y="0"/>
                </a:lnTo>
                <a:cubicBezTo>
                  <a:pt x="37" y="0"/>
                  <a:pt x="0" y="37"/>
                  <a:pt x="0" y="82"/>
                </a:cubicBezTo>
                <a:cubicBezTo>
                  <a:pt x="0" y="128"/>
                  <a:pt x="37" y="165"/>
                  <a:pt x="82" y="165"/>
                </a:cubicBezTo>
                <a:lnTo>
                  <a:pt x="801" y="16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5" name="Rectangle 456"/>
          <p:cNvSpPr>
            <a:spLocks noChangeArrowheads="1"/>
          </p:cNvSpPr>
          <p:nvPr/>
        </p:nvSpPr>
        <p:spPr bwMode="auto">
          <a:xfrm>
            <a:off x="3470275" y="2789238"/>
            <a:ext cx="2000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KMP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6" name="Rectangle 457"/>
          <p:cNvSpPr>
            <a:spLocks noChangeArrowheads="1"/>
          </p:cNvSpPr>
          <p:nvPr/>
        </p:nvSpPr>
        <p:spPr bwMode="auto">
          <a:xfrm>
            <a:off x="3632200" y="27892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7" name="Rectangle 458"/>
          <p:cNvSpPr>
            <a:spLocks noChangeArrowheads="1"/>
          </p:cNvSpPr>
          <p:nvPr/>
        </p:nvSpPr>
        <p:spPr bwMode="auto">
          <a:xfrm>
            <a:off x="3660775" y="27892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78" name="Freeform 459"/>
          <p:cNvSpPr>
            <a:spLocks/>
          </p:cNvSpPr>
          <p:nvPr/>
        </p:nvSpPr>
        <p:spPr bwMode="auto">
          <a:xfrm>
            <a:off x="1227138" y="1285876"/>
            <a:ext cx="117475" cy="731838"/>
          </a:xfrm>
          <a:custGeom>
            <a:avLst/>
            <a:gdLst>
              <a:gd name="T0" fmla="*/ 199 w 199"/>
              <a:gd name="T1" fmla="*/ 0 h 1229"/>
              <a:gd name="T2" fmla="*/ 153 w 199"/>
              <a:gd name="T3" fmla="*/ 0 h 1229"/>
              <a:gd name="T4" fmla="*/ 76 w 199"/>
              <a:gd name="T5" fmla="*/ 77 h 1229"/>
              <a:gd name="T6" fmla="*/ 76 w 199"/>
              <a:gd name="T7" fmla="*/ 77 h 1229"/>
              <a:gd name="T8" fmla="*/ 76 w 199"/>
              <a:gd name="T9" fmla="*/ 77 h 1229"/>
              <a:gd name="T10" fmla="*/ 76 w 199"/>
              <a:gd name="T11" fmla="*/ 538 h 1229"/>
              <a:gd name="T12" fmla="*/ 0 w 199"/>
              <a:gd name="T13" fmla="*/ 614 h 1229"/>
              <a:gd name="T14" fmla="*/ 0 w 199"/>
              <a:gd name="T15" fmla="*/ 614 h 1229"/>
              <a:gd name="T16" fmla="*/ 76 w 199"/>
              <a:gd name="T17" fmla="*/ 691 h 1229"/>
              <a:gd name="T18" fmla="*/ 76 w 199"/>
              <a:gd name="T19" fmla="*/ 691 h 1229"/>
              <a:gd name="T20" fmla="*/ 76 w 199"/>
              <a:gd name="T21" fmla="*/ 691 h 1229"/>
              <a:gd name="T22" fmla="*/ 76 w 199"/>
              <a:gd name="T23" fmla="*/ 1152 h 1229"/>
              <a:gd name="T24" fmla="*/ 153 w 199"/>
              <a:gd name="T25" fmla="*/ 1229 h 1229"/>
              <a:gd name="T26" fmla="*/ 153 w 199"/>
              <a:gd name="T27" fmla="*/ 1229 h 1229"/>
              <a:gd name="T28" fmla="*/ 153 w 199"/>
              <a:gd name="T29" fmla="*/ 1229 h 1229"/>
              <a:gd name="T30" fmla="*/ 199 w 199"/>
              <a:gd name="T31" fmla="*/ 1229 h 12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 h="1229">
                <a:moveTo>
                  <a:pt x="199" y="0"/>
                </a:moveTo>
                <a:lnTo>
                  <a:pt x="153" y="0"/>
                </a:lnTo>
                <a:cubicBezTo>
                  <a:pt x="111" y="0"/>
                  <a:pt x="76" y="34"/>
                  <a:pt x="76" y="77"/>
                </a:cubicBezTo>
                <a:cubicBezTo>
                  <a:pt x="76" y="77"/>
                  <a:pt x="76" y="77"/>
                  <a:pt x="76" y="77"/>
                </a:cubicBezTo>
                <a:lnTo>
                  <a:pt x="76" y="77"/>
                </a:lnTo>
                <a:lnTo>
                  <a:pt x="76" y="538"/>
                </a:lnTo>
                <a:cubicBezTo>
                  <a:pt x="76" y="580"/>
                  <a:pt x="42" y="614"/>
                  <a:pt x="0" y="614"/>
                </a:cubicBezTo>
                <a:cubicBezTo>
                  <a:pt x="0" y="614"/>
                  <a:pt x="0" y="614"/>
                  <a:pt x="0" y="614"/>
                </a:cubicBezTo>
                <a:cubicBezTo>
                  <a:pt x="42" y="614"/>
                  <a:pt x="76" y="649"/>
                  <a:pt x="76" y="691"/>
                </a:cubicBezTo>
                <a:cubicBezTo>
                  <a:pt x="76" y="691"/>
                  <a:pt x="76" y="691"/>
                  <a:pt x="76" y="691"/>
                </a:cubicBezTo>
                <a:lnTo>
                  <a:pt x="76" y="691"/>
                </a:lnTo>
                <a:lnTo>
                  <a:pt x="76" y="1152"/>
                </a:lnTo>
                <a:cubicBezTo>
                  <a:pt x="76" y="1194"/>
                  <a:pt x="111" y="1229"/>
                  <a:pt x="153" y="1229"/>
                </a:cubicBezTo>
                <a:cubicBezTo>
                  <a:pt x="153" y="1229"/>
                  <a:pt x="153" y="1229"/>
                  <a:pt x="153" y="1229"/>
                </a:cubicBezTo>
                <a:lnTo>
                  <a:pt x="153" y="1229"/>
                </a:lnTo>
                <a:lnTo>
                  <a:pt x="199" y="1229"/>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79" name="Rectangle 460"/>
          <p:cNvSpPr>
            <a:spLocks noChangeArrowheads="1"/>
          </p:cNvSpPr>
          <p:nvPr/>
        </p:nvSpPr>
        <p:spPr bwMode="auto">
          <a:xfrm rot="16200000">
            <a:off x="1127125" y="1636713"/>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0" name="Rectangle 461"/>
          <p:cNvSpPr>
            <a:spLocks noChangeArrowheads="1"/>
          </p:cNvSpPr>
          <p:nvPr/>
        </p:nvSpPr>
        <p:spPr bwMode="auto">
          <a:xfrm rot="16200000">
            <a:off x="1122363" y="1555751"/>
            <a:ext cx="1333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1" name="Rectangle 462"/>
          <p:cNvSpPr>
            <a:spLocks noChangeArrowheads="1"/>
          </p:cNvSpPr>
          <p:nvPr/>
        </p:nvSpPr>
        <p:spPr bwMode="auto">
          <a:xfrm rot="16200000">
            <a:off x="1127125" y="149383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2" name="Freeform 463"/>
          <p:cNvSpPr>
            <a:spLocks/>
          </p:cNvSpPr>
          <p:nvPr/>
        </p:nvSpPr>
        <p:spPr bwMode="auto">
          <a:xfrm>
            <a:off x="1227138" y="2840038"/>
            <a:ext cx="117475" cy="639763"/>
          </a:xfrm>
          <a:custGeom>
            <a:avLst/>
            <a:gdLst>
              <a:gd name="T0" fmla="*/ 199 w 199"/>
              <a:gd name="T1" fmla="*/ 0 h 1075"/>
              <a:gd name="T2" fmla="*/ 153 w 199"/>
              <a:gd name="T3" fmla="*/ 0 h 1075"/>
              <a:gd name="T4" fmla="*/ 76 w 199"/>
              <a:gd name="T5" fmla="*/ 77 h 1075"/>
              <a:gd name="T6" fmla="*/ 76 w 199"/>
              <a:gd name="T7" fmla="*/ 77 h 1075"/>
              <a:gd name="T8" fmla="*/ 76 w 199"/>
              <a:gd name="T9" fmla="*/ 77 h 1075"/>
              <a:gd name="T10" fmla="*/ 76 w 199"/>
              <a:gd name="T11" fmla="*/ 461 h 1075"/>
              <a:gd name="T12" fmla="*/ 0 w 199"/>
              <a:gd name="T13" fmla="*/ 538 h 1075"/>
              <a:gd name="T14" fmla="*/ 0 w 199"/>
              <a:gd name="T15" fmla="*/ 538 h 1075"/>
              <a:gd name="T16" fmla="*/ 76 w 199"/>
              <a:gd name="T17" fmla="*/ 615 h 1075"/>
              <a:gd name="T18" fmla="*/ 76 w 199"/>
              <a:gd name="T19" fmla="*/ 615 h 1075"/>
              <a:gd name="T20" fmla="*/ 76 w 199"/>
              <a:gd name="T21" fmla="*/ 615 h 1075"/>
              <a:gd name="T22" fmla="*/ 76 w 199"/>
              <a:gd name="T23" fmla="*/ 999 h 1075"/>
              <a:gd name="T24" fmla="*/ 153 w 199"/>
              <a:gd name="T25" fmla="*/ 1075 h 1075"/>
              <a:gd name="T26" fmla="*/ 153 w 199"/>
              <a:gd name="T27" fmla="*/ 1075 h 1075"/>
              <a:gd name="T28" fmla="*/ 153 w 199"/>
              <a:gd name="T29" fmla="*/ 1075 h 1075"/>
              <a:gd name="T30" fmla="*/ 199 w 199"/>
              <a:gd name="T31" fmla="*/ 1075 h 107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199" h="1075">
                <a:moveTo>
                  <a:pt x="199" y="0"/>
                </a:moveTo>
                <a:lnTo>
                  <a:pt x="153" y="0"/>
                </a:lnTo>
                <a:cubicBezTo>
                  <a:pt x="111" y="0"/>
                  <a:pt x="76" y="35"/>
                  <a:pt x="76" y="77"/>
                </a:cubicBezTo>
                <a:cubicBezTo>
                  <a:pt x="76" y="77"/>
                  <a:pt x="76" y="77"/>
                  <a:pt x="76" y="77"/>
                </a:cubicBezTo>
                <a:lnTo>
                  <a:pt x="76" y="77"/>
                </a:lnTo>
                <a:lnTo>
                  <a:pt x="76" y="461"/>
                </a:lnTo>
                <a:cubicBezTo>
                  <a:pt x="76" y="503"/>
                  <a:pt x="42" y="538"/>
                  <a:pt x="0" y="538"/>
                </a:cubicBezTo>
                <a:cubicBezTo>
                  <a:pt x="0" y="538"/>
                  <a:pt x="0" y="538"/>
                  <a:pt x="0" y="538"/>
                </a:cubicBezTo>
                <a:cubicBezTo>
                  <a:pt x="42" y="538"/>
                  <a:pt x="76" y="572"/>
                  <a:pt x="76" y="615"/>
                </a:cubicBezTo>
                <a:cubicBezTo>
                  <a:pt x="76" y="615"/>
                  <a:pt x="76" y="615"/>
                  <a:pt x="76" y="615"/>
                </a:cubicBezTo>
                <a:lnTo>
                  <a:pt x="76" y="615"/>
                </a:lnTo>
                <a:lnTo>
                  <a:pt x="76" y="999"/>
                </a:lnTo>
                <a:cubicBezTo>
                  <a:pt x="76" y="1041"/>
                  <a:pt x="111" y="1075"/>
                  <a:pt x="153" y="1075"/>
                </a:cubicBezTo>
                <a:cubicBezTo>
                  <a:pt x="153" y="1075"/>
                  <a:pt x="153" y="1075"/>
                  <a:pt x="153" y="1075"/>
                </a:cubicBezTo>
                <a:lnTo>
                  <a:pt x="153" y="1075"/>
                </a:lnTo>
                <a:lnTo>
                  <a:pt x="199" y="1075"/>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3" name="Rectangle 464"/>
          <p:cNvSpPr>
            <a:spLocks noChangeArrowheads="1"/>
          </p:cNvSpPr>
          <p:nvPr/>
        </p:nvSpPr>
        <p:spPr bwMode="auto">
          <a:xfrm rot="16200000">
            <a:off x="1116013" y="3103563"/>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4" name="Rectangle 465"/>
          <p:cNvSpPr>
            <a:spLocks noChangeArrowheads="1"/>
          </p:cNvSpPr>
          <p:nvPr/>
        </p:nvSpPr>
        <p:spPr bwMode="auto">
          <a:xfrm rot="16200000">
            <a:off x="1117600" y="3017838"/>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5" name="Rectangle 466"/>
          <p:cNvSpPr>
            <a:spLocks noChangeArrowheads="1"/>
          </p:cNvSpPr>
          <p:nvPr/>
        </p:nvSpPr>
        <p:spPr bwMode="auto">
          <a:xfrm rot="16200000">
            <a:off x="1150938" y="2965451"/>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I</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6" name="Freeform 467"/>
          <p:cNvSpPr>
            <a:spLocks/>
          </p:cNvSpPr>
          <p:nvPr/>
        </p:nvSpPr>
        <p:spPr bwMode="auto">
          <a:xfrm>
            <a:off x="1227138" y="2017713"/>
            <a:ext cx="117475" cy="822325"/>
          </a:xfrm>
          <a:custGeom>
            <a:avLst/>
            <a:gdLst>
              <a:gd name="T0" fmla="*/ 199 w 199"/>
              <a:gd name="T1" fmla="*/ 0 h 1382"/>
              <a:gd name="T2" fmla="*/ 153 w 199"/>
              <a:gd name="T3" fmla="*/ 0 h 1382"/>
              <a:gd name="T4" fmla="*/ 76 w 199"/>
              <a:gd name="T5" fmla="*/ 77 h 1382"/>
              <a:gd name="T6" fmla="*/ 76 w 199"/>
              <a:gd name="T7" fmla="*/ 77 h 1382"/>
              <a:gd name="T8" fmla="*/ 76 w 199"/>
              <a:gd name="T9" fmla="*/ 77 h 1382"/>
              <a:gd name="T10" fmla="*/ 76 w 199"/>
              <a:gd name="T11" fmla="*/ 614 h 1382"/>
              <a:gd name="T12" fmla="*/ 0 w 199"/>
              <a:gd name="T13" fmla="*/ 691 h 1382"/>
              <a:gd name="T14" fmla="*/ 0 w 199"/>
              <a:gd name="T15" fmla="*/ 691 h 1382"/>
              <a:gd name="T16" fmla="*/ 76 w 199"/>
              <a:gd name="T17" fmla="*/ 768 h 1382"/>
              <a:gd name="T18" fmla="*/ 76 w 199"/>
              <a:gd name="T19" fmla="*/ 768 h 1382"/>
              <a:gd name="T20" fmla="*/ 76 w 199"/>
              <a:gd name="T21" fmla="*/ 1305 h 1382"/>
              <a:gd name="T22" fmla="*/ 153 w 199"/>
              <a:gd name="T23" fmla="*/ 1382 h 1382"/>
              <a:gd name="T24" fmla="*/ 153 w 199"/>
              <a:gd name="T25" fmla="*/ 1382 h 1382"/>
              <a:gd name="T26" fmla="*/ 153 w 199"/>
              <a:gd name="T27" fmla="*/ 1382 h 1382"/>
              <a:gd name="T28" fmla="*/ 199 w 199"/>
              <a:gd name="T29" fmla="*/ 1382 h 13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199" h="1382">
                <a:moveTo>
                  <a:pt x="199" y="0"/>
                </a:moveTo>
                <a:lnTo>
                  <a:pt x="153" y="0"/>
                </a:lnTo>
                <a:cubicBezTo>
                  <a:pt x="111" y="0"/>
                  <a:pt x="76" y="34"/>
                  <a:pt x="76" y="77"/>
                </a:cubicBezTo>
                <a:cubicBezTo>
                  <a:pt x="76" y="77"/>
                  <a:pt x="76" y="77"/>
                  <a:pt x="76" y="77"/>
                </a:cubicBezTo>
                <a:lnTo>
                  <a:pt x="76" y="77"/>
                </a:lnTo>
                <a:lnTo>
                  <a:pt x="76" y="614"/>
                </a:lnTo>
                <a:cubicBezTo>
                  <a:pt x="76" y="657"/>
                  <a:pt x="42" y="691"/>
                  <a:pt x="0" y="691"/>
                </a:cubicBezTo>
                <a:cubicBezTo>
                  <a:pt x="0" y="691"/>
                  <a:pt x="0" y="691"/>
                  <a:pt x="0" y="691"/>
                </a:cubicBezTo>
                <a:cubicBezTo>
                  <a:pt x="42" y="691"/>
                  <a:pt x="76" y="725"/>
                  <a:pt x="76" y="768"/>
                </a:cubicBezTo>
                <a:cubicBezTo>
                  <a:pt x="76" y="768"/>
                  <a:pt x="76" y="768"/>
                  <a:pt x="76" y="768"/>
                </a:cubicBezTo>
                <a:lnTo>
                  <a:pt x="76" y="1305"/>
                </a:lnTo>
                <a:cubicBezTo>
                  <a:pt x="76" y="1348"/>
                  <a:pt x="111" y="1382"/>
                  <a:pt x="153" y="1382"/>
                </a:cubicBezTo>
                <a:cubicBezTo>
                  <a:pt x="153" y="1382"/>
                  <a:pt x="153" y="1382"/>
                  <a:pt x="153" y="1382"/>
                </a:cubicBezTo>
                <a:lnTo>
                  <a:pt x="153" y="1382"/>
                </a:lnTo>
                <a:lnTo>
                  <a:pt x="199" y="1382"/>
                </a:ln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087" name="Rectangle 468"/>
          <p:cNvSpPr>
            <a:spLocks noChangeArrowheads="1"/>
          </p:cNvSpPr>
          <p:nvPr/>
        </p:nvSpPr>
        <p:spPr bwMode="auto">
          <a:xfrm rot="16200000">
            <a:off x="1117600" y="2636838"/>
            <a:ext cx="1238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8" name="Rectangle 469"/>
          <p:cNvSpPr>
            <a:spLocks noChangeArrowheads="1"/>
          </p:cNvSpPr>
          <p:nvPr/>
        </p:nvSpPr>
        <p:spPr bwMode="auto">
          <a:xfrm rot="16200000">
            <a:off x="1136650" y="258921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r</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89" name="Rectangle 470"/>
          <p:cNvSpPr>
            <a:spLocks noChangeArrowheads="1"/>
          </p:cNvSpPr>
          <p:nvPr/>
        </p:nvSpPr>
        <p:spPr bwMode="auto">
          <a:xfrm rot="16200000">
            <a:off x="1122363" y="2546351"/>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0" name="Rectangle 471"/>
          <p:cNvSpPr>
            <a:spLocks noChangeArrowheads="1"/>
          </p:cNvSpPr>
          <p:nvPr/>
        </p:nvSpPr>
        <p:spPr bwMode="auto">
          <a:xfrm rot="16200000">
            <a:off x="1141413" y="2508251"/>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1" name="Rectangle 472"/>
          <p:cNvSpPr>
            <a:spLocks noChangeArrowheads="1"/>
          </p:cNvSpPr>
          <p:nvPr/>
        </p:nvSpPr>
        <p:spPr bwMode="auto">
          <a:xfrm rot="16200000">
            <a:off x="1122363" y="2460626"/>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2" name="Rectangle 473"/>
          <p:cNvSpPr>
            <a:spLocks noChangeArrowheads="1"/>
          </p:cNvSpPr>
          <p:nvPr/>
        </p:nvSpPr>
        <p:spPr bwMode="auto">
          <a:xfrm rot="16200000">
            <a:off x="1127125" y="2408238"/>
            <a:ext cx="1047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3" name="Rectangle 474"/>
          <p:cNvSpPr>
            <a:spLocks noChangeArrowheads="1"/>
          </p:cNvSpPr>
          <p:nvPr/>
        </p:nvSpPr>
        <p:spPr bwMode="auto">
          <a:xfrm rot="16200000">
            <a:off x="1122363" y="2355851"/>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4" name="Rectangle 475"/>
          <p:cNvSpPr>
            <a:spLocks noChangeArrowheads="1"/>
          </p:cNvSpPr>
          <p:nvPr/>
        </p:nvSpPr>
        <p:spPr bwMode="auto">
          <a:xfrm rot="16200000">
            <a:off x="1141413" y="2316163"/>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5" name="Rectangle 476"/>
          <p:cNvSpPr>
            <a:spLocks noChangeArrowheads="1"/>
          </p:cNvSpPr>
          <p:nvPr/>
        </p:nvSpPr>
        <p:spPr bwMode="auto">
          <a:xfrm rot="16200000">
            <a:off x="1141413" y="2287588"/>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6" name="Rectangle 477"/>
          <p:cNvSpPr>
            <a:spLocks noChangeArrowheads="1"/>
          </p:cNvSpPr>
          <p:nvPr/>
        </p:nvSpPr>
        <p:spPr bwMode="auto">
          <a:xfrm rot="16200000">
            <a:off x="1108075" y="2225676"/>
            <a:ext cx="1428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7" name="Rectangle 478"/>
          <p:cNvSpPr>
            <a:spLocks noChangeArrowheads="1"/>
          </p:cNvSpPr>
          <p:nvPr/>
        </p:nvSpPr>
        <p:spPr bwMode="auto">
          <a:xfrm rot="16200000">
            <a:off x="1122363" y="215423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o</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8" name="Rectangle 479"/>
          <p:cNvSpPr>
            <a:spLocks noChangeArrowheads="1"/>
          </p:cNvSpPr>
          <p:nvPr/>
        </p:nvSpPr>
        <p:spPr bwMode="auto">
          <a:xfrm rot="16200000">
            <a:off x="1122363" y="21066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099" name="Rectangle 480"/>
          <p:cNvSpPr>
            <a:spLocks noChangeArrowheads="1"/>
          </p:cNvSpPr>
          <p:nvPr/>
        </p:nvSpPr>
        <p:spPr bwMode="auto">
          <a:xfrm rot="16200000">
            <a:off x="1122363" y="204946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u</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0" name="Rectangle 481"/>
          <p:cNvSpPr>
            <a:spLocks noChangeArrowheads="1"/>
          </p:cNvSpPr>
          <p:nvPr/>
        </p:nvSpPr>
        <p:spPr bwMode="auto">
          <a:xfrm rot="16200000">
            <a:off x="1141413" y="2011363"/>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1" name="Rectangle 482"/>
          <p:cNvSpPr>
            <a:spLocks noChangeArrowheads="1"/>
          </p:cNvSpPr>
          <p:nvPr/>
        </p:nvSpPr>
        <p:spPr bwMode="auto">
          <a:xfrm rot="16200000">
            <a:off x="1122363" y="196373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2" name="Freeform 483"/>
          <p:cNvSpPr>
            <a:spLocks/>
          </p:cNvSpPr>
          <p:nvPr/>
        </p:nvSpPr>
        <p:spPr bwMode="auto">
          <a:xfrm>
            <a:off x="1379538" y="1651001"/>
            <a:ext cx="846138" cy="165100"/>
          </a:xfrm>
          <a:custGeom>
            <a:avLst/>
            <a:gdLst>
              <a:gd name="T0" fmla="*/ 1282 w 1421"/>
              <a:gd name="T1" fmla="*/ 277 h 277"/>
              <a:gd name="T2" fmla="*/ 1421 w 1421"/>
              <a:gd name="T3" fmla="*/ 139 h 277"/>
              <a:gd name="T4" fmla="*/ 1282 w 1421"/>
              <a:gd name="T5" fmla="*/ 0 h 277"/>
              <a:gd name="T6" fmla="*/ 1282 w 1421"/>
              <a:gd name="T7" fmla="*/ 0 h 277"/>
              <a:gd name="T8" fmla="*/ 138 w 1421"/>
              <a:gd name="T9" fmla="*/ 0 h 277"/>
              <a:gd name="T10" fmla="*/ 0 w 1421"/>
              <a:gd name="T11" fmla="*/ 139 h 277"/>
              <a:gd name="T12" fmla="*/ 138 w 1421"/>
              <a:gd name="T13" fmla="*/ 277 h 277"/>
              <a:gd name="T14" fmla="*/ 1282 w 1421"/>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1" h="277">
                <a:moveTo>
                  <a:pt x="1282" y="277"/>
                </a:moveTo>
                <a:cubicBezTo>
                  <a:pt x="1359" y="277"/>
                  <a:pt x="1421" y="215"/>
                  <a:pt x="1421" y="139"/>
                </a:cubicBezTo>
                <a:cubicBezTo>
                  <a:pt x="1421" y="62"/>
                  <a:pt x="1359" y="0"/>
                  <a:pt x="1282" y="0"/>
                </a:cubicBezTo>
                <a:lnTo>
                  <a:pt x="1282" y="0"/>
                </a:lnTo>
                <a:lnTo>
                  <a:pt x="138" y="0"/>
                </a:lnTo>
                <a:cubicBezTo>
                  <a:pt x="62" y="0"/>
                  <a:pt x="0" y="62"/>
                  <a:pt x="0" y="139"/>
                </a:cubicBezTo>
                <a:cubicBezTo>
                  <a:pt x="0" y="215"/>
                  <a:pt x="62" y="277"/>
                  <a:pt x="138" y="277"/>
                </a:cubicBezTo>
                <a:lnTo>
                  <a:pt x="1282" y="277"/>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03" name="Freeform 484"/>
          <p:cNvSpPr>
            <a:spLocks/>
          </p:cNvSpPr>
          <p:nvPr/>
        </p:nvSpPr>
        <p:spPr bwMode="auto">
          <a:xfrm>
            <a:off x="1379538" y="1651001"/>
            <a:ext cx="846138" cy="165100"/>
          </a:xfrm>
          <a:custGeom>
            <a:avLst/>
            <a:gdLst>
              <a:gd name="T0" fmla="*/ 1282 w 1421"/>
              <a:gd name="T1" fmla="*/ 277 h 277"/>
              <a:gd name="T2" fmla="*/ 1421 w 1421"/>
              <a:gd name="T3" fmla="*/ 139 h 277"/>
              <a:gd name="T4" fmla="*/ 1282 w 1421"/>
              <a:gd name="T5" fmla="*/ 0 h 277"/>
              <a:gd name="T6" fmla="*/ 1282 w 1421"/>
              <a:gd name="T7" fmla="*/ 0 h 277"/>
              <a:gd name="T8" fmla="*/ 138 w 1421"/>
              <a:gd name="T9" fmla="*/ 0 h 277"/>
              <a:gd name="T10" fmla="*/ 0 w 1421"/>
              <a:gd name="T11" fmla="*/ 139 h 277"/>
              <a:gd name="T12" fmla="*/ 138 w 1421"/>
              <a:gd name="T13" fmla="*/ 277 h 277"/>
              <a:gd name="T14" fmla="*/ 1282 w 1421"/>
              <a:gd name="T15" fmla="*/ 277 h 277"/>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421" h="277">
                <a:moveTo>
                  <a:pt x="1282" y="277"/>
                </a:moveTo>
                <a:cubicBezTo>
                  <a:pt x="1359" y="277"/>
                  <a:pt x="1421" y="215"/>
                  <a:pt x="1421" y="139"/>
                </a:cubicBezTo>
                <a:cubicBezTo>
                  <a:pt x="1421" y="62"/>
                  <a:pt x="1359" y="0"/>
                  <a:pt x="1282" y="0"/>
                </a:cubicBezTo>
                <a:lnTo>
                  <a:pt x="1282" y="0"/>
                </a:lnTo>
                <a:lnTo>
                  <a:pt x="138" y="0"/>
                </a:lnTo>
                <a:cubicBezTo>
                  <a:pt x="62" y="0"/>
                  <a:pt x="0" y="62"/>
                  <a:pt x="0" y="139"/>
                </a:cubicBezTo>
                <a:cubicBezTo>
                  <a:pt x="0" y="215"/>
                  <a:pt x="62" y="277"/>
                  <a:pt x="138" y="277"/>
                </a:cubicBezTo>
                <a:lnTo>
                  <a:pt x="1282" y="277"/>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04" name="Rectangle 485"/>
          <p:cNvSpPr>
            <a:spLocks noChangeArrowheads="1"/>
          </p:cNvSpPr>
          <p:nvPr/>
        </p:nvSpPr>
        <p:spPr bwMode="auto">
          <a:xfrm>
            <a:off x="1479550" y="1665288"/>
            <a:ext cx="2857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5" name="Rectangle 486"/>
          <p:cNvSpPr>
            <a:spLocks noChangeArrowheads="1"/>
          </p:cNvSpPr>
          <p:nvPr/>
        </p:nvSpPr>
        <p:spPr bwMode="auto">
          <a:xfrm>
            <a:off x="1689100" y="166528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6" name="Rectangle 487"/>
          <p:cNvSpPr>
            <a:spLocks noChangeArrowheads="1"/>
          </p:cNvSpPr>
          <p:nvPr/>
        </p:nvSpPr>
        <p:spPr bwMode="auto">
          <a:xfrm>
            <a:off x="1746250" y="166528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7" name="Rectangle 488"/>
          <p:cNvSpPr>
            <a:spLocks noChangeArrowheads="1"/>
          </p:cNvSpPr>
          <p:nvPr/>
        </p:nvSpPr>
        <p:spPr bwMode="auto">
          <a:xfrm>
            <a:off x="1803400" y="1665288"/>
            <a:ext cx="1809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8" name="Rectangle 489"/>
          <p:cNvSpPr>
            <a:spLocks noChangeArrowheads="1"/>
          </p:cNvSpPr>
          <p:nvPr/>
        </p:nvSpPr>
        <p:spPr bwMode="auto">
          <a:xfrm>
            <a:off x="1927225" y="166528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09" name="Rectangle 490"/>
          <p:cNvSpPr>
            <a:spLocks noChangeArrowheads="1"/>
          </p:cNvSpPr>
          <p:nvPr/>
        </p:nvSpPr>
        <p:spPr bwMode="auto">
          <a:xfrm>
            <a:off x="1984375" y="1665288"/>
            <a:ext cx="2095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0" name="Freeform 491"/>
          <p:cNvSpPr>
            <a:spLocks/>
          </p:cNvSpPr>
          <p:nvPr/>
        </p:nvSpPr>
        <p:spPr bwMode="auto">
          <a:xfrm>
            <a:off x="5641975" y="1193801"/>
            <a:ext cx="914400" cy="192088"/>
          </a:xfrm>
          <a:custGeom>
            <a:avLst/>
            <a:gdLst>
              <a:gd name="T0" fmla="*/ 1375 w 1536"/>
              <a:gd name="T1" fmla="*/ 323 h 323"/>
              <a:gd name="T2" fmla="*/ 1536 w 1536"/>
              <a:gd name="T3" fmla="*/ 162 h 323"/>
              <a:gd name="T4" fmla="*/ 1375 w 1536"/>
              <a:gd name="T5" fmla="*/ 0 h 323"/>
              <a:gd name="T6" fmla="*/ 162 w 1536"/>
              <a:gd name="T7" fmla="*/ 0 h 323"/>
              <a:gd name="T8" fmla="*/ 0 w 1536"/>
              <a:gd name="T9" fmla="*/ 162 h 323"/>
              <a:gd name="T10" fmla="*/ 162 w 1536"/>
              <a:gd name="T11" fmla="*/ 323 h 323"/>
              <a:gd name="T12" fmla="*/ 162 w 1536"/>
              <a:gd name="T13" fmla="*/ 323 h 323"/>
              <a:gd name="T14" fmla="*/ 1375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5" y="323"/>
                </a:moveTo>
                <a:cubicBezTo>
                  <a:pt x="1464" y="323"/>
                  <a:pt x="1536" y="251"/>
                  <a:pt x="1536" y="162"/>
                </a:cubicBezTo>
                <a:cubicBezTo>
                  <a:pt x="1536" y="73"/>
                  <a:pt x="1464" y="0"/>
                  <a:pt x="1375" y="0"/>
                </a:cubicBezTo>
                <a:lnTo>
                  <a:pt x="162" y="0"/>
                </a:lnTo>
                <a:cubicBezTo>
                  <a:pt x="73" y="0"/>
                  <a:pt x="0" y="73"/>
                  <a:pt x="0" y="162"/>
                </a:cubicBezTo>
                <a:cubicBezTo>
                  <a:pt x="0" y="251"/>
                  <a:pt x="73" y="323"/>
                  <a:pt x="162" y="323"/>
                </a:cubicBezTo>
                <a:lnTo>
                  <a:pt x="162" y="323"/>
                </a:lnTo>
                <a:lnTo>
                  <a:pt x="1375" y="323"/>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11" name="Freeform 492"/>
          <p:cNvSpPr>
            <a:spLocks/>
          </p:cNvSpPr>
          <p:nvPr/>
        </p:nvSpPr>
        <p:spPr bwMode="auto">
          <a:xfrm>
            <a:off x="5641975" y="1193801"/>
            <a:ext cx="914400" cy="192088"/>
          </a:xfrm>
          <a:custGeom>
            <a:avLst/>
            <a:gdLst>
              <a:gd name="T0" fmla="*/ 1375 w 1536"/>
              <a:gd name="T1" fmla="*/ 323 h 323"/>
              <a:gd name="T2" fmla="*/ 1536 w 1536"/>
              <a:gd name="T3" fmla="*/ 162 h 323"/>
              <a:gd name="T4" fmla="*/ 1375 w 1536"/>
              <a:gd name="T5" fmla="*/ 0 h 323"/>
              <a:gd name="T6" fmla="*/ 162 w 1536"/>
              <a:gd name="T7" fmla="*/ 0 h 323"/>
              <a:gd name="T8" fmla="*/ 0 w 1536"/>
              <a:gd name="T9" fmla="*/ 162 h 323"/>
              <a:gd name="T10" fmla="*/ 162 w 1536"/>
              <a:gd name="T11" fmla="*/ 323 h 323"/>
              <a:gd name="T12" fmla="*/ 162 w 1536"/>
              <a:gd name="T13" fmla="*/ 323 h 323"/>
              <a:gd name="T14" fmla="*/ 1375 w 1536"/>
              <a:gd name="T15" fmla="*/ 323 h 32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1536" h="323">
                <a:moveTo>
                  <a:pt x="1375" y="323"/>
                </a:moveTo>
                <a:cubicBezTo>
                  <a:pt x="1464" y="323"/>
                  <a:pt x="1536" y="251"/>
                  <a:pt x="1536" y="162"/>
                </a:cubicBezTo>
                <a:cubicBezTo>
                  <a:pt x="1536" y="73"/>
                  <a:pt x="1464" y="0"/>
                  <a:pt x="1375" y="0"/>
                </a:cubicBezTo>
                <a:lnTo>
                  <a:pt x="162" y="0"/>
                </a:lnTo>
                <a:cubicBezTo>
                  <a:pt x="73" y="0"/>
                  <a:pt x="0" y="73"/>
                  <a:pt x="0" y="162"/>
                </a:cubicBezTo>
                <a:cubicBezTo>
                  <a:pt x="0" y="251"/>
                  <a:pt x="73" y="323"/>
                  <a:pt x="162" y="323"/>
                </a:cubicBezTo>
                <a:lnTo>
                  <a:pt x="162" y="323"/>
                </a:lnTo>
                <a:lnTo>
                  <a:pt x="1375" y="323"/>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2" name="Rectangle 493"/>
          <p:cNvSpPr>
            <a:spLocks noChangeArrowheads="1"/>
          </p:cNvSpPr>
          <p:nvPr/>
        </p:nvSpPr>
        <p:spPr bwMode="auto">
          <a:xfrm>
            <a:off x="5727700" y="1198563"/>
            <a:ext cx="4476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AppD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3" name="Rectangle 494"/>
          <p:cNvSpPr>
            <a:spLocks noChangeArrowheads="1"/>
          </p:cNvSpPr>
          <p:nvPr/>
        </p:nvSpPr>
        <p:spPr bwMode="auto">
          <a:xfrm>
            <a:off x="6108700" y="1198563"/>
            <a:ext cx="114300"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4" name="Rectangle 495"/>
          <p:cNvSpPr>
            <a:spLocks noChangeArrowheads="1"/>
          </p:cNvSpPr>
          <p:nvPr/>
        </p:nvSpPr>
        <p:spPr bwMode="auto">
          <a:xfrm>
            <a:off x="6165850" y="1198563"/>
            <a:ext cx="371475" cy="2095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2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5" name="Rectangle 496"/>
          <p:cNvSpPr>
            <a:spLocks noChangeArrowheads="1"/>
          </p:cNvSpPr>
          <p:nvPr/>
        </p:nvSpPr>
        <p:spPr bwMode="auto">
          <a:xfrm>
            <a:off x="2762250" y="3868738"/>
            <a:ext cx="822325" cy="3651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16" name="Rectangle 497"/>
          <p:cNvSpPr>
            <a:spLocks noChangeArrowheads="1"/>
          </p:cNvSpPr>
          <p:nvPr/>
        </p:nvSpPr>
        <p:spPr bwMode="auto">
          <a:xfrm>
            <a:off x="2762250" y="3868738"/>
            <a:ext cx="822325" cy="36512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17" name="Rectangle 498"/>
          <p:cNvSpPr>
            <a:spLocks noChangeArrowheads="1"/>
          </p:cNvSpPr>
          <p:nvPr/>
        </p:nvSpPr>
        <p:spPr bwMode="auto">
          <a:xfrm>
            <a:off x="2898775" y="3922713"/>
            <a:ext cx="1905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LP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8" name="Rectangle 499"/>
          <p:cNvSpPr>
            <a:spLocks noChangeArrowheads="1"/>
          </p:cNvSpPr>
          <p:nvPr/>
        </p:nvSpPr>
        <p:spPr bwMode="auto">
          <a:xfrm>
            <a:off x="3022600" y="392271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19" name="Rectangle 500"/>
          <p:cNvSpPr>
            <a:spLocks noChangeArrowheads="1"/>
          </p:cNvSpPr>
          <p:nvPr/>
        </p:nvSpPr>
        <p:spPr bwMode="auto">
          <a:xfrm>
            <a:off x="3051175" y="3922713"/>
            <a:ext cx="3238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WAN</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0" name="Rectangle 501"/>
          <p:cNvSpPr>
            <a:spLocks noChangeArrowheads="1"/>
          </p:cNvSpPr>
          <p:nvPr/>
        </p:nvSpPr>
        <p:spPr bwMode="auto">
          <a:xfrm>
            <a:off x="3289300" y="3922713"/>
            <a:ext cx="762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1" name="Rectangle 502"/>
          <p:cNvSpPr>
            <a:spLocks noChangeArrowheads="1"/>
          </p:cNvSpPr>
          <p:nvPr/>
        </p:nvSpPr>
        <p:spPr bwMode="auto">
          <a:xfrm>
            <a:off x="3317875" y="3922713"/>
            <a:ext cx="2000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BE</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2" name="Rectangle 503"/>
          <p:cNvSpPr>
            <a:spLocks noChangeArrowheads="1"/>
          </p:cNvSpPr>
          <p:nvPr/>
        </p:nvSpPr>
        <p:spPr bwMode="auto">
          <a:xfrm>
            <a:off x="2946400" y="404653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3" name="Rectangle 504"/>
          <p:cNvSpPr>
            <a:spLocks noChangeArrowheads="1"/>
          </p:cNvSpPr>
          <p:nvPr/>
        </p:nvSpPr>
        <p:spPr bwMode="auto">
          <a:xfrm>
            <a:off x="2984500" y="4046538"/>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4" name="Rectangle 505"/>
          <p:cNvSpPr>
            <a:spLocks noChangeArrowheads="1"/>
          </p:cNvSpPr>
          <p:nvPr/>
        </p:nvSpPr>
        <p:spPr bwMode="auto">
          <a:xfrm>
            <a:off x="3365500" y="404653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5" name="Freeform 506"/>
          <p:cNvSpPr>
            <a:spLocks/>
          </p:cNvSpPr>
          <p:nvPr/>
        </p:nvSpPr>
        <p:spPr bwMode="auto">
          <a:xfrm>
            <a:off x="7470775" y="3686176"/>
            <a:ext cx="549275" cy="525463"/>
          </a:xfrm>
          <a:custGeom>
            <a:avLst/>
            <a:gdLst>
              <a:gd name="T0" fmla="*/ 0 w 922"/>
              <a:gd name="T1" fmla="*/ 92 h 883"/>
              <a:gd name="T2" fmla="*/ 0 w 922"/>
              <a:gd name="T3" fmla="*/ 791 h 883"/>
              <a:gd name="T4" fmla="*/ 461 w 922"/>
              <a:gd name="T5" fmla="*/ 883 h 883"/>
              <a:gd name="T6" fmla="*/ 922 w 922"/>
              <a:gd name="T7" fmla="*/ 791 h 883"/>
              <a:gd name="T8" fmla="*/ 922 w 922"/>
              <a:gd name="T9" fmla="*/ 791 h 883"/>
              <a:gd name="T10" fmla="*/ 922 w 922"/>
              <a:gd name="T11" fmla="*/ 92 h 883"/>
              <a:gd name="T12" fmla="*/ 461 w 922"/>
              <a:gd name="T13" fmla="*/ 0 h 883"/>
              <a:gd name="T14" fmla="*/ 0 w 922"/>
              <a:gd name="T15" fmla="*/ 92 h 8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83">
                <a:moveTo>
                  <a:pt x="0" y="92"/>
                </a:moveTo>
                <a:lnTo>
                  <a:pt x="0" y="791"/>
                </a:lnTo>
                <a:cubicBezTo>
                  <a:pt x="0" y="842"/>
                  <a:pt x="207" y="883"/>
                  <a:pt x="461" y="883"/>
                </a:cubicBezTo>
                <a:cubicBezTo>
                  <a:pt x="716" y="883"/>
                  <a:pt x="922" y="842"/>
                  <a:pt x="922" y="791"/>
                </a:cubicBezTo>
                <a:cubicBezTo>
                  <a:pt x="922" y="791"/>
                  <a:pt x="922" y="791"/>
                  <a:pt x="922" y="791"/>
                </a:cubicBezTo>
                <a:lnTo>
                  <a:pt x="922" y="92"/>
                </a:lnTo>
                <a:cubicBezTo>
                  <a:pt x="922" y="41"/>
                  <a:pt x="716" y="0"/>
                  <a:pt x="461" y="0"/>
                </a:cubicBezTo>
                <a:cubicBezTo>
                  <a:pt x="207" y="0"/>
                  <a:pt x="0" y="41"/>
                  <a:pt x="0" y="92"/>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26" name="Freeform 507"/>
          <p:cNvSpPr>
            <a:spLocks/>
          </p:cNvSpPr>
          <p:nvPr/>
        </p:nvSpPr>
        <p:spPr bwMode="auto">
          <a:xfrm>
            <a:off x="7470775" y="3686176"/>
            <a:ext cx="549275" cy="525463"/>
          </a:xfrm>
          <a:custGeom>
            <a:avLst/>
            <a:gdLst>
              <a:gd name="T0" fmla="*/ 0 w 922"/>
              <a:gd name="T1" fmla="*/ 92 h 883"/>
              <a:gd name="T2" fmla="*/ 0 w 922"/>
              <a:gd name="T3" fmla="*/ 791 h 883"/>
              <a:gd name="T4" fmla="*/ 461 w 922"/>
              <a:gd name="T5" fmla="*/ 883 h 883"/>
              <a:gd name="T6" fmla="*/ 922 w 922"/>
              <a:gd name="T7" fmla="*/ 791 h 883"/>
              <a:gd name="T8" fmla="*/ 922 w 922"/>
              <a:gd name="T9" fmla="*/ 791 h 883"/>
              <a:gd name="T10" fmla="*/ 922 w 922"/>
              <a:gd name="T11" fmla="*/ 92 h 883"/>
              <a:gd name="T12" fmla="*/ 461 w 922"/>
              <a:gd name="T13" fmla="*/ 0 h 883"/>
              <a:gd name="T14" fmla="*/ 0 w 922"/>
              <a:gd name="T15" fmla="*/ 92 h 883"/>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83">
                <a:moveTo>
                  <a:pt x="0" y="92"/>
                </a:moveTo>
                <a:lnTo>
                  <a:pt x="0" y="791"/>
                </a:lnTo>
                <a:cubicBezTo>
                  <a:pt x="0" y="842"/>
                  <a:pt x="207" y="883"/>
                  <a:pt x="461" y="883"/>
                </a:cubicBezTo>
                <a:cubicBezTo>
                  <a:pt x="716" y="883"/>
                  <a:pt x="922" y="842"/>
                  <a:pt x="922" y="791"/>
                </a:cubicBezTo>
                <a:cubicBezTo>
                  <a:pt x="922" y="791"/>
                  <a:pt x="922" y="791"/>
                  <a:pt x="922" y="791"/>
                </a:cubicBezTo>
                <a:lnTo>
                  <a:pt x="922" y="92"/>
                </a:lnTo>
                <a:cubicBezTo>
                  <a:pt x="922" y="41"/>
                  <a:pt x="716" y="0"/>
                  <a:pt x="461" y="0"/>
                </a:cubicBezTo>
                <a:cubicBezTo>
                  <a:pt x="207" y="0"/>
                  <a:pt x="0" y="41"/>
                  <a:pt x="0" y="92"/>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7" name="Freeform 508"/>
          <p:cNvSpPr>
            <a:spLocks noEditPoints="1"/>
          </p:cNvSpPr>
          <p:nvPr/>
        </p:nvSpPr>
        <p:spPr bwMode="auto">
          <a:xfrm>
            <a:off x="7470775" y="3740151"/>
            <a:ext cx="549275" cy="111125"/>
          </a:xfrm>
          <a:custGeom>
            <a:avLst/>
            <a:gdLst>
              <a:gd name="T0" fmla="*/ 0 w 922"/>
              <a:gd name="T1" fmla="*/ 0 h 185"/>
              <a:gd name="T2" fmla="*/ 461 w 922"/>
              <a:gd name="T3" fmla="*/ 92 h 185"/>
              <a:gd name="T4" fmla="*/ 922 w 922"/>
              <a:gd name="T5" fmla="*/ 0 h 185"/>
              <a:gd name="T6" fmla="*/ 922 w 922"/>
              <a:gd name="T7" fmla="*/ 0 h 185"/>
              <a:gd name="T8" fmla="*/ 0 w 922"/>
              <a:gd name="T9" fmla="*/ 46 h 185"/>
              <a:gd name="T10" fmla="*/ 461 w 922"/>
              <a:gd name="T11" fmla="*/ 138 h 185"/>
              <a:gd name="T12" fmla="*/ 922 w 922"/>
              <a:gd name="T13" fmla="*/ 46 h 185"/>
              <a:gd name="T14" fmla="*/ 922 w 922"/>
              <a:gd name="T15" fmla="*/ 46 h 185"/>
              <a:gd name="T16" fmla="*/ 0 w 922"/>
              <a:gd name="T17" fmla="*/ 92 h 185"/>
              <a:gd name="T18" fmla="*/ 461 w 922"/>
              <a:gd name="T19" fmla="*/ 185 h 185"/>
              <a:gd name="T20" fmla="*/ 922 w 922"/>
              <a:gd name="T21" fmla="*/ 92 h 185"/>
              <a:gd name="T22" fmla="*/ 922 w 922"/>
              <a:gd name="T23" fmla="*/ 92 h 1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2" h="185">
                <a:moveTo>
                  <a:pt x="0" y="0"/>
                </a:moveTo>
                <a:cubicBezTo>
                  <a:pt x="0" y="51"/>
                  <a:pt x="207" y="92"/>
                  <a:pt x="461" y="92"/>
                </a:cubicBezTo>
                <a:cubicBezTo>
                  <a:pt x="716" y="92"/>
                  <a:pt x="922" y="51"/>
                  <a:pt x="922" y="0"/>
                </a:cubicBezTo>
                <a:cubicBezTo>
                  <a:pt x="922" y="0"/>
                  <a:pt x="922" y="0"/>
                  <a:pt x="922" y="0"/>
                </a:cubicBezTo>
                <a:moveTo>
                  <a:pt x="0" y="46"/>
                </a:moveTo>
                <a:cubicBezTo>
                  <a:pt x="0" y="97"/>
                  <a:pt x="207" y="138"/>
                  <a:pt x="461" y="138"/>
                </a:cubicBezTo>
                <a:cubicBezTo>
                  <a:pt x="716" y="138"/>
                  <a:pt x="922" y="97"/>
                  <a:pt x="922" y="46"/>
                </a:cubicBezTo>
                <a:cubicBezTo>
                  <a:pt x="922" y="46"/>
                  <a:pt x="922" y="46"/>
                  <a:pt x="922" y="46"/>
                </a:cubicBezTo>
                <a:moveTo>
                  <a:pt x="0" y="92"/>
                </a:moveTo>
                <a:cubicBezTo>
                  <a:pt x="0" y="143"/>
                  <a:pt x="207" y="185"/>
                  <a:pt x="461" y="185"/>
                </a:cubicBezTo>
                <a:cubicBezTo>
                  <a:pt x="716" y="185"/>
                  <a:pt x="922" y="143"/>
                  <a:pt x="922" y="92"/>
                </a:cubicBezTo>
                <a:cubicBezTo>
                  <a:pt x="922" y="92"/>
                  <a:pt x="922" y="92"/>
                  <a:pt x="922" y="9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28" name="Rectangle 509"/>
          <p:cNvSpPr>
            <a:spLocks noChangeArrowheads="1"/>
          </p:cNvSpPr>
          <p:nvPr/>
        </p:nvSpPr>
        <p:spPr bwMode="auto">
          <a:xfrm>
            <a:off x="7508875" y="3970338"/>
            <a:ext cx="5715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MAC PIBs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29" name="Freeform 510"/>
          <p:cNvSpPr>
            <a:spLocks/>
          </p:cNvSpPr>
          <p:nvPr/>
        </p:nvSpPr>
        <p:spPr bwMode="auto">
          <a:xfrm>
            <a:off x="7470775" y="5080001"/>
            <a:ext cx="549275" cy="503238"/>
          </a:xfrm>
          <a:custGeom>
            <a:avLst/>
            <a:gdLst>
              <a:gd name="T0" fmla="*/ 0 w 922"/>
              <a:gd name="T1" fmla="*/ 93 h 845"/>
              <a:gd name="T2" fmla="*/ 0 w 922"/>
              <a:gd name="T3" fmla="*/ 753 h 845"/>
              <a:gd name="T4" fmla="*/ 461 w 922"/>
              <a:gd name="T5" fmla="*/ 845 h 845"/>
              <a:gd name="T6" fmla="*/ 922 w 922"/>
              <a:gd name="T7" fmla="*/ 753 h 845"/>
              <a:gd name="T8" fmla="*/ 922 w 922"/>
              <a:gd name="T9" fmla="*/ 753 h 845"/>
              <a:gd name="T10" fmla="*/ 922 w 922"/>
              <a:gd name="T11" fmla="*/ 93 h 845"/>
              <a:gd name="T12" fmla="*/ 461 w 922"/>
              <a:gd name="T13" fmla="*/ 0 h 845"/>
              <a:gd name="T14" fmla="*/ 0 w 922"/>
              <a:gd name="T15" fmla="*/ 93 h 8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45">
                <a:moveTo>
                  <a:pt x="0" y="93"/>
                </a:moveTo>
                <a:lnTo>
                  <a:pt x="0" y="753"/>
                </a:lnTo>
                <a:cubicBezTo>
                  <a:pt x="0" y="804"/>
                  <a:pt x="207" y="845"/>
                  <a:pt x="461" y="845"/>
                </a:cubicBezTo>
                <a:cubicBezTo>
                  <a:pt x="716" y="845"/>
                  <a:pt x="922" y="804"/>
                  <a:pt x="922" y="753"/>
                </a:cubicBezTo>
                <a:cubicBezTo>
                  <a:pt x="922" y="753"/>
                  <a:pt x="922" y="753"/>
                  <a:pt x="922" y="753"/>
                </a:cubicBezTo>
                <a:lnTo>
                  <a:pt x="922" y="93"/>
                </a:lnTo>
                <a:cubicBezTo>
                  <a:pt x="922" y="42"/>
                  <a:pt x="716" y="0"/>
                  <a:pt x="461" y="0"/>
                </a:cubicBezTo>
                <a:cubicBezTo>
                  <a:pt x="207" y="0"/>
                  <a:pt x="0" y="42"/>
                  <a:pt x="0" y="93"/>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30" name="Freeform 511"/>
          <p:cNvSpPr>
            <a:spLocks/>
          </p:cNvSpPr>
          <p:nvPr/>
        </p:nvSpPr>
        <p:spPr bwMode="auto">
          <a:xfrm>
            <a:off x="7470775" y="5080001"/>
            <a:ext cx="549275" cy="503238"/>
          </a:xfrm>
          <a:custGeom>
            <a:avLst/>
            <a:gdLst>
              <a:gd name="T0" fmla="*/ 0 w 922"/>
              <a:gd name="T1" fmla="*/ 93 h 845"/>
              <a:gd name="T2" fmla="*/ 0 w 922"/>
              <a:gd name="T3" fmla="*/ 753 h 845"/>
              <a:gd name="T4" fmla="*/ 461 w 922"/>
              <a:gd name="T5" fmla="*/ 845 h 845"/>
              <a:gd name="T6" fmla="*/ 922 w 922"/>
              <a:gd name="T7" fmla="*/ 753 h 845"/>
              <a:gd name="T8" fmla="*/ 922 w 922"/>
              <a:gd name="T9" fmla="*/ 753 h 845"/>
              <a:gd name="T10" fmla="*/ 922 w 922"/>
              <a:gd name="T11" fmla="*/ 93 h 845"/>
              <a:gd name="T12" fmla="*/ 461 w 922"/>
              <a:gd name="T13" fmla="*/ 0 h 845"/>
              <a:gd name="T14" fmla="*/ 0 w 922"/>
              <a:gd name="T15" fmla="*/ 93 h 84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922" h="845">
                <a:moveTo>
                  <a:pt x="0" y="93"/>
                </a:moveTo>
                <a:lnTo>
                  <a:pt x="0" y="753"/>
                </a:lnTo>
                <a:cubicBezTo>
                  <a:pt x="0" y="804"/>
                  <a:pt x="207" y="845"/>
                  <a:pt x="461" y="845"/>
                </a:cubicBezTo>
                <a:cubicBezTo>
                  <a:pt x="716" y="845"/>
                  <a:pt x="922" y="804"/>
                  <a:pt x="922" y="753"/>
                </a:cubicBezTo>
                <a:cubicBezTo>
                  <a:pt x="922" y="753"/>
                  <a:pt x="922" y="753"/>
                  <a:pt x="922" y="753"/>
                </a:cubicBezTo>
                <a:lnTo>
                  <a:pt x="922" y="93"/>
                </a:lnTo>
                <a:cubicBezTo>
                  <a:pt x="922" y="42"/>
                  <a:pt x="716" y="0"/>
                  <a:pt x="461" y="0"/>
                </a:cubicBezTo>
                <a:cubicBezTo>
                  <a:pt x="207" y="0"/>
                  <a:pt x="0" y="42"/>
                  <a:pt x="0" y="93"/>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1" name="Freeform 512"/>
          <p:cNvSpPr>
            <a:spLocks noEditPoints="1"/>
          </p:cNvSpPr>
          <p:nvPr/>
        </p:nvSpPr>
        <p:spPr bwMode="auto">
          <a:xfrm>
            <a:off x="7470775" y="5135563"/>
            <a:ext cx="549275" cy="109538"/>
          </a:xfrm>
          <a:custGeom>
            <a:avLst/>
            <a:gdLst>
              <a:gd name="T0" fmla="*/ 0 w 922"/>
              <a:gd name="T1" fmla="*/ 0 h 184"/>
              <a:gd name="T2" fmla="*/ 461 w 922"/>
              <a:gd name="T3" fmla="*/ 92 h 184"/>
              <a:gd name="T4" fmla="*/ 922 w 922"/>
              <a:gd name="T5" fmla="*/ 0 h 184"/>
              <a:gd name="T6" fmla="*/ 922 w 922"/>
              <a:gd name="T7" fmla="*/ 0 h 184"/>
              <a:gd name="T8" fmla="*/ 0 w 922"/>
              <a:gd name="T9" fmla="*/ 46 h 184"/>
              <a:gd name="T10" fmla="*/ 461 w 922"/>
              <a:gd name="T11" fmla="*/ 138 h 184"/>
              <a:gd name="T12" fmla="*/ 922 w 922"/>
              <a:gd name="T13" fmla="*/ 46 h 184"/>
              <a:gd name="T14" fmla="*/ 922 w 922"/>
              <a:gd name="T15" fmla="*/ 46 h 184"/>
              <a:gd name="T16" fmla="*/ 0 w 922"/>
              <a:gd name="T17" fmla="*/ 92 h 184"/>
              <a:gd name="T18" fmla="*/ 461 w 922"/>
              <a:gd name="T19" fmla="*/ 184 h 184"/>
              <a:gd name="T20" fmla="*/ 922 w 922"/>
              <a:gd name="T21" fmla="*/ 92 h 184"/>
              <a:gd name="T22" fmla="*/ 922 w 922"/>
              <a:gd name="T23" fmla="*/ 92 h 18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922" h="184">
                <a:moveTo>
                  <a:pt x="0" y="0"/>
                </a:moveTo>
                <a:cubicBezTo>
                  <a:pt x="0" y="51"/>
                  <a:pt x="207" y="92"/>
                  <a:pt x="461" y="92"/>
                </a:cubicBezTo>
                <a:cubicBezTo>
                  <a:pt x="716" y="92"/>
                  <a:pt x="922" y="51"/>
                  <a:pt x="922" y="0"/>
                </a:cubicBezTo>
                <a:cubicBezTo>
                  <a:pt x="922" y="0"/>
                  <a:pt x="922" y="0"/>
                  <a:pt x="922" y="0"/>
                </a:cubicBezTo>
                <a:moveTo>
                  <a:pt x="0" y="46"/>
                </a:moveTo>
                <a:cubicBezTo>
                  <a:pt x="0" y="97"/>
                  <a:pt x="207" y="138"/>
                  <a:pt x="461" y="138"/>
                </a:cubicBezTo>
                <a:cubicBezTo>
                  <a:pt x="716" y="138"/>
                  <a:pt x="922" y="97"/>
                  <a:pt x="922" y="46"/>
                </a:cubicBezTo>
                <a:cubicBezTo>
                  <a:pt x="922" y="46"/>
                  <a:pt x="922" y="46"/>
                  <a:pt x="922" y="46"/>
                </a:cubicBezTo>
                <a:moveTo>
                  <a:pt x="0" y="92"/>
                </a:moveTo>
                <a:cubicBezTo>
                  <a:pt x="0" y="143"/>
                  <a:pt x="207" y="184"/>
                  <a:pt x="461" y="184"/>
                </a:cubicBezTo>
                <a:cubicBezTo>
                  <a:pt x="716" y="184"/>
                  <a:pt x="922" y="143"/>
                  <a:pt x="922" y="92"/>
                </a:cubicBezTo>
                <a:cubicBezTo>
                  <a:pt x="922" y="92"/>
                  <a:pt x="922" y="92"/>
                  <a:pt x="922" y="92"/>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2" name="Rectangle 513"/>
          <p:cNvSpPr>
            <a:spLocks noChangeArrowheads="1"/>
          </p:cNvSpPr>
          <p:nvPr/>
        </p:nvSpPr>
        <p:spPr bwMode="auto">
          <a:xfrm>
            <a:off x="7518400" y="5351463"/>
            <a:ext cx="5524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PHY PIBs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3" name="Rectangle 514"/>
          <p:cNvSpPr>
            <a:spLocks noChangeArrowheads="1"/>
          </p:cNvSpPr>
          <p:nvPr/>
        </p:nvSpPr>
        <p:spPr bwMode="auto">
          <a:xfrm>
            <a:off x="5551488" y="2006601"/>
            <a:ext cx="685800" cy="830263"/>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34" name="Rectangle 515"/>
          <p:cNvSpPr>
            <a:spLocks noChangeArrowheads="1"/>
          </p:cNvSpPr>
          <p:nvPr/>
        </p:nvSpPr>
        <p:spPr bwMode="auto">
          <a:xfrm>
            <a:off x="5551488" y="2006601"/>
            <a:ext cx="685800" cy="830263"/>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35" name="Rectangle 516"/>
          <p:cNvSpPr>
            <a:spLocks noChangeArrowheads="1"/>
          </p:cNvSpPr>
          <p:nvPr/>
        </p:nvSpPr>
        <p:spPr bwMode="auto">
          <a:xfrm>
            <a:off x="5594350" y="2170113"/>
            <a:ext cx="2857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EPD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6" name="Rectangle 517"/>
          <p:cNvSpPr>
            <a:spLocks noChangeArrowheads="1"/>
          </p:cNvSpPr>
          <p:nvPr/>
        </p:nvSpPr>
        <p:spPr bwMode="auto">
          <a:xfrm>
            <a:off x="5803900"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7" name="Rectangle 518"/>
          <p:cNvSpPr>
            <a:spLocks noChangeArrowheads="1"/>
          </p:cNvSpPr>
          <p:nvPr/>
        </p:nvSpPr>
        <p:spPr bwMode="auto">
          <a:xfrm>
            <a:off x="5861050" y="2170113"/>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0</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8" name="Rectangle 519"/>
          <p:cNvSpPr>
            <a:spLocks noChangeArrowheads="1"/>
          </p:cNvSpPr>
          <p:nvPr/>
        </p:nvSpPr>
        <p:spPr bwMode="auto">
          <a:xfrm>
            <a:off x="5918200" y="2170113"/>
            <a:ext cx="1047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x</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39" name="Rectangle 520"/>
          <p:cNvSpPr>
            <a:spLocks noChangeArrowheads="1"/>
          </p:cNvSpPr>
          <p:nvPr/>
        </p:nvSpPr>
        <p:spPr bwMode="auto">
          <a:xfrm>
            <a:off x="5965825" y="2170113"/>
            <a:ext cx="3048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1381</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0" name="Rectangle 521"/>
          <p:cNvSpPr>
            <a:spLocks noChangeArrowheads="1"/>
          </p:cNvSpPr>
          <p:nvPr/>
        </p:nvSpPr>
        <p:spPr bwMode="auto">
          <a:xfrm>
            <a:off x="5727700" y="2293938"/>
            <a:ext cx="4476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Vendor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1" name="Rectangle 522"/>
          <p:cNvSpPr>
            <a:spLocks noChangeArrowheads="1"/>
          </p:cNvSpPr>
          <p:nvPr/>
        </p:nvSpPr>
        <p:spPr bwMode="auto">
          <a:xfrm>
            <a:off x="5718175" y="2417763"/>
            <a:ext cx="4476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Specific</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2" name="Rectangle 523"/>
          <p:cNvSpPr>
            <a:spLocks noChangeArrowheads="1"/>
          </p:cNvSpPr>
          <p:nvPr/>
        </p:nvSpPr>
        <p:spPr bwMode="auto">
          <a:xfrm>
            <a:off x="5670550"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3" name="Rectangle 524"/>
          <p:cNvSpPr>
            <a:spLocks noChangeArrowheads="1"/>
          </p:cNvSpPr>
          <p:nvPr/>
        </p:nvSpPr>
        <p:spPr bwMode="auto">
          <a:xfrm>
            <a:off x="5708650" y="2541588"/>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4" name="Rectangle 525"/>
          <p:cNvSpPr>
            <a:spLocks noChangeArrowheads="1"/>
          </p:cNvSpPr>
          <p:nvPr/>
        </p:nvSpPr>
        <p:spPr bwMode="auto">
          <a:xfrm>
            <a:off x="6080125" y="2541588"/>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5" name="Freeform 526"/>
          <p:cNvSpPr>
            <a:spLocks/>
          </p:cNvSpPr>
          <p:nvPr/>
        </p:nvSpPr>
        <p:spPr bwMode="auto">
          <a:xfrm>
            <a:off x="5619750" y="1952626"/>
            <a:ext cx="503238" cy="106363"/>
          </a:xfrm>
          <a:custGeom>
            <a:avLst/>
            <a:gdLst>
              <a:gd name="T0" fmla="*/ 756 w 845"/>
              <a:gd name="T1" fmla="*/ 178 h 178"/>
              <a:gd name="T2" fmla="*/ 845 w 845"/>
              <a:gd name="T3" fmla="*/ 89 h 178"/>
              <a:gd name="T4" fmla="*/ 756 w 845"/>
              <a:gd name="T5" fmla="*/ 0 h 178"/>
              <a:gd name="T6" fmla="*/ 756 w 845"/>
              <a:gd name="T7" fmla="*/ 0 h 178"/>
              <a:gd name="T8" fmla="*/ 89 w 845"/>
              <a:gd name="T9" fmla="*/ 0 h 178"/>
              <a:gd name="T10" fmla="*/ 0 w 845"/>
              <a:gd name="T11" fmla="*/ 89 h 178"/>
              <a:gd name="T12" fmla="*/ 89 w 845"/>
              <a:gd name="T13" fmla="*/ 178 h 178"/>
              <a:gd name="T14" fmla="*/ 756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6" y="178"/>
                </a:moveTo>
                <a:cubicBezTo>
                  <a:pt x="805" y="178"/>
                  <a:pt x="845" y="139"/>
                  <a:pt x="845" y="89"/>
                </a:cubicBezTo>
                <a:cubicBezTo>
                  <a:pt x="845" y="40"/>
                  <a:pt x="805" y="0"/>
                  <a:pt x="756" y="0"/>
                </a:cubicBezTo>
                <a:lnTo>
                  <a:pt x="756" y="0"/>
                </a:lnTo>
                <a:lnTo>
                  <a:pt x="89" y="0"/>
                </a:lnTo>
                <a:cubicBezTo>
                  <a:pt x="40" y="0"/>
                  <a:pt x="0" y="40"/>
                  <a:pt x="0" y="89"/>
                </a:cubicBezTo>
                <a:cubicBezTo>
                  <a:pt x="0" y="139"/>
                  <a:pt x="40" y="178"/>
                  <a:pt x="89" y="178"/>
                </a:cubicBezTo>
                <a:lnTo>
                  <a:pt x="756" y="178"/>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46" name="Freeform 527"/>
          <p:cNvSpPr>
            <a:spLocks/>
          </p:cNvSpPr>
          <p:nvPr/>
        </p:nvSpPr>
        <p:spPr bwMode="auto">
          <a:xfrm>
            <a:off x="5619750" y="1952626"/>
            <a:ext cx="503238" cy="106363"/>
          </a:xfrm>
          <a:custGeom>
            <a:avLst/>
            <a:gdLst>
              <a:gd name="T0" fmla="*/ 756 w 845"/>
              <a:gd name="T1" fmla="*/ 178 h 178"/>
              <a:gd name="T2" fmla="*/ 845 w 845"/>
              <a:gd name="T3" fmla="*/ 89 h 178"/>
              <a:gd name="T4" fmla="*/ 756 w 845"/>
              <a:gd name="T5" fmla="*/ 0 h 178"/>
              <a:gd name="T6" fmla="*/ 756 w 845"/>
              <a:gd name="T7" fmla="*/ 0 h 178"/>
              <a:gd name="T8" fmla="*/ 89 w 845"/>
              <a:gd name="T9" fmla="*/ 0 h 178"/>
              <a:gd name="T10" fmla="*/ 0 w 845"/>
              <a:gd name="T11" fmla="*/ 89 h 178"/>
              <a:gd name="T12" fmla="*/ 89 w 845"/>
              <a:gd name="T13" fmla="*/ 178 h 178"/>
              <a:gd name="T14" fmla="*/ 756 w 845"/>
              <a:gd name="T15" fmla="*/ 178 h 178"/>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45" h="178">
                <a:moveTo>
                  <a:pt x="756" y="178"/>
                </a:moveTo>
                <a:cubicBezTo>
                  <a:pt x="805" y="178"/>
                  <a:pt x="845" y="139"/>
                  <a:pt x="845" y="89"/>
                </a:cubicBezTo>
                <a:cubicBezTo>
                  <a:pt x="845" y="40"/>
                  <a:pt x="805" y="0"/>
                  <a:pt x="756" y="0"/>
                </a:cubicBezTo>
                <a:lnTo>
                  <a:pt x="756" y="0"/>
                </a:lnTo>
                <a:lnTo>
                  <a:pt x="89" y="0"/>
                </a:lnTo>
                <a:cubicBezTo>
                  <a:pt x="40" y="0"/>
                  <a:pt x="0" y="40"/>
                  <a:pt x="0" y="89"/>
                </a:cubicBezTo>
                <a:cubicBezTo>
                  <a:pt x="0" y="139"/>
                  <a:pt x="40" y="178"/>
                  <a:pt x="89" y="178"/>
                </a:cubicBezTo>
                <a:lnTo>
                  <a:pt x="756" y="178"/>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47" name="Rectangle 528"/>
          <p:cNvSpPr>
            <a:spLocks noChangeArrowheads="1"/>
          </p:cNvSpPr>
          <p:nvPr/>
        </p:nvSpPr>
        <p:spPr bwMode="auto">
          <a:xfrm>
            <a:off x="5727700" y="1951038"/>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VS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8" name="Rectangle 529"/>
          <p:cNvSpPr>
            <a:spLocks noChangeArrowheads="1"/>
          </p:cNvSpPr>
          <p:nvPr/>
        </p:nvSpPr>
        <p:spPr bwMode="auto">
          <a:xfrm>
            <a:off x="5832475" y="19510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49" name="Rectangle 530"/>
          <p:cNvSpPr>
            <a:spLocks noChangeArrowheads="1"/>
          </p:cNvSpPr>
          <p:nvPr/>
        </p:nvSpPr>
        <p:spPr bwMode="auto">
          <a:xfrm>
            <a:off x="5861050" y="19510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0" name="Freeform 531"/>
          <p:cNvSpPr>
            <a:spLocks/>
          </p:cNvSpPr>
          <p:nvPr/>
        </p:nvSpPr>
        <p:spPr bwMode="auto">
          <a:xfrm>
            <a:off x="5597525" y="2776538"/>
            <a:ext cx="544513" cy="109538"/>
          </a:xfrm>
          <a:custGeom>
            <a:avLst/>
            <a:gdLst>
              <a:gd name="T0" fmla="*/ 822 w 914"/>
              <a:gd name="T1" fmla="*/ 184 h 184"/>
              <a:gd name="T2" fmla="*/ 914 w 914"/>
              <a:gd name="T3" fmla="*/ 92 h 184"/>
              <a:gd name="T4" fmla="*/ 822 w 914"/>
              <a:gd name="T5" fmla="*/ 0 h 184"/>
              <a:gd name="T6" fmla="*/ 91 w 914"/>
              <a:gd name="T7" fmla="*/ 0 h 184"/>
              <a:gd name="T8" fmla="*/ 0 w 914"/>
              <a:gd name="T9" fmla="*/ 92 h 184"/>
              <a:gd name="T10" fmla="*/ 91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2" y="184"/>
                  <a:pt x="914" y="143"/>
                  <a:pt x="914" y="92"/>
                </a:cubicBezTo>
                <a:cubicBezTo>
                  <a:pt x="914" y="42"/>
                  <a:pt x="872" y="0"/>
                  <a:pt x="822" y="0"/>
                </a:cubicBezTo>
                <a:lnTo>
                  <a:pt x="91" y="0"/>
                </a:lnTo>
                <a:cubicBezTo>
                  <a:pt x="41" y="0"/>
                  <a:pt x="0" y="42"/>
                  <a:pt x="0" y="92"/>
                </a:cubicBezTo>
                <a:cubicBezTo>
                  <a:pt x="0" y="143"/>
                  <a:pt x="41" y="184"/>
                  <a:pt x="91" y="184"/>
                </a:cubicBezTo>
                <a:lnTo>
                  <a:pt x="822" y="184"/>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51" name="Freeform 532"/>
          <p:cNvSpPr>
            <a:spLocks/>
          </p:cNvSpPr>
          <p:nvPr/>
        </p:nvSpPr>
        <p:spPr bwMode="auto">
          <a:xfrm>
            <a:off x="5597525" y="2776538"/>
            <a:ext cx="544513" cy="109538"/>
          </a:xfrm>
          <a:custGeom>
            <a:avLst/>
            <a:gdLst>
              <a:gd name="T0" fmla="*/ 822 w 914"/>
              <a:gd name="T1" fmla="*/ 184 h 184"/>
              <a:gd name="T2" fmla="*/ 914 w 914"/>
              <a:gd name="T3" fmla="*/ 92 h 184"/>
              <a:gd name="T4" fmla="*/ 822 w 914"/>
              <a:gd name="T5" fmla="*/ 0 h 184"/>
              <a:gd name="T6" fmla="*/ 91 w 914"/>
              <a:gd name="T7" fmla="*/ 0 h 184"/>
              <a:gd name="T8" fmla="*/ 0 w 914"/>
              <a:gd name="T9" fmla="*/ 92 h 184"/>
              <a:gd name="T10" fmla="*/ 91 w 914"/>
              <a:gd name="T11" fmla="*/ 184 h 184"/>
              <a:gd name="T12" fmla="*/ 822 w 914"/>
              <a:gd name="T13" fmla="*/ 184 h 184"/>
            </a:gdLst>
            <a:ahLst/>
            <a:cxnLst>
              <a:cxn ang="0">
                <a:pos x="T0" y="T1"/>
              </a:cxn>
              <a:cxn ang="0">
                <a:pos x="T2" y="T3"/>
              </a:cxn>
              <a:cxn ang="0">
                <a:pos x="T4" y="T5"/>
              </a:cxn>
              <a:cxn ang="0">
                <a:pos x="T6" y="T7"/>
              </a:cxn>
              <a:cxn ang="0">
                <a:pos x="T8" y="T9"/>
              </a:cxn>
              <a:cxn ang="0">
                <a:pos x="T10" y="T11"/>
              </a:cxn>
              <a:cxn ang="0">
                <a:pos x="T12" y="T13"/>
              </a:cxn>
            </a:cxnLst>
            <a:rect l="0" t="0" r="r" b="b"/>
            <a:pathLst>
              <a:path w="914" h="184">
                <a:moveTo>
                  <a:pt x="822" y="184"/>
                </a:moveTo>
                <a:cubicBezTo>
                  <a:pt x="872" y="184"/>
                  <a:pt x="914" y="143"/>
                  <a:pt x="914" y="92"/>
                </a:cubicBezTo>
                <a:cubicBezTo>
                  <a:pt x="914" y="42"/>
                  <a:pt x="872" y="0"/>
                  <a:pt x="822" y="0"/>
                </a:cubicBezTo>
                <a:lnTo>
                  <a:pt x="91" y="0"/>
                </a:lnTo>
                <a:cubicBezTo>
                  <a:pt x="41" y="0"/>
                  <a:pt x="0" y="42"/>
                  <a:pt x="0" y="92"/>
                </a:cubicBezTo>
                <a:cubicBezTo>
                  <a:pt x="0" y="143"/>
                  <a:pt x="41" y="184"/>
                  <a:pt x="91" y="184"/>
                </a:cubicBezTo>
                <a:lnTo>
                  <a:pt x="822" y="184"/>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2" name="Rectangle 533"/>
          <p:cNvSpPr>
            <a:spLocks noChangeArrowheads="1"/>
          </p:cNvSpPr>
          <p:nvPr/>
        </p:nvSpPr>
        <p:spPr bwMode="auto">
          <a:xfrm>
            <a:off x="5727700" y="2779713"/>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VS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3" name="Rectangle 534"/>
          <p:cNvSpPr>
            <a:spLocks noChangeArrowheads="1"/>
          </p:cNvSpPr>
          <p:nvPr/>
        </p:nvSpPr>
        <p:spPr bwMode="auto">
          <a:xfrm>
            <a:off x="5832475" y="277971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4" name="Rectangle 535"/>
          <p:cNvSpPr>
            <a:spLocks noChangeArrowheads="1"/>
          </p:cNvSpPr>
          <p:nvPr/>
        </p:nvSpPr>
        <p:spPr bwMode="auto">
          <a:xfrm>
            <a:off x="5851525" y="277971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5" name="Rectangle 536"/>
          <p:cNvSpPr>
            <a:spLocks noChangeArrowheads="1"/>
          </p:cNvSpPr>
          <p:nvPr/>
        </p:nvSpPr>
        <p:spPr bwMode="auto">
          <a:xfrm>
            <a:off x="2579688" y="2005013"/>
            <a:ext cx="731838" cy="8350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56" name="Rectangle 537"/>
          <p:cNvSpPr>
            <a:spLocks noChangeArrowheads="1"/>
          </p:cNvSpPr>
          <p:nvPr/>
        </p:nvSpPr>
        <p:spPr bwMode="auto">
          <a:xfrm>
            <a:off x="2579688" y="2005013"/>
            <a:ext cx="731838" cy="83502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57" name="Rectangle 538"/>
          <p:cNvSpPr>
            <a:spLocks noChangeArrowheads="1"/>
          </p:cNvSpPr>
          <p:nvPr/>
        </p:nvSpPr>
        <p:spPr bwMode="auto">
          <a:xfrm>
            <a:off x="2632075" y="2112963"/>
            <a:ext cx="7905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Management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8" name="Rectangle 539"/>
          <p:cNvSpPr>
            <a:spLocks noChangeArrowheads="1"/>
          </p:cNvSpPr>
          <p:nvPr/>
        </p:nvSpPr>
        <p:spPr bwMode="auto">
          <a:xfrm>
            <a:off x="2708275" y="2236788"/>
            <a:ext cx="5810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Protocols</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59" name="Rectangle 540"/>
          <p:cNvSpPr>
            <a:spLocks noChangeArrowheads="1"/>
          </p:cNvSpPr>
          <p:nvPr/>
        </p:nvSpPr>
        <p:spPr bwMode="auto">
          <a:xfrm>
            <a:off x="2651125" y="236061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0" name="Rectangle 541"/>
          <p:cNvSpPr>
            <a:spLocks noChangeArrowheads="1"/>
          </p:cNvSpPr>
          <p:nvPr/>
        </p:nvSpPr>
        <p:spPr bwMode="auto">
          <a:xfrm>
            <a:off x="2689225" y="2360613"/>
            <a:ext cx="63817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1" u="none" strike="noStrike" cap="none" normalizeH="0" baseline="0" dirty="0" smtClean="0">
                <a:ln>
                  <a:noFill/>
                </a:ln>
                <a:solidFill>
                  <a:srgbClr val="000000"/>
                </a:solidFill>
                <a:effectLst/>
                <a:latin typeface="Arial" pitchFamily="34" charset="0"/>
                <a:cs typeface="Arial" pitchFamily="34" charset="0"/>
              </a:rPr>
              <a:t>Mandatory</a:t>
            </a:r>
            <a:endParaRPr kumimoji="0" lang="en-US" altLang="en-US"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2161" name="Rectangle 542"/>
          <p:cNvSpPr>
            <a:spLocks noChangeArrowheads="1"/>
          </p:cNvSpPr>
          <p:nvPr/>
        </p:nvSpPr>
        <p:spPr bwMode="auto">
          <a:xfrm>
            <a:off x="3203575" y="2360613"/>
            <a:ext cx="95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1"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2" name="Freeform 543"/>
          <p:cNvSpPr>
            <a:spLocks/>
          </p:cNvSpPr>
          <p:nvPr/>
        </p:nvSpPr>
        <p:spPr bwMode="auto">
          <a:xfrm>
            <a:off x="2740025" y="1944688"/>
            <a:ext cx="525463" cy="117475"/>
          </a:xfrm>
          <a:custGeom>
            <a:avLst/>
            <a:gdLst>
              <a:gd name="T0" fmla="*/ 783 w 883"/>
              <a:gd name="T1" fmla="*/ 200 h 200"/>
              <a:gd name="T2" fmla="*/ 883 w 883"/>
              <a:gd name="T3" fmla="*/ 100 h 200"/>
              <a:gd name="T4" fmla="*/ 783 w 883"/>
              <a:gd name="T5" fmla="*/ 0 h 200"/>
              <a:gd name="T6" fmla="*/ 99 w 883"/>
              <a:gd name="T7" fmla="*/ 0 h 200"/>
              <a:gd name="T8" fmla="*/ 0 w 883"/>
              <a:gd name="T9" fmla="*/ 100 h 200"/>
              <a:gd name="T10" fmla="*/ 99 w 883"/>
              <a:gd name="T11" fmla="*/ 200 h 200"/>
              <a:gd name="T12" fmla="*/ 783 w 883"/>
              <a:gd name="T13" fmla="*/ 200 h 200"/>
            </a:gdLst>
            <a:ahLst/>
            <a:cxnLst>
              <a:cxn ang="0">
                <a:pos x="T0" y="T1"/>
              </a:cxn>
              <a:cxn ang="0">
                <a:pos x="T2" y="T3"/>
              </a:cxn>
              <a:cxn ang="0">
                <a:pos x="T4" y="T5"/>
              </a:cxn>
              <a:cxn ang="0">
                <a:pos x="T6" y="T7"/>
              </a:cxn>
              <a:cxn ang="0">
                <a:pos x="T8" y="T9"/>
              </a:cxn>
              <a:cxn ang="0">
                <a:pos x="T10" y="T11"/>
              </a:cxn>
              <a:cxn ang="0">
                <a:pos x="T12" y="T13"/>
              </a:cxn>
            </a:cxnLst>
            <a:rect l="0" t="0" r="r" b="b"/>
            <a:pathLst>
              <a:path w="883" h="200">
                <a:moveTo>
                  <a:pt x="783" y="200"/>
                </a:moveTo>
                <a:cubicBezTo>
                  <a:pt x="838" y="200"/>
                  <a:pt x="883" y="155"/>
                  <a:pt x="883" y="100"/>
                </a:cubicBezTo>
                <a:cubicBezTo>
                  <a:pt x="883" y="45"/>
                  <a:pt x="838" y="0"/>
                  <a:pt x="783" y="0"/>
                </a:cubicBezTo>
                <a:lnTo>
                  <a:pt x="99" y="0"/>
                </a:lnTo>
                <a:cubicBezTo>
                  <a:pt x="44" y="0"/>
                  <a:pt x="0" y="45"/>
                  <a:pt x="0" y="100"/>
                </a:cubicBezTo>
                <a:cubicBezTo>
                  <a:pt x="0" y="155"/>
                  <a:pt x="44" y="200"/>
                  <a:pt x="99" y="200"/>
                </a:cubicBezTo>
                <a:lnTo>
                  <a:pt x="783" y="200"/>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3" name="Freeform 544"/>
          <p:cNvSpPr>
            <a:spLocks/>
          </p:cNvSpPr>
          <p:nvPr/>
        </p:nvSpPr>
        <p:spPr bwMode="auto">
          <a:xfrm>
            <a:off x="2740025" y="1943101"/>
            <a:ext cx="525463" cy="119063"/>
          </a:xfrm>
          <a:custGeom>
            <a:avLst/>
            <a:gdLst>
              <a:gd name="T0" fmla="*/ 783 w 883"/>
              <a:gd name="T1" fmla="*/ 200 h 200"/>
              <a:gd name="T2" fmla="*/ 883 w 883"/>
              <a:gd name="T3" fmla="*/ 100 h 200"/>
              <a:gd name="T4" fmla="*/ 783 w 883"/>
              <a:gd name="T5" fmla="*/ 0 h 200"/>
              <a:gd name="T6" fmla="*/ 99 w 883"/>
              <a:gd name="T7" fmla="*/ 0 h 200"/>
              <a:gd name="T8" fmla="*/ 0 w 883"/>
              <a:gd name="T9" fmla="*/ 100 h 200"/>
              <a:gd name="T10" fmla="*/ 99 w 883"/>
              <a:gd name="T11" fmla="*/ 200 h 200"/>
              <a:gd name="T12" fmla="*/ 783 w 883"/>
              <a:gd name="T13" fmla="*/ 200 h 200"/>
            </a:gdLst>
            <a:ahLst/>
            <a:cxnLst>
              <a:cxn ang="0">
                <a:pos x="T0" y="T1"/>
              </a:cxn>
              <a:cxn ang="0">
                <a:pos x="T2" y="T3"/>
              </a:cxn>
              <a:cxn ang="0">
                <a:pos x="T4" y="T5"/>
              </a:cxn>
              <a:cxn ang="0">
                <a:pos x="T6" y="T7"/>
              </a:cxn>
              <a:cxn ang="0">
                <a:pos x="T8" y="T9"/>
              </a:cxn>
              <a:cxn ang="0">
                <a:pos x="T10" y="T11"/>
              </a:cxn>
              <a:cxn ang="0">
                <a:pos x="T12" y="T13"/>
              </a:cxn>
            </a:cxnLst>
            <a:rect l="0" t="0" r="r" b="b"/>
            <a:pathLst>
              <a:path w="883" h="200">
                <a:moveTo>
                  <a:pt x="783" y="200"/>
                </a:moveTo>
                <a:cubicBezTo>
                  <a:pt x="838" y="200"/>
                  <a:pt x="883" y="155"/>
                  <a:pt x="883" y="100"/>
                </a:cubicBezTo>
                <a:cubicBezTo>
                  <a:pt x="883" y="45"/>
                  <a:pt x="838" y="0"/>
                  <a:pt x="783" y="0"/>
                </a:cubicBezTo>
                <a:lnTo>
                  <a:pt x="99" y="0"/>
                </a:lnTo>
                <a:cubicBezTo>
                  <a:pt x="44" y="0"/>
                  <a:pt x="0" y="45"/>
                  <a:pt x="0" y="100"/>
                </a:cubicBezTo>
                <a:cubicBezTo>
                  <a:pt x="0" y="155"/>
                  <a:pt x="44" y="200"/>
                  <a:pt x="99" y="200"/>
                </a:cubicBezTo>
                <a:lnTo>
                  <a:pt x="783" y="200"/>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4" name="Rectangle 545"/>
          <p:cNvSpPr>
            <a:spLocks noChangeArrowheads="1"/>
          </p:cNvSpPr>
          <p:nvPr/>
        </p:nvSpPr>
        <p:spPr bwMode="auto">
          <a:xfrm>
            <a:off x="2822575" y="1951038"/>
            <a:ext cx="2095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5" name="Rectangle 546"/>
          <p:cNvSpPr>
            <a:spLocks noChangeArrowheads="1"/>
          </p:cNvSpPr>
          <p:nvPr/>
        </p:nvSpPr>
        <p:spPr bwMode="auto">
          <a:xfrm>
            <a:off x="3003550" y="19510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6" name="Rectangle 547"/>
          <p:cNvSpPr>
            <a:spLocks noChangeArrowheads="1"/>
          </p:cNvSpPr>
          <p:nvPr/>
        </p:nvSpPr>
        <p:spPr bwMode="auto">
          <a:xfrm>
            <a:off x="3032125" y="19510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67" name="Freeform 548"/>
          <p:cNvSpPr>
            <a:spLocks/>
          </p:cNvSpPr>
          <p:nvPr/>
        </p:nvSpPr>
        <p:spPr bwMode="auto">
          <a:xfrm>
            <a:off x="2740025" y="2794001"/>
            <a:ext cx="525463" cy="109538"/>
          </a:xfrm>
          <a:custGeom>
            <a:avLst/>
            <a:gdLst>
              <a:gd name="T0" fmla="*/ 791 w 883"/>
              <a:gd name="T1" fmla="*/ 185 h 185"/>
              <a:gd name="T2" fmla="*/ 883 w 883"/>
              <a:gd name="T3" fmla="*/ 93 h 185"/>
              <a:gd name="T4" fmla="*/ 791 w 883"/>
              <a:gd name="T5" fmla="*/ 0 h 185"/>
              <a:gd name="T6" fmla="*/ 791 w 883"/>
              <a:gd name="T7" fmla="*/ 0 h 185"/>
              <a:gd name="T8" fmla="*/ 92 w 883"/>
              <a:gd name="T9" fmla="*/ 0 h 185"/>
              <a:gd name="T10" fmla="*/ 0 w 883"/>
              <a:gd name="T11" fmla="*/ 93 h 185"/>
              <a:gd name="T12" fmla="*/ 92 w 883"/>
              <a:gd name="T13" fmla="*/ 185 h 185"/>
              <a:gd name="T14" fmla="*/ 791 w 883"/>
              <a:gd name="T15" fmla="*/ 185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85">
                <a:moveTo>
                  <a:pt x="791" y="185"/>
                </a:moveTo>
                <a:cubicBezTo>
                  <a:pt x="842" y="185"/>
                  <a:pt x="883" y="143"/>
                  <a:pt x="883" y="93"/>
                </a:cubicBezTo>
                <a:cubicBezTo>
                  <a:pt x="883" y="42"/>
                  <a:pt x="842" y="0"/>
                  <a:pt x="791" y="0"/>
                </a:cubicBezTo>
                <a:lnTo>
                  <a:pt x="791" y="0"/>
                </a:lnTo>
                <a:lnTo>
                  <a:pt x="92" y="0"/>
                </a:lnTo>
                <a:cubicBezTo>
                  <a:pt x="41" y="0"/>
                  <a:pt x="0" y="42"/>
                  <a:pt x="0" y="93"/>
                </a:cubicBezTo>
                <a:cubicBezTo>
                  <a:pt x="0" y="143"/>
                  <a:pt x="41" y="185"/>
                  <a:pt x="92" y="185"/>
                </a:cubicBezTo>
                <a:lnTo>
                  <a:pt x="791" y="18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68" name="Freeform 549"/>
          <p:cNvSpPr>
            <a:spLocks/>
          </p:cNvSpPr>
          <p:nvPr/>
        </p:nvSpPr>
        <p:spPr bwMode="auto">
          <a:xfrm>
            <a:off x="2740025" y="2794001"/>
            <a:ext cx="525463" cy="109538"/>
          </a:xfrm>
          <a:custGeom>
            <a:avLst/>
            <a:gdLst>
              <a:gd name="T0" fmla="*/ 791 w 883"/>
              <a:gd name="T1" fmla="*/ 185 h 185"/>
              <a:gd name="T2" fmla="*/ 883 w 883"/>
              <a:gd name="T3" fmla="*/ 93 h 185"/>
              <a:gd name="T4" fmla="*/ 791 w 883"/>
              <a:gd name="T5" fmla="*/ 0 h 185"/>
              <a:gd name="T6" fmla="*/ 791 w 883"/>
              <a:gd name="T7" fmla="*/ 0 h 185"/>
              <a:gd name="T8" fmla="*/ 92 w 883"/>
              <a:gd name="T9" fmla="*/ 0 h 185"/>
              <a:gd name="T10" fmla="*/ 0 w 883"/>
              <a:gd name="T11" fmla="*/ 93 h 185"/>
              <a:gd name="T12" fmla="*/ 92 w 883"/>
              <a:gd name="T13" fmla="*/ 185 h 185"/>
              <a:gd name="T14" fmla="*/ 791 w 883"/>
              <a:gd name="T15" fmla="*/ 185 h 18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883" h="185">
                <a:moveTo>
                  <a:pt x="791" y="185"/>
                </a:moveTo>
                <a:cubicBezTo>
                  <a:pt x="842" y="185"/>
                  <a:pt x="883" y="143"/>
                  <a:pt x="883" y="93"/>
                </a:cubicBezTo>
                <a:cubicBezTo>
                  <a:pt x="883" y="42"/>
                  <a:pt x="842" y="0"/>
                  <a:pt x="791" y="0"/>
                </a:cubicBezTo>
                <a:lnTo>
                  <a:pt x="791" y="0"/>
                </a:lnTo>
                <a:lnTo>
                  <a:pt x="92" y="0"/>
                </a:lnTo>
                <a:cubicBezTo>
                  <a:pt x="41" y="0"/>
                  <a:pt x="0" y="42"/>
                  <a:pt x="0" y="93"/>
                </a:cubicBezTo>
                <a:cubicBezTo>
                  <a:pt x="0" y="143"/>
                  <a:pt x="41" y="185"/>
                  <a:pt x="92" y="185"/>
                </a:cubicBezTo>
                <a:lnTo>
                  <a:pt x="791" y="18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69" name="Rectangle 550"/>
          <p:cNvSpPr>
            <a:spLocks noChangeArrowheads="1"/>
          </p:cNvSpPr>
          <p:nvPr/>
        </p:nvSpPr>
        <p:spPr bwMode="auto">
          <a:xfrm>
            <a:off x="2822575" y="2798763"/>
            <a:ext cx="2095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MPM</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0" name="Rectangle 551"/>
          <p:cNvSpPr>
            <a:spLocks noChangeArrowheads="1"/>
          </p:cNvSpPr>
          <p:nvPr/>
        </p:nvSpPr>
        <p:spPr bwMode="auto">
          <a:xfrm>
            <a:off x="3003550" y="27987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1" name="Rectangle 552"/>
          <p:cNvSpPr>
            <a:spLocks noChangeArrowheads="1"/>
          </p:cNvSpPr>
          <p:nvPr/>
        </p:nvSpPr>
        <p:spPr bwMode="auto">
          <a:xfrm>
            <a:off x="3032125" y="27987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2" name="Freeform 553"/>
          <p:cNvSpPr>
            <a:spLocks/>
          </p:cNvSpPr>
          <p:nvPr/>
        </p:nvSpPr>
        <p:spPr bwMode="auto">
          <a:xfrm>
            <a:off x="2819400" y="2490788"/>
            <a:ext cx="342900" cy="257175"/>
          </a:xfrm>
          <a:custGeom>
            <a:avLst/>
            <a:gdLst>
              <a:gd name="T0" fmla="*/ 0 w 576"/>
              <a:gd name="T1" fmla="*/ 57 h 432"/>
              <a:gd name="T2" fmla="*/ 0 w 576"/>
              <a:gd name="T3" fmla="*/ 374 h 432"/>
              <a:gd name="T4" fmla="*/ 288 w 576"/>
              <a:gd name="T5" fmla="*/ 432 h 432"/>
              <a:gd name="T6" fmla="*/ 576 w 576"/>
              <a:gd name="T7" fmla="*/ 374 h 432"/>
              <a:gd name="T8" fmla="*/ 576 w 576"/>
              <a:gd name="T9" fmla="*/ 374 h 432"/>
              <a:gd name="T10" fmla="*/ 576 w 576"/>
              <a:gd name="T11" fmla="*/ 57 h 432"/>
              <a:gd name="T12" fmla="*/ 288 w 576"/>
              <a:gd name="T13" fmla="*/ 0 h 432"/>
              <a:gd name="T14" fmla="*/ 0 w 576"/>
              <a:gd name="T15" fmla="*/ 57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 h="432">
                <a:moveTo>
                  <a:pt x="0" y="57"/>
                </a:moveTo>
                <a:lnTo>
                  <a:pt x="0" y="374"/>
                </a:lnTo>
                <a:cubicBezTo>
                  <a:pt x="0" y="406"/>
                  <a:pt x="129" y="432"/>
                  <a:pt x="288" y="432"/>
                </a:cubicBezTo>
                <a:cubicBezTo>
                  <a:pt x="447" y="432"/>
                  <a:pt x="576" y="406"/>
                  <a:pt x="576" y="374"/>
                </a:cubicBezTo>
                <a:cubicBezTo>
                  <a:pt x="576" y="374"/>
                  <a:pt x="576" y="374"/>
                  <a:pt x="576" y="374"/>
                </a:cubicBezTo>
                <a:lnTo>
                  <a:pt x="576" y="57"/>
                </a:lnTo>
                <a:cubicBezTo>
                  <a:pt x="576" y="25"/>
                  <a:pt x="447" y="0"/>
                  <a:pt x="288" y="0"/>
                </a:cubicBezTo>
                <a:cubicBezTo>
                  <a:pt x="129" y="0"/>
                  <a:pt x="0" y="25"/>
                  <a:pt x="0" y="57"/>
                </a:cubicBez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73" name="Freeform 554"/>
          <p:cNvSpPr>
            <a:spLocks/>
          </p:cNvSpPr>
          <p:nvPr/>
        </p:nvSpPr>
        <p:spPr bwMode="auto">
          <a:xfrm>
            <a:off x="2819400" y="2490788"/>
            <a:ext cx="342900" cy="257175"/>
          </a:xfrm>
          <a:custGeom>
            <a:avLst/>
            <a:gdLst>
              <a:gd name="T0" fmla="*/ 0 w 576"/>
              <a:gd name="T1" fmla="*/ 57 h 432"/>
              <a:gd name="T2" fmla="*/ 0 w 576"/>
              <a:gd name="T3" fmla="*/ 374 h 432"/>
              <a:gd name="T4" fmla="*/ 288 w 576"/>
              <a:gd name="T5" fmla="*/ 432 h 432"/>
              <a:gd name="T6" fmla="*/ 576 w 576"/>
              <a:gd name="T7" fmla="*/ 374 h 432"/>
              <a:gd name="T8" fmla="*/ 576 w 576"/>
              <a:gd name="T9" fmla="*/ 374 h 432"/>
              <a:gd name="T10" fmla="*/ 576 w 576"/>
              <a:gd name="T11" fmla="*/ 57 h 432"/>
              <a:gd name="T12" fmla="*/ 288 w 576"/>
              <a:gd name="T13" fmla="*/ 0 h 432"/>
              <a:gd name="T14" fmla="*/ 0 w 576"/>
              <a:gd name="T15" fmla="*/ 57 h 432"/>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576" h="432">
                <a:moveTo>
                  <a:pt x="0" y="57"/>
                </a:moveTo>
                <a:lnTo>
                  <a:pt x="0" y="374"/>
                </a:lnTo>
                <a:cubicBezTo>
                  <a:pt x="0" y="406"/>
                  <a:pt x="129" y="432"/>
                  <a:pt x="288" y="432"/>
                </a:cubicBezTo>
                <a:cubicBezTo>
                  <a:pt x="447" y="432"/>
                  <a:pt x="576" y="406"/>
                  <a:pt x="576" y="374"/>
                </a:cubicBezTo>
                <a:cubicBezTo>
                  <a:pt x="576" y="374"/>
                  <a:pt x="576" y="374"/>
                  <a:pt x="576" y="374"/>
                </a:cubicBezTo>
                <a:lnTo>
                  <a:pt x="576" y="57"/>
                </a:lnTo>
                <a:cubicBezTo>
                  <a:pt x="576" y="25"/>
                  <a:pt x="447" y="0"/>
                  <a:pt x="288" y="0"/>
                </a:cubicBezTo>
                <a:cubicBezTo>
                  <a:pt x="129" y="0"/>
                  <a:pt x="0" y="25"/>
                  <a:pt x="0" y="57"/>
                </a:cubicBez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4" name="Freeform 555"/>
          <p:cNvSpPr>
            <a:spLocks noEditPoints="1"/>
          </p:cNvSpPr>
          <p:nvPr/>
        </p:nvSpPr>
        <p:spPr bwMode="auto">
          <a:xfrm>
            <a:off x="2819400" y="2525713"/>
            <a:ext cx="342900" cy="68263"/>
          </a:xfrm>
          <a:custGeom>
            <a:avLst/>
            <a:gdLst>
              <a:gd name="T0" fmla="*/ 0 w 576"/>
              <a:gd name="T1" fmla="*/ 0 h 115"/>
              <a:gd name="T2" fmla="*/ 288 w 576"/>
              <a:gd name="T3" fmla="*/ 58 h 115"/>
              <a:gd name="T4" fmla="*/ 576 w 576"/>
              <a:gd name="T5" fmla="*/ 0 h 115"/>
              <a:gd name="T6" fmla="*/ 576 w 576"/>
              <a:gd name="T7" fmla="*/ 0 h 115"/>
              <a:gd name="T8" fmla="*/ 0 w 576"/>
              <a:gd name="T9" fmla="*/ 29 h 115"/>
              <a:gd name="T10" fmla="*/ 288 w 576"/>
              <a:gd name="T11" fmla="*/ 87 h 115"/>
              <a:gd name="T12" fmla="*/ 576 w 576"/>
              <a:gd name="T13" fmla="*/ 29 h 115"/>
              <a:gd name="T14" fmla="*/ 576 w 576"/>
              <a:gd name="T15" fmla="*/ 29 h 115"/>
              <a:gd name="T16" fmla="*/ 0 w 576"/>
              <a:gd name="T17" fmla="*/ 58 h 115"/>
              <a:gd name="T18" fmla="*/ 288 w 576"/>
              <a:gd name="T19" fmla="*/ 115 h 115"/>
              <a:gd name="T20" fmla="*/ 576 w 576"/>
              <a:gd name="T21" fmla="*/ 58 h 115"/>
              <a:gd name="T22" fmla="*/ 576 w 576"/>
              <a:gd name="T23" fmla="*/ 58 h 11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576" h="115">
                <a:moveTo>
                  <a:pt x="0" y="0"/>
                </a:moveTo>
                <a:cubicBezTo>
                  <a:pt x="0" y="32"/>
                  <a:pt x="129" y="58"/>
                  <a:pt x="288" y="58"/>
                </a:cubicBezTo>
                <a:cubicBezTo>
                  <a:pt x="447" y="58"/>
                  <a:pt x="576" y="32"/>
                  <a:pt x="576" y="0"/>
                </a:cubicBezTo>
                <a:cubicBezTo>
                  <a:pt x="576" y="0"/>
                  <a:pt x="576" y="0"/>
                  <a:pt x="576" y="0"/>
                </a:cubicBezTo>
                <a:moveTo>
                  <a:pt x="0" y="29"/>
                </a:moveTo>
                <a:cubicBezTo>
                  <a:pt x="0" y="61"/>
                  <a:pt x="129" y="87"/>
                  <a:pt x="288" y="87"/>
                </a:cubicBezTo>
                <a:cubicBezTo>
                  <a:pt x="447" y="87"/>
                  <a:pt x="576" y="61"/>
                  <a:pt x="576" y="29"/>
                </a:cubicBezTo>
                <a:cubicBezTo>
                  <a:pt x="576" y="29"/>
                  <a:pt x="576" y="29"/>
                  <a:pt x="576" y="29"/>
                </a:cubicBezTo>
                <a:moveTo>
                  <a:pt x="0" y="58"/>
                </a:moveTo>
                <a:cubicBezTo>
                  <a:pt x="0" y="90"/>
                  <a:pt x="129" y="115"/>
                  <a:pt x="288" y="115"/>
                </a:cubicBezTo>
                <a:cubicBezTo>
                  <a:pt x="447" y="115"/>
                  <a:pt x="576" y="90"/>
                  <a:pt x="576" y="58"/>
                </a:cubicBezTo>
                <a:cubicBezTo>
                  <a:pt x="576" y="58"/>
                  <a:pt x="576" y="58"/>
                  <a:pt x="576" y="58"/>
                </a:cubicBezTo>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5" name="Rectangle 556"/>
          <p:cNvSpPr>
            <a:spLocks noChangeArrowheads="1"/>
          </p:cNvSpPr>
          <p:nvPr/>
        </p:nvSpPr>
        <p:spPr bwMode="auto">
          <a:xfrm>
            <a:off x="2898775" y="2570163"/>
            <a:ext cx="2476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Mgmt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6" name="Rectangle 557"/>
          <p:cNvSpPr>
            <a:spLocks noChangeArrowheads="1"/>
          </p:cNvSpPr>
          <p:nvPr/>
        </p:nvSpPr>
        <p:spPr bwMode="auto">
          <a:xfrm>
            <a:off x="2927350" y="2665413"/>
            <a:ext cx="17145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MIB</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77" name="Rectangle 558"/>
          <p:cNvSpPr>
            <a:spLocks noChangeArrowheads="1"/>
          </p:cNvSpPr>
          <p:nvPr/>
        </p:nvSpPr>
        <p:spPr bwMode="auto">
          <a:xfrm>
            <a:off x="4892675" y="2005013"/>
            <a:ext cx="658813" cy="835025"/>
          </a:xfrm>
          <a:prstGeom prst="rect">
            <a:avLst/>
          </a:prstGeom>
          <a:solidFill>
            <a:srgbClr val="E6E6E6"/>
          </a:solidFill>
          <a:ln>
            <a:noFill/>
          </a:ln>
          <a:extLs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178" name="Rectangle 559"/>
          <p:cNvSpPr>
            <a:spLocks noChangeArrowheads="1"/>
          </p:cNvSpPr>
          <p:nvPr/>
        </p:nvSpPr>
        <p:spPr bwMode="auto">
          <a:xfrm>
            <a:off x="4892675" y="2005013"/>
            <a:ext cx="658813" cy="835025"/>
          </a:xfrm>
          <a:prstGeom prst="rect">
            <a:avLst/>
          </a:pr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79" name="Rectangle 560"/>
          <p:cNvSpPr>
            <a:spLocks noChangeArrowheads="1"/>
          </p:cNvSpPr>
          <p:nvPr/>
        </p:nvSpPr>
        <p:spPr bwMode="auto">
          <a:xfrm>
            <a:off x="5127625" y="2293938"/>
            <a:ext cx="11430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0" name="Rectangle 561"/>
          <p:cNvSpPr>
            <a:spLocks noChangeArrowheads="1"/>
          </p:cNvSpPr>
          <p:nvPr/>
        </p:nvSpPr>
        <p:spPr bwMode="auto">
          <a:xfrm>
            <a:off x="5175250" y="2293938"/>
            <a:ext cx="2381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top </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1" name="Rectangle 562"/>
          <p:cNvSpPr>
            <a:spLocks noChangeArrowheads="1"/>
          </p:cNvSpPr>
          <p:nvPr/>
        </p:nvSpPr>
        <p:spPr bwMode="auto">
          <a:xfrm>
            <a:off x="4994275" y="241776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2" name="Rectangle 563"/>
          <p:cNvSpPr>
            <a:spLocks noChangeArrowheads="1"/>
          </p:cNvSpPr>
          <p:nvPr/>
        </p:nvSpPr>
        <p:spPr bwMode="auto">
          <a:xfrm>
            <a:off x="5032375" y="2417763"/>
            <a:ext cx="476250"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1" u="none" strike="noStrike" cap="none" normalizeH="0" baseline="0" smtClean="0">
                <a:ln>
                  <a:noFill/>
                </a:ln>
                <a:solidFill>
                  <a:srgbClr val="000000"/>
                </a:solidFill>
                <a:effectLst/>
                <a:latin typeface="Arial" pitchFamily="34" charset="0"/>
                <a:cs typeface="Arial" pitchFamily="34" charset="0"/>
              </a:rPr>
              <a:t>Optional</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3" name="Rectangle 564"/>
          <p:cNvSpPr>
            <a:spLocks noChangeArrowheads="1"/>
          </p:cNvSpPr>
          <p:nvPr/>
        </p:nvSpPr>
        <p:spPr bwMode="auto">
          <a:xfrm>
            <a:off x="5413375" y="2417763"/>
            <a:ext cx="85725" cy="1619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8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4" name="Freeform 565"/>
          <p:cNvSpPr>
            <a:spLocks/>
          </p:cNvSpPr>
          <p:nvPr/>
        </p:nvSpPr>
        <p:spPr bwMode="auto">
          <a:xfrm>
            <a:off x="5002213" y="1951038"/>
            <a:ext cx="503238" cy="131763"/>
          </a:xfrm>
          <a:custGeom>
            <a:avLst/>
            <a:gdLst>
              <a:gd name="T0" fmla="*/ 734 w 845"/>
              <a:gd name="T1" fmla="*/ 221 h 221"/>
              <a:gd name="T2" fmla="*/ 845 w 845"/>
              <a:gd name="T3" fmla="*/ 111 h 221"/>
              <a:gd name="T4" fmla="*/ 734 w 845"/>
              <a:gd name="T5" fmla="*/ 0 h 221"/>
              <a:gd name="T6" fmla="*/ 111 w 845"/>
              <a:gd name="T7" fmla="*/ 0 h 221"/>
              <a:gd name="T8" fmla="*/ 0 w 845"/>
              <a:gd name="T9" fmla="*/ 111 h 221"/>
              <a:gd name="T10" fmla="*/ 111 w 845"/>
              <a:gd name="T11" fmla="*/ 221 h 221"/>
              <a:gd name="T12" fmla="*/ 734 w 845"/>
              <a:gd name="T13" fmla="*/ 221 h 221"/>
            </a:gdLst>
            <a:ahLst/>
            <a:cxnLst>
              <a:cxn ang="0">
                <a:pos x="T0" y="T1"/>
              </a:cxn>
              <a:cxn ang="0">
                <a:pos x="T2" y="T3"/>
              </a:cxn>
              <a:cxn ang="0">
                <a:pos x="T4" y="T5"/>
              </a:cxn>
              <a:cxn ang="0">
                <a:pos x="T6" y="T7"/>
              </a:cxn>
              <a:cxn ang="0">
                <a:pos x="T8" y="T9"/>
              </a:cxn>
              <a:cxn ang="0">
                <a:pos x="T10" y="T11"/>
              </a:cxn>
              <a:cxn ang="0">
                <a:pos x="T12" y="T13"/>
              </a:cxn>
            </a:cxnLst>
            <a:rect l="0" t="0" r="r" b="b"/>
            <a:pathLst>
              <a:path w="845" h="221">
                <a:moveTo>
                  <a:pt x="734" y="221"/>
                </a:moveTo>
                <a:cubicBezTo>
                  <a:pt x="796" y="221"/>
                  <a:pt x="845" y="172"/>
                  <a:pt x="845" y="111"/>
                </a:cubicBezTo>
                <a:cubicBezTo>
                  <a:pt x="845" y="50"/>
                  <a:pt x="796" y="0"/>
                  <a:pt x="734" y="0"/>
                </a:cubicBezTo>
                <a:lnTo>
                  <a:pt x="111" y="0"/>
                </a:lnTo>
                <a:cubicBezTo>
                  <a:pt x="50" y="0"/>
                  <a:pt x="0" y="50"/>
                  <a:pt x="0" y="111"/>
                </a:cubicBezTo>
                <a:cubicBezTo>
                  <a:pt x="0" y="172"/>
                  <a:pt x="50" y="221"/>
                  <a:pt x="111" y="221"/>
                </a:cubicBezTo>
                <a:lnTo>
                  <a:pt x="734" y="221"/>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85" name="Freeform 566"/>
          <p:cNvSpPr>
            <a:spLocks/>
          </p:cNvSpPr>
          <p:nvPr/>
        </p:nvSpPr>
        <p:spPr bwMode="auto">
          <a:xfrm>
            <a:off x="5002213" y="1951038"/>
            <a:ext cx="503238" cy="131763"/>
          </a:xfrm>
          <a:custGeom>
            <a:avLst/>
            <a:gdLst>
              <a:gd name="T0" fmla="*/ 734 w 845"/>
              <a:gd name="T1" fmla="*/ 221 h 221"/>
              <a:gd name="T2" fmla="*/ 845 w 845"/>
              <a:gd name="T3" fmla="*/ 111 h 221"/>
              <a:gd name="T4" fmla="*/ 734 w 845"/>
              <a:gd name="T5" fmla="*/ 0 h 221"/>
              <a:gd name="T6" fmla="*/ 111 w 845"/>
              <a:gd name="T7" fmla="*/ 0 h 221"/>
              <a:gd name="T8" fmla="*/ 0 w 845"/>
              <a:gd name="T9" fmla="*/ 111 h 221"/>
              <a:gd name="T10" fmla="*/ 111 w 845"/>
              <a:gd name="T11" fmla="*/ 221 h 221"/>
              <a:gd name="T12" fmla="*/ 734 w 845"/>
              <a:gd name="T13" fmla="*/ 221 h 221"/>
            </a:gdLst>
            <a:ahLst/>
            <a:cxnLst>
              <a:cxn ang="0">
                <a:pos x="T0" y="T1"/>
              </a:cxn>
              <a:cxn ang="0">
                <a:pos x="T2" y="T3"/>
              </a:cxn>
              <a:cxn ang="0">
                <a:pos x="T4" y="T5"/>
              </a:cxn>
              <a:cxn ang="0">
                <a:pos x="T6" y="T7"/>
              </a:cxn>
              <a:cxn ang="0">
                <a:pos x="T8" y="T9"/>
              </a:cxn>
              <a:cxn ang="0">
                <a:pos x="T10" y="T11"/>
              </a:cxn>
              <a:cxn ang="0">
                <a:pos x="T12" y="T13"/>
              </a:cxn>
            </a:cxnLst>
            <a:rect l="0" t="0" r="r" b="b"/>
            <a:pathLst>
              <a:path w="845" h="221">
                <a:moveTo>
                  <a:pt x="734" y="221"/>
                </a:moveTo>
                <a:cubicBezTo>
                  <a:pt x="796" y="221"/>
                  <a:pt x="845" y="172"/>
                  <a:pt x="845" y="111"/>
                </a:cubicBezTo>
                <a:cubicBezTo>
                  <a:pt x="845" y="50"/>
                  <a:pt x="796" y="0"/>
                  <a:pt x="734" y="0"/>
                </a:cubicBezTo>
                <a:lnTo>
                  <a:pt x="111" y="0"/>
                </a:lnTo>
                <a:cubicBezTo>
                  <a:pt x="50" y="0"/>
                  <a:pt x="0" y="50"/>
                  <a:pt x="0" y="111"/>
                </a:cubicBezTo>
                <a:cubicBezTo>
                  <a:pt x="0" y="172"/>
                  <a:pt x="50" y="221"/>
                  <a:pt x="111" y="221"/>
                </a:cubicBezTo>
                <a:lnTo>
                  <a:pt x="734" y="221"/>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86" name="Rectangle 567"/>
          <p:cNvSpPr>
            <a:spLocks noChangeArrowheads="1"/>
          </p:cNvSpPr>
          <p:nvPr/>
        </p:nvSpPr>
        <p:spPr bwMode="auto">
          <a:xfrm>
            <a:off x="5089525" y="1960563"/>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7" name="Rectangle 568"/>
          <p:cNvSpPr>
            <a:spLocks noChangeArrowheads="1"/>
          </p:cNvSpPr>
          <p:nvPr/>
        </p:nvSpPr>
        <p:spPr bwMode="auto">
          <a:xfrm>
            <a:off x="5137150" y="1960563"/>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8" name="Rectangle 569"/>
          <p:cNvSpPr>
            <a:spLocks noChangeArrowheads="1"/>
          </p:cNvSpPr>
          <p:nvPr/>
        </p:nvSpPr>
        <p:spPr bwMode="auto">
          <a:xfrm>
            <a:off x="5241925" y="19605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89" name="Rectangle 570"/>
          <p:cNvSpPr>
            <a:spLocks noChangeArrowheads="1"/>
          </p:cNvSpPr>
          <p:nvPr/>
        </p:nvSpPr>
        <p:spPr bwMode="auto">
          <a:xfrm>
            <a:off x="5260975" y="19605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0" name="Freeform 571"/>
          <p:cNvSpPr>
            <a:spLocks/>
          </p:cNvSpPr>
          <p:nvPr/>
        </p:nvSpPr>
        <p:spPr bwMode="auto">
          <a:xfrm>
            <a:off x="4994275" y="2786063"/>
            <a:ext cx="509588" cy="107950"/>
          </a:xfrm>
          <a:custGeom>
            <a:avLst/>
            <a:gdLst>
              <a:gd name="T0" fmla="*/ 765 w 856"/>
              <a:gd name="T1" fmla="*/ 182 h 182"/>
              <a:gd name="T2" fmla="*/ 856 w 856"/>
              <a:gd name="T3" fmla="*/ 91 h 182"/>
              <a:gd name="T4" fmla="*/ 765 w 856"/>
              <a:gd name="T5" fmla="*/ 0 h 182"/>
              <a:gd name="T6" fmla="*/ 765 w 856"/>
              <a:gd name="T7" fmla="*/ 0 h 182"/>
              <a:gd name="T8" fmla="*/ 91 w 856"/>
              <a:gd name="T9" fmla="*/ 0 h 182"/>
              <a:gd name="T10" fmla="*/ 0 w 856"/>
              <a:gd name="T11" fmla="*/ 91 h 182"/>
              <a:gd name="T12" fmla="*/ 91 w 856"/>
              <a:gd name="T13" fmla="*/ 182 h 182"/>
              <a:gd name="T14" fmla="*/ 91 w 856"/>
              <a:gd name="T15" fmla="*/ 182 h 182"/>
              <a:gd name="T16" fmla="*/ 765 w 856"/>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6" h="182">
                <a:moveTo>
                  <a:pt x="765" y="182"/>
                </a:moveTo>
                <a:cubicBezTo>
                  <a:pt x="815" y="182"/>
                  <a:pt x="856" y="142"/>
                  <a:pt x="856" y="91"/>
                </a:cubicBezTo>
                <a:cubicBezTo>
                  <a:pt x="856" y="41"/>
                  <a:pt x="815" y="0"/>
                  <a:pt x="765" y="0"/>
                </a:cubicBezTo>
                <a:lnTo>
                  <a:pt x="765" y="0"/>
                </a:lnTo>
                <a:lnTo>
                  <a:pt x="91" y="0"/>
                </a:lnTo>
                <a:cubicBezTo>
                  <a:pt x="41" y="0"/>
                  <a:pt x="0" y="41"/>
                  <a:pt x="0" y="91"/>
                </a:cubicBezTo>
                <a:cubicBezTo>
                  <a:pt x="0" y="142"/>
                  <a:pt x="41" y="182"/>
                  <a:pt x="91" y="182"/>
                </a:cubicBezTo>
                <a:lnTo>
                  <a:pt x="91" y="182"/>
                </a:lnTo>
                <a:lnTo>
                  <a:pt x="765" y="182"/>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1" name="Freeform 572"/>
          <p:cNvSpPr>
            <a:spLocks/>
          </p:cNvSpPr>
          <p:nvPr/>
        </p:nvSpPr>
        <p:spPr bwMode="auto">
          <a:xfrm>
            <a:off x="4994275" y="2786063"/>
            <a:ext cx="509588" cy="107950"/>
          </a:xfrm>
          <a:custGeom>
            <a:avLst/>
            <a:gdLst>
              <a:gd name="T0" fmla="*/ 765 w 856"/>
              <a:gd name="T1" fmla="*/ 182 h 182"/>
              <a:gd name="T2" fmla="*/ 856 w 856"/>
              <a:gd name="T3" fmla="*/ 91 h 182"/>
              <a:gd name="T4" fmla="*/ 765 w 856"/>
              <a:gd name="T5" fmla="*/ 0 h 182"/>
              <a:gd name="T6" fmla="*/ 765 w 856"/>
              <a:gd name="T7" fmla="*/ 0 h 182"/>
              <a:gd name="T8" fmla="*/ 91 w 856"/>
              <a:gd name="T9" fmla="*/ 0 h 182"/>
              <a:gd name="T10" fmla="*/ 0 w 856"/>
              <a:gd name="T11" fmla="*/ 91 h 182"/>
              <a:gd name="T12" fmla="*/ 91 w 856"/>
              <a:gd name="T13" fmla="*/ 182 h 182"/>
              <a:gd name="T14" fmla="*/ 91 w 856"/>
              <a:gd name="T15" fmla="*/ 182 h 182"/>
              <a:gd name="T16" fmla="*/ 765 w 856"/>
              <a:gd name="T17" fmla="*/ 182 h 18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856" h="182">
                <a:moveTo>
                  <a:pt x="765" y="182"/>
                </a:moveTo>
                <a:cubicBezTo>
                  <a:pt x="815" y="182"/>
                  <a:pt x="856" y="142"/>
                  <a:pt x="856" y="91"/>
                </a:cubicBezTo>
                <a:cubicBezTo>
                  <a:pt x="856" y="41"/>
                  <a:pt x="815" y="0"/>
                  <a:pt x="765" y="0"/>
                </a:cubicBezTo>
                <a:lnTo>
                  <a:pt x="765" y="0"/>
                </a:lnTo>
                <a:lnTo>
                  <a:pt x="91" y="0"/>
                </a:lnTo>
                <a:cubicBezTo>
                  <a:pt x="41" y="0"/>
                  <a:pt x="0" y="41"/>
                  <a:pt x="0" y="91"/>
                </a:cubicBezTo>
                <a:cubicBezTo>
                  <a:pt x="0" y="142"/>
                  <a:pt x="41" y="182"/>
                  <a:pt x="91" y="182"/>
                </a:cubicBezTo>
                <a:lnTo>
                  <a:pt x="91" y="182"/>
                </a:lnTo>
                <a:lnTo>
                  <a:pt x="765" y="182"/>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2" name="Rectangle 573"/>
          <p:cNvSpPr>
            <a:spLocks noChangeArrowheads="1"/>
          </p:cNvSpPr>
          <p:nvPr/>
        </p:nvSpPr>
        <p:spPr bwMode="auto">
          <a:xfrm>
            <a:off x="5089525" y="2789238"/>
            <a:ext cx="857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6</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3" name="Rectangle 574"/>
          <p:cNvSpPr>
            <a:spLocks noChangeArrowheads="1"/>
          </p:cNvSpPr>
          <p:nvPr/>
        </p:nvSpPr>
        <p:spPr bwMode="auto">
          <a:xfrm>
            <a:off x="5127625" y="2789238"/>
            <a:ext cx="1428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top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4" name="Rectangle 575"/>
          <p:cNvSpPr>
            <a:spLocks noChangeArrowheads="1"/>
          </p:cNvSpPr>
          <p:nvPr/>
        </p:nvSpPr>
        <p:spPr bwMode="auto">
          <a:xfrm>
            <a:off x="5232400" y="2789238"/>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5" name="Rectangle 576"/>
          <p:cNvSpPr>
            <a:spLocks noChangeArrowheads="1"/>
          </p:cNvSpPr>
          <p:nvPr/>
        </p:nvSpPr>
        <p:spPr bwMode="auto">
          <a:xfrm>
            <a:off x="5260975" y="2789238"/>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6" name="Freeform 577"/>
          <p:cNvSpPr>
            <a:spLocks/>
          </p:cNvSpPr>
          <p:nvPr/>
        </p:nvSpPr>
        <p:spPr bwMode="auto">
          <a:xfrm>
            <a:off x="1641475" y="2382838"/>
            <a:ext cx="527050" cy="103188"/>
          </a:xfrm>
          <a:custGeom>
            <a:avLst/>
            <a:gdLst>
              <a:gd name="T0" fmla="*/ 796 w 884"/>
              <a:gd name="T1" fmla="*/ 175 h 175"/>
              <a:gd name="T2" fmla="*/ 884 w 884"/>
              <a:gd name="T3" fmla="*/ 88 h 175"/>
              <a:gd name="T4" fmla="*/ 796 w 884"/>
              <a:gd name="T5" fmla="*/ 0 h 175"/>
              <a:gd name="T6" fmla="*/ 88 w 884"/>
              <a:gd name="T7" fmla="*/ 0 h 175"/>
              <a:gd name="T8" fmla="*/ 0 w 884"/>
              <a:gd name="T9" fmla="*/ 88 h 175"/>
              <a:gd name="T10" fmla="*/ 88 w 884"/>
              <a:gd name="T11" fmla="*/ 175 h 175"/>
              <a:gd name="T12" fmla="*/ 796 w 884"/>
              <a:gd name="T13" fmla="*/ 175 h 175"/>
            </a:gdLst>
            <a:ahLst/>
            <a:cxnLst>
              <a:cxn ang="0">
                <a:pos x="T0" y="T1"/>
              </a:cxn>
              <a:cxn ang="0">
                <a:pos x="T2" y="T3"/>
              </a:cxn>
              <a:cxn ang="0">
                <a:pos x="T4" y="T5"/>
              </a:cxn>
              <a:cxn ang="0">
                <a:pos x="T6" y="T7"/>
              </a:cxn>
              <a:cxn ang="0">
                <a:pos x="T8" y="T9"/>
              </a:cxn>
              <a:cxn ang="0">
                <a:pos x="T10" y="T11"/>
              </a:cxn>
              <a:cxn ang="0">
                <a:pos x="T12" y="T13"/>
              </a:cxn>
            </a:cxnLst>
            <a:rect l="0" t="0" r="r" b="b"/>
            <a:pathLst>
              <a:path w="884" h="175">
                <a:moveTo>
                  <a:pt x="796" y="175"/>
                </a:moveTo>
                <a:cubicBezTo>
                  <a:pt x="845" y="175"/>
                  <a:pt x="884" y="136"/>
                  <a:pt x="884" y="88"/>
                </a:cubicBezTo>
                <a:cubicBezTo>
                  <a:pt x="884" y="39"/>
                  <a:pt x="845" y="0"/>
                  <a:pt x="796" y="0"/>
                </a:cubicBezTo>
                <a:lnTo>
                  <a:pt x="88" y="0"/>
                </a:lnTo>
                <a:cubicBezTo>
                  <a:pt x="40" y="0"/>
                  <a:pt x="0" y="39"/>
                  <a:pt x="0" y="88"/>
                </a:cubicBezTo>
                <a:cubicBezTo>
                  <a:pt x="0" y="136"/>
                  <a:pt x="40" y="175"/>
                  <a:pt x="88" y="175"/>
                </a:cubicBezTo>
                <a:lnTo>
                  <a:pt x="796" y="175"/>
                </a:lnTo>
                <a:close/>
              </a:path>
            </a:pathLst>
          </a:custGeom>
          <a:solidFill>
            <a:srgbClr val="E8EEF7"/>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n-US"/>
          </a:p>
        </p:txBody>
      </p:sp>
      <p:sp>
        <p:nvSpPr>
          <p:cNvPr id="2197" name="Freeform 578"/>
          <p:cNvSpPr>
            <a:spLocks/>
          </p:cNvSpPr>
          <p:nvPr/>
        </p:nvSpPr>
        <p:spPr bwMode="auto">
          <a:xfrm>
            <a:off x="1641475" y="2382838"/>
            <a:ext cx="527050" cy="103188"/>
          </a:xfrm>
          <a:custGeom>
            <a:avLst/>
            <a:gdLst>
              <a:gd name="T0" fmla="*/ 796 w 884"/>
              <a:gd name="T1" fmla="*/ 175 h 175"/>
              <a:gd name="T2" fmla="*/ 884 w 884"/>
              <a:gd name="T3" fmla="*/ 88 h 175"/>
              <a:gd name="T4" fmla="*/ 796 w 884"/>
              <a:gd name="T5" fmla="*/ 0 h 175"/>
              <a:gd name="T6" fmla="*/ 88 w 884"/>
              <a:gd name="T7" fmla="*/ 0 h 175"/>
              <a:gd name="T8" fmla="*/ 0 w 884"/>
              <a:gd name="T9" fmla="*/ 88 h 175"/>
              <a:gd name="T10" fmla="*/ 88 w 884"/>
              <a:gd name="T11" fmla="*/ 175 h 175"/>
              <a:gd name="T12" fmla="*/ 796 w 884"/>
              <a:gd name="T13" fmla="*/ 175 h 175"/>
            </a:gdLst>
            <a:ahLst/>
            <a:cxnLst>
              <a:cxn ang="0">
                <a:pos x="T0" y="T1"/>
              </a:cxn>
              <a:cxn ang="0">
                <a:pos x="T2" y="T3"/>
              </a:cxn>
              <a:cxn ang="0">
                <a:pos x="T4" y="T5"/>
              </a:cxn>
              <a:cxn ang="0">
                <a:pos x="T6" y="T7"/>
              </a:cxn>
              <a:cxn ang="0">
                <a:pos x="T8" y="T9"/>
              </a:cxn>
              <a:cxn ang="0">
                <a:pos x="T10" y="T11"/>
              </a:cxn>
              <a:cxn ang="0">
                <a:pos x="T12" y="T13"/>
              </a:cxn>
            </a:cxnLst>
            <a:rect l="0" t="0" r="r" b="b"/>
            <a:pathLst>
              <a:path w="884" h="175">
                <a:moveTo>
                  <a:pt x="796" y="175"/>
                </a:moveTo>
                <a:cubicBezTo>
                  <a:pt x="845" y="175"/>
                  <a:pt x="884" y="136"/>
                  <a:pt x="884" y="88"/>
                </a:cubicBezTo>
                <a:cubicBezTo>
                  <a:pt x="884" y="39"/>
                  <a:pt x="845" y="0"/>
                  <a:pt x="796" y="0"/>
                </a:cubicBezTo>
                <a:lnTo>
                  <a:pt x="88" y="0"/>
                </a:lnTo>
                <a:cubicBezTo>
                  <a:pt x="40" y="0"/>
                  <a:pt x="0" y="39"/>
                  <a:pt x="0" y="88"/>
                </a:cubicBezTo>
                <a:cubicBezTo>
                  <a:pt x="0" y="136"/>
                  <a:pt x="40" y="175"/>
                  <a:pt x="88" y="175"/>
                </a:cubicBezTo>
                <a:lnTo>
                  <a:pt x="796" y="175"/>
                </a:lnTo>
                <a:close/>
              </a:path>
            </a:pathLst>
          </a:custGeom>
          <a:noFill/>
          <a:ln w="3175" cap="rnd">
            <a:solidFill>
              <a:srgbClr val="000000"/>
            </a:solidFill>
            <a:prstDash val="solid"/>
            <a:round/>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2198" name="Rectangle 579"/>
          <p:cNvSpPr>
            <a:spLocks noChangeArrowheads="1"/>
          </p:cNvSpPr>
          <p:nvPr/>
        </p:nvSpPr>
        <p:spPr bwMode="auto">
          <a:xfrm>
            <a:off x="1755775" y="2379663"/>
            <a:ext cx="16192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PtD</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199" name="Rectangle 580"/>
          <p:cNvSpPr>
            <a:spLocks noChangeArrowheads="1"/>
          </p:cNvSpPr>
          <p:nvPr/>
        </p:nvSpPr>
        <p:spPr bwMode="auto">
          <a:xfrm>
            <a:off x="1879600" y="2379663"/>
            <a:ext cx="66675"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
        <p:nvSpPr>
          <p:cNvPr id="2200" name="Rectangle 581"/>
          <p:cNvSpPr>
            <a:spLocks noChangeArrowheads="1"/>
          </p:cNvSpPr>
          <p:nvPr/>
        </p:nvSpPr>
        <p:spPr bwMode="auto">
          <a:xfrm>
            <a:off x="1908175" y="2379663"/>
            <a:ext cx="190500" cy="95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t" anchorCtr="0" compatLnSpc="1">
            <a:prstTxWarp prst="textNoShape">
              <a:avLst/>
            </a:prstTxWarp>
            <a:spAutoFit/>
          </a:bodyPr>
          <a:lstStyle>
            <a:lvl1pPr>
              <a:defRPr>
                <a:solidFill>
                  <a:schemeClr val="tx1"/>
                </a:solidFill>
                <a:latin typeface="Arial" pitchFamily="34" charset="0"/>
                <a:cs typeface="Arial" pitchFamily="34" charset="0"/>
              </a:defRPr>
            </a:lvl1pPr>
            <a:lvl2pPr>
              <a:defRPr>
                <a:solidFill>
                  <a:schemeClr val="tx1"/>
                </a:solidFill>
                <a:latin typeface="Arial" pitchFamily="34" charset="0"/>
                <a:cs typeface="Arial" pitchFamily="34" charset="0"/>
              </a:defRPr>
            </a:lvl2pPr>
            <a:lvl3pPr>
              <a:defRPr>
                <a:solidFill>
                  <a:schemeClr val="tx1"/>
                </a:solidFill>
                <a:latin typeface="Arial" pitchFamily="34" charset="0"/>
                <a:cs typeface="Arial" pitchFamily="34" charset="0"/>
              </a:defRPr>
            </a:lvl3pPr>
            <a:lvl4pPr>
              <a:defRPr>
                <a:solidFill>
                  <a:schemeClr val="tx1"/>
                </a:solidFill>
                <a:latin typeface="Arial" pitchFamily="34" charset="0"/>
                <a:cs typeface="Arial" pitchFamily="34" charset="0"/>
              </a:defRPr>
            </a:lvl4pPr>
            <a:lvl5pPr>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600" b="0" i="0" u="none" strike="noStrike" cap="none" normalizeH="0" baseline="0" smtClean="0">
                <a:ln>
                  <a:noFill/>
                </a:ln>
                <a:solidFill>
                  <a:srgbClr val="000000"/>
                </a:solidFill>
                <a:effectLst/>
                <a:latin typeface="Arial" pitchFamily="34" charset="0"/>
                <a:cs typeface="Arial" pitchFamily="34" charset="0"/>
              </a:rPr>
              <a:t>SAP</a:t>
            </a:r>
            <a:endParaRPr kumimoji="0" lang="en-US" altLang="en-US" sz="1800" b="0" i="0" u="none" strike="noStrike" cap="none" normalizeH="0" baseline="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324662197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533400"/>
          </a:xfrm>
        </p:spPr>
        <p:txBody>
          <a:bodyPr/>
          <a:lstStyle/>
          <a:p>
            <a:r>
              <a:rPr lang="en-US" dirty="0" smtClean="0"/>
              <a:t>Receiving </a:t>
            </a:r>
            <a:r>
              <a:rPr lang="en-US" dirty="0" smtClean="0"/>
              <a:t>a frame from </a:t>
            </a:r>
            <a:r>
              <a:rPr lang="en-US" dirty="0" smtClean="0"/>
              <a:t>MAC/PHY</a:t>
            </a:r>
            <a:endParaRPr lang="en-US" dirty="0"/>
          </a:p>
        </p:txBody>
      </p:sp>
      <p:sp>
        <p:nvSpPr>
          <p:cNvPr id="3" name="Content Placeholder 2"/>
          <p:cNvSpPr>
            <a:spLocks noGrp="1"/>
          </p:cNvSpPr>
          <p:nvPr>
            <p:ph idx="1"/>
          </p:nvPr>
        </p:nvSpPr>
        <p:spPr>
          <a:xfrm>
            <a:off x="693683" y="1295400"/>
            <a:ext cx="8458200" cy="5029200"/>
          </a:xfrm>
        </p:spPr>
        <p:txBody>
          <a:bodyPr/>
          <a:lstStyle/>
          <a:p>
            <a:pPr marL="0" indent="0">
              <a:buNone/>
            </a:pPr>
            <a:r>
              <a:rPr lang="en-US" dirty="0" smtClean="0"/>
              <a:t>If no IEs, MMI sends to PDE/</a:t>
            </a:r>
            <a:r>
              <a:rPr lang="en-US" dirty="0" err="1" smtClean="0"/>
              <a:t>default_app</a:t>
            </a:r>
            <a:r>
              <a:rPr lang="en-US" dirty="0" smtClean="0"/>
              <a:t>, otherwise to </a:t>
            </a:r>
            <a:r>
              <a:rPr lang="en-US" dirty="0" err="1" smtClean="0"/>
              <a:t>Mgmt</a:t>
            </a:r>
            <a:r>
              <a:rPr lang="en-US" dirty="0" smtClean="0"/>
              <a:t> Module</a:t>
            </a:r>
          </a:p>
          <a:p>
            <a:r>
              <a:rPr lang="en-US" dirty="0" err="1" smtClean="0"/>
              <a:t>Mgmt</a:t>
            </a:r>
            <a:r>
              <a:rPr lang="en-US" dirty="0" smtClean="0"/>
              <a:t> parses </a:t>
            </a:r>
            <a:r>
              <a:rPr lang="en-US" dirty="0" smtClean="0"/>
              <a:t>the </a:t>
            </a:r>
            <a:r>
              <a:rPr lang="en-US" dirty="0" smtClean="0"/>
              <a:t>Payload into </a:t>
            </a:r>
            <a:r>
              <a:rPr lang="en-US" dirty="0" smtClean="0"/>
              <a:t>Payload IEs and Data Payload</a:t>
            </a:r>
          </a:p>
          <a:p>
            <a:r>
              <a:rPr lang="en-US" dirty="0" err="1" smtClean="0"/>
              <a:t>Mgmt</a:t>
            </a:r>
            <a:r>
              <a:rPr lang="en-US" dirty="0" smtClean="0"/>
              <a:t> invokes </a:t>
            </a:r>
            <a:r>
              <a:rPr lang="en-US" dirty="0"/>
              <a:t>MOD-SAP routines as needed to process Payload IEs</a:t>
            </a:r>
          </a:p>
          <a:p>
            <a:r>
              <a:rPr lang="en-US" dirty="0" smtClean="0"/>
              <a:t>If ULI IE </a:t>
            </a:r>
            <a:r>
              <a:rPr lang="en-US" dirty="0" smtClean="0"/>
              <a:t>exists, </a:t>
            </a:r>
            <a:r>
              <a:rPr lang="en-US" dirty="0" err="1" smtClean="0"/>
              <a:t>Mgmt</a:t>
            </a:r>
            <a:r>
              <a:rPr lang="en-US" dirty="0" smtClean="0"/>
              <a:t> delivers to PDE</a:t>
            </a:r>
          </a:p>
          <a:p>
            <a:r>
              <a:rPr lang="en-US" dirty="0" smtClean="0"/>
              <a:t>Otherwise, </a:t>
            </a:r>
            <a:r>
              <a:rPr lang="en-US" dirty="0" err="1" smtClean="0"/>
              <a:t>Mgmt</a:t>
            </a:r>
            <a:r>
              <a:rPr lang="en-US" dirty="0" smtClean="0"/>
              <a:t> delivers to </a:t>
            </a:r>
            <a:r>
              <a:rPr lang="en-US" dirty="0" err="1" smtClean="0"/>
              <a:t>default_app</a:t>
            </a:r>
            <a:endParaRPr lang="en-US" dirty="0"/>
          </a:p>
          <a:p>
            <a:pPr>
              <a:buClr>
                <a:srgbClr val="FF0000"/>
              </a:buClr>
              <a:buFont typeface="Wingdings" panose="05000000000000000000" pitchFamily="2" charset="2"/>
              <a:buChar char="Ø"/>
            </a:pPr>
            <a:r>
              <a:rPr lang="en-US" dirty="0" smtClean="0"/>
              <a:t>  Profile not used if going to higher-layer</a:t>
            </a:r>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6</a:t>
            </a:fld>
            <a:endParaRPr lang="en-US"/>
          </a:p>
        </p:txBody>
      </p:sp>
    </p:spTree>
    <p:extLst>
      <p:ext uri="{BB962C8B-B14F-4D97-AF65-F5344CB8AC3E}">
        <p14:creationId xmlns:p14="http://schemas.microsoft.com/office/powerpoint/2010/main" val="44284749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Profile instances and links</a:t>
            </a:r>
            <a:endParaRPr lang="en-US" dirty="0"/>
          </a:p>
        </p:txBody>
      </p:sp>
      <p:sp>
        <p:nvSpPr>
          <p:cNvPr id="3" name="Content Placeholder 2"/>
          <p:cNvSpPr>
            <a:spLocks noGrp="1"/>
          </p:cNvSpPr>
          <p:nvPr>
            <p:ph idx="1"/>
          </p:nvPr>
        </p:nvSpPr>
        <p:spPr>
          <a:xfrm>
            <a:off x="457200" y="1447800"/>
            <a:ext cx="8229600" cy="4800600"/>
          </a:xfrm>
        </p:spPr>
        <p:txBody>
          <a:bodyPr/>
          <a:lstStyle/>
          <a:p>
            <a:r>
              <a:rPr lang="en-US" dirty="0" smtClean="0"/>
              <a:t>Each module’s profile information (</a:t>
            </a:r>
            <a:r>
              <a:rPr lang="en-US" dirty="0"/>
              <a:t>i.e., set of required PIB entries</a:t>
            </a:r>
            <a:r>
              <a:rPr lang="en-US" dirty="0" smtClean="0"/>
              <a:t>) </a:t>
            </a:r>
            <a:r>
              <a:rPr lang="en-US" dirty="0" smtClean="0"/>
              <a:t>indicates its role </a:t>
            </a:r>
            <a:r>
              <a:rPr lang="en-US" dirty="0" smtClean="0"/>
              <a:t>for </a:t>
            </a:r>
            <a:r>
              <a:rPr lang="en-US" dirty="0" smtClean="0"/>
              <a:t>transmission </a:t>
            </a:r>
            <a:r>
              <a:rPr lang="en-US" dirty="0" smtClean="0"/>
              <a:t>over a link </a:t>
            </a:r>
          </a:p>
          <a:p>
            <a:r>
              <a:rPr lang="en-US" dirty="0" smtClean="0"/>
              <a:t>A “link” (source address and neighbor’s address)</a:t>
            </a:r>
            <a:r>
              <a:rPr lang="en-US" dirty="0"/>
              <a:t> </a:t>
            </a:r>
            <a:r>
              <a:rPr lang="en-US" dirty="0" smtClean="0"/>
              <a:t>needs a profile instance.</a:t>
            </a:r>
          </a:p>
          <a:p>
            <a:r>
              <a:rPr lang="en-US" dirty="0" smtClean="0"/>
              <a:t>Profile information for the link is indexed by (source, </a:t>
            </a:r>
            <a:r>
              <a:rPr lang="en-US" dirty="0" err="1" smtClean="0"/>
              <a:t>nbr</a:t>
            </a:r>
            <a:r>
              <a:rPr lang="en-US" dirty="0" smtClean="0"/>
              <a:t>)</a:t>
            </a:r>
          </a:p>
          <a:p>
            <a:r>
              <a:rPr lang="en-US" dirty="0" smtClean="0"/>
              <a:t>Transmission over the link may need information not associated with a module</a:t>
            </a:r>
            <a:endParaRPr lang="en-US" dirty="0" smtClean="0"/>
          </a:p>
          <a:p>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7</a:t>
            </a:fld>
            <a:endParaRPr lang="en-US"/>
          </a:p>
        </p:txBody>
      </p:sp>
    </p:spTree>
    <p:extLst>
      <p:ext uri="{BB962C8B-B14F-4D97-AF65-F5344CB8AC3E}">
        <p14:creationId xmlns:p14="http://schemas.microsoft.com/office/powerpoint/2010/main" val="384889982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Transmitting a frame</a:t>
            </a:r>
            <a:endParaRPr lang="en-US" dirty="0"/>
          </a:p>
        </p:txBody>
      </p:sp>
      <p:sp>
        <p:nvSpPr>
          <p:cNvPr id="3" name="Content Placeholder 2"/>
          <p:cNvSpPr>
            <a:spLocks noGrp="1"/>
          </p:cNvSpPr>
          <p:nvPr>
            <p:ph idx="1"/>
          </p:nvPr>
        </p:nvSpPr>
        <p:spPr>
          <a:xfrm>
            <a:off x="685800" y="1447800"/>
            <a:ext cx="7772400" cy="4648200"/>
          </a:xfrm>
        </p:spPr>
        <p:txBody>
          <a:bodyPr/>
          <a:lstStyle/>
          <a:p>
            <a:r>
              <a:rPr lang="en-US" dirty="0" smtClean="0"/>
              <a:t>PDE </a:t>
            </a:r>
            <a:r>
              <a:rPr lang="en-US" dirty="0" smtClean="0"/>
              <a:t>constructs ULI IE, passes to </a:t>
            </a:r>
            <a:r>
              <a:rPr lang="en-US" dirty="0" err="1" smtClean="0"/>
              <a:t>Mgmt</a:t>
            </a:r>
            <a:endParaRPr lang="en-US" dirty="0" smtClean="0"/>
          </a:p>
          <a:p>
            <a:r>
              <a:rPr lang="en-US" dirty="0" smtClean="0"/>
              <a:t>To transmit, destination </a:t>
            </a:r>
            <a:r>
              <a:rPr lang="en-US" dirty="0"/>
              <a:t>a</a:t>
            </a:r>
            <a:r>
              <a:rPr lang="en-US" dirty="0" smtClean="0"/>
              <a:t>ddress of frame *must* enable lookup of a profile</a:t>
            </a:r>
          </a:p>
          <a:p>
            <a:pPr lvl="1">
              <a:buClr>
                <a:srgbClr val="FF0000"/>
              </a:buClr>
              <a:buFont typeface="Wingdings" panose="05000000000000000000" pitchFamily="2" charset="2"/>
              <a:buChar char="Ø"/>
            </a:pPr>
            <a:r>
              <a:rPr lang="en-US" dirty="0" smtClean="0"/>
              <a:t>  i.e., (source, </a:t>
            </a:r>
            <a:r>
              <a:rPr lang="en-US" dirty="0" err="1" smtClean="0"/>
              <a:t>dest</a:t>
            </a:r>
            <a:r>
              <a:rPr lang="en-US" dirty="0" smtClean="0"/>
              <a:t>) *must* index a “link”</a:t>
            </a:r>
          </a:p>
          <a:p>
            <a:pPr lvl="1">
              <a:buClr>
                <a:srgbClr val="FF0000"/>
              </a:buClr>
              <a:buFont typeface="Wingdings" panose="05000000000000000000" pitchFamily="2" charset="2"/>
              <a:buChar char="Ø"/>
            </a:pPr>
            <a:r>
              <a:rPr lang="en-US" dirty="0"/>
              <a:t> </a:t>
            </a:r>
            <a:r>
              <a:rPr lang="en-US" dirty="0" smtClean="0"/>
              <a:t> Otherwise, L2R must route (i.e., find the MHR neighbor address [Figure 5-25])</a:t>
            </a:r>
          </a:p>
          <a:p>
            <a:r>
              <a:rPr lang="en-US" dirty="0" smtClean="0"/>
              <a:t>A profile attribute lacking a value points to the module that can determine the attribute value </a:t>
            </a:r>
            <a:r>
              <a:rPr lang="en-US" dirty="0"/>
              <a:t>needed </a:t>
            </a:r>
            <a:r>
              <a:rPr lang="en-US" dirty="0" smtClean="0"/>
              <a:t>for the link</a:t>
            </a: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8</a:t>
            </a:fld>
            <a:endParaRPr lang="en-US"/>
          </a:p>
        </p:txBody>
      </p:sp>
    </p:spTree>
    <p:extLst>
      <p:ext uri="{BB962C8B-B14F-4D97-AF65-F5344CB8AC3E}">
        <p14:creationId xmlns:p14="http://schemas.microsoft.com/office/powerpoint/2010/main" val="1889771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p>
            <a:r>
              <a:rPr lang="en-US" dirty="0" smtClean="0"/>
              <a:t>Is the frame able to be transmitted?</a:t>
            </a:r>
            <a:endParaRPr lang="en-US" dirty="0"/>
          </a:p>
        </p:txBody>
      </p:sp>
      <p:sp>
        <p:nvSpPr>
          <p:cNvPr id="3" name="Content Placeholder 2"/>
          <p:cNvSpPr>
            <a:spLocks noGrp="1"/>
          </p:cNvSpPr>
          <p:nvPr>
            <p:ph idx="1"/>
          </p:nvPr>
        </p:nvSpPr>
        <p:spPr>
          <a:xfrm>
            <a:off x="685800" y="1524000"/>
            <a:ext cx="7772400" cy="4572000"/>
          </a:xfrm>
        </p:spPr>
        <p:txBody>
          <a:bodyPr/>
          <a:lstStyle/>
          <a:p>
            <a:pPr marL="0" indent="0">
              <a:buNone/>
            </a:pPr>
            <a:r>
              <a:rPr lang="en-US" dirty="0" smtClean="0"/>
              <a:t>Why might a destination be unreachable?</a:t>
            </a:r>
            <a:endParaRPr lang="en-US" dirty="0"/>
          </a:p>
          <a:p>
            <a:r>
              <a:rPr lang="en-US" dirty="0" smtClean="0"/>
              <a:t>Resource allocation (e.g., cells / 6top)</a:t>
            </a:r>
            <a:endParaRPr lang="en-US" dirty="0"/>
          </a:p>
          <a:p>
            <a:r>
              <a:rPr lang="en-US" dirty="0" smtClean="0"/>
              <a:t>Not </a:t>
            </a:r>
            <a:r>
              <a:rPr lang="en-US" dirty="0"/>
              <a:t>a neighbor (L2R has to route </a:t>
            </a:r>
            <a:r>
              <a:rPr lang="en-US" dirty="0" smtClean="0"/>
              <a:t>it)</a:t>
            </a:r>
            <a:endParaRPr lang="en-US" dirty="0"/>
          </a:p>
          <a:p>
            <a:r>
              <a:rPr lang="en-US" dirty="0" smtClean="0"/>
              <a:t>802.1X </a:t>
            </a:r>
            <a:r>
              <a:rPr lang="en-US" dirty="0"/>
              <a:t>has to open a port for it (??)</a:t>
            </a:r>
          </a:p>
          <a:p>
            <a:r>
              <a:rPr lang="en-US" dirty="0" smtClean="0"/>
              <a:t>Ranging </a:t>
            </a:r>
            <a:r>
              <a:rPr lang="en-US" dirty="0"/>
              <a:t>is incomplete</a:t>
            </a:r>
          </a:p>
          <a:p>
            <a:r>
              <a:rPr lang="en-US" dirty="0"/>
              <a:t>P</a:t>
            </a:r>
            <a:r>
              <a:rPr lang="en-US" dirty="0" smtClean="0"/>
              <a:t>ending </a:t>
            </a:r>
            <a:r>
              <a:rPr lang="en-US" dirty="0"/>
              <a:t>link </a:t>
            </a:r>
            <a:r>
              <a:rPr lang="en-US" dirty="0" smtClean="0"/>
              <a:t>acknowledgement</a:t>
            </a:r>
            <a:endParaRPr lang="en-US" dirty="0"/>
          </a:p>
          <a:p>
            <a:r>
              <a:rPr lang="en-US" dirty="0"/>
              <a:t>T</a:t>
            </a:r>
            <a:r>
              <a:rPr lang="en-US" dirty="0" smtClean="0"/>
              <a:t>he </a:t>
            </a:r>
            <a:r>
              <a:rPr lang="en-US" dirty="0"/>
              <a:t>link </a:t>
            </a:r>
            <a:r>
              <a:rPr lang="en-US" dirty="0" smtClean="0"/>
              <a:t>(or neighbor) requires security</a:t>
            </a:r>
          </a:p>
          <a:p>
            <a:pPr marL="0" indent="0">
              <a:buNone/>
            </a:pPr>
            <a:r>
              <a:rPr lang="en-US" dirty="0"/>
              <a:t>E</a:t>
            </a:r>
            <a:r>
              <a:rPr lang="en-US" dirty="0" smtClean="0"/>
              <a:t>ach module may place constraints</a:t>
            </a:r>
            <a:endParaRPr lang="en-US" dirty="0"/>
          </a:p>
        </p:txBody>
      </p:sp>
      <p:sp>
        <p:nvSpPr>
          <p:cNvPr id="4" name="Date Placeholder 3"/>
          <p:cNvSpPr>
            <a:spLocks noGrp="1"/>
          </p:cNvSpPr>
          <p:nvPr>
            <p:ph type="dt" sz="half" idx="10"/>
          </p:nvPr>
        </p:nvSpPr>
        <p:spPr/>
        <p:txBody>
          <a:bodyPr/>
          <a:lstStyle/>
          <a:p>
            <a:pPr>
              <a:defRPr/>
            </a:pPr>
            <a:r>
              <a:rPr lang="en-US" smtClean="0"/>
              <a:t>&lt;May  2019&gt;</a:t>
            </a:r>
            <a:endParaRPr lang="en-US" dirty="0"/>
          </a:p>
        </p:txBody>
      </p:sp>
      <p:sp>
        <p:nvSpPr>
          <p:cNvPr id="5" name="Footer Placeholder 4"/>
          <p:cNvSpPr>
            <a:spLocks noGrp="1"/>
          </p:cNvSpPr>
          <p:nvPr>
            <p:ph type="ftr" sz="quarter" idx="11"/>
          </p:nvPr>
        </p:nvSpPr>
        <p:spPr/>
        <p:txBody>
          <a:bodyPr/>
          <a:lstStyle/>
          <a:p>
            <a:pPr>
              <a:defRPr/>
            </a:pPr>
            <a:r>
              <a:rPr lang="en-US" smtClean="0"/>
              <a:t>&lt;Charlie Perkins&gt;, &lt;Futurewei&gt;</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7415733E-E371-8944-98C6-8B637C4A033A}" type="slidenum">
              <a:rPr lang="en-US" smtClean="0"/>
              <a:pPr>
                <a:defRPr/>
              </a:pPr>
              <a:t>9</a:t>
            </a:fld>
            <a:endParaRPr lang="en-US"/>
          </a:p>
        </p:txBody>
      </p:sp>
    </p:spTree>
    <p:extLst>
      <p:ext uri="{BB962C8B-B14F-4D97-AF65-F5344CB8AC3E}">
        <p14:creationId xmlns:p14="http://schemas.microsoft.com/office/powerpoint/2010/main" val="3829019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113781</TotalTime>
  <Words>997</Words>
  <Application>Microsoft Office PowerPoint</Application>
  <PresentationFormat>On-screen Show (4:3)</PresentationFormat>
  <Paragraphs>480</Paragraphs>
  <Slides>10</Slides>
  <Notes>1</Notes>
  <HiddenSlides>0</HiddenSlides>
  <MMClips>0</MMClips>
  <ScaleCrop>false</ScaleCrop>
  <HeadingPairs>
    <vt:vector size="4" baseType="variant">
      <vt:variant>
        <vt:lpstr>Theme</vt:lpstr>
      </vt:variant>
      <vt:variant>
        <vt:i4>2</vt:i4>
      </vt:variant>
      <vt:variant>
        <vt:lpstr>Slide Titles</vt:lpstr>
      </vt:variant>
      <vt:variant>
        <vt:i4>10</vt:i4>
      </vt:variant>
    </vt:vector>
  </HeadingPairs>
  <TitlesOfParts>
    <vt:vector size="12" baseType="lpstr">
      <vt:lpstr>Default Design</vt:lpstr>
      <vt:lpstr>Custom Design</vt:lpstr>
      <vt:lpstr>PowerPoint Presentation</vt:lpstr>
      <vt:lpstr>Data flow through ULI module interfaces</vt:lpstr>
      <vt:lpstr>Linking a module into the ULI </vt:lpstr>
      <vt:lpstr>Autoconfiguration for ULI modules</vt:lpstr>
      <vt:lpstr>PowerPoint Presentation</vt:lpstr>
      <vt:lpstr>Receiving a frame from MAC/PHY</vt:lpstr>
      <vt:lpstr>Profile instances and links</vt:lpstr>
      <vt:lpstr>Transmitting a frame</vt:lpstr>
      <vt:lpstr>Is the frame able to be transmitted?</vt:lpstr>
      <vt:lpstr>Miscellaneous</vt:lpstr>
    </vt:vector>
  </TitlesOfParts>
  <Company>Futurewei</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TG12 Opening Report</dc:title>
  <dc:subject>IEEE 802.15 &lt;TG12&gt;</dc:subject>
  <dc:creator>Charles Perkins</dc:creator>
  <dc:description>&lt;15-18-0012-00-0012&gt;</dc:description>
  <cp:lastModifiedBy>charliep</cp:lastModifiedBy>
  <cp:revision>1143</cp:revision>
  <cp:lastPrinted>2015-07-14T16:02:16Z</cp:lastPrinted>
  <dcterms:created xsi:type="dcterms:W3CDTF">2009-07-12T16:25:16Z</dcterms:created>
  <dcterms:modified xsi:type="dcterms:W3CDTF">2019-05-16T03:21:46Z</dcterms:modified>
</cp:coreProperties>
</file>