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7"/>
  </p:notesMasterIdLst>
  <p:handoutMasterIdLst>
    <p:handoutMasterId r:id="rId28"/>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59" r:id="rId16"/>
    <p:sldId id="360" r:id="rId17"/>
    <p:sldId id="352" r:id="rId18"/>
    <p:sldId id="353" r:id="rId19"/>
    <p:sldId id="354" r:id="rId20"/>
    <p:sldId id="355" r:id="rId21"/>
    <p:sldId id="297" r:id="rId22"/>
    <p:sldId id="356" r:id="rId23"/>
    <p:sldId id="361" r:id="rId24"/>
    <p:sldId id="357" r:id="rId25"/>
    <p:sldId id="35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802-15-19-0209-01-004w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172-00-004w-tg-802-15-minutes-for-march-2019-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9/15-19-0193-02-004w-comments-against-lb155.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9/15-19-0212-00-004w-comments-against-lb155-coexistence-assurance-documen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May 2019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May,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Vancouver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#26</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Vancouver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15-19/172r0</a:t>
            </a:r>
            <a:br>
              <a:rPr lang="en-US" sz="2000" dirty="0" smtClean="0"/>
            </a:br>
            <a:r>
              <a:rPr lang="en-US" sz="2000" dirty="0">
                <a:hlinkClick r:id="rId2"/>
              </a:rPr>
              <a:t>https://</a:t>
            </a:r>
            <a:r>
              <a:rPr lang="en-US" sz="2000" dirty="0" smtClean="0">
                <a:hlinkClick r:id="rId2"/>
              </a:rPr>
              <a:t>mentor.ieee.org/802.15/dcn/19/15-19-0172-00-004w-tg-802-15-minutes-for-march-2019-plenary-meeting-of-tg4w.doc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#27</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St. Louis meeting minutes in </a:t>
            </a:r>
            <a:r>
              <a:rPr lang="en-US" sz="2000" dirty="0"/>
              <a:t>document </a:t>
            </a:r>
            <a:r>
              <a:rPr lang="en-US" sz="2000" dirty="0" smtClean="0"/>
              <a:t>15-19/172r0</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2400" dirty="0" smtClean="0"/>
              <a:t>Comment resolution of the LB 155 comments contained in 15-19/193r2</a:t>
            </a:r>
            <a:br>
              <a:rPr lang="en-US" sz="2400" dirty="0" smtClean="0"/>
            </a:br>
            <a:r>
              <a:rPr lang="en-US" sz="2400" dirty="0" smtClean="0">
                <a:hlinkClick r:id="rId2"/>
              </a:rPr>
              <a:t>https</a:t>
            </a:r>
            <a:r>
              <a:rPr lang="en-US" sz="2400" dirty="0">
                <a:hlinkClick r:id="rId2"/>
              </a:rPr>
              <a:t>://</a:t>
            </a:r>
            <a:r>
              <a:rPr lang="en-US" sz="2400" dirty="0" smtClean="0">
                <a:hlinkClick r:id="rId2"/>
              </a:rPr>
              <a:t>mentor.ieee.org/802.15/dcn/19/15-19-0193-02-004w-comments-against-lb155.xlsx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420757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 Comment Resolution</a:t>
            </a:r>
            <a:endParaRPr lang="en-US" dirty="0"/>
          </a:p>
        </p:txBody>
      </p:sp>
      <p:sp>
        <p:nvSpPr>
          <p:cNvPr id="3" name="Inhaltsplatzhalter 2"/>
          <p:cNvSpPr>
            <a:spLocks noGrp="1"/>
          </p:cNvSpPr>
          <p:nvPr>
            <p:ph idx="1"/>
          </p:nvPr>
        </p:nvSpPr>
        <p:spPr/>
        <p:txBody>
          <a:bodyPr/>
          <a:lstStyle/>
          <a:p>
            <a:r>
              <a:rPr lang="en-US" sz="2400" dirty="0"/>
              <a:t>Comment resolution of the LB 155 </a:t>
            </a:r>
            <a:r>
              <a:rPr lang="en-US" sz="2400" dirty="0" smtClean="0"/>
              <a:t>CA comments </a:t>
            </a:r>
            <a:r>
              <a:rPr lang="en-US" sz="2400" dirty="0"/>
              <a:t>contained in </a:t>
            </a:r>
            <a:r>
              <a:rPr lang="en-US" sz="2400" dirty="0" smtClean="0"/>
              <a:t>15-19/212r0</a:t>
            </a:r>
            <a:r>
              <a:rPr lang="en-US" sz="2400" dirty="0"/>
              <a:t/>
            </a:r>
            <a:br>
              <a:rPr lang="en-US" sz="2400" dirty="0"/>
            </a:br>
            <a:r>
              <a:rPr lang="en-US" sz="2400" dirty="0">
                <a:hlinkClick r:id="rId2"/>
              </a:rPr>
              <a:t>https://</a:t>
            </a:r>
            <a:r>
              <a:rPr lang="en-US" sz="2400" dirty="0" smtClean="0">
                <a:hlinkClick r:id="rId2"/>
              </a:rPr>
              <a:t>mentor.ieee.org/802.15/dcn/19/15-19-0212-00-004w-comments-against-lb155-coexistence-assurance-document.xlsx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665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Motion #28</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LB 155 contained </a:t>
            </a:r>
            <a:r>
              <a:rPr lang="en-US" sz="2400" dirty="0"/>
              <a:t>in document </a:t>
            </a:r>
            <a:r>
              <a:rPr lang="en-US" sz="2400" dirty="0" smtClean="0"/>
              <a:t>15-19-193-10-004w</a:t>
            </a:r>
            <a:r>
              <a:rPr lang="en-US" sz="2400" dirty="0"/>
              <a:t>.</a:t>
            </a:r>
          </a:p>
          <a:p>
            <a:pPr marL="0" indent="0">
              <a:buNone/>
            </a:pPr>
            <a:endParaRPr lang="en-US" sz="2400" dirty="0"/>
          </a:p>
          <a:p>
            <a:pPr>
              <a:tabLst>
                <a:tab pos="627063" algn="l"/>
              </a:tabLst>
            </a:pPr>
            <a:r>
              <a:rPr lang="en-US" sz="2400" dirty="0"/>
              <a:t>Moved by:  </a:t>
            </a:r>
            <a:r>
              <a:rPr lang="en-US" sz="2400" dirty="0" err="1" smtClean="0"/>
              <a:t>Henk</a:t>
            </a:r>
            <a:endParaRPr lang="en-US" sz="2400" dirty="0"/>
          </a:p>
          <a:p>
            <a:pPr>
              <a:tabLst>
                <a:tab pos="627063" algn="l"/>
              </a:tabLst>
            </a:pPr>
            <a:r>
              <a:rPr lang="en-US" sz="2400" dirty="0"/>
              <a:t>Seconded by:  </a:t>
            </a:r>
            <a:r>
              <a:rPr lang="en-US" sz="2400" dirty="0" smtClean="0"/>
              <a:t>Johannes</a:t>
            </a:r>
          </a:p>
          <a:p>
            <a:pPr>
              <a:tabLst>
                <a:tab pos="627063" algn="l"/>
              </a:tabLst>
            </a:pPr>
            <a:endParaRPr lang="en-US" sz="2400" dirty="0"/>
          </a:p>
          <a:p>
            <a:pPr>
              <a:tabLst>
                <a:tab pos="627063" algn="l"/>
              </a:tabLst>
            </a:pPr>
            <a:r>
              <a:rPr lang="en-US" sz="24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002150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 Comment Resolution Motion #29</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smtClean="0"/>
              <a:t>Move to approve the CA Comment Resolutions against LB 155 </a:t>
            </a:r>
            <a:r>
              <a:rPr lang="en-US" sz="2400" dirty="0"/>
              <a:t>contained in document </a:t>
            </a:r>
            <a:r>
              <a:rPr lang="en-US" sz="2400" dirty="0" smtClean="0"/>
              <a:t>15-19-0212-02-004w.</a:t>
            </a:r>
          </a:p>
          <a:p>
            <a:pPr marL="0" indent="0">
              <a:buNone/>
            </a:pPr>
            <a:endParaRPr lang="en-US" sz="2400" dirty="0" smtClean="0"/>
          </a:p>
          <a:p>
            <a:pPr>
              <a:tabLst>
                <a:tab pos="627063" algn="l"/>
              </a:tabLst>
            </a:pPr>
            <a:r>
              <a:rPr lang="en-US" sz="2400" dirty="0"/>
              <a:t>Moved by:  </a:t>
            </a:r>
            <a:r>
              <a:rPr lang="en-US" sz="2400" dirty="0" smtClean="0"/>
              <a:t>Johannes</a:t>
            </a:r>
            <a:endParaRPr lang="en-US" sz="2400" dirty="0"/>
          </a:p>
          <a:p>
            <a:pPr>
              <a:tabLst>
                <a:tab pos="627063" algn="l"/>
              </a:tabLst>
            </a:pPr>
            <a:r>
              <a:rPr lang="en-US" sz="2400" dirty="0"/>
              <a:t>Seconded by:  </a:t>
            </a:r>
            <a:r>
              <a:rPr lang="en-US" sz="2400" dirty="0" err="1" smtClean="0"/>
              <a:t>Henk</a:t>
            </a:r>
            <a:endParaRPr lang="en-US" sz="2400" dirty="0" smtClean="0"/>
          </a:p>
          <a:p>
            <a:pPr>
              <a:tabLst>
                <a:tab pos="627063" algn="l"/>
              </a:tabLst>
            </a:pPr>
            <a:endParaRPr lang="en-US" sz="2400" dirty="0"/>
          </a:p>
          <a:p>
            <a:pPr>
              <a:tabLst>
                <a:tab pos="627063" algn="l"/>
              </a:tabLst>
            </a:pPr>
            <a:r>
              <a:rPr lang="en-US" sz="2400" dirty="0"/>
              <a:t>Motion passes by unanimous consent</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3500954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Recirculation Motion #30</a:t>
            </a:r>
            <a:endParaRPr lang="en-US" dirty="0"/>
          </a:p>
        </p:txBody>
      </p:sp>
      <p:sp>
        <p:nvSpPr>
          <p:cNvPr id="3" name="Inhaltsplatzhalter 2"/>
          <p:cNvSpPr>
            <a:spLocks noGrp="1"/>
          </p:cNvSpPr>
          <p:nvPr>
            <p:ph idx="1"/>
          </p:nvPr>
        </p:nvSpPr>
        <p:spPr/>
        <p:txBody>
          <a:bodyPr/>
          <a:lstStyle/>
          <a:p>
            <a:pPr>
              <a:tabLst>
                <a:tab pos="627063" algn="l"/>
              </a:tabLst>
            </a:pPr>
            <a:r>
              <a:rPr lang="en-US" sz="2400" dirty="0"/>
              <a:t>Move that TG4w formally request that </a:t>
            </a:r>
            <a:r>
              <a:rPr lang="en-US" sz="2400" dirty="0" smtClean="0"/>
              <a:t>the 802.15 </a:t>
            </a:r>
            <a:r>
              <a:rPr lang="en-US" sz="2400" dirty="0"/>
              <a:t>WG start a WG recirculation requesting approval of CA document </a:t>
            </a:r>
            <a:r>
              <a:rPr lang="en-US" sz="2400" dirty="0" smtClean="0"/>
              <a:t>15-19-0165-01-004w </a:t>
            </a:r>
            <a:r>
              <a:rPr lang="en-US" sz="2400" dirty="0"/>
              <a:t>and document P802.15.4w_D2 </a:t>
            </a:r>
            <a:r>
              <a:rPr lang="en-US" sz="2400" dirty="0" smtClean="0"/>
              <a:t> </a:t>
            </a:r>
            <a:r>
              <a:rPr lang="en-US" sz="2400" dirty="0"/>
              <a:t>and to forward document </a:t>
            </a:r>
            <a:r>
              <a:rPr lang="en-US" sz="2400" dirty="0" smtClean="0"/>
              <a:t>P802.15.4w_D2, </a:t>
            </a:r>
            <a:r>
              <a:rPr lang="en-US" sz="2400" dirty="0"/>
              <a:t>to Standards Association </a:t>
            </a:r>
            <a:r>
              <a:rPr lang="en-US" sz="2400" dirty="0" smtClean="0"/>
              <a:t>ballot.</a:t>
            </a:r>
          </a:p>
          <a:p>
            <a:pPr>
              <a:tabLst>
                <a:tab pos="627063" algn="l"/>
              </a:tabLst>
            </a:pPr>
            <a:endParaRPr lang="en-US" sz="2400" dirty="0" smtClean="0"/>
          </a:p>
          <a:p>
            <a:pPr>
              <a:tabLst>
                <a:tab pos="627063" algn="l"/>
              </a:tabLst>
            </a:pPr>
            <a:r>
              <a:rPr lang="en-US" sz="2400" dirty="0"/>
              <a:t>Moved by: </a:t>
            </a:r>
            <a:r>
              <a:rPr lang="en-US" sz="2400" dirty="0" smtClean="0"/>
              <a:t> Johannes</a:t>
            </a:r>
            <a:endParaRPr lang="en-US" sz="2400" dirty="0"/>
          </a:p>
          <a:p>
            <a:pPr>
              <a:tabLst>
                <a:tab pos="627063" algn="l"/>
              </a:tabLst>
            </a:pPr>
            <a:r>
              <a:rPr lang="en-US" sz="2400" dirty="0"/>
              <a:t>Seconded by: </a:t>
            </a:r>
            <a:r>
              <a:rPr lang="en-US" sz="2400" dirty="0" smtClean="0"/>
              <a:t> </a:t>
            </a:r>
            <a:r>
              <a:rPr lang="en-US" sz="2400" dirty="0" err="1" smtClean="0"/>
              <a:t>Henk</a:t>
            </a:r>
            <a:endParaRPr lang="en-US" sz="2400" dirty="0" smtClean="0"/>
          </a:p>
          <a:p>
            <a:pPr>
              <a:tabLst>
                <a:tab pos="627063" algn="l"/>
              </a:tabLst>
            </a:pPr>
            <a:endParaRPr lang="en-US" sz="2400" dirty="0"/>
          </a:p>
          <a:p>
            <a:pPr>
              <a:tabLst>
                <a:tab pos="627063" algn="l"/>
              </a:tabLst>
            </a:pPr>
            <a:r>
              <a:rPr lang="en-US" sz="2400" dirty="0" smtClean="0"/>
              <a:t>Motion passes </a:t>
            </a:r>
            <a:r>
              <a:rPr lang="en-US" sz="2400" dirty="0"/>
              <a:t>by unanimous consent</a:t>
            </a:r>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050061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Task Group CRG Formation Motion #31</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formation of a Comment Resolution Group (CRG) for the WG balloting of the </a:t>
            </a:r>
            <a:r>
              <a:rPr lang="en-US" sz="1800" dirty="0" smtClean="0"/>
              <a:t>P802.15.4w_D2 </a:t>
            </a:r>
            <a:r>
              <a:rPr lang="en-US" sz="1800" dirty="0"/>
              <a:t>with the following membership: Joerg Robert (Chair), Carlie Perkins, Johannes Wechsler</a:t>
            </a:r>
            <a:r>
              <a:rPr lang="en-US" sz="1800" dirty="0" smtClean="0"/>
              <a:t>, and </a:t>
            </a:r>
            <a:r>
              <a:rPr lang="en-US" sz="1800" dirty="0"/>
              <a:t>Hendricus De </a:t>
            </a:r>
            <a:r>
              <a:rPr lang="en-US" sz="1800" dirty="0" smtClean="0"/>
              <a:t>Ruijter. </a:t>
            </a:r>
            <a:r>
              <a:rPr lang="en-US" sz="1800" dirty="0"/>
              <a:t>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1800" dirty="0"/>
          </a:p>
          <a:p>
            <a:r>
              <a:rPr lang="en-US" sz="1800" dirty="0"/>
              <a:t>Moved by: </a:t>
            </a:r>
            <a:r>
              <a:rPr lang="en-US" sz="1800" dirty="0" smtClean="0"/>
              <a:t> Charlie</a:t>
            </a:r>
            <a:endParaRPr lang="en-US" sz="1800" dirty="0"/>
          </a:p>
          <a:p>
            <a:r>
              <a:rPr lang="en-US" sz="1800" dirty="0"/>
              <a:t>Seconded by: </a:t>
            </a:r>
            <a:r>
              <a:rPr lang="en-US" sz="1800" dirty="0" smtClean="0"/>
              <a:t> Johannes</a:t>
            </a:r>
          </a:p>
          <a:p>
            <a:endParaRPr lang="en-US" sz="1800" dirty="0"/>
          </a:p>
          <a:p>
            <a:r>
              <a:rPr lang="en-US" sz="18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84774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March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9394444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4368" y="429309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a:t>
            </a:r>
            <a:endParaRPr lang="en-US" dirty="0"/>
          </a:p>
        </p:txBody>
      </p:sp>
      <p:sp>
        <p:nvSpPr>
          <p:cNvPr id="3" name="Inhaltsplatzhalter 2"/>
          <p:cNvSpPr>
            <a:spLocks noGrp="1"/>
          </p:cNvSpPr>
          <p:nvPr>
            <p:ph idx="1"/>
          </p:nvPr>
        </p:nvSpPr>
        <p:spPr/>
        <p:txBody>
          <a:bodyPr/>
          <a:lstStyle/>
          <a:p>
            <a:r>
              <a:rPr lang="en-US" dirty="0" smtClean="0"/>
              <a:t>Will be scheduled if required.</a:t>
            </a:r>
          </a:p>
          <a:p>
            <a:endParaRPr lang="en-US"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11183664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smtClean="0"/>
              <a:t>Meeting minutes will be available in document </a:t>
            </a:r>
            <a:br>
              <a:rPr lang="en-US" sz="2400" dirty="0" smtClean="0"/>
            </a:br>
            <a:r>
              <a:rPr lang="en-US" sz="2400" dirty="0" smtClean="0"/>
              <a:t>15-19/240r0</a:t>
            </a:r>
          </a:p>
          <a:p>
            <a:endParaRPr lang="en-US" sz="2400" dirty="0" smtClean="0"/>
          </a:p>
          <a:p>
            <a:r>
              <a:rPr lang="en-US" sz="2400" dirty="0" smtClean="0"/>
              <a:t>Special thanks to Charlie!</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3946472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25471194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2902410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St. </a:t>
            </a:r>
            <a:r>
              <a:rPr lang="en-US" sz="2400" dirty="0" smtClean="0"/>
              <a:t>Vancouver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8731045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1108</Words>
  <Application>Microsoft Office PowerPoint</Application>
  <PresentationFormat>Bildschirmpräsentation (4:3)</PresentationFormat>
  <Paragraphs>271</Paragraphs>
  <Slides>24</Slides>
  <Notes>2</Notes>
  <HiddenSlides>0</HiddenSlides>
  <MMClips>0</MMClips>
  <ScaleCrop>false</ScaleCrop>
  <HeadingPairs>
    <vt:vector size="4" baseType="variant">
      <vt:variant>
        <vt:lpstr>Design</vt:lpstr>
      </vt:variant>
      <vt:variant>
        <vt:i4>2</vt:i4>
      </vt:variant>
      <vt:variant>
        <vt:lpstr>Folientitel</vt:lpstr>
      </vt:variant>
      <vt:variant>
        <vt:i4>24</vt:i4>
      </vt:variant>
    </vt:vector>
  </HeadingPairs>
  <TitlesOfParts>
    <vt:vector size="26" baseType="lpstr">
      <vt:lpstr>IEEE-P802_15_Rbt</vt:lpstr>
      <vt:lpstr>1_Default Design</vt:lpstr>
      <vt:lpstr>PowerPoint-Präsentation</vt:lpstr>
      <vt:lpstr>TG 802.15.4w LPWA Agenda March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#26</vt:lpstr>
      <vt:lpstr>Approval of Vancouver Minutes</vt:lpstr>
      <vt:lpstr>TG Motion #27</vt:lpstr>
      <vt:lpstr>Comment Resolution</vt:lpstr>
      <vt:lpstr>CA Comment Resolution</vt:lpstr>
      <vt:lpstr>Comment Resolution Motion #28</vt:lpstr>
      <vt:lpstr>CA Comment Resolution Motion #29</vt:lpstr>
      <vt:lpstr>TG Recirculation Motion #30</vt:lpstr>
      <vt:lpstr>Task Group CRG Formation Motion #31</vt:lpstr>
      <vt:lpstr>TG4w Draft Schedule</vt:lpstr>
      <vt:lpstr>CRG Telephone Conference</vt:lpstr>
      <vt:lpstr>Meeting Minutes</vt:lpstr>
      <vt:lpstr>AoB</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620</cp:revision>
  <cp:lastPrinted>1998-02-10T13:28:06Z</cp:lastPrinted>
  <dcterms:created xsi:type="dcterms:W3CDTF">2018-03-02T09:48:16Z</dcterms:created>
  <dcterms:modified xsi:type="dcterms:W3CDTF">2019-05-16T18:48:13Z</dcterms:modified>
</cp:coreProperties>
</file>