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424" r:id="rId3"/>
    <p:sldId id="717" r:id="rId4"/>
    <p:sldId id="423" r:id="rId5"/>
    <p:sldId id="608" r:id="rId6"/>
    <p:sldId id="708" r:id="rId7"/>
    <p:sldId id="386" r:id="rId8"/>
    <p:sldId id="754" r:id="rId9"/>
    <p:sldId id="560" r:id="rId10"/>
    <p:sldId id="800" r:id="rId11"/>
    <p:sldId id="801" r:id="rId12"/>
    <p:sldId id="823" r:id="rId13"/>
    <p:sldId id="825" r:id="rId14"/>
    <p:sldId id="718" r:id="rId15"/>
    <p:sldId id="822" r:id="rId16"/>
    <p:sldId id="826" r:id="rId17"/>
    <p:sldId id="790" r:id="rId18"/>
    <p:sldId id="827" r:id="rId19"/>
    <p:sldId id="812" r:id="rId20"/>
    <p:sldId id="817" r:id="rId21"/>
    <p:sldId id="774" r:id="rId22"/>
    <p:sldId id="828" r:id="rId23"/>
    <p:sldId id="829" r:id="rId24"/>
    <p:sldId id="830" r:id="rId25"/>
    <p:sldId id="832" r:id="rId26"/>
    <p:sldId id="831" r:id="rId27"/>
    <p:sldId id="796"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40" autoAdjust="0"/>
    <p:restoredTop sz="95409" autoAdjust="0"/>
  </p:normalViewPr>
  <p:slideViewPr>
    <p:cSldViewPr>
      <p:cViewPr varScale="1">
        <p:scale>
          <a:sx n="62" d="100"/>
          <a:sy n="62" d="100"/>
        </p:scale>
        <p:origin x="1022"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47594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5351133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188987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624416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839108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17</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986375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19</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90757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322501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21</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23</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953843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24</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095563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25</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422518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991642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27</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986614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342705" y="304026"/>
            <a:ext cx="30392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15-19</a:t>
            </a:r>
            <a:r>
              <a:rPr lang="en-US" sz="1800" b="1" dirty="0" smtClean="0"/>
              <a:t>-0207-05-0013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May 2019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2019-05-16</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276"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#42</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15-19/0207r1.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Tuncer</a:t>
            </a:r>
          </a:p>
          <a:p>
            <a:pPr algn="just">
              <a:buFontTx/>
              <a:buNone/>
            </a:pPr>
            <a:r>
              <a:rPr lang="en-GB" altLang="en-US" dirty="0" smtClean="0">
                <a:sym typeface="Wingdings" panose="05000000000000000000" pitchFamily="2" charset="2"/>
              </a:rPr>
              <a:t>Seconded by	Sang-Kyu</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3434243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in doc. 15-19/0184r0.</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Sang-Kyu</a:t>
            </a:r>
          </a:p>
          <a:p>
            <a:pPr algn="just">
              <a:buFontTx/>
              <a:buNone/>
            </a:pPr>
            <a:r>
              <a:rPr lang="en-GB" altLang="en-US" dirty="0" smtClean="0">
                <a:sym typeface="Wingdings" panose="05000000000000000000" pitchFamily="2" charset="2"/>
              </a:rPr>
              <a:t>Seconded by	Nikola</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Discuss status of clauses 4-6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marL="342900" indent="-342900" algn="just">
              <a:buFont typeface="Arial" panose="020B0604020202020204" pitchFamily="34" charset="0"/>
              <a:buChar char="•"/>
              <a:defRPr/>
            </a:pPr>
            <a:r>
              <a:rPr lang="de-DE" sz="2800" dirty="0"/>
              <a:t>Review </a:t>
            </a:r>
            <a:r>
              <a:rPr lang="de-DE" sz="2800" dirty="0" err="1"/>
              <a:t>and</a:t>
            </a:r>
            <a:r>
              <a:rPr lang="de-DE" sz="2800" dirty="0"/>
              <a:t> </a:t>
            </a:r>
            <a:r>
              <a:rPr lang="de-DE" sz="2800" dirty="0" err="1"/>
              <a:t>discuss</a:t>
            </a:r>
            <a:r>
              <a:rPr lang="de-DE" sz="2800" dirty="0"/>
              <a:t> </a:t>
            </a:r>
            <a:r>
              <a:rPr lang="de-DE" sz="2800" dirty="0" err="1"/>
              <a:t>status</a:t>
            </a:r>
            <a:r>
              <a:rPr lang="de-DE" sz="2800" dirty="0"/>
              <a:t> </a:t>
            </a:r>
            <a:r>
              <a:rPr lang="de-DE" sz="2800" dirty="0" err="1"/>
              <a:t>of</a:t>
            </a:r>
            <a:r>
              <a:rPr lang="de-DE" sz="2800" dirty="0"/>
              <a:t> </a:t>
            </a:r>
            <a:r>
              <a:rPr lang="de-DE" sz="2800" dirty="0" err="1"/>
              <a:t>clauses</a:t>
            </a:r>
            <a:r>
              <a:rPr lang="de-DE" sz="2800" dirty="0"/>
              <a:t> </a:t>
            </a:r>
            <a:r>
              <a:rPr lang="de-DE" sz="2800" dirty="0" smtClean="0"/>
              <a:t>4-8</a:t>
            </a:r>
            <a:endParaRPr lang="de-DE" sz="2800" dirty="0"/>
          </a:p>
          <a:p>
            <a:pPr marL="1085850" lvl="1" indent="-342900" algn="just">
              <a:buFont typeface="Arial" panose="020B0604020202020204" pitchFamily="34" charset="0"/>
              <a:buChar char="•"/>
              <a:defRPr/>
            </a:pPr>
            <a:r>
              <a:rPr lang="de-DE" sz="2400" dirty="0"/>
              <a:t>4: </a:t>
            </a:r>
            <a:r>
              <a:rPr lang="de-DE" sz="2400" dirty="0" smtClean="0"/>
              <a:t>MAC </a:t>
            </a:r>
            <a:r>
              <a:rPr lang="de-DE" sz="2400" dirty="0" err="1" smtClean="0"/>
              <a:t>text</a:t>
            </a:r>
            <a:r>
              <a:rPr lang="de-DE" sz="2400" dirty="0" smtClean="0"/>
              <a:t> </a:t>
            </a:r>
            <a:r>
              <a:rPr lang="de-DE" sz="2400" dirty="0" err="1" smtClean="0"/>
              <a:t>t.b.d</a:t>
            </a:r>
            <a:r>
              <a:rPr lang="de-DE" sz="2400" dirty="0"/>
              <a:t>. after </a:t>
            </a:r>
            <a:r>
              <a:rPr lang="de-DE" sz="2400" dirty="0" err="1"/>
              <a:t>clauses</a:t>
            </a:r>
            <a:r>
              <a:rPr lang="de-DE" sz="2400" dirty="0"/>
              <a:t> 5-8 </a:t>
            </a:r>
            <a:r>
              <a:rPr lang="de-DE" sz="2400" dirty="0" err="1"/>
              <a:t>are</a:t>
            </a:r>
            <a:r>
              <a:rPr lang="de-DE" sz="2400" dirty="0"/>
              <a:t> </a:t>
            </a:r>
            <a:r>
              <a:rPr lang="de-DE" sz="2400" dirty="0" err="1"/>
              <a:t>complete</a:t>
            </a:r>
            <a:endParaRPr lang="de-DE" sz="2400" dirty="0"/>
          </a:p>
          <a:p>
            <a:pPr marL="1085850" lvl="1" indent="-342900" algn="just">
              <a:buFont typeface="Arial" panose="020B0604020202020204" pitchFamily="34" charset="0"/>
              <a:buChar char="•"/>
              <a:defRPr/>
            </a:pPr>
            <a:r>
              <a:rPr lang="de-DE" sz="2400" dirty="0"/>
              <a:t>5: </a:t>
            </a:r>
            <a:r>
              <a:rPr lang="de-DE" sz="2400" dirty="0" err="1"/>
              <a:t>new</a:t>
            </a:r>
            <a:r>
              <a:rPr lang="de-DE" sz="2400" dirty="0"/>
              <a:t> </a:t>
            </a:r>
            <a:r>
              <a:rPr lang="de-DE" sz="2400" dirty="0" err="1"/>
              <a:t>text</a:t>
            </a:r>
            <a:r>
              <a:rPr lang="de-DE" sz="2400" dirty="0"/>
              <a:t> </a:t>
            </a:r>
            <a:r>
              <a:rPr lang="de-DE" sz="2400" dirty="0" err="1"/>
              <a:t>is</a:t>
            </a:r>
            <a:r>
              <a:rPr lang="de-DE" sz="2400" dirty="0"/>
              <a:t> </a:t>
            </a:r>
            <a:r>
              <a:rPr lang="de-DE" sz="2400" dirty="0" err="1"/>
              <a:t>stable</a:t>
            </a:r>
            <a:r>
              <a:rPr lang="de-DE" sz="2400" dirty="0"/>
              <a:t>, </a:t>
            </a:r>
            <a:r>
              <a:rPr lang="de-DE" sz="2400" dirty="0" err="1"/>
              <a:t>details</a:t>
            </a:r>
            <a:r>
              <a:rPr lang="de-DE" sz="2400" dirty="0"/>
              <a:t> </a:t>
            </a:r>
            <a:r>
              <a:rPr lang="de-DE" sz="2400" dirty="0" err="1"/>
              <a:t>under</a:t>
            </a:r>
            <a:r>
              <a:rPr lang="de-DE" sz="2400" dirty="0"/>
              <a:t> </a:t>
            </a:r>
            <a:r>
              <a:rPr lang="de-DE" sz="2400" dirty="0" err="1"/>
              <a:t>discussion</a:t>
            </a:r>
            <a:endParaRPr lang="de-DE" sz="2400" dirty="0"/>
          </a:p>
          <a:p>
            <a:pPr marL="1085850" lvl="1" indent="-342900" algn="just">
              <a:buFont typeface="Arial" panose="020B0604020202020204" pitchFamily="34" charset="0"/>
              <a:buChar char="•"/>
              <a:defRPr/>
            </a:pPr>
            <a:r>
              <a:rPr lang="de-DE" sz="2400" dirty="0"/>
              <a:t>6: </a:t>
            </a:r>
            <a:r>
              <a:rPr lang="de-DE" sz="2400" dirty="0" err="1"/>
              <a:t>new</a:t>
            </a:r>
            <a:r>
              <a:rPr lang="de-DE" sz="2400" dirty="0"/>
              <a:t> </a:t>
            </a:r>
            <a:r>
              <a:rPr lang="de-DE" sz="2400" dirty="0" err="1"/>
              <a:t>text</a:t>
            </a:r>
            <a:r>
              <a:rPr lang="de-DE" sz="2400" dirty="0"/>
              <a:t> </a:t>
            </a:r>
            <a:r>
              <a:rPr lang="de-DE" sz="2400" dirty="0" err="1"/>
              <a:t>is</a:t>
            </a:r>
            <a:r>
              <a:rPr lang="de-DE" sz="2400" dirty="0"/>
              <a:t> </a:t>
            </a:r>
            <a:r>
              <a:rPr lang="de-DE" sz="2400" dirty="0" err="1"/>
              <a:t>stable</a:t>
            </a:r>
            <a:r>
              <a:rPr lang="de-DE" sz="2400" dirty="0"/>
              <a:t>, </a:t>
            </a:r>
            <a:r>
              <a:rPr lang="de-DE" sz="2400" dirty="0" err="1"/>
              <a:t>details</a:t>
            </a:r>
            <a:r>
              <a:rPr lang="de-DE" sz="2400" dirty="0"/>
              <a:t> </a:t>
            </a:r>
            <a:r>
              <a:rPr lang="de-DE" sz="2400" dirty="0" err="1"/>
              <a:t>under</a:t>
            </a:r>
            <a:r>
              <a:rPr lang="de-DE" sz="2400" dirty="0"/>
              <a:t> </a:t>
            </a:r>
            <a:r>
              <a:rPr lang="de-DE" sz="2400" dirty="0" err="1"/>
              <a:t>discussion</a:t>
            </a:r>
            <a:endParaRPr lang="de-DE" sz="2400" dirty="0"/>
          </a:p>
          <a:p>
            <a:pPr marL="1085850" lvl="1" indent="-342900" algn="just">
              <a:buFont typeface="Arial" panose="020B0604020202020204" pitchFamily="34" charset="0"/>
              <a:buChar char="•"/>
              <a:defRPr/>
            </a:pPr>
            <a:r>
              <a:rPr lang="de-DE" sz="2400" dirty="0">
                <a:solidFill>
                  <a:schemeClr val="bg1">
                    <a:lumMod val="75000"/>
                  </a:schemeClr>
                </a:solidFill>
              </a:rPr>
              <a:t>7: </a:t>
            </a:r>
            <a:r>
              <a:rPr lang="de-DE" sz="2400" dirty="0" err="1">
                <a:solidFill>
                  <a:schemeClr val="bg1">
                    <a:lumMod val="75000"/>
                  </a:schemeClr>
                </a:solidFill>
              </a:rPr>
              <a:t>from</a:t>
            </a:r>
            <a:r>
              <a:rPr lang="de-DE" sz="2400" dirty="0">
                <a:solidFill>
                  <a:schemeClr val="bg1">
                    <a:lumMod val="75000"/>
                  </a:schemeClr>
                </a:solidFill>
              </a:rPr>
              <a:t> </a:t>
            </a:r>
            <a:r>
              <a:rPr lang="de-DE" sz="2400" dirty="0" err="1">
                <a:solidFill>
                  <a:schemeClr val="bg1">
                    <a:lumMod val="75000"/>
                  </a:schemeClr>
                </a:solidFill>
              </a:rPr>
              <a:t>old</a:t>
            </a:r>
            <a:r>
              <a:rPr lang="de-DE" sz="2400" dirty="0">
                <a:solidFill>
                  <a:schemeClr val="bg1">
                    <a:lumMod val="75000"/>
                  </a:schemeClr>
                </a:solidFill>
              </a:rPr>
              <a:t> </a:t>
            </a:r>
            <a:r>
              <a:rPr lang="de-DE" sz="2400" dirty="0" err="1">
                <a:solidFill>
                  <a:schemeClr val="bg1">
                    <a:lumMod val="75000"/>
                  </a:schemeClr>
                </a:solidFill>
              </a:rPr>
              <a:t>draft</a:t>
            </a:r>
            <a:r>
              <a:rPr lang="de-DE" sz="2400" dirty="0">
                <a:solidFill>
                  <a:schemeClr val="bg1">
                    <a:lumMod val="75000"/>
                  </a:schemeClr>
                </a:solidFill>
              </a:rPr>
              <a:t>: </a:t>
            </a:r>
            <a:r>
              <a:rPr lang="de-DE" sz="2400" dirty="0" err="1">
                <a:solidFill>
                  <a:schemeClr val="bg1">
                    <a:lumMod val="75000"/>
                  </a:schemeClr>
                </a:solidFill>
              </a:rPr>
              <a:t>delete</a:t>
            </a:r>
            <a:r>
              <a:rPr lang="de-DE" sz="2400" dirty="0">
                <a:solidFill>
                  <a:schemeClr val="bg1">
                    <a:lumMod val="75000"/>
                  </a:schemeClr>
                </a:solidFill>
              </a:rPr>
              <a:t> obsolete </a:t>
            </a:r>
            <a:r>
              <a:rPr lang="de-DE" sz="2400" dirty="0" err="1">
                <a:solidFill>
                  <a:schemeClr val="bg1">
                    <a:lumMod val="75000"/>
                  </a:schemeClr>
                </a:solidFill>
              </a:rPr>
              <a:t>parts</a:t>
            </a:r>
            <a:r>
              <a:rPr lang="de-DE" sz="2400" dirty="0">
                <a:solidFill>
                  <a:schemeClr val="bg1">
                    <a:lumMod val="75000"/>
                  </a:schemeClr>
                </a:solidFill>
              </a:rPr>
              <a:t>, </a:t>
            </a:r>
            <a:r>
              <a:rPr lang="de-DE" sz="2400" dirty="0" err="1">
                <a:solidFill>
                  <a:schemeClr val="bg1">
                    <a:lumMod val="75000"/>
                  </a:schemeClr>
                </a:solidFill>
              </a:rPr>
              <a:t>create</a:t>
            </a:r>
            <a:r>
              <a:rPr lang="de-DE" sz="2400" dirty="0">
                <a:solidFill>
                  <a:schemeClr val="bg1">
                    <a:lumMod val="75000"/>
                  </a:schemeClr>
                </a:solidFill>
              </a:rPr>
              <a:t> </a:t>
            </a:r>
            <a:r>
              <a:rPr lang="de-DE" sz="2400" dirty="0" err="1">
                <a:solidFill>
                  <a:schemeClr val="bg1">
                    <a:lumMod val="75000"/>
                  </a:schemeClr>
                </a:solidFill>
              </a:rPr>
              <a:t>new</a:t>
            </a:r>
            <a:r>
              <a:rPr lang="de-DE" sz="2400" dirty="0">
                <a:solidFill>
                  <a:schemeClr val="bg1">
                    <a:lumMod val="75000"/>
                  </a:schemeClr>
                </a:solidFill>
              </a:rPr>
              <a:t> </a:t>
            </a:r>
            <a:r>
              <a:rPr lang="de-DE" sz="2400" dirty="0" err="1">
                <a:solidFill>
                  <a:schemeClr val="bg1">
                    <a:lumMod val="75000"/>
                  </a:schemeClr>
                </a:solidFill>
              </a:rPr>
              <a:t>text</a:t>
            </a:r>
            <a:endParaRPr lang="de-DE" sz="2400" dirty="0">
              <a:solidFill>
                <a:schemeClr val="bg1">
                  <a:lumMod val="75000"/>
                </a:schemeClr>
              </a:solidFill>
            </a:endParaRPr>
          </a:p>
          <a:p>
            <a:pPr marL="1085850" lvl="1" indent="-342900" algn="just">
              <a:buFont typeface="Arial" panose="020B0604020202020204" pitchFamily="34" charset="0"/>
              <a:buChar char="•"/>
              <a:defRPr/>
            </a:pPr>
            <a:r>
              <a:rPr lang="de-DE" sz="2400" dirty="0">
                <a:solidFill>
                  <a:schemeClr val="bg1">
                    <a:lumMod val="75000"/>
                  </a:schemeClr>
                </a:solidFill>
              </a:rPr>
              <a:t>8: </a:t>
            </a:r>
            <a:r>
              <a:rPr lang="de-DE" sz="2400" dirty="0" err="1">
                <a:solidFill>
                  <a:schemeClr val="bg1">
                    <a:lumMod val="75000"/>
                  </a:schemeClr>
                </a:solidFill>
              </a:rPr>
              <a:t>from</a:t>
            </a:r>
            <a:r>
              <a:rPr lang="de-DE" sz="2400" dirty="0">
                <a:solidFill>
                  <a:schemeClr val="bg1">
                    <a:lumMod val="75000"/>
                  </a:schemeClr>
                </a:solidFill>
              </a:rPr>
              <a:t> </a:t>
            </a:r>
            <a:r>
              <a:rPr lang="de-DE" sz="2400" dirty="0" err="1">
                <a:solidFill>
                  <a:schemeClr val="bg1">
                    <a:lumMod val="75000"/>
                  </a:schemeClr>
                </a:solidFill>
              </a:rPr>
              <a:t>old</a:t>
            </a:r>
            <a:r>
              <a:rPr lang="de-DE" sz="2400" dirty="0">
                <a:solidFill>
                  <a:schemeClr val="bg1">
                    <a:lumMod val="75000"/>
                  </a:schemeClr>
                </a:solidFill>
              </a:rPr>
              <a:t> </a:t>
            </a:r>
            <a:r>
              <a:rPr lang="de-DE" sz="2400" dirty="0" err="1">
                <a:solidFill>
                  <a:schemeClr val="bg1">
                    <a:lumMod val="75000"/>
                  </a:schemeClr>
                </a:solidFill>
              </a:rPr>
              <a:t>draft</a:t>
            </a:r>
            <a:r>
              <a:rPr lang="de-DE" sz="2400" dirty="0">
                <a:solidFill>
                  <a:schemeClr val="bg1">
                    <a:lumMod val="75000"/>
                  </a:schemeClr>
                </a:solidFill>
              </a:rPr>
              <a:t>: </a:t>
            </a:r>
            <a:r>
              <a:rPr lang="de-DE" sz="2400" dirty="0" err="1">
                <a:solidFill>
                  <a:schemeClr val="bg1">
                    <a:lumMod val="75000"/>
                  </a:schemeClr>
                </a:solidFill>
              </a:rPr>
              <a:t>delete</a:t>
            </a:r>
            <a:r>
              <a:rPr lang="de-DE" sz="2400" dirty="0">
                <a:solidFill>
                  <a:schemeClr val="bg1">
                    <a:lumMod val="75000"/>
                  </a:schemeClr>
                </a:solidFill>
              </a:rPr>
              <a:t> obsolete </a:t>
            </a:r>
            <a:r>
              <a:rPr lang="de-DE" sz="2400" dirty="0" err="1">
                <a:solidFill>
                  <a:schemeClr val="bg1">
                    <a:lumMod val="75000"/>
                  </a:schemeClr>
                </a:solidFill>
              </a:rPr>
              <a:t>parts</a:t>
            </a:r>
            <a:r>
              <a:rPr lang="de-DE" sz="2400" dirty="0">
                <a:solidFill>
                  <a:schemeClr val="bg1">
                    <a:lumMod val="75000"/>
                  </a:schemeClr>
                </a:solidFill>
              </a:rPr>
              <a:t>, </a:t>
            </a:r>
            <a:r>
              <a:rPr lang="de-DE" sz="2400" dirty="0" err="1">
                <a:solidFill>
                  <a:schemeClr val="bg1">
                    <a:lumMod val="75000"/>
                  </a:schemeClr>
                </a:solidFill>
              </a:rPr>
              <a:t>create</a:t>
            </a:r>
            <a:r>
              <a:rPr lang="de-DE" sz="2400" dirty="0">
                <a:solidFill>
                  <a:schemeClr val="bg1">
                    <a:lumMod val="75000"/>
                  </a:schemeClr>
                </a:solidFill>
              </a:rPr>
              <a:t> </a:t>
            </a:r>
            <a:r>
              <a:rPr lang="de-DE" sz="2400" dirty="0" err="1">
                <a:solidFill>
                  <a:schemeClr val="bg1">
                    <a:lumMod val="75000"/>
                  </a:schemeClr>
                </a:solidFill>
              </a:rPr>
              <a:t>new</a:t>
            </a:r>
            <a:r>
              <a:rPr lang="de-DE" sz="2400" dirty="0">
                <a:solidFill>
                  <a:schemeClr val="bg1">
                    <a:lumMod val="75000"/>
                  </a:schemeClr>
                </a:solidFill>
              </a:rPr>
              <a:t> </a:t>
            </a:r>
            <a:r>
              <a:rPr lang="de-DE" sz="2400" dirty="0" err="1">
                <a:solidFill>
                  <a:schemeClr val="bg1">
                    <a:lumMod val="75000"/>
                  </a:schemeClr>
                </a:solidFill>
              </a:rPr>
              <a:t>text</a:t>
            </a:r>
            <a:endParaRPr lang="en-GB" altLang="en-US" sz="2400" dirty="0">
              <a:solidFill>
                <a:schemeClr val="bg1">
                  <a:lumMod val="75000"/>
                </a:schemeClr>
              </a:solidFill>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30172859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substitute the current clauses 5 and </a:t>
            </a:r>
            <a:r>
              <a:rPr lang="en-GB" altLang="en-US" dirty="0">
                <a:sym typeface="Wingdings" panose="05000000000000000000" pitchFamily="2" charset="2"/>
              </a:rPr>
              <a:t>6 in the TG13 draft D4.1 with </a:t>
            </a:r>
            <a:r>
              <a:rPr lang="en-GB" altLang="en-US" dirty="0" smtClean="0">
                <a:sym typeface="Wingdings" panose="05000000000000000000" pitchFamily="2" charset="2"/>
              </a:rPr>
              <a:t>the new text contained in doc. 15-19/0080r4 in clauses 5 and 6 when creating D4.2.</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Nikola</a:t>
            </a:r>
          </a:p>
          <a:p>
            <a:pPr algn="just">
              <a:buFontTx/>
              <a:buNone/>
            </a:pPr>
            <a:r>
              <a:rPr lang="en-GB" altLang="en-US" dirty="0" smtClean="0">
                <a:sym typeface="Wingdings" panose="05000000000000000000" pitchFamily="2" charset="2"/>
              </a:rPr>
              <a:t>Seconded by Sang-Kyu</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4 / 0 / 0</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Motion approved.</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27848704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Tuesday AM1, May 14,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590529998"/>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Further review and discuss clauses 7</a:t>
                      </a:r>
                    </a:p>
                  </a:txBody>
                  <a:tcPr marT="45764" marB="45764"/>
                </a:tc>
                <a:tc>
                  <a:txBody>
                    <a:bodyPr/>
                    <a:lstStyle/>
                    <a:p>
                      <a:r>
                        <a:rPr lang="en-US" sz="1800" baseline="0" dirty="0" smtClean="0"/>
                        <a:t>100</a:t>
                      </a:r>
                      <a:endParaRPr lang="en-US" sz="1800" baseline="0" dirty="0"/>
                    </a:p>
                  </a:txBody>
                  <a:tcPr marT="45764" marB="45764"/>
                </a:tc>
                <a:extLst>
                  <a:ext uri="{0D108BD9-81ED-4DB2-BD59-A6C34878D82A}">
                    <a16:rowId xmlns:a16="http://schemas.microsoft.com/office/drawing/2014/main" val="2839319588"/>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telco meeting minutes </a:t>
                      </a:r>
                      <a:r>
                        <a:rPr lang="en-US" altLang="en-US" sz="1800" dirty="0" smtClean="0"/>
                        <a:t>in doc. 15-19/</a:t>
                      </a:r>
                      <a:r>
                        <a:rPr lang="en-GB" altLang="en-US" sz="1800" dirty="0" smtClean="0"/>
                        <a:t>0206r1</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2902158187"/>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telco meeting minutes in doc. 15-19/0206r1.</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Sang-Kyu</a:t>
            </a:r>
          </a:p>
          <a:p>
            <a:pPr algn="just">
              <a:buFontTx/>
              <a:buNone/>
            </a:pPr>
            <a:r>
              <a:rPr lang="en-GB" altLang="en-US" dirty="0" smtClean="0">
                <a:sym typeface="Wingdings" panose="05000000000000000000" pitchFamily="2" charset="2"/>
              </a:rPr>
              <a:t>Seconded by	Nikola</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38692124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Discuss status of clauses 7-8</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marL="342900" indent="-342900" algn="just">
              <a:buFont typeface="Arial" panose="020B0604020202020204" pitchFamily="34" charset="0"/>
              <a:buChar char="•"/>
              <a:defRPr/>
            </a:pPr>
            <a:r>
              <a:rPr lang="de-DE" sz="2800" dirty="0"/>
              <a:t>Review </a:t>
            </a:r>
            <a:r>
              <a:rPr lang="de-DE" sz="2800" dirty="0" err="1"/>
              <a:t>and</a:t>
            </a:r>
            <a:r>
              <a:rPr lang="de-DE" sz="2800" dirty="0"/>
              <a:t> </a:t>
            </a:r>
            <a:r>
              <a:rPr lang="de-DE" sz="2800" dirty="0" err="1"/>
              <a:t>discuss</a:t>
            </a:r>
            <a:r>
              <a:rPr lang="de-DE" sz="2800" dirty="0"/>
              <a:t> </a:t>
            </a:r>
            <a:r>
              <a:rPr lang="de-DE" sz="2800" dirty="0" err="1"/>
              <a:t>status</a:t>
            </a:r>
            <a:r>
              <a:rPr lang="de-DE" sz="2800" dirty="0"/>
              <a:t> </a:t>
            </a:r>
            <a:r>
              <a:rPr lang="de-DE" sz="2800" dirty="0" err="1"/>
              <a:t>of</a:t>
            </a:r>
            <a:r>
              <a:rPr lang="de-DE" sz="2800" dirty="0"/>
              <a:t> </a:t>
            </a:r>
            <a:r>
              <a:rPr lang="de-DE" sz="2800" dirty="0" err="1"/>
              <a:t>clauses</a:t>
            </a:r>
            <a:r>
              <a:rPr lang="de-DE" sz="2800" dirty="0"/>
              <a:t> </a:t>
            </a:r>
            <a:r>
              <a:rPr lang="de-DE" sz="2800" dirty="0" smtClean="0"/>
              <a:t>7-8</a:t>
            </a:r>
            <a:endParaRPr lang="de-DE" sz="2800" dirty="0"/>
          </a:p>
          <a:p>
            <a:pPr marL="1085850" lvl="1" indent="-342900" algn="just">
              <a:buFont typeface="Arial" panose="020B0604020202020204" pitchFamily="34" charset="0"/>
              <a:buChar char="•"/>
              <a:defRPr/>
            </a:pPr>
            <a:r>
              <a:rPr lang="de-DE" sz="2400" dirty="0">
                <a:solidFill>
                  <a:schemeClr val="bg1">
                    <a:lumMod val="75000"/>
                  </a:schemeClr>
                </a:solidFill>
              </a:rPr>
              <a:t>4: MAC </a:t>
            </a:r>
            <a:r>
              <a:rPr lang="de-DE" sz="2400" dirty="0" err="1">
                <a:solidFill>
                  <a:schemeClr val="bg1">
                    <a:lumMod val="75000"/>
                  </a:schemeClr>
                </a:solidFill>
              </a:rPr>
              <a:t>text</a:t>
            </a:r>
            <a:r>
              <a:rPr lang="de-DE" sz="2400" dirty="0">
                <a:solidFill>
                  <a:schemeClr val="bg1">
                    <a:lumMod val="75000"/>
                  </a:schemeClr>
                </a:solidFill>
              </a:rPr>
              <a:t> </a:t>
            </a:r>
            <a:r>
              <a:rPr lang="de-DE" sz="2400" dirty="0" err="1" smtClean="0">
                <a:solidFill>
                  <a:schemeClr val="bg1">
                    <a:lumMod val="75000"/>
                  </a:schemeClr>
                </a:solidFill>
              </a:rPr>
              <a:t>t.b.d</a:t>
            </a:r>
            <a:r>
              <a:rPr lang="de-DE" sz="2400" dirty="0">
                <a:solidFill>
                  <a:schemeClr val="bg1">
                    <a:lumMod val="75000"/>
                  </a:schemeClr>
                </a:solidFill>
              </a:rPr>
              <a:t>. after </a:t>
            </a:r>
            <a:r>
              <a:rPr lang="de-DE" sz="2400" dirty="0" err="1">
                <a:solidFill>
                  <a:schemeClr val="bg1">
                    <a:lumMod val="75000"/>
                  </a:schemeClr>
                </a:solidFill>
              </a:rPr>
              <a:t>clauses</a:t>
            </a:r>
            <a:r>
              <a:rPr lang="de-DE" sz="2400" dirty="0">
                <a:solidFill>
                  <a:schemeClr val="bg1">
                    <a:lumMod val="75000"/>
                  </a:schemeClr>
                </a:solidFill>
              </a:rPr>
              <a:t> 5-8 </a:t>
            </a:r>
            <a:r>
              <a:rPr lang="de-DE" sz="2400" dirty="0" err="1">
                <a:solidFill>
                  <a:schemeClr val="bg1">
                    <a:lumMod val="75000"/>
                  </a:schemeClr>
                </a:solidFill>
              </a:rPr>
              <a:t>are</a:t>
            </a:r>
            <a:r>
              <a:rPr lang="de-DE" sz="2400" dirty="0">
                <a:solidFill>
                  <a:schemeClr val="bg1">
                    <a:lumMod val="75000"/>
                  </a:schemeClr>
                </a:solidFill>
              </a:rPr>
              <a:t> </a:t>
            </a:r>
            <a:r>
              <a:rPr lang="de-DE" sz="2400" dirty="0" err="1">
                <a:solidFill>
                  <a:schemeClr val="bg1">
                    <a:lumMod val="75000"/>
                  </a:schemeClr>
                </a:solidFill>
              </a:rPr>
              <a:t>complete</a:t>
            </a:r>
            <a:endParaRPr lang="de-DE" sz="2400" dirty="0">
              <a:solidFill>
                <a:schemeClr val="bg1">
                  <a:lumMod val="75000"/>
                </a:schemeClr>
              </a:solidFill>
            </a:endParaRPr>
          </a:p>
          <a:p>
            <a:pPr marL="1085850" lvl="1" indent="-342900" algn="just">
              <a:buFont typeface="Arial" panose="020B0604020202020204" pitchFamily="34" charset="0"/>
              <a:buChar char="•"/>
              <a:defRPr/>
            </a:pPr>
            <a:r>
              <a:rPr lang="de-DE" sz="2400" dirty="0">
                <a:solidFill>
                  <a:schemeClr val="bg1">
                    <a:lumMod val="75000"/>
                  </a:schemeClr>
                </a:solidFill>
              </a:rPr>
              <a:t>5: </a:t>
            </a:r>
            <a:r>
              <a:rPr lang="de-DE" sz="2400" dirty="0" err="1" smtClean="0">
                <a:solidFill>
                  <a:schemeClr val="bg1">
                    <a:lumMod val="75000"/>
                  </a:schemeClr>
                </a:solidFill>
              </a:rPr>
              <a:t>new</a:t>
            </a:r>
            <a:r>
              <a:rPr lang="de-DE" sz="2400" dirty="0" smtClean="0">
                <a:solidFill>
                  <a:schemeClr val="bg1">
                    <a:lumMod val="75000"/>
                  </a:schemeClr>
                </a:solidFill>
              </a:rPr>
              <a:t> </a:t>
            </a:r>
            <a:r>
              <a:rPr lang="de-DE" sz="2400" dirty="0" err="1" smtClean="0">
                <a:solidFill>
                  <a:schemeClr val="bg1">
                    <a:lumMod val="75000"/>
                  </a:schemeClr>
                </a:solidFill>
              </a:rPr>
              <a:t>text</a:t>
            </a:r>
            <a:r>
              <a:rPr lang="de-DE" sz="2400" dirty="0" smtClean="0">
                <a:solidFill>
                  <a:schemeClr val="bg1">
                    <a:lumMod val="75000"/>
                  </a:schemeClr>
                </a:solidFill>
              </a:rPr>
              <a:t> </a:t>
            </a:r>
            <a:r>
              <a:rPr lang="de-DE" sz="2400" dirty="0" err="1">
                <a:solidFill>
                  <a:schemeClr val="bg1">
                    <a:lumMod val="75000"/>
                  </a:schemeClr>
                </a:solidFill>
              </a:rPr>
              <a:t>is</a:t>
            </a:r>
            <a:r>
              <a:rPr lang="de-DE" sz="2400" dirty="0">
                <a:solidFill>
                  <a:schemeClr val="bg1">
                    <a:lumMod val="75000"/>
                  </a:schemeClr>
                </a:solidFill>
              </a:rPr>
              <a:t> </a:t>
            </a:r>
            <a:r>
              <a:rPr lang="de-DE" sz="2400" dirty="0" err="1">
                <a:solidFill>
                  <a:schemeClr val="bg1">
                    <a:lumMod val="75000"/>
                  </a:schemeClr>
                </a:solidFill>
              </a:rPr>
              <a:t>stable</a:t>
            </a:r>
            <a:r>
              <a:rPr lang="de-DE" sz="2400" dirty="0">
                <a:solidFill>
                  <a:schemeClr val="bg1">
                    <a:lumMod val="75000"/>
                  </a:schemeClr>
                </a:solidFill>
              </a:rPr>
              <a:t>, </a:t>
            </a:r>
            <a:r>
              <a:rPr lang="de-DE" sz="2400" dirty="0" err="1">
                <a:solidFill>
                  <a:schemeClr val="bg1">
                    <a:lumMod val="75000"/>
                  </a:schemeClr>
                </a:solidFill>
              </a:rPr>
              <a:t>details</a:t>
            </a:r>
            <a:r>
              <a:rPr lang="de-DE" sz="2400" dirty="0">
                <a:solidFill>
                  <a:schemeClr val="bg1">
                    <a:lumMod val="75000"/>
                  </a:schemeClr>
                </a:solidFill>
              </a:rPr>
              <a:t> </a:t>
            </a:r>
            <a:r>
              <a:rPr lang="de-DE" sz="2400" dirty="0" err="1">
                <a:solidFill>
                  <a:schemeClr val="bg1">
                    <a:lumMod val="75000"/>
                  </a:schemeClr>
                </a:solidFill>
              </a:rPr>
              <a:t>under</a:t>
            </a:r>
            <a:r>
              <a:rPr lang="de-DE" sz="2400" dirty="0">
                <a:solidFill>
                  <a:schemeClr val="bg1">
                    <a:lumMod val="75000"/>
                  </a:schemeClr>
                </a:solidFill>
              </a:rPr>
              <a:t> </a:t>
            </a:r>
            <a:r>
              <a:rPr lang="de-DE" sz="2400" dirty="0" err="1">
                <a:solidFill>
                  <a:schemeClr val="bg1">
                    <a:lumMod val="75000"/>
                  </a:schemeClr>
                </a:solidFill>
              </a:rPr>
              <a:t>discussion</a:t>
            </a:r>
            <a:endParaRPr lang="de-DE" sz="2400" dirty="0">
              <a:solidFill>
                <a:schemeClr val="bg1">
                  <a:lumMod val="75000"/>
                </a:schemeClr>
              </a:solidFill>
            </a:endParaRPr>
          </a:p>
          <a:p>
            <a:pPr marL="1085850" lvl="1" indent="-342900" algn="just">
              <a:buFont typeface="Arial" panose="020B0604020202020204" pitchFamily="34" charset="0"/>
              <a:buChar char="•"/>
              <a:defRPr/>
            </a:pPr>
            <a:r>
              <a:rPr lang="de-DE" sz="2400" dirty="0">
                <a:solidFill>
                  <a:schemeClr val="bg1">
                    <a:lumMod val="75000"/>
                  </a:schemeClr>
                </a:solidFill>
              </a:rPr>
              <a:t>6: </a:t>
            </a:r>
            <a:r>
              <a:rPr lang="de-DE" sz="2400" dirty="0" err="1" smtClean="0">
                <a:solidFill>
                  <a:schemeClr val="bg1">
                    <a:lumMod val="75000"/>
                  </a:schemeClr>
                </a:solidFill>
              </a:rPr>
              <a:t>new</a:t>
            </a:r>
            <a:r>
              <a:rPr lang="de-DE" sz="2400" dirty="0" smtClean="0">
                <a:solidFill>
                  <a:schemeClr val="bg1">
                    <a:lumMod val="75000"/>
                  </a:schemeClr>
                </a:solidFill>
              </a:rPr>
              <a:t> </a:t>
            </a:r>
            <a:r>
              <a:rPr lang="de-DE" sz="2400" dirty="0" err="1" smtClean="0">
                <a:solidFill>
                  <a:schemeClr val="bg1">
                    <a:lumMod val="75000"/>
                  </a:schemeClr>
                </a:solidFill>
              </a:rPr>
              <a:t>text</a:t>
            </a:r>
            <a:r>
              <a:rPr lang="de-DE" sz="2400" dirty="0" smtClean="0">
                <a:solidFill>
                  <a:schemeClr val="bg1">
                    <a:lumMod val="75000"/>
                  </a:schemeClr>
                </a:solidFill>
              </a:rPr>
              <a:t> </a:t>
            </a:r>
            <a:r>
              <a:rPr lang="de-DE" sz="2400" dirty="0" err="1">
                <a:solidFill>
                  <a:schemeClr val="bg1">
                    <a:lumMod val="75000"/>
                  </a:schemeClr>
                </a:solidFill>
              </a:rPr>
              <a:t>is</a:t>
            </a:r>
            <a:r>
              <a:rPr lang="de-DE" sz="2400" dirty="0">
                <a:solidFill>
                  <a:schemeClr val="bg1">
                    <a:lumMod val="75000"/>
                  </a:schemeClr>
                </a:solidFill>
              </a:rPr>
              <a:t> </a:t>
            </a:r>
            <a:r>
              <a:rPr lang="de-DE" sz="2400" dirty="0" err="1">
                <a:solidFill>
                  <a:schemeClr val="bg1">
                    <a:lumMod val="75000"/>
                  </a:schemeClr>
                </a:solidFill>
              </a:rPr>
              <a:t>stable</a:t>
            </a:r>
            <a:r>
              <a:rPr lang="de-DE" sz="2400" dirty="0">
                <a:solidFill>
                  <a:schemeClr val="bg1">
                    <a:lumMod val="75000"/>
                  </a:schemeClr>
                </a:solidFill>
              </a:rPr>
              <a:t>, </a:t>
            </a:r>
            <a:r>
              <a:rPr lang="de-DE" sz="2400" dirty="0" err="1">
                <a:solidFill>
                  <a:schemeClr val="bg1">
                    <a:lumMod val="75000"/>
                  </a:schemeClr>
                </a:solidFill>
              </a:rPr>
              <a:t>details</a:t>
            </a:r>
            <a:r>
              <a:rPr lang="de-DE" sz="2400" dirty="0">
                <a:solidFill>
                  <a:schemeClr val="bg1">
                    <a:lumMod val="75000"/>
                  </a:schemeClr>
                </a:solidFill>
              </a:rPr>
              <a:t> </a:t>
            </a:r>
            <a:r>
              <a:rPr lang="de-DE" sz="2400" dirty="0" err="1">
                <a:solidFill>
                  <a:schemeClr val="bg1">
                    <a:lumMod val="75000"/>
                  </a:schemeClr>
                </a:solidFill>
              </a:rPr>
              <a:t>under</a:t>
            </a:r>
            <a:r>
              <a:rPr lang="de-DE" sz="2400" dirty="0">
                <a:solidFill>
                  <a:schemeClr val="bg1">
                    <a:lumMod val="75000"/>
                  </a:schemeClr>
                </a:solidFill>
              </a:rPr>
              <a:t> </a:t>
            </a:r>
            <a:r>
              <a:rPr lang="de-DE" sz="2400" dirty="0" err="1">
                <a:solidFill>
                  <a:schemeClr val="bg1">
                    <a:lumMod val="75000"/>
                  </a:schemeClr>
                </a:solidFill>
              </a:rPr>
              <a:t>discussion</a:t>
            </a:r>
            <a:endParaRPr lang="de-DE" sz="2400" dirty="0">
              <a:solidFill>
                <a:schemeClr val="bg1">
                  <a:lumMod val="75000"/>
                </a:schemeClr>
              </a:solidFill>
            </a:endParaRPr>
          </a:p>
          <a:p>
            <a:pPr marL="1085850" lvl="1" indent="-342900" algn="just">
              <a:buFont typeface="Arial" panose="020B0604020202020204" pitchFamily="34" charset="0"/>
              <a:buChar char="•"/>
              <a:defRPr/>
            </a:pPr>
            <a:r>
              <a:rPr lang="de-DE" sz="2400" dirty="0"/>
              <a:t>7: </a:t>
            </a:r>
            <a:r>
              <a:rPr lang="de-DE" sz="2400" dirty="0" err="1" smtClean="0"/>
              <a:t>delete</a:t>
            </a:r>
            <a:r>
              <a:rPr lang="de-DE" sz="2400" dirty="0" smtClean="0"/>
              <a:t> </a:t>
            </a:r>
            <a:r>
              <a:rPr lang="de-DE" sz="2400" dirty="0"/>
              <a:t>obsolete </a:t>
            </a:r>
            <a:r>
              <a:rPr lang="de-DE" sz="2400" dirty="0" err="1"/>
              <a:t>parts</a:t>
            </a:r>
            <a:r>
              <a:rPr lang="de-DE" sz="2400" dirty="0"/>
              <a:t> </a:t>
            </a:r>
            <a:r>
              <a:rPr lang="de-DE" sz="2400" dirty="0" err="1"/>
              <a:t>from</a:t>
            </a:r>
            <a:r>
              <a:rPr lang="de-DE" sz="2400" dirty="0"/>
              <a:t> </a:t>
            </a:r>
            <a:r>
              <a:rPr lang="de-DE" sz="2400" dirty="0" err="1"/>
              <a:t>old</a:t>
            </a:r>
            <a:r>
              <a:rPr lang="de-DE" sz="2400" dirty="0"/>
              <a:t> </a:t>
            </a:r>
            <a:r>
              <a:rPr lang="de-DE" sz="2400" dirty="0" err="1" smtClean="0"/>
              <a:t>draft</a:t>
            </a:r>
            <a:r>
              <a:rPr lang="de-DE" sz="2400" dirty="0" smtClean="0"/>
              <a:t>, </a:t>
            </a:r>
            <a:r>
              <a:rPr lang="de-DE" sz="2400" dirty="0" err="1"/>
              <a:t>create</a:t>
            </a:r>
            <a:r>
              <a:rPr lang="de-DE" sz="2400" dirty="0"/>
              <a:t> </a:t>
            </a:r>
            <a:r>
              <a:rPr lang="de-DE" sz="2400" dirty="0" err="1"/>
              <a:t>new</a:t>
            </a:r>
            <a:r>
              <a:rPr lang="de-DE" sz="2400" dirty="0"/>
              <a:t> </a:t>
            </a:r>
            <a:r>
              <a:rPr lang="de-DE" sz="2400" dirty="0" err="1"/>
              <a:t>text</a:t>
            </a:r>
            <a:endParaRPr lang="de-DE" sz="2400" dirty="0"/>
          </a:p>
          <a:p>
            <a:pPr marL="1085850" lvl="1" indent="-342900" algn="just">
              <a:buFont typeface="Arial" panose="020B0604020202020204" pitchFamily="34" charset="0"/>
              <a:buChar char="•"/>
              <a:defRPr/>
            </a:pPr>
            <a:r>
              <a:rPr lang="de-DE" sz="2400" dirty="0">
                <a:solidFill>
                  <a:schemeClr val="bg1">
                    <a:lumMod val="75000"/>
                  </a:schemeClr>
                </a:solidFill>
              </a:rPr>
              <a:t>8: </a:t>
            </a:r>
            <a:r>
              <a:rPr lang="de-DE" sz="2400" dirty="0" err="1" smtClean="0">
                <a:solidFill>
                  <a:schemeClr val="bg1">
                    <a:lumMod val="75000"/>
                  </a:schemeClr>
                </a:solidFill>
              </a:rPr>
              <a:t>from</a:t>
            </a:r>
            <a:r>
              <a:rPr lang="de-DE" sz="2400" dirty="0" smtClean="0">
                <a:solidFill>
                  <a:schemeClr val="bg1">
                    <a:lumMod val="75000"/>
                  </a:schemeClr>
                </a:solidFill>
              </a:rPr>
              <a:t> </a:t>
            </a:r>
            <a:r>
              <a:rPr lang="de-DE" sz="2400" dirty="0" err="1">
                <a:solidFill>
                  <a:schemeClr val="bg1">
                    <a:lumMod val="75000"/>
                  </a:schemeClr>
                </a:solidFill>
              </a:rPr>
              <a:t>old</a:t>
            </a:r>
            <a:r>
              <a:rPr lang="de-DE" sz="2400" dirty="0">
                <a:solidFill>
                  <a:schemeClr val="bg1">
                    <a:lumMod val="75000"/>
                  </a:schemeClr>
                </a:solidFill>
              </a:rPr>
              <a:t> </a:t>
            </a:r>
            <a:r>
              <a:rPr lang="de-DE" sz="2400" dirty="0" err="1" smtClean="0">
                <a:solidFill>
                  <a:schemeClr val="bg1">
                    <a:lumMod val="75000"/>
                  </a:schemeClr>
                </a:solidFill>
              </a:rPr>
              <a:t>draft</a:t>
            </a:r>
            <a:r>
              <a:rPr lang="de-DE" sz="2400" dirty="0" smtClean="0">
                <a:solidFill>
                  <a:schemeClr val="bg1">
                    <a:lumMod val="75000"/>
                  </a:schemeClr>
                </a:solidFill>
              </a:rPr>
              <a:t>: </a:t>
            </a:r>
            <a:r>
              <a:rPr lang="de-DE" sz="2400" dirty="0" err="1">
                <a:solidFill>
                  <a:schemeClr val="bg1">
                    <a:lumMod val="75000"/>
                  </a:schemeClr>
                </a:solidFill>
              </a:rPr>
              <a:t>delete</a:t>
            </a:r>
            <a:r>
              <a:rPr lang="de-DE" sz="2400" dirty="0">
                <a:solidFill>
                  <a:schemeClr val="bg1">
                    <a:lumMod val="75000"/>
                  </a:schemeClr>
                </a:solidFill>
              </a:rPr>
              <a:t> obsolete </a:t>
            </a:r>
            <a:r>
              <a:rPr lang="de-DE" sz="2400" dirty="0" err="1">
                <a:solidFill>
                  <a:schemeClr val="bg1">
                    <a:lumMod val="75000"/>
                  </a:schemeClr>
                </a:solidFill>
              </a:rPr>
              <a:t>parts</a:t>
            </a:r>
            <a:r>
              <a:rPr lang="de-DE" sz="2400" dirty="0">
                <a:solidFill>
                  <a:schemeClr val="bg1">
                    <a:lumMod val="75000"/>
                  </a:schemeClr>
                </a:solidFill>
              </a:rPr>
              <a:t>, </a:t>
            </a:r>
            <a:r>
              <a:rPr lang="de-DE" sz="2400" dirty="0" err="1">
                <a:solidFill>
                  <a:schemeClr val="bg1">
                    <a:lumMod val="75000"/>
                  </a:schemeClr>
                </a:solidFill>
              </a:rPr>
              <a:t>create</a:t>
            </a:r>
            <a:r>
              <a:rPr lang="de-DE" sz="2400" dirty="0">
                <a:solidFill>
                  <a:schemeClr val="bg1">
                    <a:lumMod val="75000"/>
                  </a:schemeClr>
                </a:solidFill>
              </a:rPr>
              <a:t> </a:t>
            </a:r>
            <a:r>
              <a:rPr lang="de-DE" sz="2400" dirty="0" err="1">
                <a:solidFill>
                  <a:schemeClr val="bg1">
                    <a:lumMod val="75000"/>
                  </a:schemeClr>
                </a:solidFill>
              </a:rPr>
              <a:t>new</a:t>
            </a:r>
            <a:r>
              <a:rPr lang="de-DE" sz="2400" dirty="0">
                <a:solidFill>
                  <a:schemeClr val="bg1">
                    <a:lumMod val="75000"/>
                  </a:schemeClr>
                </a:solidFill>
              </a:rPr>
              <a:t> </a:t>
            </a:r>
            <a:r>
              <a:rPr lang="de-DE" sz="2400" dirty="0" err="1">
                <a:solidFill>
                  <a:schemeClr val="bg1">
                    <a:lumMod val="75000"/>
                  </a:schemeClr>
                </a:solidFill>
              </a:rPr>
              <a:t>text</a:t>
            </a:r>
            <a:endParaRPr lang="en-GB" altLang="en-US" sz="2400" dirty="0">
              <a:solidFill>
                <a:schemeClr val="bg1">
                  <a:lumMod val="75000"/>
                </a:schemeClr>
              </a:solidFill>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3092853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17</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a:t>Tuesday P</a:t>
            </a:r>
            <a:r>
              <a:rPr lang="en-US" altLang="en-US" sz="3600" dirty="0" smtClean="0"/>
              <a:t>M1, May 14,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848876540"/>
              </p:ext>
            </p:extLst>
          </p:nvPr>
        </p:nvGraphicFramePr>
        <p:xfrm>
          <a:off x="559401" y="2362200"/>
          <a:ext cx="8229600" cy="256005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Number of slots for July = 6</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3013041593"/>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Work on </a:t>
                      </a:r>
                      <a:r>
                        <a:rPr lang="de-DE" altLang="en-US" sz="1800" dirty="0" err="1" smtClean="0"/>
                        <a:t>new</a:t>
                      </a:r>
                      <a:r>
                        <a:rPr lang="de-DE" altLang="en-US" sz="1800" dirty="0" smtClean="0"/>
                        <a:t> </a:t>
                      </a:r>
                      <a:r>
                        <a:rPr lang="de-DE" altLang="en-US" sz="1800" dirty="0" err="1" smtClean="0"/>
                        <a:t>text</a:t>
                      </a:r>
                      <a:r>
                        <a:rPr lang="de-DE" altLang="en-US" sz="1800" dirty="0" smtClean="0"/>
                        <a:t> on </a:t>
                      </a:r>
                      <a:r>
                        <a:rPr lang="de-DE" altLang="en-US" sz="1800" dirty="0" err="1" smtClean="0"/>
                        <a:t>clause</a:t>
                      </a:r>
                      <a:r>
                        <a:rPr lang="de-DE" altLang="en-US" sz="1800" dirty="0" smtClean="0"/>
                        <a:t> 7 in </a:t>
                      </a:r>
                      <a:r>
                        <a:rPr lang="de-DE" altLang="en-US" sz="1800" dirty="0" err="1" smtClean="0"/>
                        <a:t>doc</a:t>
                      </a:r>
                      <a:r>
                        <a:rPr lang="de-DE" altLang="en-US" sz="1800" dirty="0" smtClean="0"/>
                        <a:t> 15-19/0080r4</a:t>
                      </a:r>
                      <a:endParaRPr lang="en-GB" altLang="en-US" sz="1800" dirty="0" smtClean="0"/>
                    </a:p>
                  </a:txBody>
                  <a:tcPr marT="45764" marB="45764"/>
                </a:tc>
                <a:tc>
                  <a:txBody>
                    <a:bodyPr/>
                    <a:lstStyle/>
                    <a:p>
                      <a:r>
                        <a:rPr lang="en-US" sz="1800" dirty="0" smtClean="0"/>
                        <a:t>75</a:t>
                      </a:r>
                      <a:endParaRPr lang="en-US" sz="1800" dirty="0"/>
                    </a:p>
                  </a:txBody>
                  <a:tcPr marT="45764" marB="45764"/>
                </a:tc>
                <a:extLst>
                  <a:ext uri="{0D108BD9-81ED-4DB2-BD59-A6C34878D82A}">
                    <a16:rowId xmlns:a16="http://schemas.microsoft.com/office/drawing/2014/main" val="1565793883"/>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How to handle Clause 8 - 10</a:t>
                      </a:r>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397458027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Remove clause 10 from draft </a:t>
            </a:r>
            <a:r>
              <a:rPr lang="en-GB" altLang="en-US" dirty="0">
                <a:sym typeface="Wingdings" panose="05000000000000000000" pitchFamily="2" charset="2"/>
              </a:rPr>
              <a:t>D4.1 when creating D4.2.</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Nikola</a:t>
            </a:r>
          </a:p>
          <a:p>
            <a:pPr algn="just">
              <a:buFontTx/>
              <a:buNone/>
            </a:pPr>
            <a:r>
              <a:rPr lang="en-GB" altLang="en-US" dirty="0" smtClean="0">
                <a:sym typeface="Wingdings" panose="05000000000000000000" pitchFamily="2" charset="2"/>
              </a:rPr>
              <a:t>Seconded by Sang-Kyu</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3 / 0 / 0</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Motion approved.</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23591167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19</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en-US" altLang="en-US" sz="3600" dirty="0" smtClean="0"/>
              <a:t>Wednesday PM1, May 15,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985655602"/>
              </p:ext>
            </p:extLst>
          </p:nvPr>
        </p:nvGraphicFramePr>
        <p:xfrm>
          <a:off x="533400" y="2362200"/>
          <a:ext cx="8229600" cy="2194208"/>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Conduct comment resolution in doc. 15-19/0192r0</a:t>
                      </a:r>
                    </a:p>
                  </a:txBody>
                  <a:tcPr marT="45764" marB="45764"/>
                </a:tc>
                <a:tc>
                  <a:txBody>
                    <a:bodyPr/>
                    <a:lstStyle/>
                    <a:p>
                      <a:r>
                        <a:rPr lang="en-US" sz="1800" baseline="0" dirty="0" smtClean="0"/>
                        <a:t>20</a:t>
                      </a:r>
                      <a:endParaRPr lang="en-US" sz="1800" baseline="0" dirty="0"/>
                    </a:p>
                  </a:txBody>
                  <a:tcPr marT="45764" marB="45764"/>
                </a:tc>
                <a:extLst>
                  <a:ext uri="{0D108BD9-81ED-4DB2-BD59-A6C34878D82A}">
                    <a16:rowId xmlns:a16="http://schemas.microsoft.com/office/drawing/2014/main" val="3737316443"/>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Discussion on content of Clause 7 and 8 in 15-19/0080r6</a:t>
                      </a:r>
                      <a:endParaRPr lang="en-US" altLang="en-US" sz="3200" baseline="0" dirty="0" smtClean="0"/>
                    </a:p>
                  </a:txBody>
                  <a:tcPr marT="45764" marB="45764"/>
                </a:tc>
                <a:tc>
                  <a:txBody>
                    <a:bodyPr/>
                    <a:lstStyle/>
                    <a:p>
                      <a:r>
                        <a:rPr lang="en-US" sz="1800" baseline="0" dirty="0" smtClean="0"/>
                        <a:t>90</a:t>
                      </a:r>
                      <a:endParaRPr lang="en-US" sz="1800" baseline="0" dirty="0"/>
                    </a:p>
                  </a:txBody>
                  <a:tcPr marT="45764" marB="45764"/>
                </a:tc>
                <a:extLst>
                  <a:ext uri="{0D108BD9-81ED-4DB2-BD59-A6C34878D82A}">
                    <a16:rowId xmlns:a16="http://schemas.microsoft.com/office/drawing/2014/main" val="2060182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14775685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May 2019 </a:t>
            </a:r>
            <a:r>
              <a:rPr lang="en-US" altLang="en-US" dirty="0"/>
              <a:t>session in </a:t>
            </a:r>
            <a:r>
              <a:rPr lang="en-US" altLang="en-US" dirty="0" smtClean="0"/>
              <a:t>Atlanta.</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#47</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resolution of comments against TG13 draft D4.1 as contained </a:t>
            </a:r>
            <a:r>
              <a:rPr lang="en-US" altLang="en-US" dirty="0" smtClean="0"/>
              <a:t>in </a:t>
            </a:r>
            <a:r>
              <a:rPr lang="en-US" altLang="en-US" dirty="0"/>
              <a:t>doc. </a:t>
            </a:r>
            <a:r>
              <a:rPr lang="en-US" altLang="en-US" dirty="0" smtClean="0"/>
              <a:t>15-19/0192r1 into the new TG13 draft D4.2. The Technical Editor is granted the right to correct the section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Tuncer</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Sang-Kyu</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4 / 0 / 0 		Motion approved.</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22790984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21</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nn-NO" altLang="en-US" sz="3600" dirty="0" smtClean="0"/>
              <a:t>Thursday AM2, May 16, 2019</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3320259"/>
              </p:ext>
            </p:extLst>
          </p:nvPr>
        </p:nvGraphicFramePr>
        <p:xfrm>
          <a:off x="838200" y="2362200"/>
          <a:ext cx="8077200" cy="3658080"/>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lvl="0" indent="0" algn="just">
                        <a:buFontTx/>
                        <a:buNone/>
                      </a:pPr>
                      <a:r>
                        <a:rPr lang="en-GB" altLang="en-US" sz="1800" dirty="0" smtClean="0"/>
                        <a:t>Text on MIMO any relaying in doc. 15-19/0231r0</a:t>
                      </a:r>
                    </a:p>
                  </a:txBody>
                  <a:tcPr marT="45684" marB="45684"/>
                </a:tc>
                <a:tc>
                  <a:txBody>
                    <a:bodyPr/>
                    <a:lstStyle/>
                    <a:p>
                      <a:r>
                        <a:rPr lang="en-US" sz="1800" dirty="0" smtClean="0"/>
                        <a:t>20</a:t>
                      </a:r>
                      <a:endParaRPr lang="en-US" sz="1800" dirty="0"/>
                    </a:p>
                  </a:txBody>
                  <a:tcPr marT="45684" marB="45684"/>
                </a:tc>
                <a:extLst>
                  <a:ext uri="{0D108BD9-81ED-4DB2-BD59-A6C34878D82A}">
                    <a16:rowId xmlns:a16="http://schemas.microsoft.com/office/drawing/2014/main" val="3699702666"/>
                  </a:ext>
                </a:extLst>
              </a:tr>
              <a:tr h="365837">
                <a:tc>
                  <a:txBody>
                    <a:bodyPr/>
                    <a:lstStyle/>
                    <a:p>
                      <a:pPr marL="0" lvl="0" indent="0" algn="just">
                        <a:buFontTx/>
                        <a:buNone/>
                      </a:pPr>
                      <a:r>
                        <a:rPr lang="en-GB" altLang="en-US" sz="1800" dirty="0" smtClean="0"/>
                        <a:t>Tentative Agenda for July</a:t>
                      </a:r>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848256034"/>
                  </a:ext>
                </a:extLst>
              </a:tr>
              <a:tr h="365837">
                <a:tc>
                  <a:txBody>
                    <a:bodyPr/>
                    <a:lstStyle/>
                    <a:p>
                      <a:pPr marL="0" lvl="0" indent="0" algn="just">
                        <a:buFontTx/>
                        <a:buNone/>
                      </a:pPr>
                      <a:r>
                        <a:rPr lang="en-GB" altLang="en-US" sz="1800" dirty="0" smtClean="0"/>
                        <a:t>Conference calls schedule</a:t>
                      </a:r>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1236103424"/>
                  </a:ext>
                </a:extLst>
              </a:tr>
              <a:tr h="365837">
                <a:tc>
                  <a:txBody>
                    <a:bodyPr/>
                    <a:lstStyle/>
                    <a:p>
                      <a:pPr marL="0" lvl="0" indent="0" algn="just">
                        <a:buFontTx/>
                        <a:buNone/>
                      </a:pPr>
                      <a:r>
                        <a:rPr lang="en-GB" altLang="en-US" sz="1800" dirty="0" smtClean="0"/>
                        <a:t>Update timeline in doc. 15-17/0288r9</a:t>
                      </a:r>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4094581833"/>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Discussion on content of Clause 7 and 8 in 15-19/0080r6</a:t>
                      </a:r>
                      <a:endParaRPr lang="en-US" altLang="en-US" sz="3200" baseline="0" dirty="0" smtClean="0"/>
                    </a:p>
                  </a:txBody>
                  <a:tcPr marT="45764" marB="45764"/>
                </a:tc>
                <a:tc>
                  <a:txBody>
                    <a:bodyPr/>
                    <a:lstStyle/>
                    <a:p>
                      <a:r>
                        <a:rPr lang="en-US" sz="1800" baseline="0" dirty="0" smtClean="0"/>
                        <a:t>50</a:t>
                      </a:r>
                      <a:endParaRPr lang="en-US" sz="1800" baseline="0" dirty="0"/>
                    </a:p>
                  </a:txBody>
                  <a:tcPr marT="45764" marB="45764"/>
                </a:tc>
                <a:extLst>
                  <a:ext uri="{0D108BD9-81ED-4DB2-BD59-A6C34878D82A}">
                    <a16:rowId xmlns:a16="http://schemas.microsoft.com/office/drawing/2014/main" val="319260532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30357684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000" b="0" dirty="0" smtClean="0"/>
              <a:t>May Interim: 		</a:t>
            </a:r>
            <a:r>
              <a:rPr lang="de-DE" sz="2000" b="0" dirty="0" err="1" smtClean="0"/>
              <a:t>Resolve</a:t>
            </a:r>
            <a:r>
              <a:rPr lang="de-DE" sz="2000" b="0" dirty="0" smtClean="0"/>
              <a:t> </a:t>
            </a:r>
            <a:r>
              <a:rPr lang="de-DE" sz="2000" b="0" dirty="0" err="1" smtClean="0"/>
              <a:t>comments</a:t>
            </a:r>
            <a:r>
              <a:rPr lang="de-DE" sz="2000" b="0" dirty="0" smtClean="0"/>
              <a:t> D4.1, </a:t>
            </a:r>
            <a:r>
              <a:rPr lang="de-DE" sz="2000" b="0" dirty="0" err="1" smtClean="0"/>
              <a:t>include</a:t>
            </a:r>
            <a:r>
              <a:rPr lang="de-DE" sz="2000" b="0" dirty="0" smtClean="0"/>
              <a:t> </a:t>
            </a:r>
            <a:r>
              <a:rPr lang="de-DE" sz="2000" b="0" dirty="0" err="1" smtClean="0"/>
              <a:t>clauses</a:t>
            </a:r>
            <a:r>
              <a:rPr lang="de-DE" sz="2000" b="0" dirty="0" smtClean="0"/>
              <a:t> 5-7 in D4.2</a:t>
            </a:r>
          </a:p>
          <a:p>
            <a:r>
              <a:rPr lang="de-DE" sz="2000" b="0" dirty="0" smtClean="0"/>
              <a:t>June </a:t>
            </a:r>
            <a:r>
              <a:rPr lang="de-DE" sz="2000" b="0" dirty="0" err="1" smtClean="0"/>
              <a:t>telcos</a:t>
            </a:r>
            <a:r>
              <a:rPr lang="de-DE" sz="2000" b="0" dirty="0" smtClean="0"/>
              <a:t> 		- </a:t>
            </a:r>
            <a:r>
              <a:rPr lang="de-DE" sz="2000" b="0" dirty="0" err="1" smtClean="0"/>
              <a:t>Finalize</a:t>
            </a:r>
            <a:r>
              <a:rPr lang="de-DE" sz="2000" b="0" dirty="0" smtClean="0"/>
              <a:t> </a:t>
            </a:r>
            <a:r>
              <a:rPr lang="de-DE" sz="2000" b="0" dirty="0" err="1" smtClean="0"/>
              <a:t>detailed</a:t>
            </a:r>
            <a:r>
              <a:rPr lang="de-DE" sz="2000" b="0" dirty="0" smtClean="0"/>
              <a:t> </a:t>
            </a:r>
            <a:r>
              <a:rPr lang="de-DE" sz="2000" b="0" dirty="0" err="1"/>
              <a:t>discussion</a:t>
            </a:r>
            <a:r>
              <a:rPr lang="de-DE" sz="2000" b="0" dirty="0"/>
              <a:t> on </a:t>
            </a:r>
            <a:r>
              <a:rPr lang="de-DE" sz="2000" b="0" dirty="0" err="1" smtClean="0"/>
              <a:t>clauses</a:t>
            </a:r>
            <a:r>
              <a:rPr lang="de-DE" sz="2000" b="0" dirty="0" smtClean="0"/>
              <a:t> 5-7 					- </a:t>
            </a:r>
            <a:r>
              <a:rPr lang="de-DE" sz="2000" b="0" dirty="0" err="1" smtClean="0"/>
              <a:t>Postpone</a:t>
            </a:r>
            <a:r>
              <a:rPr lang="de-DE" sz="2000" b="0" dirty="0" smtClean="0"/>
              <a:t> </a:t>
            </a:r>
            <a:r>
              <a:rPr lang="de-DE" sz="2000" b="0" dirty="0" err="1" smtClean="0"/>
              <a:t>discussion</a:t>
            </a:r>
            <a:r>
              <a:rPr lang="de-DE" sz="2000" b="0" dirty="0" smtClean="0"/>
              <a:t> on </a:t>
            </a:r>
            <a:r>
              <a:rPr lang="de-DE" sz="2000" b="0" dirty="0" err="1" smtClean="0"/>
              <a:t>clause</a:t>
            </a:r>
            <a:r>
              <a:rPr lang="de-DE" sz="2000" b="0" dirty="0" smtClean="0"/>
              <a:t> 8 						- </a:t>
            </a:r>
            <a:r>
              <a:rPr lang="de-DE" sz="2000" b="0" dirty="0" err="1" smtClean="0"/>
              <a:t>Draft</a:t>
            </a:r>
            <a:r>
              <a:rPr lang="de-DE" sz="2000" b="0" dirty="0" smtClean="0"/>
              <a:t> </a:t>
            </a:r>
            <a:r>
              <a:rPr lang="de-DE" sz="2000" b="0" dirty="0" err="1" smtClean="0"/>
              <a:t>text</a:t>
            </a:r>
            <a:r>
              <a:rPr lang="de-DE" sz="2000" b="0" dirty="0" smtClean="0"/>
              <a:t> </a:t>
            </a:r>
            <a:r>
              <a:rPr lang="de-DE" sz="2000" b="0" dirty="0" err="1" smtClean="0"/>
              <a:t>for</a:t>
            </a:r>
            <a:r>
              <a:rPr lang="de-DE" sz="2000" b="0" dirty="0" smtClean="0"/>
              <a:t> </a:t>
            </a:r>
            <a:r>
              <a:rPr lang="de-DE" sz="2000" b="0" dirty="0" err="1" smtClean="0"/>
              <a:t>clause</a:t>
            </a:r>
            <a:r>
              <a:rPr lang="de-DE" sz="2000" b="0" dirty="0" smtClean="0"/>
              <a:t> 4</a:t>
            </a:r>
          </a:p>
          <a:p>
            <a:r>
              <a:rPr lang="de-DE" sz="2000" b="0" dirty="0" err="1" smtClean="0"/>
              <a:t>July</a:t>
            </a:r>
            <a:r>
              <a:rPr lang="de-DE" sz="2000" b="0" dirty="0" smtClean="0"/>
              <a:t> </a:t>
            </a:r>
            <a:r>
              <a:rPr lang="de-DE" sz="2000" b="0" dirty="0" err="1" smtClean="0"/>
              <a:t>Plenary</a:t>
            </a:r>
            <a:r>
              <a:rPr lang="de-DE" sz="2000" b="0" dirty="0" smtClean="0"/>
              <a:t>		Review </a:t>
            </a:r>
            <a:r>
              <a:rPr lang="de-DE" sz="2000" b="0" dirty="0" err="1" smtClean="0"/>
              <a:t>draft</a:t>
            </a:r>
            <a:r>
              <a:rPr lang="de-DE" sz="2000" b="0" dirty="0" smtClean="0"/>
              <a:t> </a:t>
            </a:r>
            <a:r>
              <a:rPr lang="de-DE" sz="2000" b="0" dirty="0" err="1" smtClean="0"/>
              <a:t>again</a:t>
            </a:r>
            <a:r>
              <a:rPr lang="de-DE" sz="2000" b="0" dirty="0" smtClean="0"/>
              <a:t> </a:t>
            </a:r>
            <a:r>
              <a:rPr lang="de-DE" sz="2000" b="0" dirty="0" err="1" smtClean="0"/>
              <a:t>and</a:t>
            </a:r>
            <a:r>
              <a:rPr lang="de-DE" sz="2000" b="0" dirty="0" smtClean="0"/>
              <a:t> </a:t>
            </a:r>
            <a:r>
              <a:rPr lang="de-DE" sz="2000" b="0" dirty="0" err="1" smtClean="0"/>
              <a:t>submit</a:t>
            </a:r>
            <a:r>
              <a:rPr lang="de-DE" sz="2000" b="0" dirty="0" smtClean="0"/>
              <a:t> </a:t>
            </a:r>
            <a:r>
              <a:rPr lang="de-DE" sz="2000" b="0" dirty="0" err="1" smtClean="0"/>
              <a:t>for</a:t>
            </a:r>
            <a:r>
              <a:rPr lang="de-DE" sz="2000" b="0" dirty="0" smtClean="0"/>
              <a:t> WGLB</a:t>
            </a:r>
          </a:p>
          <a:p>
            <a:r>
              <a:rPr lang="de-DE" sz="2000" b="0" dirty="0" smtClean="0"/>
              <a:t>September Interim	</a:t>
            </a:r>
            <a:r>
              <a:rPr lang="de-DE" sz="2000" b="0" dirty="0" err="1" smtClean="0"/>
              <a:t>Resolve</a:t>
            </a:r>
            <a:r>
              <a:rPr lang="de-DE" sz="2000" b="0" dirty="0" smtClean="0"/>
              <a:t> </a:t>
            </a:r>
            <a:r>
              <a:rPr lang="de-DE" sz="2000" b="0" dirty="0" err="1" smtClean="0"/>
              <a:t>comments</a:t>
            </a:r>
            <a:r>
              <a:rPr lang="de-DE" sz="2000" b="0" dirty="0" smtClean="0"/>
              <a:t> </a:t>
            </a:r>
            <a:r>
              <a:rPr lang="de-DE" sz="2000" b="0" dirty="0" err="1" smtClean="0"/>
              <a:t>from</a:t>
            </a:r>
            <a:r>
              <a:rPr lang="de-DE" sz="2000" b="0" dirty="0" smtClean="0"/>
              <a:t> WGLB </a:t>
            </a:r>
            <a:r>
              <a:rPr lang="de-DE" sz="2000" b="0" dirty="0" err="1" smtClean="0"/>
              <a:t>and</a:t>
            </a:r>
            <a:r>
              <a:rPr lang="de-DE" sz="2000" b="0" dirty="0" smtClean="0"/>
              <a:t> </a:t>
            </a:r>
            <a:r>
              <a:rPr lang="de-DE" sz="2000" b="0" dirty="0" err="1" smtClean="0"/>
              <a:t>submit</a:t>
            </a:r>
            <a:r>
              <a:rPr lang="de-DE" sz="2000" b="0" dirty="0" smtClean="0"/>
              <a:t> </a:t>
            </a:r>
            <a:r>
              <a:rPr lang="de-DE" sz="2000" b="0" dirty="0" err="1" smtClean="0"/>
              <a:t>for</a:t>
            </a:r>
            <a:r>
              <a:rPr lang="de-DE" sz="2000" b="0" dirty="0" smtClean="0"/>
              <a:t> 				</a:t>
            </a:r>
            <a:r>
              <a:rPr lang="de-DE" sz="2000" b="0" dirty="0" err="1" smtClean="0"/>
              <a:t>recirculation</a:t>
            </a:r>
            <a:endParaRPr lang="de-DE" sz="2000" b="0" dirty="0" smtClean="0"/>
          </a:p>
          <a:p>
            <a:r>
              <a:rPr lang="de-DE" sz="2000" b="0" dirty="0" err="1" smtClean="0"/>
              <a:t>Telcos</a:t>
            </a:r>
            <a:r>
              <a:rPr lang="de-DE" sz="2000" b="0" dirty="0" smtClean="0"/>
              <a:t> </a:t>
            </a:r>
            <a:r>
              <a:rPr lang="de-DE" sz="2000" b="0" dirty="0" err="1" smtClean="0"/>
              <a:t>October</a:t>
            </a:r>
            <a:r>
              <a:rPr lang="de-DE" sz="2000" b="0" dirty="0" smtClean="0"/>
              <a:t>	</a:t>
            </a:r>
            <a:r>
              <a:rPr lang="de-DE" sz="2000" b="0" dirty="0" err="1" smtClean="0"/>
              <a:t>Resolve</a:t>
            </a:r>
            <a:r>
              <a:rPr lang="de-DE" sz="2000" b="0" dirty="0" smtClean="0"/>
              <a:t> </a:t>
            </a:r>
            <a:r>
              <a:rPr lang="de-DE" sz="2000" b="0" dirty="0" err="1" smtClean="0"/>
              <a:t>comments</a:t>
            </a:r>
            <a:r>
              <a:rPr lang="de-DE" sz="2000" b="0" dirty="0" smtClean="0"/>
              <a:t> </a:t>
            </a:r>
            <a:r>
              <a:rPr lang="de-DE" sz="2000" b="0" dirty="0" err="1" smtClean="0"/>
              <a:t>from</a:t>
            </a:r>
            <a:r>
              <a:rPr lang="de-DE" sz="2000" b="0" dirty="0" smtClean="0"/>
              <a:t> </a:t>
            </a:r>
            <a:r>
              <a:rPr lang="de-DE" sz="2000" b="0" dirty="0" err="1" smtClean="0"/>
              <a:t>recirc</a:t>
            </a:r>
            <a:endParaRPr lang="de-DE" sz="2000" b="0" dirty="0" smtClean="0"/>
          </a:p>
          <a:p>
            <a:r>
              <a:rPr lang="de-DE" sz="2000" b="0" dirty="0" smtClean="0"/>
              <a:t>November </a:t>
            </a:r>
            <a:r>
              <a:rPr lang="de-DE" sz="2000" b="0" dirty="0" err="1" smtClean="0"/>
              <a:t>Plenary</a:t>
            </a:r>
            <a:r>
              <a:rPr lang="de-DE" sz="2000" b="0" dirty="0" smtClean="0"/>
              <a:t>	</a:t>
            </a:r>
            <a:r>
              <a:rPr lang="de-DE" sz="2000" b="0" dirty="0" err="1" smtClean="0"/>
              <a:t>Submit</a:t>
            </a:r>
            <a:r>
              <a:rPr lang="de-DE" sz="2000" b="0" dirty="0" smtClean="0"/>
              <a:t> </a:t>
            </a:r>
            <a:r>
              <a:rPr lang="de-DE" sz="2000" b="0" dirty="0" err="1" smtClean="0"/>
              <a:t>draft</a:t>
            </a:r>
            <a:r>
              <a:rPr lang="de-DE" sz="2000" b="0" dirty="0" smtClean="0"/>
              <a:t> </a:t>
            </a:r>
            <a:r>
              <a:rPr lang="de-DE" sz="2000" b="0" dirty="0" err="1" smtClean="0"/>
              <a:t>to</a:t>
            </a:r>
            <a:r>
              <a:rPr lang="de-DE" sz="2000" b="0" dirty="0" smtClean="0"/>
              <a:t> SB	</a:t>
            </a: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23</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until July</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b="0" dirty="0" err="1" smtClean="0"/>
              <a:t>Finalize</a:t>
            </a:r>
            <a:r>
              <a:rPr lang="de-DE" b="0" dirty="0" smtClean="0"/>
              <a:t> </a:t>
            </a:r>
            <a:r>
              <a:rPr lang="de-DE" b="0" dirty="0" err="1"/>
              <a:t>detailed</a:t>
            </a:r>
            <a:r>
              <a:rPr lang="de-DE" b="0" dirty="0"/>
              <a:t> </a:t>
            </a:r>
            <a:r>
              <a:rPr lang="de-DE" b="0" dirty="0" err="1"/>
              <a:t>discussion</a:t>
            </a:r>
            <a:r>
              <a:rPr lang="de-DE" b="0" dirty="0"/>
              <a:t> on </a:t>
            </a:r>
            <a:r>
              <a:rPr lang="de-DE" b="0" dirty="0" err="1"/>
              <a:t>clauses</a:t>
            </a:r>
            <a:r>
              <a:rPr lang="de-DE" b="0" dirty="0"/>
              <a:t> 5-7 	</a:t>
            </a:r>
            <a:endParaRPr lang="de-DE" b="0" dirty="0" smtClean="0"/>
          </a:p>
          <a:p>
            <a:pPr marL="342900" indent="-342900" algn="just">
              <a:buFont typeface="Arial" panose="020B0604020202020204" pitchFamily="34" charset="0"/>
              <a:buChar char="•"/>
              <a:defRPr/>
            </a:pPr>
            <a:r>
              <a:rPr lang="de-DE" b="0" dirty="0" err="1" smtClean="0"/>
              <a:t>Postpone</a:t>
            </a:r>
            <a:r>
              <a:rPr lang="de-DE" b="0" dirty="0" smtClean="0"/>
              <a:t> </a:t>
            </a:r>
            <a:r>
              <a:rPr lang="de-DE" b="0" dirty="0" err="1"/>
              <a:t>discussion</a:t>
            </a:r>
            <a:r>
              <a:rPr lang="de-DE" b="0" dirty="0"/>
              <a:t> on </a:t>
            </a:r>
            <a:r>
              <a:rPr lang="de-DE" b="0" dirty="0" err="1"/>
              <a:t>clause</a:t>
            </a:r>
            <a:r>
              <a:rPr lang="de-DE" b="0" dirty="0"/>
              <a:t> </a:t>
            </a:r>
            <a:r>
              <a:rPr lang="de-DE" b="0" dirty="0" smtClean="0"/>
              <a:t>8</a:t>
            </a:r>
          </a:p>
          <a:p>
            <a:pPr marL="342900" indent="-342900" algn="just">
              <a:buFont typeface="Arial" panose="020B0604020202020204" pitchFamily="34" charset="0"/>
              <a:buChar char="•"/>
              <a:defRPr/>
            </a:pPr>
            <a:r>
              <a:rPr lang="de-DE" b="0" dirty="0" err="1" smtClean="0"/>
              <a:t>Draft</a:t>
            </a:r>
            <a:r>
              <a:rPr lang="de-DE" b="0" dirty="0" smtClean="0"/>
              <a:t> </a:t>
            </a:r>
            <a:r>
              <a:rPr lang="de-DE" b="0" dirty="0" err="1"/>
              <a:t>text</a:t>
            </a:r>
            <a:r>
              <a:rPr lang="de-DE" b="0" dirty="0"/>
              <a:t> </a:t>
            </a:r>
            <a:r>
              <a:rPr lang="de-DE" b="0" dirty="0" err="1"/>
              <a:t>for</a:t>
            </a:r>
            <a:r>
              <a:rPr lang="de-DE" b="0" dirty="0"/>
              <a:t> </a:t>
            </a:r>
            <a:r>
              <a:rPr lang="de-DE" b="0" dirty="0" err="1"/>
              <a:t>clause</a:t>
            </a:r>
            <a:r>
              <a:rPr lang="de-DE" b="0" dirty="0"/>
              <a:t> </a:t>
            </a:r>
            <a:r>
              <a:rPr lang="de-DE" b="0" dirty="0" smtClean="0"/>
              <a:t>4</a:t>
            </a: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4755704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24</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#48</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None/>
              <a:defRPr/>
            </a:pPr>
            <a:r>
              <a:rPr lang="en-GB" altLang="en-US" dirty="0" smtClean="0"/>
              <a:t>TG13 </a:t>
            </a:r>
            <a:r>
              <a:rPr lang="en-GB" altLang="en-US" dirty="0" err="1" smtClean="0"/>
              <a:t>Telcos</a:t>
            </a:r>
            <a:r>
              <a:rPr lang="en-GB" altLang="en-US" dirty="0" smtClean="0"/>
              <a:t> are scheduled on</a:t>
            </a:r>
          </a:p>
          <a:p>
            <a:pPr marL="1085850" lvl="1" indent="-342900" algn="just">
              <a:buFont typeface="Arial" panose="020B0604020202020204" pitchFamily="34" charset="0"/>
              <a:buChar char="•"/>
              <a:defRPr/>
            </a:pPr>
            <a:r>
              <a:rPr lang="en-GB" altLang="en-US" sz="2400" dirty="0" smtClean="0"/>
              <a:t>May 21 	 10:00-11:00 EST on TG13 MAC</a:t>
            </a:r>
          </a:p>
          <a:p>
            <a:pPr marL="1085850" lvl="1" indent="-342900" algn="just">
              <a:buFont typeface="Arial" panose="020B0604020202020204" pitchFamily="34" charset="0"/>
              <a:buChar char="•"/>
              <a:defRPr/>
            </a:pPr>
            <a:r>
              <a:rPr lang="en-GB" altLang="en-US" sz="2400" dirty="0" smtClean="0"/>
              <a:t>June </a:t>
            </a:r>
            <a:r>
              <a:rPr lang="en-GB" altLang="en-US" sz="2400" dirty="0"/>
              <a:t>4 	 10:00-11:00 EST on TG13 MAC</a:t>
            </a:r>
          </a:p>
          <a:p>
            <a:pPr marL="1085850" lvl="1" indent="-342900" algn="just">
              <a:buFont typeface="Arial" panose="020B0604020202020204" pitchFamily="34" charset="0"/>
              <a:buChar char="•"/>
              <a:defRPr/>
            </a:pPr>
            <a:r>
              <a:rPr lang="en-GB" altLang="en-US" sz="2400" dirty="0" smtClean="0"/>
              <a:t>June 25</a:t>
            </a:r>
            <a:r>
              <a:rPr lang="en-GB" altLang="en-US" sz="2400" dirty="0"/>
              <a:t>	 10:00-11:00 EST on TG13 </a:t>
            </a:r>
            <a:r>
              <a:rPr lang="en-GB" altLang="en-US" sz="2400" dirty="0" smtClean="0"/>
              <a:t>MAC</a:t>
            </a:r>
          </a:p>
          <a:p>
            <a:pPr marL="1085850" lvl="1" indent="-342900" algn="just">
              <a:buFont typeface="Arial" panose="020B0604020202020204" pitchFamily="34" charset="0"/>
              <a:buChar char="•"/>
              <a:defRPr/>
            </a:pPr>
            <a:r>
              <a:rPr lang="en-GB" altLang="en-US" sz="2400" dirty="0" smtClean="0"/>
              <a:t>July 2		 </a:t>
            </a:r>
            <a:r>
              <a:rPr lang="en-GB" altLang="en-US" sz="2400" dirty="0"/>
              <a:t>10:00-11:00 EST on TG13 </a:t>
            </a:r>
            <a:r>
              <a:rPr lang="en-GB" altLang="en-US" sz="2400" dirty="0" smtClean="0"/>
              <a:t>MAC</a:t>
            </a:r>
          </a:p>
          <a:p>
            <a:pPr algn="just">
              <a:buNone/>
              <a:defRPr/>
            </a:pPr>
            <a:endParaRPr lang="en-GB" altLang="en-US" dirty="0" smtClean="0"/>
          </a:p>
          <a:p>
            <a:pPr algn="just">
              <a:buNone/>
              <a:defRPr/>
            </a:pPr>
            <a:r>
              <a:rPr lang="en-GB" altLang="en-US" dirty="0" smtClean="0"/>
              <a:t>Moved by Nikola</a:t>
            </a:r>
          </a:p>
          <a:p>
            <a:pPr algn="just">
              <a:buNone/>
              <a:defRPr/>
            </a:pPr>
            <a:r>
              <a:rPr lang="en-GB" altLang="en-US" dirty="0" smtClean="0"/>
              <a:t>Seconded by Tuncer</a:t>
            </a:r>
          </a:p>
          <a:p>
            <a:pPr algn="just">
              <a:buNone/>
              <a:defRPr/>
            </a:pPr>
            <a:endParaRPr lang="en-GB" altLang="en-US" dirty="0"/>
          </a:p>
          <a:p>
            <a:pPr algn="just">
              <a:buNone/>
              <a:defRPr/>
            </a:pPr>
            <a:r>
              <a:rPr lang="en-GB" altLang="en-US" dirty="0" smtClean="0"/>
              <a:t>Motion passed unanimously.</a:t>
            </a:r>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35379782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25</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a:t>
            </a:r>
            <a:r>
              <a:rPr lang="en-US" altLang="en-US" sz="3600" dirty="0" smtClean="0"/>
              <a:t>for July meeting</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b="0" dirty="0" err="1" smtClean="0"/>
              <a:t>Finalize</a:t>
            </a:r>
            <a:r>
              <a:rPr lang="de-DE" b="0" dirty="0" smtClean="0"/>
              <a:t> </a:t>
            </a:r>
            <a:r>
              <a:rPr lang="de-DE" b="0" dirty="0" err="1" smtClean="0"/>
              <a:t>text</a:t>
            </a:r>
            <a:r>
              <a:rPr lang="de-DE" b="0" dirty="0" smtClean="0"/>
              <a:t> on </a:t>
            </a:r>
            <a:r>
              <a:rPr lang="de-DE" b="0" dirty="0" err="1" smtClean="0"/>
              <a:t>Clause</a:t>
            </a:r>
            <a:r>
              <a:rPr lang="de-DE" b="0" dirty="0" smtClean="0"/>
              <a:t> 4-7</a:t>
            </a:r>
          </a:p>
          <a:p>
            <a:pPr marL="342900" indent="-342900" algn="just">
              <a:buFont typeface="Arial" panose="020B0604020202020204" pitchFamily="34" charset="0"/>
              <a:buChar char="•"/>
              <a:defRPr/>
            </a:pPr>
            <a:r>
              <a:rPr lang="de-DE" b="0" dirty="0" err="1" smtClean="0"/>
              <a:t>Discussion</a:t>
            </a:r>
            <a:r>
              <a:rPr lang="de-DE" b="0" dirty="0" smtClean="0"/>
              <a:t> </a:t>
            </a:r>
            <a:r>
              <a:rPr lang="de-DE" b="0" dirty="0"/>
              <a:t>on </a:t>
            </a:r>
            <a:r>
              <a:rPr lang="de-DE" b="0" dirty="0" err="1"/>
              <a:t>clause</a:t>
            </a:r>
            <a:r>
              <a:rPr lang="de-DE" b="0" dirty="0"/>
              <a:t> </a:t>
            </a:r>
            <a:r>
              <a:rPr lang="de-DE" b="0" dirty="0" smtClean="0"/>
              <a:t>8</a:t>
            </a:r>
          </a:p>
          <a:p>
            <a:pPr marL="342900" indent="-342900" algn="just">
              <a:buFont typeface="Arial" panose="020B0604020202020204" pitchFamily="34" charset="0"/>
              <a:buChar char="•"/>
              <a:defRPr/>
            </a:pPr>
            <a:r>
              <a:rPr lang="de-DE" b="0" dirty="0" smtClean="0"/>
              <a:t>Create </a:t>
            </a:r>
            <a:r>
              <a:rPr lang="de-DE" b="0" dirty="0" err="1" smtClean="0"/>
              <a:t>draft</a:t>
            </a:r>
            <a:r>
              <a:rPr lang="de-DE" b="0" dirty="0" smtClean="0"/>
              <a:t> 6.0 </a:t>
            </a:r>
            <a:r>
              <a:rPr lang="de-DE" b="0" dirty="0" err="1" smtClean="0"/>
              <a:t>and</a:t>
            </a:r>
            <a:r>
              <a:rPr lang="de-DE" b="0" dirty="0" smtClean="0"/>
              <a:t> </a:t>
            </a:r>
            <a:r>
              <a:rPr lang="de-DE" b="0" dirty="0" err="1" smtClean="0"/>
              <a:t>submit</a:t>
            </a:r>
            <a:r>
              <a:rPr lang="de-DE" b="0" dirty="0" smtClean="0"/>
              <a:t> </a:t>
            </a:r>
            <a:r>
              <a:rPr lang="de-DE" b="0" dirty="0" err="1" smtClean="0"/>
              <a:t>to</a:t>
            </a:r>
            <a:r>
              <a:rPr lang="de-DE" b="0" dirty="0" smtClean="0"/>
              <a:t> WGLB</a:t>
            </a:r>
          </a:p>
          <a:p>
            <a:pPr algn="just">
              <a:buFontTx/>
              <a:buNone/>
              <a:defRPr/>
            </a:pPr>
            <a:endParaRPr lang="en-GB" altLang="en-US" sz="2000" dirty="0" smtClean="0"/>
          </a:p>
          <a:p>
            <a:pPr algn="just">
              <a:buFontTx/>
              <a:buNone/>
              <a:defRPr/>
            </a:pP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40227031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#49</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substitute the current clause7 </a:t>
            </a:r>
            <a:r>
              <a:rPr lang="en-GB" altLang="en-US" dirty="0">
                <a:sym typeface="Wingdings" panose="05000000000000000000" pitchFamily="2" charset="2"/>
              </a:rPr>
              <a:t>in the TG13 draft D4.1 with </a:t>
            </a:r>
            <a:r>
              <a:rPr lang="en-GB" altLang="en-US" dirty="0" smtClean="0">
                <a:sym typeface="Wingdings" panose="05000000000000000000" pitchFamily="2" charset="2"/>
              </a:rPr>
              <a:t>the new text contained in doc. 15-19/0080r7 in clause 7 when creating D5.0.</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Nikola</a:t>
            </a:r>
          </a:p>
          <a:p>
            <a:pPr algn="just">
              <a:buFontTx/>
              <a:buNone/>
            </a:pPr>
            <a:r>
              <a:rPr lang="en-GB" altLang="en-US" dirty="0" smtClean="0">
                <a:sym typeface="Wingdings" panose="05000000000000000000" pitchFamily="2" charset="2"/>
              </a:rPr>
              <a:t>Seconded by Sang-Kyu</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4 / 0 / 0</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Motion approved.</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38080814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27</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smtClean="0"/>
              <a:t>Thursday PM2, May 16, 2019</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840877785"/>
              </p:ext>
            </p:extLst>
          </p:nvPr>
        </p:nvGraphicFramePr>
        <p:xfrm>
          <a:off x="685800" y="2249148"/>
          <a:ext cx="7924800" cy="1484408"/>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en-US"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en-US" sz="1800" dirty="0" smtClean="0"/>
                        <a:t>5</a:t>
                      </a:r>
                      <a:endParaRPr lang="en-US" sz="1800" dirty="0"/>
                    </a:p>
                  </a:txBody>
                  <a:tcPr marT="45752" marB="45752"/>
                </a:tc>
                <a:extLst>
                  <a:ext uri="{0D108BD9-81ED-4DB2-BD59-A6C34878D82A}">
                    <a16:rowId xmlns:a16="http://schemas.microsoft.com/office/drawing/2014/main" val="215281719"/>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678" marB="45678"/>
                </a:tc>
                <a:tc>
                  <a:txBody>
                    <a:bodyPr/>
                    <a:lstStyle/>
                    <a:p>
                      <a:r>
                        <a:rPr lang="en-US" sz="1800" dirty="0" smtClean="0"/>
                        <a:t>2</a:t>
                      </a:r>
                      <a:endParaRPr lang="en-US" sz="1800" dirty="0"/>
                    </a:p>
                  </a:txBody>
                  <a:tcPr marT="45752" marB="45752"/>
                </a:tc>
                <a:extLst>
                  <a:ext uri="{0D108BD9-81ED-4DB2-BD59-A6C34878D82A}">
                    <a16:rowId xmlns:a16="http://schemas.microsoft.com/office/drawing/2014/main" val="4031733916"/>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37847324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1"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126919790"/>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Kai Lennert Bober, Tuncer Baykas</a:t>
                      </a:r>
                      <a:endParaRPr lang="en-US" sz="1500" dirty="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Chong</a:t>
                      </a:r>
                      <a:r>
                        <a:rPr lang="en-GB" sz="1600" baseline="0" dirty="0" smtClean="0"/>
                        <a:t> Han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Atlanta</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4075120477"/>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WG opening</a:t>
                      </a: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#2</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rgbClr val="FF0000"/>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TGbb#1</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i="1" dirty="0" smtClean="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i="0" dirty="0" smtClean="0">
                        <a:solidFill>
                          <a:srgbClr val="FF0000"/>
                        </a:solidFill>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TG13#5</a:t>
                      </a:r>
                      <a:endParaRPr lang="en-US" sz="1600" b="1" dirty="0" smtClean="0">
                        <a:solidFill>
                          <a:schemeClr val="tx1"/>
                        </a:solidFill>
                      </a:endParaRP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TG13#4</a:t>
                      </a:r>
                      <a:endParaRPr lang="en-US" sz="1600" b="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i="0" dirty="0" smtClean="0">
                          <a:solidFill>
                            <a:schemeClr val="tx1"/>
                          </a:solidFill>
                        </a:rPr>
                        <a:t>TG13#6</a:t>
                      </a:r>
                      <a:endParaRPr lang="en-US" sz="1600" b="1" i="0"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TGbb#2</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i="1" dirty="0" smtClean="0">
                          <a:solidFill>
                            <a:schemeClr val="bg1">
                              <a:lumMod val="50000"/>
                            </a:schemeClr>
                          </a:solidFill>
                        </a:rPr>
                        <a:t>TGbb#4</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rgbClr val="FF0000"/>
                        </a:solidFill>
                      </a:endParaRPr>
                    </a:p>
                  </a:txBody>
                  <a:tcPr marT="45744" marB="45744" anchor="ctr"/>
                </a:tc>
                <a:extLst>
                  <a:ext uri="{0D108BD9-81ED-4DB2-BD59-A6C34878D82A}">
                    <a16:rowId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i="1" dirty="0" smtClean="0"/>
                        <a:t>WG </a:t>
                      </a:r>
                      <a:r>
                        <a:rPr lang="de-DE" sz="1600" b="0" i="1" dirty="0" err="1" smtClean="0"/>
                        <a:t>closing</a:t>
                      </a:r>
                      <a:endParaRPr lang="de-DE" sz="1600" b="0" i="1" dirty="0" smtClean="0"/>
                    </a:p>
                  </a:txBody>
                  <a:tcPr marT="45744" marB="45744" anchor="ctr"/>
                </a:tc>
                <a:extLst>
                  <a:ext uri="{0D108BD9-81ED-4DB2-BD59-A6C34878D82A}">
                    <a16:rowId xmlns:a16="http://schemas.microsoft.com/office/drawing/2014/main" val="533189499"/>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smtClean="0"/>
              <a:t>6 </a:t>
            </a:r>
            <a:r>
              <a:rPr lang="de-DE" dirty="0" err="1" smtClean="0"/>
              <a:t>sessions</a:t>
            </a:r>
            <a:r>
              <a:rPr lang="de-DE" dirty="0" smtClean="0"/>
              <a:t> in Atlanta</a:t>
            </a:r>
            <a:endParaRPr lang="de-DE" dirty="0"/>
          </a:p>
          <a:p>
            <a:pPr marL="342900" indent="-342900" algn="just">
              <a:buFont typeface="Arial" panose="020B0604020202020204" pitchFamily="34" charset="0"/>
              <a:buChar char="•"/>
              <a:defRPr/>
            </a:pPr>
            <a:r>
              <a:rPr lang="de-DE" dirty="0" smtClean="0"/>
              <a:t>Review </a:t>
            </a:r>
            <a:r>
              <a:rPr lang="de-DE" dirty="0" err="1" smtClean="0"/>
              <a:t>and</a:t>
            </a:r>
            <a:r>
              <a:rPr lang="de-DE" dirty="0" smtClean="0"/>
              <a:t> </a:t>
            </a:r>
            <a:r>
              <a:rPr lang="de-DE" dirty="0" err="1" smtClean="0"/>
              <a:t>discuss</a:t>
            </a:r>
            <a:r>
              <a:rPr lang="de-DE" dirty="0" smtClean="0"/>
              <a:t> </a:t>
            </a:r>
            <a:r>
              <a:rPr lang="de-DE" dirty="0" err="1" smtClean="0"/>
              <a:t>status</a:t>
            </a:r>
            <a:r>
              <a:rPr lang="de-DE" dirty="0" smtClean="0"/>
              <a:t> </a:t>
            </a:r>
            <a:r>
              <a:rPr lang="de-DE" dirty="0" err="1" smtClean="0"/>
              <a:t>of</a:t>
            </a:r>
            <a:r>
              <a:rPr lang="de-DE" dirty="0" smtClean="0"/>
              <a:t> </a:t>
            </a:r>
            <a:r>
              <a:rPr lang="de-DE" dirty="0" err="1" smtClean="0"/>
              <a:t>clauses</a:t>
            </a:r>
            <a:r>
              <a:rPr lang="de-DE" dirty="0" smtClean="0"/>
              <a:t> 4-10</a:t>
            </a:r>
          </a:p>
          <a:p>
            <a:pPr marL="1085850" lvl="1" indent="-342900" algn="just">
              <a:buFont typeface="Arial" panose="020B0604020202020204" pitchFamily="34" charset="0"/>
              <a:buChar char="•"/>
              <a:defRPr/>
            </a:pPr>
            <a:r>
              <a:rPr lang="de-DE" dirty="0" smtClean="0"/>
              <a:t>4: </a:t>
            </a:r>
            <a:r>
              <a:rPr lang="de-DE" dirty="0"/>
              <a:t>MAC </a:t>
            </a:r>
            <a:r>
              <a:rPr lang="de-DE" dirty="0" err="1"/>
              <a:t>text</a:t>
            </a:r>
            <a:r>
              <a:rPr lang="de-DE" dirty="0"/>
              <a:t> </a:t>
            </a:r>
            <a:r>
              <a:rPr lang="de-DE" dirty="0" err="1"/>
              <a:t>t.b.d</a:t>
            </a:r>
            <a:r>
              <a:rPr lang="de-DE" dirty="0"/>
              <a:t>. </a:t>
            </a:r>
            <a:r>
              <a:rPr lang="de-DE" dirty="0" smtClean="0"/>
              <a:t>after </a:t>
            </a:r>
            <a:r>
              <a:rPr lang="de-DE" dirty="0" err="1" smtClean="0"/>
              <a:t>clauses</a:t>
            </a:r>
            <a:r>
              <a:rPr lang="de-DE" dirty="0" smtClean="0"/>
              <a:t> 5-10 </a:t>
            </a:r>
            <a:r>
              <a:rPr lang="de-DE" dirty="0" err="1" smtClean="0"/>
              <a:t>are</a:t>
            </a:r>
            <a:r>
              <a:rPr lang="de-DE" dirty="0" smtClean="0"/>
              <a:t> </a:t>
            </a:r>
            <a:r>
              <a:rPr lang="de-DE" dirty="0" err="1" smtClean="0"/>
              <a:t>complete</a:t>
            </a:r>
            <a:endParaRPr lang="de-DE" dirty="0" smtClean="0"/>
          </a:p>
          <a:p>
            <a:pPr marL="1085850" lvl="1" indent="-342900" algn="just">
              <a:buFont typeface="Arial" panose="020B0604020202020204" pitchFamily="34" charset="0"/>
              <a:buChar char="•"/>
              <a:defRPr/>
            </a:pPr>
            <a:r>
              <a:rPr lang="de-DE" dirty="0" smtClean="0"/>
              <a:t>5: </a:t>
            </a:r>
            <a:r>
              <a:rPr lang="de-DE" dirty="0" err="1" smtClean="0"/>
              <a:t>new</a:t>
            </a:r>
            <a:r>
              <a:rPr lang="de-DE" dirty="0" smtClean="0"/>
              <a:t> </a:t>
            </a:r>
            <a:r>
              <a:rPr lang="de-DE" dirty="0" err="1" smtClean="0"/>
              <a:t>text</a:t>
            </a:r>
            <a:r>
              <a:rPr lang="de-DE" dirty="0" smtClean="0"/>
              <a:t> </a:t>
            </a:r>
            <a:r>
              <a:rPr lang="de-DE" dirty="0" err="1"/>
              <a:t>is</a:t>
            </a:r>
            <a:r>
              <a:rPr lang="de-DE" dirty="0"/>
              <a:t> </a:t>
            </a:r>
            <a:r>
              <a:rPr lang="de-DE" dirty="0" err="1"/>
              <a:t>stable</a:t>
            </a:r>
            <a:r>
              <a:rPr lang="de-DE" dirty="0"/>
              <a:t>, </a:t>
            </a:r>
            <a:r>
              <a:rPr lang="de-DE" dirty="0" err="1" smtClean="0"/>
              <a:t>details</a:t>
            </a:r>
            <a:r>
              <a:rPr lang="de-DE" dirty="0" smtClean="0"/>
              <a:t> </a:t>
            </a:r>
            <a:r>
              <a:rPr lang="de-DE" dirty="0" err="1"/>
              <a:t>under</a:t>
            </a:r>
            <a:r>
              <a:rPr lang="de-DE" dirty="0"/>
              <a:t> </a:t>
            </a:r>
            <a:r>
              <a:rPr lang="de-DE" dirty="0" err="1"/>
              <a:t>discussion</a:t>
            </a:r>
            <a:endParaRPr lang="de-DE" dirty="0" smtClean="0"/>
          </a:p>
          <a:p>
            <a:pPr marL="1085850" lvl="1" indent="-342900" algn="just">
              <a:buFont typeface="Arial" panose="020B0604020202020204" pitchFamily="34" charset="0"/>
              <a:buChar char="•"/>
              <a:defRPr/>
            </a:pPr>
            <a:r>
              <a:rPr lang="de-DE" dirty="0" smtClean="0"/>
              <a:t>6: </a:t>
            </a:r>
            <a:r>
              <a:rPr lang="de-DE" dirty="0" err="1" smtClean="0"/>
              <a:t>new</a:t>
            </a:r>
            <a:r>
              <a:rPr lang="de-DE" dirty="0" smtClean="0"/>
              <a:t> </a:t>
            </a:r>
            <a:r>
              <a:rPr lang="de-DE" dirty="0" err="1" smtClean="0"/>
              <a:t>text</a:t>
            </a:r>
            <a:r>
              <a:rPr lang="de-DE" dirty="0" smtClean="0"/>
              <a:t> </a:t>
            </a:r>
            <a:r>
              <a:rPr lang="de-DE" dirty="0" err="1"/>
              <a:t>is</a:t>
            </a:r>
            <a:r>
              <a:rPr lang="de-DE" dirty="0"/>
              <a:t> </a:t>
            </a:r>
            <a:r>
              <a:rPr lang="de-DE" dirty="0" err="1"/>
              <a:t>stable</a:t>
            </a:r>
            <a:r>
              <a:rPr lang="de-DE" dirty="0"/>
              <a:t>, </a:t>
            </a:r>
            <a:r>
              <a:rPr lang="de-DE" dirty="0" err="1" smtClean="0"/>
              <a:t>details</a:t>
            </a:r>
            <a:r>
              <a:rPr lang="de-DE" dirty="0" smtClean="0"/>
              <a:t> </a:t>
            </a:r>
            <a:r>
              <a:rPr lang="de-DE" dirty="0" err="1"/>
              <a:t>under</a:t>
            </a:r>
            <a:r>
              <a:rPr lang="de-DE" dirty="0"/>
              <a:t> </a:t>
            </a:r>
            <a:r>
              <a:rPr lang="de-DE" dirty="0" err="1"/>
              <a:t>discussion</a:t>
            </a:r>
            <a:endParaRPr lang="de-DE" dirty="0" smtClean="0"/>
          </a:p>
          <a:p>
            <a:pPr marL="1085850" lvl="1" indent="-342900" algn="just">
              <a:buFont typeface="Arial" panose="020B0604020202020204" pitchFamily="34" charset="0"/>
              <a:buChar char="•"/>
              <a:defRPr/>
            </a:pPr>
            <a:r>
              <a:rPr lang="de-DE" dirty="0" smtClean="0"/>
              <a:t>7: </a:t>
            </a:r>
            <a:r>
              <a:rPr lang="de-DE" dirty="0" err="1" smtClean="0"/>
              <a:t>create</a:t>
            </a:r>
            <a:r>
              <a:rPr lang="de-DE" dirty="0" smtClean="0"/>
              <a:t> </a:t>
            </a:r>
            <a:r>
              <a:rPr lang="de-DE" dirty="0" err="1" smtClean="0"/>
              <a:t>new</a:t>
            </a:r>
            <a:r>
              <a:rPr lang="de-DE" dirty="0" smtClean="0"/>
              <a:t> </a:t>
            </a:r>
            <a:r>
              <a:rPr lang="de-DE" dirty="0" err="1" smtClean="0"/>
              <a:t>text</a:t>
            </a:r>
            <a:r>
              <a:rPr lang="de-DE" dirty="0" smtClean="0"/>
              <a:t>, </a:t>
            </a:r>
            <a:r>
              <a:rPr lang="de-DE" dirty="0" err="1" smtClean="0"/>
              <a:t>take</a:t>
            </a:r>
            <a:r>
              <a:rPr lang="de-DE" dirty="0" smtClean="0"/>
              <a:t> </a:t>
            </a:r>
            <a:r>
              <a:rPr lang="de-DE" dirty="0" err="1" smtClean="0"/>
              <a:t>requ</a:t>
            </a:r>
            <a:r>
              <a:rPr lang="de-DE" dirty="0" smtClean="0"/>
              <a:t>. </a:t>
            </a:r>
            <a:r>
              <a:rPr lang="de-DE" dirty="0" err="1" smtClean="0"/>
              <a:t>functionality</a:t>
            </a:r>
            <a:r>
              <a:rPr lang="de-DE" dirty="0" smtClean="0"/>
              <a:t> in D4.1 </a:t>
            </a:r>
            <a:r>
              <a:rPr lang="de-DE" dirty="0" err="1" smtClean="0"/>
              <a:t>into</a:t>
            </a:r>
            <a:r>
              <a:rPr lang="de-DE" dirty="0" smtClean="0"/>
              <a:t> </a:t>
            </a:r>
            <a:r>
              <a:rPr lang="de-DE" dirty="0" err="1" smtClean="0"/>
              <a:t>account</a:t>
            </a:r>
            <a:r>
              <a:rPr lang="de-DE" dirty="0" smtClean="0"/>
              <a:t> </a:t>
            </a:r>
          </a:p>
          <a:p>
            <a:pPr marL="1085850" lvl="1" indent="-342900" algn="just">
              <a:buFont typeface="Arial" panose="020B0604020202020204" pitchFamily="34" charset="0"/>
              <a:buChar char="•"/>
              <a:defRPr/>
            </a:pPr>
            <a:r>
              <a:rPr lang="de-DE" dirty="0" smtClean="0"/>
              <a:t>8: </a:t>
            </a:r>
            <a:r>
              <a:rPr lang="de-DE" dirty="0" err="1" smtClean="0"/>
              <a:t>postponed</a:t>
            </a:r>
            <a:endParaRPr lang="de-DE" dirty="0" smtClean="0"/>
          </a:p>
          <a:p>
            <a:pPr marL="1085850" lvl="1" indent="-342900" algn="just">
              <a:buFont typeface="Arial" panose="020B0604020202020204" pitchFamily="34" charset="0"/>
              <a:buChar char="•"/>
              <a:defRPr/>
            </a:pPr>
            <a:r>
              <a:rPr lang="de-DE" dirty="0" smtClean="0"/>
              <a:t>9: </a:t>
            </a:r>
            <a:r>
              <a:rPr lang="de-DE" dirty="0" err="1" smtClean="0"/>
              <a:t>to</a:t>
            </a:r>
            <a:r>
              <a:rPr lang="de-DE" dirty="0" smtClean="0"/>
              <a:t> </a:t>
            </a:r>
            <a:r>
              <a:rPr lang="de-DE" dirty="0" err="1" smtClean="0"/>
              <a:t>be</a:t>
            </a:r>
            <a:r>
              <a:rPr lang="de-DE" dirty="0" smtClean="0"/>
              <a:t> </a:t>
            </a:r>
            <a:r>
              <a:rPr lang="de-DE" dirty="0" err="1" smtClean="0"/>
              <a:t>revised</a:t>
            </a:r>
            <a:endParaRPr lang="de-DE" dirty="0" smtClean="0"/>
          </a:p>
          <a:p>
            <a:pPr marL="1085850" lvl="1" indent="-342900" algn="just">
              <a:buFont typeface="Arial" panose="020B0604020202020204" pitchFamily="34" charset="0"/>
              <a:buChar char="•"/>
              <a:defRPr/>
            </a:pPr>
            <a:r>
              <a:rPr lang="de-DE" dirty="0" smtClean="0"/>
              <a:t>10: </a:t>
            </a:r>
            <a:r>
              <a:rPr lang="de-DE" dirty="0" err="1" smtClean="0"/>
              <a:t>deleted</a:t>
            </a:r>
            <a:endParaRPr lang="de-DE" dirty="0" smtClean="0"/>
          </a:p>
          <a:p>
            <a:pPr marL="342900" indent="-342900" algn="just">
              <a:buFont typeface="Arial" panose="020B0604020202020204" pitchFamily="34" charset="0"/>
              <a:buChar char="•"/>
              <a:defRPr/>
            </a:pPr>
            <a:r>
              <a:rPr lang="de-DE" dirty="0" err="1" smtClean="0"/>
              <a:t>Discuss</a:t>
            </a:r>
            <a:r>
              <a:rPr lang="de-DE" dirty="0" smtClean="0"/>
              <a:t> </a:t>
            </a:r>
            <a:r>
              <a:rPr lang="de-DE" dirty="0" err="1" smtClean="0"/>
              <a:t>text</a:t>
            </a:r>
            <a:r>
              <a:rPr lang="de-DE" dirty="0" smtClean="0"/>
              <a:t> on MIMO </a:t>
            </a:r>
            <a:r>
              <a:rPr lang="de-DE" dirty="0" err="1" smtClean="0"/>
              <a:t>and</a:t>
            </a:r>
            <a:r>
              <a:rPr lang="de-DE" dirty="0" smtClean="0"/>
              <a:t> </a:t>
            </a:r>
            <a:r>
              <a:rPr lang="de-DE" dirty="0" err="1" smtClean="0"/>
              <a:t>relaying</a:t>
            </a:r>
            <a:r>
              <a:rPr lang="de-DE" dirty="0" smtClean="0"/>
              <a:t> in </a:t>
            </a:r>
            <a:r>
              <a:rPr lang="de-DE" dirty="0" err="1" smtClean="0"/>
              <a:t>the</a:t>
            </a:r>
            <a:r>
              <a:rPr lang="de-DE" dirty="0" smtClean="0"/>
              <a:t> </a:t>
            </a:r>
            <a:r>
              <a:rPr lang="de-DE" dirty="0" err="1" smtClean="0"/>
              <a:t>draft</a:t>
            </a:r>
            <a:r>
              <a:rPr lang="de-DE" dirty="0" smtClean="0"/>
              <a:t> </a:t>
            </a:r>
          </a:p>
          <a:p>
            <a:pPr marL="342900" indent="-342900" algn="just">
              <a:buFont typeface="Arial" panose="020B0604020202020204" pitchFamily="34" charset="0"/>
              <a:buChar char="•"/>
              <a:defRPr/>
            </a:pPr>
            <a:r>
              <a:rPr lang="de-DE" dirty="0" err="1" smtClean="0"/>
              <a:t>Resolve</a:t>
            </a:r>
            <a:r>
              <a:rPr lang="de-DE" dirty="0" smtClean="0"/>
              <a:t> </a:t>
            </a:r>
            <a:r>
              <a:rPr lang="de-DE" dirty="0" err="1" smtClean="0"/>
              <a:t>comments</a:t>
            </a:r>
            <a:r>
              <a:rPr lang="de-DE" dirty="0" smtClean="0"/>
              <a:t> </a:t>
            </a:r>
            <a:r>
              <a:rPr lang="de-DE" dirty="0" err="1" smtClean="0"/>
              <a:t>against</a:t>
            </a:r>
            <a:r>
              <a:rPr lang="de-DE" dirty="0" smtClean="0"/>
              <a:t> </a:t>
            </a:r>
            <a:r>
              <a:rPr lang="de-DE" dirty="0"/>
              <a:t>D4.1</a:t>
            </a:r>
          </a:p>
          <a:p>
            <a:pPr marL="342900" indent="-342900" algn="just">
              <a:spcBef>
                <a:spcPts val="0"/>
              </a:spcBef>
              <a:spcAft>
                <a:spcPts val="300"/>
              </a:spcAft>
              <a:defRPr/>
            </a:pPr>
            <a:endParaRPr lang="en-GB" altLang="en-US" sz="1800" dirty="0" smtClean="0"/>
          </a:p>
          <a:p>
            <a:pPr algn="just">
              <a:spcBef>
                <a:spcPts val="0"/>
              </a:spcBef>
              <a:spcAft>
                <a:spcPts val="300"/>
              </a:spcAft>
              <a:buFontTx/>
              <a:buNone/>
              <a:defRPr/>
            </a:pP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Monday PM1, May 13, 2019</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778102904"/>
              </p:ext>
            </p:extLst>
          </p:nvPr>
        </p:nvGraphicFramePr>
        <p:xfrm>
          <a:off x="838200" y="2286000"/>
          <a:ext cx="8077200" cy="3717017"/>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agenda in doc. 15-19/0207r1</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202108602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15-19/</a:t>
                      </a:r>
                      <a:r>
                        <a:rPr lang="en-GB" altLang="en-US" sz="1800" dirty="0" smtClean="0"/>
                        <a:t>0184r0</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Discuss</a:t>
                      </a:r>
                      <a:r>
                        <a:rPr lang="de-DE" altLang="en-US" sz="1800" dirty="0" smtClean="0"/>
                        <a:t> </a:t>
                      </a:r>
                      <a:r>
                        <a:rPr lang="de-DE" altLang="en-US" sz="1800" dirty="0" err="1" smtClean="0"/>
                        <a:t>and</a:t>
                      </a:r>
                      <a:r>
                        <a:rPr lang="de-DE" altLang="en-US" sz="1800" dirty="0" smtClean="0"/>
                        <a:t> </a:t>
                      </a:r>
                      <a:r>
                        <a:rPr lang="de-DE" altLang="en-US" sz="1800" dirty="0" err="1" smtClean="0"/>
                        <a:t>discuss</a:t>
                      </a:r>
                      <a:r>
                        <a:rPr lang="de-DE" altLang="en-US" sz="1800" dirty="0" smtClean="0"/>
                        <a:t> </a:t>
                      </a:r>
                      <a:r>
                        <a:rPr lang="de-DE" altLang="en-US" sz="1800" dirty="0" err="1" smtClean="0"/>
                        <a:t>status</a:t>
                      </a:r>
                      <a:r>
                        <a:rPr lang="de-DE" altLang="en-US" sz="1800" dirty="0" smtClean="0"/>
                        <a:t> </a:t>
                      </a:r>
                      <a:r>
                        <a:rPr lang="de-DE" altLang="en-US" sz="1800" dirty="0" err="1" smtClean="0"/>
                        <a:t>of</a:t>
                      </a:r>
                      <a:r>
                        <a:rPr lang="de-DE" altLang="en-US" sz="1800" dirty="0" smtClean="0"/>
                        <a:t> </a:t>
                      </a:r>
                      <a:r>
                        <a:rPr lang="de-DE" altLang="en-US" sz="1800" dirty="0" err="1" smtClean="0"/>
                        <a:t>clauses</a:t>
                      </a:r>
                      <a:r>
                        <a:rPr lang="de-DE" altLang="en-US" sz="1800" dirty="0" smtClean="0"/>
                        <a:t> 4-6</a:t>
                      </a:r>
                    </a:p>
                  </a:txBody>
                  <a:tcPr marT="45764" marB="45764"/>
                </a:tc>
                <a:tc>
                  <a:txBody>
                    <a:bodyPr/>
                    <a:lstStyle/>
                    <a:p>
                      <a:r>
                        <a:rPr lang="en-US" sz="1800" dirty="0" smtClean="0"/>
                        <a:t>50</a:t>
                      </a:r>
                      <a:endParaRPr lang="en-US" sz="1800" dirty="0"/>
                    </a:p>
                  </a:txBody>
                  <a:tcPr marT="45764" marB="45764"/>
                </a:tc>
                <a:extLst>
                  <a:ext uri="{0D108BD9-81ED-4DB2-BD59-A6C34878D82A}">
                    <a16:rowId xmlns:a16="http://schemas.microsoft.com/office/drawing/2014/main" val="1211941442"/>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Move </a:t>
                      </a:r>
                      <a:r>
                        <a:rPr lang="de-DE" altLang="en-US" sz="1800" dirty="0" err="1" smtClean="0"/>
                        <a:t>new</a:t>
                      </a:r>
                      <a:r>
                        <a:rPr lang="de-DE" altLang="en-US" sz="1800" dirty="0" smtClean="0"/>
                        <a:t> </a:t>
                      </a:r>
                      <a:r>
                        <a:rPr lang="de-DE" altLang="en-US" sz="1800" dirty="0" err="1" smtClean="0"/>
                        <a:t>text</a:t>
                      </a:r>
                      <a:r>
                        <a:rPr lang="de-DE" altLang="en-US" sz="1800" dirty="0" smtClean="0"/>
                        <a:t> </a:t>
                      </a:r>
                      <a:r>
                        <a:rPr lang="de-DE" altLang="en-US" sz="1800" dirty="0" err="1" smtClean="0"/>
                        <a:t>into</a:t>
                      </a:r>
                      <a:r>
                        <a:rPr lang="de-DE" altLang="en-US" sz="1800" dirty="0" smtClean="0"/>
                        <a:t> </a:t>
                      </a:r>
                      <a:r>
                        <a:rPr lang="de-DE" altLang="en-US" sz="1800" dirty="0" err="1" smtClean="0"/>
                        <a:t>draft</a:t>
                      </a:r>
                      <a:endParaRPr lang="de-DE"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606408594"/>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Review and discuss clause 7</a:t>
                      </a:r>
                    </a:p>
                  </a:txBody>
                  <a:tcPr marT="45764" marB="45764"/>
                </a:tc>
                <a:tc>
                  <a:txBody>
                    <a:bodyPr/>
                    <a:lstStyle/>
                    <a:p>
                      <a:r>
                        <a:rPr lang="en-US" sz="1800" baseline="0" dirty="0" smtClean="0"/>
                        <a:t>20</a:t>
                      </a:r>
                      <a:endParaRPr lang="en-US" sz="1800" baseline="0" dirty="0"/>
                    </a:p>
                  </a:txBody>
                  <a:tcPr marT="45764" marB="45764"/>
                </a:tc>
                <a:extLst>
                  <a:ext uri="{0D108BD9-81ED-4DB2-BD59-A6C34878D82A}">
                    <a16:rowId xmlns:a16="http://schemas.microsoft.com/office/drawing/2014/main" val="2996076440"/>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1837</Words>
  <Application>Microsoft Office PowerPoint</Application>
  <PresentationFormat>Bildschirmpräsentation (4:3)</PresentationFormat>
  <Paragraphs>465</Paragraphs>
  <Slides>27</Slides>
  <Notes>26</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27</vt:i4>
      </vt:variant>
    </vt:vector>
  </HeadingPairs>
  <TitlesOfParts>
    <vt:vector size="35" baseType="lpstr">
      <vt:lpstr>MS Mincho</vt:lpstr>
      <vt:lpstr>ＭＳ Ｐゴシック</vt:lpstr>
      <vt:lpstr>ＭＳ Ｐゴシック</vt:lpstr>
      <vt:lpstr>Arial</vt:lpstr>
      <vt:lpstr>Times New Roman</vt:lpstr>
      <vt:lpstr>Wingdings</vt:lpstr>
      <vt:lpstr>802-11-Submission</vt:lpstr>
      <vt:lpstr>Document</vt:lpstr>
      <vt:lpstr>IEEE 802.15 TG13  Multi-Gbit/s Optical Wireless Communication  May 2019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lpstr>PowerPoint-Präsentation</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5086</cp:revision>
  <cp:lastPrinted>2014-11-04T15:04:57Z</cp:lastPrinted>
  <dcterms:created xsi:type="dcterms:W3CDTF">2007-04-17T18:10:23Z</dcterms:created>
  <dcterms:modified xsi:type="dcterms:W3CDTF">2019-05-16T16:16:00Z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