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69" r:id="rId2"/>
    <p:sldId id="424" r:id="rId3"/>
    <p:sldId id="717" r:id="rId4"/>
    <p:sldId id="423" r:id="rId5"/>
    <p:sldId id="608" r:id="rId6"/>
    <p:sldId id="708" r:id="rId7"/>
    <p:sldId id="386" r:id="rId8"/>
    <p:sldId id="754" r:id="rId9"/>
    <p:sldId id="560" r:id="rId10"/>
    <p:sldId id="800" r:id="rId11"/>
    <p:sldId id="801" r:id="rId12"/>
    <p:sldId id="822" r:id="rId13"/>
    <p:sldId id="823" r:id="rId14"/>
    <p:sldId id="825" r:id="rId15"/>
    <p:sldId id="718" r:id="rId16"/>
    <p:sldId id="826" r:id="rId17"/>
    <p:sldId id="827" r:id="rId18"/>
    <p:sldId id="817" r:id="rId19"/>
    <p:sldId id="790" r:id="rId20"/>
    <p:sldId id="802" r:id="rId21"/>
    <p:sldId id="812" r:id="rId22"/>
    <p:sldId id="774" r:id="rId23"/>
    <p:sldId id="828" r:id="rId24"/>
    <p:sldId id="829" r:id="rId25"/>
    <p:sldId id="830" r:id="rId26"/>
    <p:sldId id="796"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440" autoAdjust="0"/>
    <p:restoredTop sz="95409" autoAdjust="0"/>
  </p:normalViewPr>
  <p:slideViewPr>
    <p:cSldViewPr>
      <p:cViewPr varScale="1">
        <p:scale>
          <a:sx n="62" d="100"/>
          <a:sy n="62" d="100"/>
        </p:scale>
        <p:origin x="1022" y="5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10</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0475944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11</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401078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12</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1624416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13</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5351133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14</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2188987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15</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16</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3839108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17</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5986375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18</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9322501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19</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1875210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20</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4162415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21</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907576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409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409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9A3BC02-BFE1-49C1-AF78-0F0A6EE9B830}" type="slidenum">
              <a:rPr lang="en-US" altLang="en-US" smtClean="0"/>
              <a:pPr>
                <a:spcBef>
                  <a:spcPct val="0"/>
                </a:spcBef>
              </a:pPr>
              <a:t>22</a:t>
            </a:fld>
            <a:endParaRPr lang="en-US" altLang="en-US" smtClean="0"/>
          </a:p>
        </p:txBody>
      </p:sp>
      <p:sp>
        <p:nvSpPr>
          <p:cNvPr id="40966" name="Rectangle 2"/>
          <p:cNvSpPr>
            <a:spLocks noGrp="1" noRot="1" noChangeAspect="1" noChangeArrowheads="1" noTextEdit="1"/>
          </p:cNvSpPr>
          <p:nvPr>
            <p:ph type="sldImg"/>
          </p:nvPr>
        </p:nvSpPr>
        <p:spPr>
          <a:xfrm>
            <a:off x="1154113" y="701675"/>
            <a:ext cx="4625975" cy="3468688"/>
          </a:xfrm>
          <a:ln/>
        </p:spPr>
      </p:sp>
      <p:sp>
        <p:nvSpPr>
          <p:cNvPr id="409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93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93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93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F9BF433-1276-49FE-9023-176D69872A94}" type="slidenum">
              <a:rPr lang="en-US" altLang="en-US" smtClean="0"/>
              <a:pPr>
                <a:spcBef>
                  <a:spcPct val="0"/>
                </a:spcBef>
              </a:pPr>
              <a:t>24</a:t>
            </a:fld>
            <a:endParaRPr lang="en-US" altLang="en-US" smtClean="0"/>
          </a:p>
        </p:txBody>
      </p:sp>
      <p:sp>
        <p:nvSpPr>
          <p:cNvPr id="59398" name="Rectangle 2"/>
          <p:cNvSpPr>
            <a:spLocks noGrp="1" noRot="1" noChangeAspect="1" noChangeArrowheads="1" noTextEdit="1"/>
          </p:cNvSpPr>
          <p:nvPr>
            <p:ph type="sldImg"/>
          </p:nvPr>
        </p:nvSpPr>
        <p:spPr>
          <a:xfrm>
            <a:off x="1154113" y="701675"/>
            <a:ext cx="4625975" cy="3468688"/>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0953843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93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93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93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F9BF433-1276-49FE-9023-176D69872A94}" type="slidenum">
              <a:rPr lang="en-US" altLang="en-US" smtClean="0"/>
              <a:pPr>
                <a:spcBef>
                  <a:spcPct val="0"/>
                </a:spcBef>
              </a:pPr>
              <a:t>25</a:t>
            </a:fld>
            <a:endParaRPr lang="en-US" altLang="en-US" smtClean="0"/>
          </a:p>
        </p:txBody>
      </p:sp>
      <p:sp>
        <p:nvSpPr>
          <p:cNvPr id="59398" name="Rectangle 2"/>
          <p:cNvSpPr>
            <a:spLocks noGrp="1" noRot="1" noChangeAspect="1" noChangeArrowheads="1" noTextEdit="1"/>
          </p:cNvSpPr>
          <p:nvPr>
            <p:ph type="sldImg"/>
          </p:nvPr>
        </p:nvSpPr>
        <p:spPr>
          <a:xfrm>
            <a:off x="1154113" y="701675"/>
            <a:ext cx="4625975" cy="3468688"/>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80955632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ACB8009-9660-415B-921E-EB7B97997081}" type="slidenum">
              <a:rPr lang="en-US" altLang="en-US" smtClean="0"/>
              <a:pPr>
                <a:spcBef>
                  <a:spcPct val="0"/>
                </a:spcBef>
              </a:pPr>
              <a:t>26</a:t>
            </a:fld>
            <a:endParaRPr lang="en-US" altLang="en-US" smtClean="0"/>
          </a:p>
        </p:txBody>
      </p:sp>
      <p:sp>
        <p:nvSpPr>
          <p:cNvPr id="51206" name="Rectangle 2"/>
          <p:cNvSpPr>
            <a:spLocks noGrp="1" noRot="1" noChangeAspect="1" noChangeArrowheads="1" noTextEdit="1"/>
          </p:cNvSpPr>
          <p:nvPr>
            <p:ph type="sldImg"/>
          </p:nvPr>
        </p:nvSpPr>
        <p:spPr>
          <a:xfrm>
            <a:off x="1154113" y="701675"/>
            <a:ext cx="4625975" cy="3468688"/>
          </a:xfrm>
          <a:ln/>
        </p:spPr>
      </p:sp>
      <p:sp>
        <p:nvSpPr>
          <p:cNvPr id="512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2986614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0485"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F962E9D6-FDC0-4934-BBAB-D203ECE6411E}" type="slidenum">
              <a:rPr lang="en-US" altLang="en-US" smtClean="0"/>
              <a:pPr>
                <a:spcBef>
                  <a:spcPct val="0"/>
                </a:spcBef>
              </a:pPr>
              <a:t>3</a:t>
            </a:fld>
            <a:endParaRPr lang="en-US" altLang="en-US" smtClean="0"/>
          </a:p>
        </p:txBody>
      </p:sp>
      <p:sp>
        <p:nvSpPr>
          <p:cNvPr id="20486" name="Rectangle 2"/>
          <p:cNvSpPr>
            <a:spLocks noGrp="1" noRot="1" noChangeAspect="1" noChangeArrowheads="1" noTextEdit="1"/>
          </p:cNvSpPr>
          <p:nvPr>
            <p:ph type="sldImg"/>
          </p:nvPr>
        </p:nvSpPr>
        <p:spPr>
          <a:xfrm>
            <a:off x="1154113" y="701675"/>
            <a:ext cx="4625975" cy="3468688"/>
          </a:xfrm>
          <a:ln cap="flat"/>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4</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4</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5</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6</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DFEC75B-208D-4717-A1AF-804B53ECFC72}" type="slidenum">
              <a:rPr lang="en-US" altLang="en-US" smtClean="0"/>
              <a:pPr>
                <a:spcBef>
                  <a:spcPct val="0"/>
                </a:spcBef>
              </a:pPr>
              <a:t>7</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8</a:t>
            </a:fld>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9</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458122" y="304026"/>
            <a:ext cx="2923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15-19</a:t>
            </a:r>
            <a:r>
              <a:rPr lang="en-US" sz="1800" b="1" dirty="0" smtClean="0"/>
              <a:t>-0207-09-0013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1" name="Date Placeholder 3"/>
          <p:cNvSpPr>
            <a:spLocks noGrp="1"/>
          </p:cNvSpPr>
          <p:nvPr>
            <p:ph type="dt" sz="quarter" idx="2"/>
          </p:nvPr>
        </p:nvSpPr>
        <p:spPr>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lstStyle>
            <a:lvl1pPr>
              <a:spcBef>
                <a:spcPct val="0"/>
              </a:spcBef>
              <a:buFontTx/>
              <a:buNone/>
              <a:defRPr sz="16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dirty="0" smtClean="0"/>
              <a:t>July 2018</a:t>
            </a:r>
            <a:endParaRPr lang="en-US" altLang="en-US" dirty="0"/>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5/dcn/10/15-10-0235-18-0000-802-15-operations-manual.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May </a:t>
            </a:r>
            <a:r>
              <a:rPr lang="en-US" altLang="en-US" sz="3000" dirty="0" smtClean="0"/>
              <a:t>2019 Meeting Agenda</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a:t>
            </a:r>
            <a:r>
              <a:rPr lang="en-US" altLang="en-US" sz="2000" b="0" dirty="0" smtClean="0"/>
              <a:t>2019-05-12</a:t>
            </a:r>
            <a:endParaRPr lang="en-US" altLang="en-US" sz="2000" b="0" dirty="0" smtClean="0"/>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6178"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a:t>
            </a:r>
            <a:r>
              <a:rPr lang="en-US" altLang="en-US" sz="1600" dirty="0" smtClean="0"/>
              <a:t>2019</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10</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a:t>
            </a:r>
            <a:r>
              <a:rPr lang="en-US" altLang="en-US" sz="3600" dirty="0" smtClean="0"/>
              <a:t>42</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agenda in </a:t>
            </a:r>
            <a:r>
              <a:rPr lang="en-GB" altLang="en-US" dirty="0" smtClean="0">
                <a:sym typeface="Wingdings" panose="05000000000000000000" pitchFamily="2" charset="2"/>
              </a:rPr>
              <a:t>15-19/0xxxr1</a:t>
            </a:r>
            <a:r>
              <a:rPr lang="en-GB" altLang="en-US" dirty="0" smtClean="0">
                <a:sym typeface="Wingdings" panose="05000000000000000000" pitchFamily="2" charset="2"/>
              </a:rPr>
              <a:t>.</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p>
          <a:p>
            <a:pPr algn="just">
              <a:buFontTx/>
              <a:buNone/>
            </a:pPr>
            <a:r>
              <a:rPr lang="en-GB" altLang="en-US" dirty="0" smtClean="0">
                <a:sym typeface="Wingdings" panose="05000000000000000000" pitchFamily="2" charset="2"/>
              </a:rPr>
              <a:t>Seconded </a:t>
            </a:r>
            <a:r>
              <a:rPr lang="en-GB" altLang="en-US" dirty="0" smtClean="0">
                <a:sym typeface="Wingdings" panose="05000000000000000000" pitchFamily="2" charset="2"/>
              </a:rPr>
              <a:t>by</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a:t>
            </a:r>
            <a:r>
              <a:rPr lang="en-US" altLang="en-US" sz="1600" dirty="0" smtClean="0"/>
              <a:t>2019</a:t>
            </a:r>
          </a:p>
        </p:txBody>
      </p:sp>
    </p:spTree>
    <p:extLst>
      <p:ext uri="{BB962C8B-B14F-4D97-AF65-F5344CB8AC3E}">
        <p14:creationId xmlns:p14="http://schemas.microsoft.com/office/powerpoint/2010/main" val="34342439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11</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a:t>
            </a:r>
            <a:r>
              <a:rPr lang="en-US" altLang="en-US" sz="3600" dirty="0" smtClean="0"/>
              <a:t>43</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meeting minutes </a:t>
            </a:r>
            <a:r>
              <a:rPr lang="en-GB" altLang="en-US" dirty="0" smtClean="0">
                <a:sym typeface="Wingdings" panose="05000000000000000000" pitchFamily="2" charset="2"/>
              </a:rPr>
              <a:t>in </a:t>
            </a:r>
            <a:r>
              <a:rPr lang="en-GB" altLang="en-US" dirty="0" smtClean="0">
                <a:sym typeface="Wingdings" panose="05000000000000000000" pitchFamily="2" charset="2"/>
              </a:rPr>
              <a:t>doc. </a:t>
            </a:r>
            <a:r>
              <a:rPr lang="en-GB" altLang="en-US" dirty="0" smtClean="0">
                <a:sym typeface="Wingdings" panose="05000000000000000000" pitchFamily="2" charset="2"/>
              </a:rPr>
              <a:t>15-19/0xxxr0</a:t>
            </a:r>
            <a:r>
              <a:rPr lang="en-GB" altLang="en-US" dirty="0" smtClean="0">
                <a:sym typeface="Wingdings" panose="05000000000000000000" pitchFamily="2" charset="2"/>
              </a:rPr>
              <a:t>.</a:t>
            </a: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a:t>
            </a:r>
            <a:r>
              <a:rPr lang="en-GB" altLang="en-US" dirty="0" smtClean="0">
                <a:sym typeface="Wingdings" panose="05000000000000000000" pitchFamily="2" charset="2"/>
              </a:rPr>
              <a:t>by</a:t>
            </a: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Seconded </a:t>
            </a:r>
            <a:r>
              <a:rPr lang="en-GB" altLang="en-US" dirty="0" smtClean="0">
                <a:sym typeface="Wingdings" panose="05000000000000000000" pitchFamily="2" charset="2"/>
              </a:rPr>
              <a:t>by</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a:t>
            </a:r>
            <a:r>
              <a:rPr lang="en-US" altLang="en-US" sz="1600" dirty="0" smtClean="0"/>
              <a:t>2019</a:t>
            </a:r>
          </a:p>
        </p:txBody>
      </p:sp>
    </p:spTree>
    <p:extLst>
      <p:ext uri="{BB962C8B-B14F-4D97-AF65-F5344CB8AC3E}">
        <p14:creationId xmlns:p14="http://schemas.microsoft.com/office/powerpoint/2010/main" val="906016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12</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a:t>
            </a:r>
            <a:r>
              <a:rPr lang="en-US" altLang="en-US" sz="3600" dirty="0" smtClean="0"/>
              <a:t>44</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a:t>
            </a:r>
            <a:r>
              <a:rPr lang="en-GB" altLang="en-US" dirty="0" smtClean="0">
                <a:sym typeface="Wingdings" panose="05000000000000000000" pitchFamily="2" charset="2"/>
              </a:rPr>
              <a:t>telco meeting </a:t>
            </a:r>
            <a:r>
              <a:rPr lang="en-GB" altLang="en-US" dirty="0" smtClean="0">
                <a:sym typeface="Wingdings" panose="05000000000000000000" pitchFamily="2" charset="2"/>
              </a:rPr>
              <a:t>minutes </a:t>
            </a:r>
            <a:r>
              <a:rPr lang="en-GB" altLang="en-US" dirty="0" smtClean="0">
                <a:sym typeface="Wingdings" panose="05000000000000000000" pitchFamily="2" charset="2"/>
              </a:rPr>
              <a:t>in </a:t>
            </a:r>
            <a:r>
              <a:rPr lang="en-GB" altLang="en-US" dirty="0" smtClean="0">
                <a:sym typeface="Wingdings" panose="05000000000000000000" pitchFamily="2" charset="2"/>
              </a:rPr>
              <a:t>doc. </a:t>
            </a:r>
            <a:r>
              <a:rPr lang="en-GB" altLang="en-US" dirty="0" smtClean="0">
                <a:sym typeface="Wingdings" panose="05000000000000000000" pitchFamily="2" charset="2"/>
              </a:rPr>
              <a:t>15-19/0xxxr0</a:t>
            </a:r>
            <a:r>
              <a:rPr lang="en-GB" altLang="en-US" dirty="0" smtClean="0">
                <a:sym typeface="Wingdings" panose="05000000000000000000" pitchFamily="2" charset="2"/>
              </a:rPr>
              <a:t>.</a:t>
            </a: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a:t>
            </a:r>
            <a:r>
              <a:rPr lang="en-GB" altLang="en-US" dirty="0" smtClean="0">
                <a:sym typeface="Wingdings" panose="05000000000000000000" pitchFamily="2" charset="2"/>
              </a:rPr>
              <a:t>by</a:t>
            </a: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Seconded </a:t>
            </a:r>
            <a:r>
              <a:rPr lang="en-GB" altLang="en-US" dirty="0" smtClean="0">
                <a:sym typeface="Wingdings" panose="05000000000000000000" pitchFamily="2" charset="2"/>
              </a:rPr>
              <a:t>by</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a:t>
            </a:r>
            <a:r>
              <a:rPr lang="en-US" altLang="en-US" sz="1600" dirty="0" smtClean="0"/>
              <a:t>2019</a:t>
            </a:r>
          </a:p>
        </p:txBody>
      </p:sp>
    </p:spTree>
    <p:extLst>
      <p:ext uri="{BB962C8B-B14F-4D97-AF65-F5344CB8AC3E}">
        <p14:creationId xmlns:p14="http://schemas.microsoft.com/office/powerpoint/2010/main" val="38692124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13</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Discuss status of clauses 4-6</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marL="342900" indent="-342900" algn="just">
              <a:buFont typeface="Arial" panose="020B0604020202020204" pitchFamily="34" charset="0"/>
              <a:buChar char="•"/>
              <a:defRPr/>
            </a:pPr>
            <a:r>
              <a:rPr lang="de-DE" sz="2800" dirty="0"/>
              <a:t>Review </a:t>
            </a:r>
            <a:r>
              <a:rPr lang="de-DE" sz="2800" dirty="0" err="1"/>
              <a:t>and</a:t>
            </a:r>
            <a:r>
              <a:rPr lang="de-DE" sz="2800" dirty="0"/>
              <a:t> </a:t>
            </a:r>
            <a:r>
              <a:rPr lang="de-DE" sz="2800" dirty="0" err="1"/>
              <a:t>discuss</a:t>
            </a:r>
            <a:r>
              <a:rPr lang="de-DE" sz="2800" dirty="0"/>
              <a:t> </a:t>
            </a:r>
            <a:r>
              <a:rPr lang="de-DE" sz="2800" dirty="0" err="1"/>
              <a:t>status</a:t>
            </a:r>
            <a:r>
              <a:rPr lang="de-DE" sz="2800" dirty="0"/>
              <a:t> </a:t>
            </a:r>
            <a:r>
              <a:rPr lang="de-DE" sz="2800" dirty="0" err="1"/>
              <a:t>of</a:t>
            </a:r>
            <a:r>
              <a:rPr lang="de-DE" sz="2800" dirty="0"/>
              <a:t> </a:t>
            </a:r>
            <a:r>
              <a:rPr lang="de-DE" sz="2800" dirty="0" err="1"/>
              <a:t>clauses</a:t>
            </a:r>
            <a:r>
              <a:rPr lang="de-DE" sz="2800" dirty="0"/>
              <a:t> </a:t>
            </a:r>
            <a:r>
              <a:rPr lang="de-DE" sz="2800" dirty="0" smtClean="0"/>
              <a:t>4-8</a:t>
            </a:r>
            <a:endParaRPr lang="de-DE" sz="2800" dirty="0"/>
          </a:p>
          <a:p>
            <a:pPr marL="1085850" lvl="1" indent="-342900" algn="just">
              <a:buFont typeface="Arial" panose="020B0604020202020204" pitchFamily="34" charset="0"/>
              <a:buChar char="•"/>
              <a:defRPr/>
            </a:pPr>
            <a:r>
              <a:rPr lang="de-DE" sz="2400" dirty="0"/>
              <a:t>4: </a:t>
            </a:r>
            <a:r>
              <a:rPr lang="de-DE" sz="2400" dirty="0" smtClean="0"/>
              <a:t>MAC </a:t>
            </a:r>
            <a:r>
              <a:rPr lang="de-DE" sz="2400" dirty="0" err="1" smtClean="0"/>
              <a:t>text</a:t>
            </a:r>
            <a:r>
              <a:rPr lang="de-DE" sz="2400" dirty="0" smtClean="0"/>
              <a:t> </a:t>
            </a:r>
            <a:r>
              <a:rPr lang="de-DE" sz="2400" dirty="0" err="1" smtClean="0"/>
              <a:t>t.b.d</a:t>
            </a:r>
            <a:r>
              <a:rPr lang="de-DE" sz="2400" dirty="0"/>
              <a:t>. after </a:t>
            </a:r>
            <a:r>
              <a:rPr lang="de-DE" sz="2400" dirty="0" err="1"/>
              <a:t>clauses</a:t>
            </a:r>
            <a:r>
              <a:rPr lang="de-DE" sz="2400" dirty="0"/>
              <a:t> 5-8 </a:t>
            </a:r>
            <a:r>
              <a:rPr lang="de-DE" sz="2400" dirty="0" err="1"/>
              <a:t>are</a:t>
            </a:r>
            <a:r>
              <a:rPr lang="de-DE" sz="2400" dirty="0"/>
              <a:t> </a:t>
            </a:r>
            <a:r>
              <a:rPr lang="de-DE" sz="2400" dirty="0" err="1"/>
              <a:t>complete</a:t>
            </a:r>
            <a:endParaRPr lang="de-DE" sz="2400" dirty="0"/>
          </a:p>
          <a:p>
            <a:pPr marL="1085850" lvl="1" indent="-342900" algn="just">
              <a:buFont typeface="Arial" panose="020B0604020202020204" pitchFamily="34" charset="0"/>
              <a:buChar char="•"/>
              <a:defRPr/>
            </a:pPr>
            <a:r>
              <a:rPr lang="de-DE" sz="2400" dirty="0"/>
              <a:t>5: </a:t>
            </a:r>
            <a:r>
              <a:rPr lang="de-DE" sz="2400" dirty="0" err="1"/>
              <a:t>new</a:t>
            </a:r>
            <a:r>
              <a:rPr lang="de-DE" sz="2400" dirty="0"/>
              <a:t> </a:t>
            </a:r>
            <a:r>
              <a:rPr lang="de-DE" sz="2400" dirty="0" err="1"/>
              <a:t>text</a:t>
            </a:r>
            <a:r>
              <a:rPr lang="de-DE" sz="2400" dirty="0"/>
              <a:t> </a:t>
            </a:r>
            <a:r>
              <a:rPr lang="de-DE" sz="2400" dirty="0" err="1"/>
              <a:t>is</a:t>
            </a:r>
            <a:r>
              <a:rPr lang="de-DE" sz="2400" dirty="0"/>
              <a:t> </a:t>
            </a:r>
            <a:r>
              <a:rPr lang="de-DE" sz="2400" dirty="0" err="1"/>
              <a:t>stable</a:t>
            </a:r>
            <a:r>
              <a:rPr lang="de-DE" sz="2400" dirty="0"/>
              <a:t>, </a:t>
            </a:r>
            <a:r>
              <a:rPr lang="de-DE" sz="2400" dirty="0" err="1"/>
              <a:t>details</a:t>
            </a:r>
            <a:r>
              <a:rPr lang="de-DE" sz="2400" dirty="0"/>
              <a:t> </a:t>
            </a:r>
            <a:r>
              <a:rPr lang="de-DE" sz="2400" dirty="0" err="1"/>
              <a:t>under</a:t>
            </a:r>
            <a:r>
              <a:rPr lang="de-DE" sz="2400" dirty="0"/>
              <a:t> </a:t>
            </a:r>
            <a:r>
              <a:rPr lang="de-DE" sz="2400" dirty="0" err="1"/>
              <a:t>discussion</a:t>
            </a:r>
            <a:endParaRPr lang="de-DE" sz="2400" dirty="0"/>
          </a:p>
          <a:p>
            <a:pPr marL="1085850" lvl="1" indent="-342900" algn="just">
              <a:buFont typeface="Arial" panose="020B0604020202020204" pitchFamily="34" charset="0"/>
              <a:buChar char="•"/>
              <a:defRPr/>
            </a:pPr>
            <a:r>
              <a:rPr lang="de-DE" sz="2400" dirty="0"/>
              <a:t>6: </a:t>
            </a:r>
            <a:r>
              <a:rPr lang="de-DE" sz="2400" dirty="0" err="1"/>
              <a:t>new</a:t>
            </a:r>
            <a:r>
              <a:rPr lang="de-DE" sz="2400" dirty="0"/>
              <a:t> </a:t>
            </a:r>
            <a:r>
              <a:rPr lang="de-DE" sz="2400" dirty="0" err="1"/>
              <a:t>text</a:t>
            </a:r>
            <a:r>
              <a:rPr lang="de-DE" sz="2400" dirty="0"/>
              <a:t> </a:t>
            </a:r>
            <a:r>
              <a:rPr lang="de-DE" sz="2400" dirty="0" err="1"/>
              <a:t>is</a:t>
            </a:r>
            <a:r>
              <a:rPr lang="de-DE" sz="2400" dirty="0"/>
              <a:t> </a:t>
            </a:r>
            <a:r>
              <a:rPr lang="de-DE" sz="2400" dirty="0" err="1"/>
              <a:t>stable</a:t>
            </a:r>
            <a:r>
              <a:rPr lang="de-DE" sz="2400" dirty="0"/>
              <a:t>, </a:t>
            </a:r>
            <a:r>
              <a:rPr lang="de-DE" sz="2400" dirty="0" err="1"/>
              <a:t>details</a:t>
            </a:r>
            <a:r>
              <a:rPr lang="de-DE" sz="2400" dirty="0"/>
              <a:t> </a:t>
            </a:r>
            <a:r>
              <a:rPr lang="de-DE" sz="2400" dirty="0" err="1"/>
              <a:t>under</a:t>
            </a:r>
            <a:r>
              <a:rPr lang="de-DE" sz="2400" dirty="0"/>
              <a:t> </a:t>
            </a:r>
            <a:r>
              <a:rPr lang="de-DE" sz="2400" dirty="0" err="1"/>
              <a:t>discussion</a:t>
            </a:r>
            <a:endParaRPr lang="de-DE" sz="2400" dirty="0"/>
          </a:p>
          <a:p>
            <a:pPr marL="1085850" lvl="1" indent="-342900" algn="just">
              <a:buFont typeface="Arial" panose="020B0604020202020204" pitchFamily="34" charset="0"/>
              <a:buChar char="•"/>
              <a:defRPr/>
            </a:pPr>
            <a:r>
              <a:rPr lang="de-DE" sz="2400" dirty="0">
                <a:solidFill>
                  <a:schemeClr val="bg1">
                    <a:lumMod val="75000"/>
                  </a:schemeClr>
                </a:solidFill>
              </a:rPr>
              <a:t>7: </a:t>
            </a:r>
            <a:r>
              <a:rPr lang="de-DE" sz="2400" dirty="0" err="1">
                <a:solidFill>
                  <a:schemeClr val="bg1">
                    <a:lumMod val="75000"/>
                  </a:schemeClr>
                </a:solidFill>
              </a:rPr>
              <a:t>from</a:t>
            </a:r>
            <a:r>
              <a:rPr lang="de-DE" sz="2400" dirty="0">
                <a:solidFill>
                  <a:schemeClr val="bg1">
                    <a:lumMod val="75000"/>
                  </a:schemeClr>
                </a:solidFill>
              </a:rPr>
              <a:t> </a:t>
            </a:r>
            <a:r>
              <a:rPr lang="de-DE" sz="2400" dirty="0" err="1">
                <a:solidFill>
                  <a:schemeClr val="bg1">
                    <a:lumMod val="75000"/>
                  </a:schemeClr>
                </a:solidFill>
              </a:rPr>
              <a:t>old</a:t>
            </a:r>
            <a:r>
              <a:rPr lang="de-DE" sz="2400" dirty="0">
                <a:solidFill>
                  <a:schemeClr val="bg1">
                    <a:lumMod val="75000"/>
                  </a:schemeClr>
                </a:solidFill>
              </a:rPr>
              <a:t> </a:t>
            </a:r>
            <a:r>
              <a:rPr lang="de-DE" sz="2400" dirty="0" err="1">
                <a:solidFill>
                  <a:schemeClr val="bg1">
                    <a:lumMod val="75000"/>
                  </a:schemeClr>
                </a:solidFill>
              </a:rPr>
              <a:t>draft</a:t>
            </a:r>
            <a:r>
              <a:rPr lang="de-DE" sz="2400" dirty="0">
                <a:solidFill>
                  <a:schemeClr val="bg1">
                    <a:lumMod val="75000"/>
                  </a:schemeClr>
                </a:solidFill>
              </a:rPr>
              <a:t>: </a:t>
            </a:r>
            <a:r>
              <a:rPr lang="de-DE" sz="2400" dirty="0" err="1">
                <a:solidFill>
                  <a:schemeClr val="bg1">
                    <a:lumMod val="75000"/>
                  </a:schemeClr>
                </a:solidFill>
              </a:rPr>
              <a:t>delete</a:t>
            </a:r>
            <a:r>
              <a:rPr lang="de-DE" sz="2400" dirty="0">
                <a:solidFill>
                  <a:schemeClr val="bg1">
                    <a:lumMod val="75000"/>
                  </a:schemeClr>
                </a:solidFill>
              </a:rPr>
              <a:t> obsolete </a:t>
            </a:r>
            <a:r>
              <a:rPr lang="de-DE" sz="2400" dirty="0" err="1">
                <a:solidFill>
                  <a:schemeClr val="bg1">
                    <a:lumMod val="75000"/>
                  </a:schemeClr>
                </a:solidFill>
              </a:rPr>
              <a:t>parts</a:t>
            </a:r>
            <a:r>
              <a:rPr lang="de-DE" sz="2400" dirty="0">
                <a:solidFill>
                  <a:schemeClr val="bg1">
                    <a:lumMod val="75000"/>
                  </a:schemeClr>
                </a:solidFill>
              </a:rPr>
              <a:t>, </a:t>
            </a:r>
            <a:r>
              <a:rPr lang="de-DE" sz="2400" dirty="0" err="1">
                <a:solidFill>
                  <a:schemeClr val="bg1">
                    <a:lumMod val="75000"/>
                  </a:schemeClr>
                </a:solidFill>
              </a:rPr>
              <a:t>create</a:t>
            </a:r>
            <a:r>
              <a:rPr lang="de-DE" sz="2400" dirty="0">
                <a:solidFill>
                  <a:schemeClr val="bg1">
                    <a:lumMod val="75000"/>
                  </a:schemeClr>
                </a:solidFill>
              </a:rPr>
              <a:t> </a:t>
            </a:r>
            <a:r>
              <a:rPr lang="de-DE" sz="2400" dirty="0" err="1">
                <a:solidFill>
                  <a:schemeClr val="bg1">
                    <a:lumMod val="75000"/>
                  </a:schemeClr>
                </a:solidFill>
              </a:rPr>
              <a:t>new</a:t>
            </a:r>
            <a:r>
              <a:rPr lang="de-DE" sz="2400" dirty="0">
                <a:solidFill>
                  <a:schemeClr val="bg1">
                    <a:lumMod val="75000"/>
                  </a:schemeClr>
                </a:solidFill>
              </a:rPr>
              <a:t> </a:t>
            </a:r>
            <a:r>
              <a:rPr lang="de-DE" sz="2400" dirty="0" err="1">
                <a:solidFill>
                  <a:schemeClr val="bg1">
                    <a:lumMod val="75000"/>
                  </a:schemeClr>
                </a:solidFill>
              </a:rPr>
              <a:t>text</a:t>
            </a:r>
            <a:endParaRPr lang="de-DE" sz="2400" dirty="0">
              <a:solidFill>
                <a:schemeClr val="bg1">
                  <a:lumMod val="75000"/>
                </a:schemeClr>
              </a:solidFill>
            </a:endParaRPr>
          </a:p>
          <a:p>
            <a:pPr marL="1085850" lvl="1" indent="-342900" algn="just">
              <a:buFont typeface="Arial" panose="020B0604020202020204" pitchFamily="34" charset="0"/>
              <a:buChar char="•"/>
              <a:defRPr/>
            </a:pPr>
            <a:r>
              <a:rPr lang="de-DE" sz="2400" dirty="0">
                <a:solidFill>
                  <a:schemeClr val="bg1">
                    <a:lumMod val="75000"/>
                  </a:schemeClr>
                </a:solidFill>
              </a:rPr>
              <a:t>8: </a:t>
            </a:r>
            <a:r>
              <a:rPr lang="de-DE" sz="2400" dirty="0" err="1">
                <a:solidFill>
                  <a:schemeClr val="bg1">
                    <a:lumMod val="75000"/>
                  </a:schemeClr>
                </a:solidFill>
              </a:rPr>
              <a:t>from</a:t>
            </a:r>
            <a:r>
              <a:rPr lang="de-DE" sz="2400" dirty="0">
                <a:solidFill>
                  <a:schemeClr val="bg1">
                    <a:lumMod val="75000"/>
                  </a:schemeClr>
                </a:solidFill>
              </a:rPr>
              <a:t> </a:t>
            </a:r>
            <a:r>
              <a:rPr lang="de-DE" sz="2400" dirty="0" err="1">
                <a:solidFill>
                  <a:schemeClr val="bg1">
                    <a:lumMod val="75000"/>
                  </a:schemeClr>
                </a:solidFill>
              </a:rPr>
              <a:t>old</a:t>
            </a:r>
            <a:r>
              <a:rPr lang="de-DE" sz="2400" dirty="0">
                <a:solidFill>
                  <a:schemeClr val="bg1">
                    <a:lumMod val="75000"/>
                  </a:schemeClr>
                </a:solidFill>
              </a:rPr>
              <a:t> </a:t>
            </a:r>
            <a:r>
              <a:rPr lang="de-DE" sz="2400" dirty="0" err="1">
                <a:solidFill>
                  <a:schemeClr val="bg1">
                    <a:lumMod val="75000"/>
                  </a:schemeClr>
                </a:solidFill>
              </a:rPr>
              <a:t>draft</a:t>
            </a:r>
            <a:r>
              <a:rPr lang="de-DE" sz="2400" dirty="0">
                <a:solidFill>
                  <a:schemeClr val="bg1">
                    <a:lumMod val="75000"/>
                  </a:schemeClr>
                </a:solidFill>
              </a:rPr>
              <a:t>: </a:t>
            </a:r>
            <a:r>
              <a:rPr lang="de-DE" sz="2400" dirty="0" err="1">
                <a:solidFill>
                  <a:schemeClr val="bg1">
                    <a:lumMod val="75000"/>
                  </a:schemeClr>
                </a:solidFill>
              </a:rPr>
              <a:t>delete</a:t>
            </a:r>
            <a:r>
              <a:rPr lang="de-DE" sz="2400" dirty="0">
                <a:solidFill>
                  <a:schemeClr val="bg1">
                    <a:lumMod val="75000"/>
                  </a:schemeClr>
                </a:solidFill>
              </a:rPr>
              <a:t> obsolete </a:t>
            </a:r>
            <a:r>
              <a:rPr lang="de-DE" sz="2400" dirty="0" err="1">
                <a:solidFill>
                  <a:schemeClr val="bg1">
                    <a:lumMod val="75000"/>
                  </a:schemeClr>
                </a:solidFill>
              </a:rPr>
              <a:t>parts</a:t>
            </a:r>
            <a:r>
              <a:rPr lang="de-DE" sz="2400" dirty="0">
                <a:solidFill>
                  <a:schemeClr val="bg1">
                    <a:lumMod val="75000"/>
                  </a:schemeClr>
                </a:solidFill>
              </a:rPr>
              <a:t>, </a:t>
            </a:r>
            <a:r>
              <a:rPr lang="de-DE" sz="2400" dirty="0" err="1">
                <a:solidFill>
                  <a:schemeClr val="bg1">
                    <a:lumMod val="75000"/>
                  </a:schemeClr>
                </a:solidFill>
              </a:rPr>
              <a:t>create</a:t>
            </a:r>
            <a:r>
              <a:rPr lang="de-DE" sz="2400" dirty="0">
                <a:solidFill>
                  <a:schemeClr val="bg1">
                    <a:lumMod val="75000"/>
                  </a:schemeClr>
                </a:solidFill>
              </a:rPr>
              <a:t> </a:t>
            </a:r>
            <a:r>
              <a:rPr lang="de-DE" sz="2400" dirty="0" err="1">
                <a:solidFill>
                  <a:schemeClr val="bg1">
                    <a:lumMod val="75000"/>
                  </a:schemeClr>
                </a:solidFill>
              </a:rPr>
              <a:t>new</a:t>
            </a:r>
            <a:r>
              <a:rPr lang="de-DE" sz="2400" dirty="0">
                <a:solidFill>
                  <a:schemeClr val="bg1">
                    <a:lumMod val="75000"/>
                  </a:schemeClr>
                </a:solidFill>
              </a:rPr>
              <a:t> </a:t>
            </a:r>
            <a:r>
              <a:rPr lang="de-DE" sz="2400" dirty="0" err="1">
                <a:solidFill>
                  <a:schemeClr val="bg1">
                    <a:lumMod val="75000"/>
                  </a:schemeClr>
                </a:solidFill>
              </a:rPr>
              <a:t>text</a:t>
            </a:r>
            <a:endParaRPr lang="en-GB" altLang="en-US" sz="2400" dirty="0">
              <a:solidFill>
                <a:schemeClr val="bg1">
                  <a:lumMod val="75000"/>
                </a:schemeClr>
              </a:solidFill>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a:t>
            </a:r>
            <a:r>
              <a:rPr lang="en-US" altLang="en-US" sz="1600" dirty="0" smtClean="0"/>
              <a:t>2019</a:t>
            </a:r>
          </a:p>
        </p:txBody>
      </p:sp>
    </p:spTree>
    <p:extLst>
      <p:ext uri="{BB962C8B-B14F-4D97-AF65-F5344CB8AC3E}">
        <p14:creationId xmlns:p14="http://schemas.microsoft.com/office/powerpoint/2010/main" val="30172859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14</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a:t>
            </a:r>
            <a:r>
              <a:rPr lang="en-US" altLang="en-US" sz="3600" dirty="0" smtClean="0"/>
              <a:t>45</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t>
            </a:r>
            <a:r>
              <a:rPr lang="en-GB" altLang="en-US" dirty="0" smtClean="0">
                <a:sym typeface="Wingdings" panose="05000000000000000000" pitchFamily="2" charset="2"/>
              </a:rPr>
              <a:t>include text on Clause 5 and Clause 6 in docs</a:t>
            </a:r>
            <a:r>
              <a:rPr lang="en-GB" altLang="en-US" dirty="0">
                <a:sym typeface="Wingdings" panose="05000000000000000000" pitchFamily="2" charset="2"/>
              </a:rPr>
              <a:t>. 15-19/0xxxr0 </a:t>
            </a:r>
            <a:r>
              <a:rPr lang="en-GB" altLang="en-US" dirty="0" smtClean="0">
                <a:sym typeface="Wingdings" panose="05000000000000000000" pitchFamily="2" charset="2"/>
              </a:rPr>
              <a:t>and 15-19/0xxxr0 into the draft.</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a:t>
            </a:r>
            <a:r>
              <a:rPr lang="en-GB" altLang="en-US" dirty="0" smtClean="0">
                <a:sym typeface="Wingdings" panose="05000000000000000000" pitchFamily="2" charset="2"/>
              </a:rPr>
              <a:t>by</a:t>
            </a: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Seconded </a:t>
            </a:r>
            <a:r>
              <a:rPr lang="en-GB" altLang="en-US" dirty="0" smtClean="0">
                <a:sym typeface="Wingdings" panose="05000000000000000000" pitchFamily="2" charset="2"/>
              </a:rPr>
              <a:t>by</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Y / N / A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Motion approved.</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a:t>
            </a:r>
            <a:r>
              <a:rPr lang="en-US" altLang="en-US" sz="1600" dirty="0" smtClean="0"/>
              <a:t>2019</a:t>
            </a:r>
          </a:p>
        </p:txBody>
      </p:sp>
    </p:spTree>
    <p:extLst>
      <p:ext uri="{BB962C8B-B14F-4D97-AF65-F5344CB8AC3E}">
        <p14:creationId xmlns:p14="http://schemas.microsoft.com/office/powerpoint/2010/main" val="27848704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15</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#2</a:t>
            </a:r>
          </a:p>
          <a:p>
            <a:pPr algn="just">
              <a:buFontTx/>
              <a:buNone/>
            </a:pPr>
            <a:r>
              <a:rPr lang="en-US" altLang="en-US" sz="3600" dirty="0" smtClean="0"/>
              <a:t>Tuesday </a:t>
            </a:r>
            <a:r>
              <a:rPr lang="en-US" altLang="en-US" sz="3600" dirty="0" smtClean="0"/>
              <a:t>A</a:t>
            </a:r>
            <a:r>
              <a:rPr lang="en-US" altLang="en-US" sz="3600" dirty="0" smtClean="0"/>
              <a:t>M1, May 14, </a:t>
            </a:r>
            <a:r>
              <a:rPr lang="en-US" altLang="en-US" sz="3600" dirty="0" smtClean="0"/>
              <a:t>2019</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1482896496"/>
              </p:ext>
            </p:extLst>
          </p:nvPr>
        </p:nvGraphicFramePr>
        <p:xfrm>
          <a:off x="685800" y="2362200"/>
          <a:ext cx="8229600" cy="2682372"/>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Conduct comment resolution in doc. 15-18/0xxxr1</a:t>
                      </a:r>
                      <a:endParaRPr lang="en-US" altLang="en-US" sz="1800" baseline="0" dirty="0" smtClean="0"/>
                    </a:p>
                  </a:txBody>
                  <a:tcPr marT="45764" marB="45764"/>
                </a:tc>
                <a:tc>
                  <a:txBody>
                    <a:bodyPr/>
                    <a:lstStyle/>
                    <a:p>
                      <a:r>
                        <a:rPr lang="en-US" sz="1800" baseline="0" dirty="0" smtClean="0"/>
                        <a:t>20</a:t>
                      </a:r>
                      <a:endParaRPr lang="en-US" sz="1800" baseline="0" dirty="0"/>
                    </a:p>
                  </a:txBody>
                  <a:tcPr marT="45764" marB="45764"/>
                </a:tc>
                <a:extLst>
                  <a:ext uri="{0D108BD9-81ED-4DB2-BD59-A6C34878D82A}">
                    <a16:rowId xmlns:a16="http://schemas.microsoft.com/office/drawing/2014/main" val="3494397707"/>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Review and discuss clauses 7-8</a:t>
                      </a:r>
                      <a:endParaRPr lang="en-US" altLang="en-US" sz="1800" baseline="0" dirty="0" smtClean="0"/>
                    </a:p>
                  </a:txBody>
                  <a:tcPr marT="45764" marB="45764"/>
                </a:tc>
                <a:tc>
                  <a:txBody>
                    <a:bodyPr/>
                    <a:lstStyle/>
                    <a:p>
                      <a:r>
                        <a:rPr lang="en-US" sz="1800" baseline="0" dirty="0" smtClean="0"/>
                        <a:t>80</a:t>
                      </a:r>
                      <a:endParaRPr lang="en-US" sz="1800" baseline="0" dirty="0"/>
                    </a:p>
                  </a:txBody>
                  <a:tcPr marT="45764" marB="45764"/>
                </a:tc>
                <a:extLst>
                  <a:ext uri="{0D108BD9-81ED-4DB2-BD59-A6C34878D82A}">
                    <a16:rowId xmlns:a16="http://schemas.microsoft.com/office/drawing/2014/main" val="2839319588"/>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Motion </a:t>
                      </a:r>
                      <a:r>
                        <a:rPr lang="de-DE" altLang="en-US" sz="1800" dirty="0" err="1" smtClean="0"/>
                        <a:t>to</a:t>
                      </a:r>
                      <a:r>
                        <a:rPr lang="de-DE" altLang="en-US" sz="1800" dirty="0" smtClean="0"/>
                        <a:t> update </a:t>
                      </a:r>
                      <a:r>
                        <a:rPr lang="de-DE" altLang="en-US" sz="1800" dirty="0" err="1" smtClean="0"/>
                        <a:t>the</a:t>
                      </a:r>
                      <a:r>
                        <a:rPr lang="de-DE" altLang="en-US" sz="1800" dirty="0" smtClean="0"/>
                        <a:t> </a:t>
                      </a:r>
                      <a:r>
                        <a:rPr lang="de-DE" altLang="en-US" sz="1800" dirty="0" err="1" smtClean="0"/>
                        <a:t>draft</a:t>
                      </a:r>
                      <a:r>
                        <a:rPr lang="de-DE" altLang="en-US" sz="1800" dirty="0" smtClean="0"/>
                        <a:t> </a:t>
                      </a:r>
                      <a:r>
                        <a:rPr lang="de-DE" altLang="en-US" sz="1800" dirty="0" err="1" smtClean="0"/>
                        <a:t>according</a:t>
                      </a:r>
                      <a:r>
                        <a:rPr lang="de-DE" altLang="en-US" sz="1800" dirty="0" smtClean="0"/>
                        <a:t> </a:t>
                      </a:r>
                      <a:r>
                        <a:rPr lang="de-DE" altLang="en-US" sz="1800" dirty="0" err="1" smtClean="0"/>
                        <a:t>to</a:t>
                      </a:r>
                      <a:r>
                        <a:rPr lang="de-DE" altLang="en-US" sz="1800" dirty="0" smtClean="0"/>
                        <a:t> </a:t>
                      </a:r>
                      <a:r>
                        <a:rPr lang="de-DE" altLang="en-US" sz="1800" dirty="0" err="1" smtClean="0"/>
                        <a:t>doc</a:t>
                      </a:r>
                      <a:r>
                        <a:rPr lang="de-DE" altLang="en-US" sz="1800" dirty="0" smtClean="0"/>
                        <a:t>. 15-18/0xxxr2</a:t>
                      </a:r>
                      <a:endParaRPr lang="en-US" altLang="en-US" sz="1800" dirty="0" smtClean="0"/>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3711408302"/>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a:t>
            </a:r>
            <a:r>
              <a:rPr lang="en-US" altLang="en-US" sz="1600" dirty="0" smtClean="0"/>
              <a:t>2019</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16</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Discuss status of clauses 7-8</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marL="342900" indent="-342900" algn="just">
              <a:buFont typeface="Arial" panose="020B0604020202020204" pitchFamily="34" charset="0"/>
              <a:buChar char="•"/>
              <a:defRPr/>
            </a:pPr>
            <a:r>
              <a:rPr lang="de-DE" sz="2800" dirty="0"/>
              <a:t>Review </a:t>
            </a:r>
            <a:r>
              <a:rPr lang="de-DE" sz="2800" dirty="0" err="1"/>
              <a:t>and</a:t>
            </a:r>
            <a:r>
              <a:rPr lang="de-DE" sz="2800" dirty="0"/>
              <a:t> </a:t>
            </a:r>
            <a:r>
              <a:rPr lang="de-DE" sz="2800" dirty="0" err="1"/>
              <a:t>discuss</a:t>
            </a:r>
            <a:r>
              <a:rPr lang="de-DE" sz="2800" dirty="0"/>
              <a:t> </a:t>
            </a:r>
            <a:r>
              <a:rPr lang="de-DE" sz="2800" dirty="0" err="1"/>
              <a:t>status</a:t>
            </a:r>
            <a:r>
              <a:rPr lang="de-DE" sz="2800" dirty="0"/>
              <a:t> </a:t>
            </a:r>
            <a:r>
              <a:rPr lang="de-DE" sz="2800" dirty="0" err="1"/>
              <a:t>of</a:t>
            </a:r>
            <a:r>
              <a:rPr lang="de-DE" sz="2800" dirty="0"/>
              <a:t> </a:t>
            </a:r>
            <a:r>
              <a:rPr lang="de-DE" sz="2800" dirty="0" err="1"/>
              <a:t>clauses</a:t>
            </a:r>
            <a:r>
              <a:rPr lang="de-DE" sz="2800" dirty="0"/>
              <a:t> </a:t>
            </a:r>
            <a:r>
              <a:rPr lang="de-DE" sz="2800" dirty="0" smtClean="0"/>
              <a:t>7-8</a:t>
            </a:r>
            <a:endParaRPr lang="de-DE" sz="2800" dirty="0"/>
          </a:p>
          <a:p>
            <a:pPr marL="1085850" lvl="1" indent="-342900" algn="just">
              <a:buFont typeface="Arial" panose="020B0604020202020204" pitchFamily="34" charset="0"/>
              <a:buChar char="•"/>
              <a:defRPr/>
            </a:pPr>
            <a:r>
              <a:rPr lang="de-DE" sz="2400" dirty="0">
                <a:solidFill>
                  <a:schemeClr val="bg1">
                    <a:lumMod val="75000"/>
                  </a:schemeClr>
                </a:solidFill>
              </a:rPr>
              <a:t>4: MAC </a:t>
            </a:r>
            <a:r>
              <a:rPr lang="de-DE" sz="2400" dirty="0" err="1">
                <a:solidFill>
                  <a:schemeClr val="bg1">
                    <a:lumMod val="75000"/>
                  </a:schemeClr>
                </a:solidFill>
              </a:rPr>
              <a:t>text</a:t>
            </a:r>
            <a:r>
              <a:rPr lang="de-DE" sz="2400" dirty="0">
                <a:solidFill>
                  <a:schemeClr val="bg1">
                    <a:lumMod val="75000"/>
                  </a:schemeClr>
                </a:solidFill>
              </a:rPr>
              <a:t> </a:t>
            </a:r>
            <a:r>
              <a:rPr lang="de-DE" sz="2400" dirty="0" err="1" smtClean="0">
                <a:solidFill>
                  <a:schemeClr val="bg1">
                    <a:lumMod val="75000"/>
                  </a:schemeClr>
                </a:solidFill>
              </a:rPr>
              <a:t>t.b.d</a:t>
            </a:r>
            <a:r>
              <a:rPr lang="de-DE" sz="2400" dirty="0">
                <a:solidFill>
                  <a:schemeClr val="bg1">
                    <a:lumMod val="75000"/>
                  </a:schemeClr>
                </a:solidFill>
              </a:rPr>
              <a:t>. after </a:t>
            </a:r>
            <a:r>
              <a:rPr lang="de-DE" sz="2400" dirty="0" err="1">
                <a:solidFill>
                  <a:schemeClr val="bg1">
                    <a:lumMod val="75000"/>
                  </a:schemeClr>
                </a:solidFill>
              </a:rPr>
              <a:t>clauses</a:t>
            </a:r>
            <a:r>
              <a:rPr lang="de-DE" sz="2400" dirty="0">
                <a:solidFill>
                  <a:schemeClr val="bg1">
                    <a:lumMod val="75000"/>
                  </a:schemeClr>
                </a:solidFill>
              </a:rPr>
              <a:t> 5-8 </a:t>
            </a:r>
            <a:r>
              <a:rPr lang="de-DE" sz="2400" dirty="0" err="1">
                <a:solidFill>
                  <a:schemeClr val="bg1">
                    <a:lumMod val="75000"/>
                  </a:schemeClr>
                </a:solidFill>
              </a:rPr>
              <a:t>are</a:t>
            </a:r>
            <a:r>
              <a:rPr lang="de-DE" sz="2400" dirty="0">
                <a:solidFill>
                  <a:schemeClr val="bg1">
                    <a:lumMod val="75000"/>
                  </a:schemeClr>
                </a:solidFill>
              </a:rPr>
              <a:t> </a:t>
            </a:r>
            <a:r>
              <a:rPr lang="de-DE" sz="2400" dirty="0" err="1">
                <a:solidFill>
                  <a:schemeClr val="bg1">
                    <a:lumMod val="75000"/>
                  </a:schemeClr>
                </a:solidFill>
              </a:rPr>
              <a:t>complete</a:t>
            </a:r>
            <a:endParaRPr lang="de-DE" sz="2400" dirty="0">
              <a:solidFill>
                <a:schemeClr val="bg1">
                  <a:lumMod val="75000"/>
                </a:schemeClr>
              </a:solidFill>
            </a:endParaRPr>
          </a:p>
          <a:p>
            <a:pPr marL="1085850" lvl="1" indent="-342900" algn="just">
              <a:buFont typeface="Arial" panose="020B0604020202020204" pitchFamily="34" charset="0"/>
              <a:buChar char="•"/>
              <a:defRPr/>
            </a:pPr>
            <a:r>
              <a:rPr lang="de-DE" sz="2400" dirty="0">
                <a:solidFill>
                  <a:schemeClr val="bg1">
                    <a:lumMod val="75000"/>
                  </a:schemeClr>
                </a:solidFill>
              </a:rPr>
              <a:t>5: </a:t>
            </a:r>
            <a:r>
              <a:rPr lang="de-DE" sz="2400" dirty="0" err="1" smtClean="0">
                <a:solidFill>
                  <a:schemeClr val="bg1">
                    <a:lumMod val="75000"/>
                  </a:schemeClr>
                </a:solidFill>
              </a:rPr>
              <a:t>new</a:t>
            </a:r>
            <a:r>
              <a:rPr lang="de-DE" sz="2400" dirty="0" smtClean="0">
                <a:solidFill>
                  <a:schemeClr val="bg1">
                    <a:lumMod val="75000"/>
                  </a:schemeClr>
                </a:solidFill>
              </a:rPr>
              <a:t> </a:t>
            </a:r>
            <a:r>
              <a:rPr lang="de-DE" sz="2400" dirty="0" err="1" smtClean="0">
                <a:solidFill>
                  <a:schemeClr val="bg1">
                    <a:lumMod val="75000"/>
                  </a:schemeClr>
                </a:solidFill>
              </a:rPr>
              <a:t>text</a:t>
            </a:r>
            <a:r>
              <a:rPr lang="de-DE" sz="2400" dirty="0" smtClean="0">
                <a:solidFill>
                  <a:schemeClr val="bg1">
                    <a:lumMod val="75000"/>
                  </a:schemeClr>
                </a:solidFill>
              </a:rPr>
              <a:t> </a:t>
            </a:r>
            <a:r>
              <a:rPr lang="de-DE" sz="2400" dirty="0" err="1">
                <a:solidFill>
                  <a:schemeClr val="bg1">
                    <a:lumMod val="75000"/>
                  </a:schemeClr>
                </a:solidFill>
              </a:rPr>
              <a:t>is</a:t>
            </a:r>
            <a:r>
              <a:rPr lang="de-DE" sz="2400" dirty="0">
                <a:solidFill>
                  <a:schemeClr val="bg1">
                    <a:lumMod val="75000"/>
                  </a:schemeClr>
                </a:solidFill>
              </a:rPr>
              <a:t> </a:t>
            </a:r>
            <a:r>
              <a:rPr lang="de-DE" sz="2400" dirty="0" err="1">
                <a:solidFill>
                  <a:schemeClr val="bg1">
                    <a:lumMod val="75000"/>
                  </a:schemeClr>
                </a:solidFill>
              </a:rPr>
              <a:t>stable</a:t>
            </a:r>
            <a:r>
              <a:rPr lang="de-DE" sz="2400" dirty="0">
                <a:solidFill>
                  <a:schemeClr val="bg1">
                    <a:lumMod val="75000"/>
                  </a:schemeClr>
                </a:solidFill>
              </a:rPr>
              <a:t>, </a:t>
            </a:r>
            <a:r>
              <a:rPr lang="de-DE" sz="2400" dirty="0" err="1">
                <a:solidFill>
                  <a:schemeClr val="bg1">
                    <a:lumMod val="75000"/>
                  </a:schemeClr>
                </a:solidFill>
              </a:rPr>
              <a:t>details</a:t>
            </a:r>
            <a:r>
              <a:rPr lang="de-DE" sz="2400" dirty="0">
                <a:solidFill>
                  <a:schemeClr val="bg1">
                    <a:lumMod val="75000"/>
                  </a:schemeClr>
                </a:solidFill>
              </a:rPr>
              <a:t> </a:t>
            </a:r>
            <a:r>
              <a:rPr lang="de-DE" sz="2400" dirty="0" err="1">
                <a:solidFill>
                  <a:schemeClr val="bg1">
                    <a:lumMod val="75000"/>
                  </a:schemeClr>
                </a:solidFill>
              </a:rPr>
              <a:t>under</a:t>
            </a:r>
            <a:r>
              <a:rPr lang="de-DE" sz="2400" dirty="0">
                <a:solidFill>
                  <a:schemeClr val="bg1">
                    <a:lumMod val="75000"/>
                  </a:schemeClr>
                </a:solidFill>
              </a:rPr>
              <a:t> </a:t>
            </a:r>
            <a:r>
              <a:rPr lang="de-DE" sz="2400" dirty="0" err="1">
                <a:solidFill>
                  <a:schemeClr val="bg1">
                    <a:lumMod val="75000"/>
                  </a:schemeClr>
                </a:solidFill>
              </a:rPr>
              <a:t>discussion</a:t>
            </a:r>
            <a:endParaRPr lang="de-DE" sz="2400" dirty="0">
              <a:solidFill>
                <a:schemeClr val="bg1">
                  <a:lumMod val="75000"/>
                </a:schemeClr>
              </a:solidFill>
            </a:endParaRPr>
          </a:p>
          <a:p>
            <a:pPr marL="1085850" lvl="1" indent="-342900" algn="just">
              <a:buFont typeface="Arial" panose="020B0604020202020204" pitchFamily="34" charset="0"/>
              <a:buChar char="•"/>
              <a:defRPr/>
            </a:pPr>
            <a:r>
              <a:rPr lang="de-DE" sz="2400" dirty="0">
                <a:solidFill>
                  <a:schemeClr val="bg1">
                    <a:lumMod val="75000"/>
                  </a:schemeClr>
                </a:solidFill>
              </a:rPr>
              <a:t>6: </a:t>
            </a:r>
            <a:r>
              <a:rPr lang="de-DE" sz="2400" dirty="0" err="1" smtClean="0">
                <a:solidFill>
                  <a:schemeClr val="bg1">
                    <a:lumMod val="75000"/>
                  </a:schemeClr>
                </a:solidFill>
              </a:rPr>
              <a:t>new</a:t>
            </a:r>
            <a:r>
              <a:rPr lang="de-DE" sz="2400" dirty="0" smtClean="0">
                <a:solidFill>
                  <a:schemeClr val="bg1">
                    <a:lumMod val="75000"/>
                  </a:schemeClr>
                </a:solidFill>
              </a:rPr>
              <a:t> </a:t>
            </a:r>
            <a:r>
              <a:rPr lang="de-DE" sz="2400" dirty="0" err="1" smtClean="0">
                <a:solidFill>
                  <a:schemeClr val="bg1">
                    <a:lumMod val="75000"/>
                  </a:schemeClr>
                </a:solidFill>
              </a:rPr>
              <a:t>text</a:t>
            </a:r>
            <a:r>
              <a:rPr lang="de-DE" sz="2400" dirty="0" smtClean="0">
                <a:solidFill>
                  <a:schemeClr val="bg1">
                    <a:lumMod val="75000"/>
                  </a:schemeClr>
                </a:solidFill>
              </a:rPr>
              <a:t> </a:t>
            </a:r>
            <a:r>
              <a:rPr lang="de-DE" sz="2400" dirty="0" err="1">
                <a:solidFill>
                  <a:schemeClr val="bg1">
                    <a:lumMod val="75000"/>
                  </a:schemeClr>
                </a:solidFill>
              </a:rPr>
              <a:t>is</a:t>
            </a:r>
            <a:r>
              <a:rPr lang="de-DE" sz="2400" dirty="0">
                <a:solidFill>
                  <a:schemeClr val="bg1">
                    <a:lumMod val="75000"/>
                  </a:schemeClr>
                </a:solidFill>
              </a:rPr>
              <a:t> </a:t>
            </a:r>
            <a:r>
              <a:rPr lang="de-DE" sz="2400" dirty="0" err="1">
                <a:solidFill>
                  <a:schemeClr val="bg1">
                    <a:lumMod val="75000"/>
                  </a:schemeClr>
                </a:solidFill>
              </a:rPr>
              <a:t>stable</a:t>
            </a:r>
            <a:r>
              <a:rPr lang="de-DE" sz="2400" dirty="0">
                <a:solidFill>
                  <a:schemeClr val="bg1">
                    <a:lumMod val="75000"/>
                  </a:schemeClr>
                </a:solidFill>
              </a:rPr>
              <a:t>, </a:t>
            </a:r>
            <a:r>
              <a:rPr lang="de-DE" sz="2400" dirty="0" err="1">
                <a:solidFill>
                  <a:schemeClr val="bg1">
                    <a:lumMod val="75000"/>
                  </a:schemeClr>
                </a:solidFill>
              </a:rPr>
              <a:t>details</a:t>
            </a:r>
            <a:r>
              <a:rPr lang="de-DE" sz="2400" dirty="0">
                <a:solidFill>
                  <a:schemeClr val="bg1">
                    <a:lumMod val="75000"/>
                  </a:schemeClr>
                </a:solidFill>
              </a:rPr>
              <a:t> </a:t>
            </a:r>
            <a:r>
              <a:rPr lang="de-DE" sz="2400" dirty="0" err="1">
                <a:solidFill>
                  <a:schemeClr val="bg1">
                    <a:lumMod val="75000"/>
                  </a:schemeClr>
                </a:solidFill>
              </a:rPr>
              <a:t>under</a:t>
            </a:r>
            <a:r>
              <a:rPr lang="de-DE" sz="2400" dirty="0">
                <a:solidFill>
                  <a:schemeClr val="bg1">
                    <a:lumMod val="75000"/>
                  </a:schemeClr>
                </a:solidFill>
              </a:rPr>
              <a:t> </a:t>
            </a:r>
            <a:r>
              <a:rPr lang="de-DE" sz="2400" dirty="0" err="1">
                <a:solidFill>
                  <a:schemeClr val="bg1">
                    <a:lumMod val="75000"/>
                  </a:schemeClr>
                </a:solidFill>
              </a:rPr>
              <a:t>discussion</a:t>
            </a:r>
            <a:endParaRPr lang="de-DE" sz="2400" dirty="0">
              <a:solidFill>
                <a:schemeClr val="bg1">
                  <a:lumMod val="75000"/>
                </a:schemeClr>
              </a:solidFill>
            </a:endParaRPr>
          </a:p>
          <a:p>
            <a:pPr marL="1085850" lvl="1" indent="-342900" algn="just">
              <a:buFont typeface="Arial" panose="020B0604020202020204" pitchFamily="34" charset="0"/>
              <a:buChar char="•"/>
              <a:defRPr/>
            </a:pPr>
            <a:r>
              <a:rPr lang="de-DE" sz="2400" dirty="0"/>
              <a:t>7: </a:t>
            </a:r>
            <a:r>
              <a:rPr lang="de-DE" sz="2400" dirty="0" err="1" smtClean="0"/>
              <a:t>from</a:t>
            </a:r>
            <a:r>
              <a:rPr lang="de-DE" sz="2400" dirty="0" smtClean="0"/>
              <a:t> </a:t>
            </a:r>
            <a:r>
              <a:rPr lang="de-DE" sz="2400" dirty="0" err="1"/>
              <a:t>old</a:t>
            </a:r>
            <a:r>
              <a:rPr lang="de-DE" sz="2400" dirty="0"/>
              <a:t> </a:t>
            </a:r>
            <a:r>
              <a:rPr lang="de-DE" sz="2400" dirty="0" err="1" smtClean="0"/>
              <a:t>draft</a:t>
            </a:r>
            <a:r>
              <a:rPr lang="de-DE" sz="2400" dirty="0" smtClean="0"/>
              <a:t>: </a:t>
            </a:r>
            <a:r>
              <a:rPr lang="de-DE" sz="2400" dirty="0" err="1"/>
              <a:t>delete</a:t>
            </a:r>
            <a:r>
              <a:rPr lang="de-DE" sz="2400" dirty="0"/>
              <a:t> obsolete </a:t>
            </a:r>
            <a:r>
              <a:rPr lang="de-DE" sz="2400" dirty="0" err="1"/>
              <a:t>parts</a:t>
            </a:r>
            <a:r>
              <a:rPr lang="de-DE" sz="2400" dirty="0"/>
              <a:t>, </a:t>
            </a:r>
            <a:r>
              <a:rPr lang="de-DE" sz="2400" dirty="0" err="1"/>
              <a:t>create</a:t>
            </a:r>
            <a:r>
              <a:rPr lang="de-DE" sz="2400" dirty="0"/>
              <a:t> </a:t>
            </a:r>
            <a:r>
              <a:rPr lang="de-DE" sz="2400" dirty="0" err="1"/>
              <a:t>new</a:t>
            </a:r>
            <a:r>
              <a:rPr lang="de-DE" sz="2400" dirty="0"/>
              <a:t> </a:t>
            </a:r>
            <a:r>
              <a:rPr lang="de-DE" sz="2400" dirty="0" err="1"/>
              <a:t>text</a:t>
            </a:r>
            <a:endParaRPr lang="de-DE" sz="2400" dirty="0"/>
          </a:p>
          <a:p>
            <a:pPr marL="1085850" lvl="1" indent="-342900" algn="just">
              <a:buFont typeface="Arial" panose="020B0604020202020204" pitchFamily="34" charset="0"/>
              <a:buChar char="•"/>
              <a:defRPr/>
            </a:pPr>
            <a:r>
              <a:rPr lang="de-DE" sz="2400" dirty="0"/>
              <a:t>8: </a:t>
            </a:r>
            <a:r>
              <a:rPr lang="de-DE" sz="2400" dirty="0" err="1" smtClean="0"/>
              <a:t>from</a:t>
            </a:r>
            <a:r>
              <a:rPr lang="de-DE" sz="2400" dirty="0" smtClean="0"/>
              <a:t> </a:t>
            </a:r>
            <a:r>
              <a:rPr lang="de-DE" sz="2400" dirty="0" err="1"/>
              <a:t>old</a:t>
            </a:r>
            <a:r>
              <a:rPr lang="de-DE" sz="2400" dirty="0"/>
              <a:t> </a:t>
            </a:r>
            <a:r>
              <a:rPr lang="de-DE" sz="2400" dirty="0" err="1" smtClean="0"/>
              <a:t>draft</a:t>
            </a:r>
            <a:r>
              <a:rPr lang="de-DE" sz="2400" dirty="0" smtClean="0"/>
              <a:t>: </a:t>
            </a:r>
            <a:r>
              <a:rPr lang="de-DE" sz="2400" dirty="0" err="1"/>
              <a:t>delete</a:t>
            </a:r>
            <a:r>
              <a:rPr lang="de-DE" sz="2400" dirty="0"/>
              <a:t> obsolete </a:t>
            </a:r>
            <a:r>
              <a:rPr lang="de-DE" sz="2400" dirty="0" err="1"/>
              <a:t>parts</a:t>
            </a:r>
            <a:r>
              <a:rPr lang="de-DE" sz="2400" dirty="0"/>
              <a:t>, </a:t>
            </a:r>
            <a:r>
              <a:rPr lang="de-DE" sz="2400" dirty="0" err="1"/>
              <a:t>create</a:t>
            </a:r>
            <a:r>
              <a:rPr lang="de-DE" sz="2400" dirty="0"/>
              <a:t> </a:t>
            </a:r>
            <a:r>
              <a:rPr lang="de-DE" sz="2400" dirty="0" err="1"/>
              <a:t>new</a:t>
            </a:r>
            <a:r>
              <a:rPr lang="de-DE" sz="2400" dirty="0"/>
              <a:t> </a:t>
            </a:r>
            <a:r>
              <a:rPr lang="de-DE" sz="2400" dirty="0" err="1"/>
              <a:t>text</a:t>
            </a:r>
            <a:endParaRPr lang="en-GB" altLang="en-US" sz="2400"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a:t>
            </a:r>
            <a:r>
              <a:rPr lang="en-US" altLang="en-US" sz="1600" dirty="0" smtClean="0"/>
              <a:t>2019</a:t>
            </a:r>
          </a:p>
        </p:txBody>
      </p:sp>
    </p:spTree>
    <p:extLst>
      <p:ext uri="{BB962C8B-B14F-4D97-AF65-F5344CB8AC3E}">
        <p14:creationId xmlns:p14="http://schemas.microsoft.com/office/powerpoint/2010/main" val="30928538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17</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a:t>
            </a:r>
            <a:r>
              <a:rPr lang="en-US" altLang="en-US" sz="3600" dirty="0" smtClean="0"/>
              <a:t>46</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t>
            </a:r>
            <a:r>
              <a:rPr lang="en-GB" altLang="en-US" dirty="0" smtClean="0">
                <a:sym typeface="Wingdings" panose="05000000000000000000" pitchFamily="2" charset="2"/>
              </a:rPr>
              <a:t>update Clauses 7 and 8 in the draft according to the comment resolution in doc</a:t>
            </a:r>
            <a:r>
              <a:rPr lang="en-GB" altLang="en-US" dirty="0" smtClean="0">
                <a:sym typeface="Wingdings" panose="05000000000000000000" pitchFamily="2" charset="2"/>
              </a:rPr>
              <a:t>. 15-19/0xxxr2.</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a:t>
            </a:r>
            <a:r>
              <a:rPr lang="en-GB" altLang="en-US" dirty="0" smtClean="0">
                <a:sym typeface="Wingdings" panose="05000000000000000000" pitchFamily="2" charset="2"/>
              </a:rPr>
              <a:t>by</a:t>
            </a: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Seconded </a:t>
            </a:r>
            <a:r>
              <a:rPr lang="en-GB" altLang="en-US" dirty="0" smtClean="0">
                <a:sym typeface="Wingdings" panose="05000000000000000000" pitchFamily="2" charset="2"/>
              </a:rPr>
              <a:t>by</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Y / N / A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Motion approved.</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a:t>
            </a:r>
            <a:r>
              <a:rPr lang="en-US" altLang="en-US" sz="1600" dirty="0" smtClean="0"/>
              <a:t>2019</a:t>
            </a:r>
          </a:p>
        </p:txBody>
      </p:sp>
    </p:spTree>
    <p:extLst>
      <p:ext uri="{BB962C8B-B14F-4D97-AF65-F5344CB8AC3E}">
        <p14:creationId xmlns:p14="http://schemas.microsoft.com/office/powerpoint/2010/main" val="23591167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18</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a:t>
            </a:r>
            <a:r>
              <a:rPr lang="en-US" altLang="en-US" sz="3600" dirty="0" smtClean="0"/>
              <a:t>47</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Include the resolution of comments against TG13 draft </a:t>
            </a:r>
            <a:r>
              <a:rPr lang="en-GB" altLang="en-US" dirty="0" smtClean="0">
                <a:sym typeface="Wingdings" panose="05000000000000000000" pitchFamily="2" charset="2"/>
              </a:rPr>
              <a:t>D4.1 </a:t>
            </a:r>
            <a:r>
              <a:rPr lang="en-GB" altLang="en-US" dirty="0" smtClean="0">
                <a:sym typeface="Wingdings" panose="05000000000000000000" pitchFamily="2" charset="2"/>
              </a:rPr>
              <a:t>as contained </a:t>
            </a:r>
            <a:r>
              <a:rPr lang="en-US" altLang="en-US" dirty="0" smtClean="0"/>
              <a:t>in </a:t>
            </a:r>
            <a:r>
              <a:rPr lang="en-US" altLang="en-US" dirty="0"/>
              <a:t>doc. </a:t>
            </a:r>
            <a:r>
              <a:rPr lang="en-US" altLang="en-US" dirty="0" smtClean="0"/>
              <a:t>15-19/0xxxr1 </a:t>
            </a:r>
            <a:r>
              <a:rPr lang="en-US" altLang="en-US" dirty="0" smtClean="0"/>
              <a:t>into the new TG13 draft </a:t>
            </a:r>
            <a:r>
              <a:rPr lang="en-US" altLang="en-US" dirty="0" smtClean="0"/>
              <a:t>D5.0. </a:t>
            </a:r>
            <a:r>
              <a:rPr lang="en-US" altLang="en-US" dirty="0" smtClean="0"/>
              <a:t>The Technical Editor is granted the right to correct the section numbering and make editorial changes.</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a:t>
            </a:r>
            <a:r>
              <a:rPr lang="en-GB" altLang="en-US" dirty="0" smtClean="0">
                <a:sym typeface="Wingdings" panose="05000000000000000000" pitchFamily="2" charset="2"/>
              </a:rPr>
              <a:t>by</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a:t>
            </a:r>
            <a:r>
              <a:rPr lang="en-GB" altLang="en-US" dirty="0" smtClean="0">
                <a:sym typeface="Wingdings" panose="05000000000000000000" pitchFamily="2" charset="2"/>
              </a:rPr>
              <a:t>by</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Y / N / A = </a:t>
            </a:r>
            <a:r>
              <a:rPr lang="en-GB" altLang="en-US" dirty="0" smtClean="0">
                <a:sym typeface="Wingdings" panose="05000000000000000000" pitchFamily="2" charset="2"/>
              </a:rPr>
              <a:t> 		Motion approved.</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a:t>
            </a:r>
            <a:r>
              <a:rPr lang="en-US" altLang="en-US" sz="1600" dirty="0" smtClean="0"/>
              <a:t>2019</a:t>
            </a:r>
          </a:p>
        </p:txBody>
      </p:sp>
    </p:spTree>
    <p:extLst>
      <p:ext uri="{BB962C8B-B14F-4D97-AF65-F5344CB8AC3E}">
        <p14:creationId xmlns:p14="http://schemas.microsoft.com/office/powerpoint/2010/main" val="22790984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19</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#3</a:t>
            </a:r>
            <a:endParaRPr lang="en-US" altLang="en-US" sz="3600" dirty="0"/>
          </a:p>
          <a:p>
            <a:pPr algn="just">
              <a:buFontTx/>
              <a:buNone/>
            </a:pPr>
            <a:r>
              <a:rPr lang="en-US" altLang="en-US" sz="3600" dirty="0"/>
              <a:t>Tuesday P</a:t>
            </a:r>
            <a:r>
              <a:rPr lang="en-US" altLang="en-US" sz="3600" dirty="0" smtClean="0"/>
              <a:t>M1, </a:t>
            </a:r>
            <a:r>
              <a:rPr lang="en-US" altLang="en-US" sz="3600" dirty="0" smtClean="0"/>
              <a:t>May 14, </a:t>
            </a:r>
            <a:r>
              <a:rPr lang="en-US" altLang="en-US" sz="3600" dirty="0" smtClean="0"/>
              <a:t>2019</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3713329576"/>
              </p:ext>
            </p:extLst>
          </p:nvPr>
        </p:nvGraphicFramePr>
        <p:xfrm>
          <a:off x="533400" y="2362200"/>
          <a:ext cx="8229600" cy="2560056"/>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800" dirty="0" smtClean="0"/>
                        <a:t>Number of slots for </a:t>
                      </a:r>
                      <a:r>
                        <a:rPr lang="en-US" altLang="en-US" sz="1800" dirty="0" smtClean="0"/>
                        <a:t>July </a:t>
                      </a:r>
                      <a:r>
                        <a:rPr lang="en-US" altLang="en-US" sz="1800" dirty="0" smtClean="0"/>
                        <a:t>= 6</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3013041593"/>
                  </a:ext>
                </a:extLst>
              </a:tr>
              <a:tr h="3657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Review </a:t>
                      </a:r>
                      <a:r>
                        <a:rPr lang="de-DE" altLang="en-US" sz="1800" dirty="0" err="1" smtClean="0"/>
                        <a:t>new</a:t>
                      </a:r>
                      <a:r>
                        <a:rPr lang="de-DE" altLang="en-US" sz="1800" dirty="0" smtClean="0"/>
                        <a:t> </a:t>
                      </a:r>
                      <a:r>
                        <a:rPr lang="de-DE" altLang="en-US" sz="1800" dirty="0" err="1" smtClean="0"/>
                        <a:t>text</a:t>
                      </a:r>
                      <a:r>
                        <a:rPr lang="de-DE" altLang="en-US" sz="1800" dirty="0" smtClean="0"/>
                        <a:t> on </a:t>
                      </a:r>
                      <a:r>
                        <a:rPr lang="de-DE" altLang="en-US" sz="1800" dirty="0" err="1" smtClean="0"/>
                        <a:t>clause</a:t>
                      </a:r>
                      <a:r>
                        <a:rPr lang="de-DE" altLang="en-US" sz="1800" dirty="0" smtClean="0"/>
                        <a:t> 7  in </a:t>
                      </a:r>
                      <a:r>
                        <a:rPr lang="de-DE" altLang="en-US" sz="1800" dirty="0" err="1" smtClean="0"/>
                        <a:t>doc</a:t>
                      </a:r>
                      <a:r>
                        <a:rPr lang="de-DE" altLang="en-US" sz="1800" dirty="0" smtClean="0"/>
                        <a:t> 15-19/0xxxr1</a:t>
                      </a:r>
                      <a:endParaRPr lang="en-GB" altLang="en-US" sz="1800" dirty="0" smtClean="0"/>
                    </a:p>
                  </a:txBody>
                  <a:tcPr marT="45764" marB="45764"/>
                </a:tc>
                <a:tc>
                  <a:txBody>
                    <a:bodyPr/>
                    <a:lstStyle/>
                    <a:p>
                      <a:r>
                        <a:rPr lang="en-US" sz="1800" dirty="0" smtClean="0"/>
                        <a:t>95</a:t>
                      </a:r>
                      <a:endParaRPr lang="en-US" sz="1800" dirty="0"/>
                    </a:p>
                  </a:txBody>
                  <a:tcPr marT="45764" marB="45764"/>
                </a:tc>
                <a:extLst>
                  <a:ext uri="{0D108BD9-81ED-4DB2-BD59-A6C34878D82A}">
                    <a16:rowId xmlns:a16="http://schemas.microsoft.com/office/drawing/2014/main" val="1565793883"/>
                  </a:ext>
                </a:extLst>
              </a:tr>
              <a:tr h="365702">
                <a:tc>
                  <a:txBody>
                    <a:bodyPr/>
                    <a:lstStyle/>
                    <a:p>
                      <a:pPr marL="358775" marR="0" lvl="1" indent="-358775" algn="just" defTabSz="914400" rtl="0" eaLnBrk="1" fontAlgn="auto" latinLnBrk="0" hangingPunct="1">
                        <a:lnSpc>
                          <a:spcPct val="100000"/>
                        </a:lnSpc>
                        <a:spcBef>
                          <a:spcPts val="0"/>
                        </a:spcBef>
                        <a:spcAft>
                          <a:spcPts val="300"/>
                        </a:spcAft>
                        <a:buClrTx/>
                        <a:buSzTx/>
                        <a:buFontTx/>
                        <a:buNone/>
                        <a:tabLst/>
                        <a:defRPr/>
                      </a:pPr>
                      <a:r>
                        <a:rPr lang="en-US" altLang="en-US" sz="1800" dirty="0" smtClean="0"/>
                        <a:t>Move new text in </a:t>
                      </a:r>
                      <a:r>
                        <a:rPr lang="en-US" altLang="en-US" sz="1800" dirty="0" smtClean="0"/>
                        <a:t>doc. </a:t>
                      </a:r>
                      <a:r>
                        <a:rPr lang="en-US" altLang="en-US" sz="1800" dirty="0" smtClean="0"/>
                        <a:t>15-19/0xxxr1 into</a:t>
                      </a:r>
                      <a:r>
                        <a:rPr lang="en-US" altLang="en-US" sz="1800" baseline="0" dirty="0" smtClean="0"/>
                        <a:t> the draft</a:t>
                      </a:r>
                      <a:endParaRPr lang="en-US" altLang="en-US" sz="1800" dirty="0" smtClean="0"/>
                    </a:p>
                  </a:txBody>
                  <a:tcPr marT="45764" marB="45764"/>
                </a:tc>
                <a:tc>
                  <a:txBody>
                    <a:bodyPr/>
                    <a:lstStyle/>
                    <a:p>
                      <a:r>
                        <a:rPr lang="en-US" sz="1800" dirty="0" smtClean="0"/>
                        <a:t>10</a:t>
                      </a:r>
                      <a:endParaRPr lang="en-US" sz="1800" dirty="0"/>
                    </a:p>
                  </a:txBody>
                  <a:tcPr marT="45764" marB="45764"/>
                </a:tc>
                <a:extLst>
                  <a:ext uri="{0D108BD9-81ED-4DB2-BD59-A6C34878D82A}">
                    <a16:rowId xmlns:a16="http://schemas.microsoft.com/office/drawing/2014/main" val="1647964109"/>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a:t>
            </a:r>
            <a:r>
              <a:rPr lang="en-US" altLang="en-US" sz="1600" dirty="0" smtClean="0"/>
              <a:t>2019</a:t>
            </a:r>
          </a:p>
        </p:txBody>
      </p:sp>
    </p:spTree>
    <p:extLst>
      <p:ext uri="{BB962C8B-B14F-4D97-AF65-F5344CB8AC3E}">
        <p14:creationId xmlns:p14="http://schemas.microsoft.com/office/powerpoint/2010/main" val="38750317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Wireless Communication meeting </a:t>
            </a:r>
            <a:r>
              <a:rPr lang="en-US" altLang="en-US" dirty="0" smtClean="0"/>
              <a:t>agenda for </a:t>
            </a:r>
            <a:r>
              <a:rPr lang="en-US" altLang="en-US" dirty="0"/>
              <a:t>the </a:t>
            </a:r>
            <a:r>
              <a:rPr lang="en-US" altLang="en-US" dirty="0" smtClean="0"/>
              <a:t>May </a:t>
            </a:r>
            <a:r>
              <a:rPr lang="en-US" altLang="en-US" dirty="0" smtClean="0"/>
              <a:t>2019 </a:t>
            </a:r>
            <a:r>
              <a:rPr lang="en-US" altLang="en-US" dirty="0"/>
              <a:t>session in </a:t>
            </a:r>
            <a:r>
              <a:rPr lang="en-US" altLang="en-US" dirty="0" smtClean="0"/>
              <a:t>Atlanta.</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a:t>
            </a:r>
            <a:r>
              <a:rPr lang="en-US" altLang="en-US" sz="1600" dirty="0" smtClean="0"/>
              <a:t>2019</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20</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a:t>
            </a:r>
            <a:r>
              <a:rPr lang="en-US" altLang="en-US" sz="3600" dirty="0" smtClean="0"/>
              <a:t>48</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t>
            </a:r>
            <a:r>
              <a:rPr lang="en-GB" altLang="en-US" dirty="0" smtClean="0">
                <a:sym typeface="Wingdings" panose="05000000000000000000" pitchFamily="2" charset="2"/>
              </a:rPr>
              <a:t>include </a:t>
            </a:r>
            <a:r>
              <a:rPr lang="en-GB" altLang="en-US" dirty="0" smtClean="0">
                <a:sym typeface="Wingdings" panose="05000000000000000000" pitchFamily="2" charset="2"/>
              </a:rPr>
              <a:t>the </a:t>
            </a:r>
            <a:r>
              <a:rPr lang="en-GB" altLang="en-US" dirty="0" smtClean="0">
                <a:sym typeface="Wingdings" panose="05000000000000000000" pitchFamily="2" charset="2"/>
              </a:rPr>
              <a:t>new text on Clause 7 in doc. 15-19/0xxxry into the draft.</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a:t>
            </a: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Seconded by</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Y / </a:t>
            </a:r>
            <a:r>
              <a:rPr lang="en-GB" altLang="en-US" dirty="0" smtClean="0">
                <a:sym typeface="Wingdings" panose="05000000000000000000" pitchFamily="2" charset="2"/>
              </a:rPr>
              <a:t>N / A</a:t>
            </a:r>
            <a:r>
              <a:rPr lang="en-GB" altLang="en-US" dirty="0" smtClean="0">
                <a:sym typeface="Wingdings" panose="05000000000000000000" pitchFamily="2" charset="2"/>
              </a:rPr>
              <a:t> =</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a:t>
            </a:r>
            <a:r>
              <a:rPr lang="en-US" altLang="en-US" sz="1600" dirty="0" smtClean="0"/>
              <a:t>2019</a:t>
            </a:r>
          </a:p>
        </p:txBody>
      </p:sp>
    </p:spTree>
    <p:extLst>
      <p:ext uri="{BB962C8B-B14F-4D97-AF65-F5344CB8AC3E}">
        <p14:creationId xmlns:p14="http://schemas.microsoft.com/office/powerpoint/2010/main" val="16170932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21</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#4</a:t>
            </a:r>
            <a:endParaRPr lang="en-US" altLang="en-US" sz="3600" dirty="0"/>
          </a:p>
          <a:p>
            <a:pPr algn="just">
              <a:buFontTx/>
              <a:buNone/>
            </a:pPr>
            <a:r>
              <a:rPr lang="en-US" altLang="en-US" sz="3600" dirty="0" smtClean="0"/>
              <a:t>Wednesday PM1, May 15, </a:t>
            </a:r>
            <a:r>
              <a:rPr lang="en-US" altLang="en-US" sz="3600" dirty="0" smtClean="0"/>
              <a:t>2019</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3806288287"/>
              </p:ext>
            </p:extLst>
          </p:nvPr>
        </p:nvGraphicFramePr>
        <p:xfrm>
          <a:off x="533400" y="2362200"/>
          <a:ext cx="8229600" cy="1828360"/>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aseline="0" dirty="0" smtClean="0">
                          <a:effectLst/>
                          <a:latin typeface="Times New Roman" panose="02020603050405020304" pitchFamily="18" charset="0"/>
                          <a:ea typeface="MS Mincho" panose="02020609040205080304" pitchFamily="49" charset="-128"/>
                        </a:rPr>
                        <a:t>Discussion on </a:t>
                      </a:r>
                      <a:r>
                        <a:rPr lang="en-US" sz="1800" baseline="0" dirty="0" err="1" smtClean="0">
                          <a:effectLst/>
                          <a:latin typeface="Times New Roman" panose="02020603050405020304" pitchFamily="18" charset="0"/>
                          <a:ea typeface="MS Mincho" panose="02020609040205080304" pitchFamily="49" charset="-128"/>
                        </a:rPr>
                        <a:t>ToC</a:t>
                      </a:r>
                      <a:r>
                        <a:rPr lang="en-US" sz="1800" baseline="0" dirty="0" smtClean="0">
                          <a:effectLst/>
                          <a:latin typeface="Times New Roman" panose="02020603050405020304" pitchFamily="18" charset="0"/>
                          <a:ea typeface="MS Mincho" panose="02020609040205080304" pitchFamily="49" charset="-128"/>
                        </a:rPr>
                        <a:t> and content of clause 8</a:t>
                      </a:r>
                      <a:endParaRPr lang="en-US" altLang="en-US" sz="3200" baseline="0" dirty="0" smtClean="0"/>
                    </a:p>
                  </a:txBody>
                  <a:tcPr marT="45764" marB="45764"/>
                </a:tc>
                <a:tc>
                  <a:txBody>
                    <a:bodyPr/>
                    <a:lstStyle/>
                    <a:p>
                      <a:r>
                        <a:rPr lang="en-US" sz="1800" baseline="0" dirty="0" smtClean="0"/>
                        <a:t>110</a:t>
                      </a:r>
                      <a:endParaRPr lang="en-US" sz="1800" baseline="0" dirty="0"/>
                    </a:p>
                  </a:txBody>
                  <a:tcPr marT="45764" marB="45764"/>
                </a:tc>
                <a:extLst>
                  <a:ext uri="{0D108BD9-81ED-4DB2-BD59-A6C34878D82A}">
                    <a16:rowId xmlns:a16="http://schemas.microsoft.com/office/drawing/2014/main" val="2060182001"/>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a:t>
            </a:r>
            <a:r>
              <a:rPr lang="en-US" altLang="en-US" sz="1600" dirty="0" smtClean="0"/>
              <a:t>2019</a:t>
            </a:r>
          </a:p>
        </p:txBody>
      </p:sp>
    </p:spTree>
    <p:extLst>
      <p:ext uri="{BB962C8B-B14F-4D97-AF65-F5344CB8AC3E}">
        <p14:creationId xmlns:p14="http://schemas.microsoft.com/office/powerpoint/2010/main" val="14775685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6100A1B3-8543-4150-BF28-C0C711A7AF40}" type="slidenum">
              <a:rPr lang="en-US" altLang="en-US" sz="1200" b="0" smtClean="0"/>
              <a:pPr>
                <a:spcBef>
                  <a:spcPct val="0"/>
                </a:spcBef>
                <a:buFontTx/>
                <a:buNone/>
              </a:pPr>
              <a:t>22</a:t>
            </a:fld>
            <a:endParaRPr lang="en-US" altLang="en-US" sz="1200" b="0" smtClean="0"/>
          </a:p>
        </p:txBody>
      </p:sp>
      <p:sp>
        <p:nvSpPr>
          <p:cNvPr id="39939"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#5</a:t>
            </a:r>
            <a:endParaRPr lang="en-US" altLang="en-US" sz="3600" dirty="0"/>
          </a:p>
          <a:p>
            <a:pPr algn="just">
              <a:buFontTx/>
              <a:buNone/>
            </a:pPr>
            <a:r>
              <a:rPr lang="nn-NO" altLang="en-US" sz="3600" dirty="0" smtClean="0"/>
              <a:t>Thursday AM2, May 16, </a:t>
            </a:r>
            <a:r>
              <a:rPr lang="nn-NO" altLang="en-US" sz="3600" dirty="0" smtClean="0"/>
              <a:t>2019</a:t>
            </a:r>
            <a:endParaRPr lang="en-US" altLang="en-US" dirty="0"/>
          </a:p>
        </p:txBody>
      </p:sp>
      <p:sp>
        <p:nvSpPr>
          <p:cNvPr id="3994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4080117343"/>
              </p:ext>
            </p:extLst>
          </p:nvPr>
        </p:nvGraphicFramePr>
        <p:xfrm>
          <a:off x="838200" y="2362200"/>
          <a:ext cx="8077200" cy="2926395"/>
        </p:xfrm>
        <a:graphic>
          <a:graphicData uri="http://schemas.openxmlformats.org/drawingml/2006/table">
            <a:tbl>
              <a:tblPr firstRow="1" bandRow="1">
                <a:tableStyleId>{5C22544A-7EE6-4342-B048-85BDC9FD1C3A}</a:tableStyleId>
              </a:tblPr>
              <a:tblGrid>
                <a:gridCol w="70287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741">
                <a:tc>
                  <a:txBody>
                    <a:bodyPr/>
                    <a:lstStyle/>
                    <a:p>
                      <a:r>
                        <a:rPr lang="de-DE" sz="1800" dirty="0" smtClean="0"/>
                        <a:t>Item</a:t>
                      </a:r>
                      <a:endParaRPr lang="en-US" sz="1800" dirty="0"/>
                    </a:p>
                  </a:txBody>
                  <a:tcPr marT="45678" marB="45678"/>
                </a:tc>
                <a:tc>
                  <a:txBody>
                    <a:bodyPr/>
                    <a:lstStyle/>
                    <a:p>
                      <a:r>
                        <a:rPr lang="de-DE" sz="1800" dirty="0" smtClean="0"/>
                        <a:t>Time</a:t>
                      </a:r>
                      <a:endParaRPr lang="en-US" sz="1800" dirty="0"/>
                    </a:p>
                  </a:txBody>
                  <a:tcPr marT="45678" marB="45678"/>
                </a:tc>
                <a:extLst>
                  <a:ext uri="{0D108BD9-81ED-4DB2-BD59-A6C34878D82A}">
                    <a16:rowId xmlns:a16="http://schemas.microsoft.com/office/drawing/2014/main" val="10000"/>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78" marB="45678"/>
                </a:tc>
                <a:tc>
                  <a:txBody>
                    <a:bodyPr/>
                    <a:lstStyle/>
                    <a:p>
                      <a:r>
                        <a:rPr lang="de-DE" sz="1800" dirty="0" smtClean="0"/>
                        <a:t>3</a:t>
                      </a:r>
                      <a:endParaRPr lang="en-US" sz="1800" dirty="0"/>
                    </a:p>
                  </a:txBody>
                  <a:tcPr marT="45678" marB="45678"/>
                </a:tc>
                <a:extLst>
                  <a:ext uri="{0D108BD9-81ED-4DB2-BD59-A6C34878D82A}">
                    <a16:rowId xmlns:a16="http://schemas.microsoft.com/office/drawing/2014/main" val="10001"/>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78" marB="45678"/>
                </a:tc>
                <a:tc>
                  <a:txBody>
                    <a:bodyPr/>
                    <a:lstStyle/>
                    <a:p>
                      <a:r>
                        <a:rPr lang="de-DE" sz="1800" dirty="0" smtClean="0"/>
                        <a:t>5</a:t>
                      </a:r>
                      <a:endParaRPr lang="en-US" sz="1800" dirty="0"/>
                    </a:p>
                  </a:txBody>
                  <a:tcPr marT="45678" marB="45678"/>
                </a:tc>
                <a:extLst>
                  <a:ext uri="{0D108BD9-81ED-4DB2-BD59-A6C34878D82A}">
                    <a16:rowId xmlns:a16="http://schemas.microsoft.com/office/drawing/2014/main" val="10002"/>
                  </a:ext>
                </a:extLst>
              </a:tr>
              <a:tr h="365837">
                <a:tc>
                  <a:txBody>
                    <a:bodyPr/>
                    <a:lstStyle/>
                    <a:p>
                      <a:pPr marL="0" lvl="0" indent="0" algn="just">
                        <a:buFontTx/>
                        <a:buNone/>
                      </a:pPr>
                      <a:r>
                        <a:rPr lang="en-GB" altLang="en-US" sz="1800" dirty="0" smtClean="0"/>
                        <a:t>Tentative Agenda for </a:t>
                      </a:r>
                      <a:r>
                        <a:rPr lang="en-GB" altLang="en-US" sz="1800" dirty="0" smtClean="0"/>
                        <a:t>July</a:t>
                      </a:r>
                      <a:endParaRPr lang="en-GB" altLang="en-US" sz="1800" dirty="0" smtClean="0"/>
                    </a:p>
                  </a:txBody>
                  <a:tcPr marT="45684" marB="45684"/>
                </a:tc>
                <a:tc>
                  <a:txBody>
                    <a:bodyPr/>
                    <a:lstStyle/>
                    <a:p>
                      <a:r>
                        <a:rPr lang="de-DE" sz="1800" dirty="0" smtClean="0"/>
                        <a:t>20</a:t>
                      </a:r>
                      <a:endParaRPr lang="en-US" sz="1800" dirty="0"/>
                    </a:p>
                  </a:txBody>
                  <a:tcPr marT="45684" marB="45684"/>
                </a:tc>
                <a:extLst>
                  <a:ext uri="{0D108BD9-81ED-4DB2-BD59-A6C34878D82A}">
                    <a16:rowId xmlns:a16="http://schemas.microsoft.com/office/drawing/2014/main" val="848256034"/>
                  </a:ext>
                </a:extLst>
              </a:tr>
              <a:tr h="365837">
                <a:tc>
                  <a:txBody>
                    <a:bodyPr/>
                    <a:lstStyle/>
                    <a:p>
                      <a:pPr marL="0" lvl="0" indent="0" algn="just">
                        <a:buFontTx/>
                        <a:buNone/>
                      </a:pPr>
                      <a:r>
                        <a:rPr lang="en-GB" altLang="en-US" sz="1800" dirty="0" smtClean="0"/>
                        <a:t>Conference calls schedule</a:t>
                      </a:r>
                    </a:p>
                  </a:txBody>
                  <a:tcPr marT="45684" marB="45684"/>
                </a:tc>
                <a:tc>
                  <a:txBody>
                    <a:bodyPr/>
                    <a:lstStyle/>
                    <a:p>
                      <a:r>
                        <a:rPr lang="en-US" sz="1800" dirty="0" smtClean="0"/>
                        <a:t>10</a:t>
                      </a:r>
                      <a:endParaRPr lang="en-US" sz="1800" dirty="0"/>
                    </a:p>
                  </a:txBody>
                  <a:tcPr marT="45684" marB="45684"/>
                </a:tc>
                <a:extLst>
                  <a:ext uri="{0D108BD9-81ED-4DB2-BD59-A6C34878D82A}">
                    <a16:rowId xmlns:a16="http://schemas.microsoft.com/office/drawing/2014/main" val="1236103424"/>
                  </a:ext>
                </a:extLst>
              </a:tr>
              <a:tr h="365837">
                <a:tc>
                  <a:txBody>
                    <a:bodyPr/>
                    <a:lstStyle/>
                    <a:p>
                      <a:pPr marL="0" lvl="0" indent="0" algn="just">
                        <a:buFontTx/>
                        <a:buNone/>
                      </a:pPr>
                      <a:r>
                        <a:rPr lang="en-GB" altLang="en-US" sz="1800" dirty="0" smtClean="0"/>
                        <a:t>Update timeline</a:t>
                      </a:r>
                      <a:endParaRPr lang="en-GB" altLang="en-US" sz="1800" dirty="0" smtClean="0"/>
                    </a:p>
                  </a:txBody>
                  <a:tcPr marT="45684" marB="45684"/>
                </a:tc>
                <a:tc>
                  <a:txBody>
                    <a:bodyPr/>
                    <a:lstStyle/>
                    <a:p>
                      <a:r>
                        <a:rPr lang="en-US" sz="1800" dirty="0" smtClean="0"/>
                        <a:t>10</a:t>
                      </a:r>
                      <a:endParaRPr lang="en-US" sz="1800" dirty="0"/>
                    </a:p>
                  </a:txBody>
                  <a:tcPr marT="45684" marB="45684"/>
                </a:tc>
                <a:extLst>
                  <a:ext uri="{0D108BD9-81ED-4DB2-BD59-A6C34878D82A}">
                    <a16:rowId xmlns:a16="http://schemas.microsoft.com/office/drawing/2014/main" val="4094581833"/>
                  </a:ext>
                </a:extLst>
              </a:tr>
              <a:tr h="365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Any other business</a:t>
                      </a:r>
                    </a:p>
                  </a:txBody>
                  <a:tcPr marT="45754" marB="45754"/>
                </a:tc>
                <a:tc>
                  <a:txBody>
                    <a:bodyPr/>
                    <a:lstStyle/>
                    <a:p>
                      <a:r>
                        <a:rPr lang="en-US" sz="1800" dirty="0" smtClean="0"/>
                        <a:t>10</a:t>
                      </a:r>
                      <a:endParaRPr lang="en-US" sz="1800" dirty="0"/>
                    </a:p>
                  </a:txBody>
                  <a:tcPr marT="45754" marB="45754"/>
                </a:tc>
                <a:extLst>
                  <a:ext uri="{0D108BD9-81ED-4DB2-BD59-A6C34878D82A}">
                    <a16:rowId xmlns:a16="http://schemas.microsoft.com/office/drawing/2014/main" val="1303576841"/>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Adjourn</a:t>
                      </a:r>
                    </a:p>
                  </a:txBody>
                  <a:tcPr marT="45752" marB="45752"/>
                </a:tc>
                <a:tc>
                  <a:txBody>
                    <a:bodyPr/>
                    <a:lstStyle/>
                    <a:p>
                      <a:r>
                        <a:rPr lang="de-DE" sz="1800" dirty="0" smtClean="0"/>
                        <a:t>2</a:t>
                      </a:r>
                      <a:endParaRPr lang="en-US" sz="1800" dirty="0"/>
                    </a:p>
                  </a:txBody>
                  <a:tcPr marT="45752" marB="45752"/>
                </a:tc>
                <a:extLst>
                  <a:ext uri="{0D108BD9-81ED-4DB2-BD59-A6C34878D82A}">
                    <a16:rowId xmlns:a16="http://schemas.microsoft.com/office/drawing/2014/main" val="10005"/>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a:t>
            </a:r>
            <a:r>
              <a:rPr lang="en-US" altLang="en-US" sz="1600" dirty="0" smtClean="0"/>
              <a:t>2019</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981200"/>
            <a:ext cx="8534400" cy="2286000"/>
          </a:xfrm>
        </p:spPr>
        <p:txBody>
          <a:bodyPr/>
          <a:lstStyle/>
          <a:p>
            <a:r>
              <a:rPr lang="de-DE" sz="2000" b="0" dirty="0" smtClean="0"/>
              <a:t>Mai </a:t>
            </a:r>
            <a:r>
              <a:rPr lang="de-DE" sz="2000" b="0" dirty="0" smtClean="0"/>
              <a:t>Interim: 		</a:t>
            </a:r>
            <a:r>
              <a:rPr lang="de-DE" sz="2000" b="0" dirty="0" err="1" smtClean="0"/>
              <a:t>Resolve</a:t>
            </a:r>
            <a:r>
              <a:rPr lang="de-DE" sz="2000" b="0" dirty="0" smtClean="0"/>
              <a:t> </a:t>
            </a:r>
            <a:r>
              <a:rPr lang="de-DE" sz="2000" b="0" dirty="0" err="1" smtClean="0"/>
              <a:t>comments</a:t>
            </a:r>
            <a:r>
              <a:rPr lang="de-DE" sz="2000" b="0" dirty="0" smtClean="0"/>
              <a:t> D4.1, </a:t>
            </a:r>
            <a:r>
              <a:rPr lang="de-DE" sz="2000" b="0" dirty="0" err="1" smtClean="0"/>
              <a:t>create</a:t>
            </a:r>
            <a:r>
              <a:rPr lang="de-DE" sz="2000" b="0" dirty="0" smtClean="0"/>
              <a:t> </a:t>
            </a:r>
            <a:r>
              <a:rPr lang="de-DE" sz="2000" b="0" dirty="0" smtClean="0"/>
              <a:t>D5.0</a:t>
            </a:r>
            <a:endParaRPr lang="de-DE" sz="2000" b="0" dirty="0" smtClean="0"/>
          </a:p>
          <a:p>
            <a:r>
              <a:rPr lang="de-DE" sz="2000" b="0" dirty="0" smtClean="0"/>
              <a:t>June </a:t>
            </a:r>
            <a:r>
              <a:rPr lang="de-DE" sz="2000" b="0" dirty="0" err="1" smtClean="0"/>
              <a:t>telcos</a:t>
            </a:r>
            <a:r>
              <a:rPr lang="de-DE" sz="2000" b="0" dirty="0" smtClean="0"/>
              <a:t> 		</a:t>
            </a:r>
            <a:r>
              <a:rPr lang="de-DE" sz="2000" b="0" dirty="0" smtClean="0"/>
              <a:t>- </a:t>
            </a:r>
            <a:r>
              <a:rPr lang="de-DE" sz="2000" b="0" dirty="0" err="1" smtClean="0"/>
              <a:t>Finalize</a:t>
            </a:r>
            <a:r>
              <a:rPr lang="de-DE" sz="2000" b="0" dirty="0" smtClean="0"/>
              <a:t> </a:t>
            </a:r>
            <a:r>
              <a:rPr lang="de-DE" sz="2000" b="0" dirty="0" err="1" smtClean="0"/>
              <a:t>technical</a:t>
            </a:r>
            <a:r>
              <a:rPr lang="de-DE" sz="2000" b="0" dirty="0"/>
              <a:t> </a:t>
            </a:r>
            <a:r>
              <a:rPr lang="de-DE" sz="2000" b="0" dirty="0" err="1"/>
              <a:t>discussion</a:t>
            </a:r>
            <a:r>
              <a:rPr lang="de-DE" sz="2000" b="0" dirty="0"/>
              <a:t> on </a:t>
            </a:r>
            <a:r>
              <a:rPr lang="de-DE" sz="2000" b="0" dirty="0" err="1" smtClean="0"/>
              <a:t>Clauses</a:t>
            </a:r>
            <a:r>
              <a:rPr lang="de-DE" sz="2000" b="0" dirty="0" smtClean="0"/>
              <a:t> 5-6, 				- </a:t>
            </a:r>
            <a:r>
              <a:rPr lang="de-DE" sz="2000" b="0" dirty="0" err="1" smtClean="0"/>
              <a:t>Complete</a:t>
            </a:r>
            <a:r>
              <a:rPr lang="de-DE" sz="2000" b="0" dirty="0" smtClean="0"/>
              <a:t> </a:t>
            </a:r>
            <a:r>
              <a:rPr lang="de-DE" sz="2000" b="0" dirty="0" err="1" smtClean="0"/>
              <a:t>or</a:t>
            </a:r>
            <a:r>
              <a:rPr lang="de-DE" sz="2000" b="0" dirty="0" smtClean="0"/>
              <a:t> </a:t>
            </a:r>
            <a:r>
              <a:rPr lang="de-DE" sz="2000" b="0" dirty="0" err="1" smtClean="0"/>
              <a:t>creat</a:t>
            </a:r>
            <a:r>
              <a:rPr lang="de-DE" sz="2000" b="0" dirty="0" err="1" smtClean="0"/>
              <a:t>e</a:t>
            </a:r>
            <a:r>
              <a:rPr lang="de-DE" sz="2000" b="0" dirty="0" smtClean="0"/>
              <a:t> </a:t>
            </a:r>
            <a:r>
              <a:rPr lang="de-DE" sz="2000" b="0" dirty="0" err="1" smtClean="0"/>
              <a:t>new</a:t>
            </a:r>
            <a:r>
              <a:rPr lang="de-DE" sz="2000" b="0" dirty="0" smtClean="0"/>
              <a:t> </a:t>
            </a:r>
            <a:r>
              <a:rPr lang="de-DE" sz="2000" b="0" dirty="0" err="1" smtClean="0"/>
              <a:t>text</a:t>
            </a:r>
            <a:r>
              <a:rPr lang="de-DE" sz="2000" b="0" dirty="0" smtClean="0"/>
              <a:t> </a:t>
            </a:r>
            <a:r>
              <a:rPr lang="de-DE" sz="2000" b="0" dirty="0" err="1" smtClean="0"/>
              <a:t>for</a:t>
            </a:r>
            <a:r>
              <a:rPr lang="de-DE" sz="2000" b="0" dirty="0" smtClean="0"/>
              <a:t> </a:t>
            </a:r>
            <a:r>
              <a:rPr lang="de-DE" sz="2000" b="0" dirty="0" err="1" smtClean="0"/>
              <a:t>Clauses</a:t>
            </a:r>
            <a:r>
              <a:rPr lang="de-DE" sz="2000" b="0" dirty="0" smtClean="0"/>
              <a:t> 7-8, 				- </a:t>
            </a:r>
            <a:r>
              <a:rPr lang="de-DE" sz="2000" b="0" dirty="0" err="1" smtClean="0"/>
              <a:t>Draft</a:t>
            </a:r>
            <a:r>
              <a:rPr lang="de-DE" sz="2000" b="0" dirty="0" smtClean="0"/>
              <a:t> </a:t>
            </a:r>
            <a:r>
              <a:rPr lang="de-DE" sz="2000" b="0" dirty="0" err="1" smtClean="0"/>
              <a:t>text</a:t>
            </a:r>
            <a:r>
              <a:rPr lang="de-DE" sz="2000" b="0" dirty="0" smtClean="0"/>
              <a:t> </a:t>
            </a:r>
            <a:r>
              <a:rPr lang="de-DE" sz="2000" b="0" dirty="0" err="1" smtClean="0"/>
              <a:t>for</a:t>
            </a:r>
            <a:r>
              <a:rPr lang="de-DE" sz="2000" b="0" dirty="0" smtClean="0"/>
              <a:t> </a:t>
            </a:r>
            <a:r>
              <a:rPr lang="de-DE" sz="2000" b="0" dirty="0" err="1" smtClean="0"/>
              <a:t>clause</a:t>
            </a:r>
            <a:r>
              <a:rPr lang="de-DE" sz="2000" b="0" dirty="0" smtClean="0"/>
              <a:t> 4</a:t>
            </a:r>
          </a:p>
          <a:p>
            <a:r>
              <a:rPr lang="de-DE" sz="2000" b="0" dirty="0" err="1" smtClean="0"/>
              <a:t>July</a:t>
            </a:r>
            <a:r>
              <a:rPr lang="de-DE" sz="2000" b="0" dirty="0" smtClean="0"/>
              <a:t> </a:t>
            </a:r>
            <a:r>
              <a:rPr lang="de-DE" sz="2000" b="0" dirty="0" err="1" smtClean="0"/>
              <a:t>Plenary</a:t>
            </a:r>
            <a:r>
              <a:rPr lang="de-DE" sz="2000" b="0" dirty="0" smtClean="0"/>
              <a:t>		</a:t>
            </a:r>
            <a:r>
              <a:rPr lang="de-DE" sz="2000" b="0" dirty="0" smtClean="0"/>
              <a:t>Review </a:t>
            </a:r>
            <a:r>
              <a:rPr lang="de-DE" sz="2000" b="0" dirty="0" err="1" smtClean="0"/>
              <a:t>draft</a:t>
            </a:r>
            <a:r>
              <a:rPr lang="de-DE" sz="2000" b="0" dirty="0" smtClean="0"/>
              <a:t> </a:t>
            </a:r>
            <a:r>
              <a:rPr lang="de-DE" sz="2000" b="0" dirty="0" err="1" smtClean="0"/>
              <a:t>again</a:t>
            </a:r>
            <a:r>
              <a:rPr lang="de-DE" sz="2000" b="0" dirty="0" smtClean="0"/>
              <a:t> </a:t>
            </a:r>
            <a:r>
              <a:rPr lang="de-DE" sz="2000" b="0" dirty="0" err="1" smtClean="0"/>
              <a:t>and</a:t>
            </a:r>
            <a:r>
              <a:rPr lang="de-DE" sz="2000" b="0" dirty="0" smtClean="0"/>
              <a:t> </a:t>
            </a:r>
            <a:r>
              <a:rPr lang="de-DE" sz="2000" b="0" dirty="0" err="1" smtClean="0"/>
              <a:t>submit</a:t>
            </a:r>
            <a:r>
              <a:rPr lang="de-DE" sz="2000" b="0" dirty="0" smtClean="0"/>
              <a:t> </a:t>
            </a:r>
            <a:r>
              <a:rPr lang="de-DE" sz="2000" b="0" dirty="0" err="1" smtClean="0"/>
              <a:t>for</a:t>
            </a:r>
            <a:r>
              <a:rPr lang="de-DE" sz="2000" b="0" dirty="0" smtClean="0"/>
              <a:t> WGLB</a:t>
            </a:r>
          </a:p>
          <a:p>
            <a:r>
              <a:rPr lang="de-DE" sz="2000" b="0" dirty="0" smtClean="0"/>
              <a:t>September Interim	</a:t>
            </a:r>
            <a:r>
              <a:rPr lang="de-DE" sz="2000" b="0" dirty="0" err="1" smtClean="0"/>
              <a:t>Resolve</a:t>
            </a:r>
            <a:r>
              <a:rPr lang="de-DE" sz="2000" b="0" dirty="0" smtClean="0"/>
              <a:t> </a:t>
            </a:r>
            <a:r>
              <a:rPr lang="de-DE" sz="2000" b="0" dirty="0" err="1" smtClean="0"/>
              <a:t>comments</a:t>
            </a:r>
            <a:r>
              <a:rPr lang="de-DE" sz="2000" b="0" dirty="0" smtClean="0"/>
              <a:t> </a:t>
            </a:r>
            <a:r>
              <a:rPr lang="de-DE" sz="2000" b="0" dirty="0" err="1" smtClean="0"/>
              <a:t>from</a:t>
            </a:r>
            <a:r>
              <a:rPr lang="de-DE" sz="2000" b="0" dirty="0" smtClean="0"/>
              <a:t> WGLB </a:t>
            </a:r>
            <a:r>
              <a:rPr lang="de-DE" sz="2000" b="0" dirty="0" err="1" smtClean="0"/>
              <a:t>and</a:t>
            </a:r>
            <a:r>
              <a:rPr lang="de-DE" sz="2000" b="0" dirty="0" smtClean="0"/>
              <a:t> </a:t>
            </a:r>
            <a:r>
              <a:rPr lang="de-DE" sz="2000" b="0" dirty="0" err="1" smtClean="0"/>
              <a:t>submit</a:t>
            </a:r>
            <a:r>
              <a:rPr lang="de-DE" sz="2000" b="0" dirty="0" smtClean="0"/>
              <a:t> </a:t>
            </a:r>
            <a:r>
              <a:rPr lang="de-DE" sz="2000" b="0" dirty="0" err="1" smtClean="0"/>
              <a:t>for</a:t>
            </a:r>
            <a:r>
              <a:rPr lang="de-DE" sz="2000" b="0" dirty="0" smtClean="0"/>
              <a:t> 				</a:t>
            </a:r>
            <a:r>
              <a:rPr lang="de-DE" sz="2000" b="0" dirty="0" err="1" smtClean="0"/>
              <a:t>recirculation</a:t>
            </a:r>
            <a:endParaRPr lang="de-DE" sz="2000" b="0" dirty="0" smtClean="0"/>
          </a:p>
          <a:p>
            <a:r>
              <a:rPr lang="de-DE" sz="2000" b="0" dirty="0" err="1" smtClean="0"/>
              <a:t>Telcos</a:t>
            </a:r>
            <a:r>
              <a:rPr lang="de-DE" sz="2000" b="0" dirty="0" smtClean="0"/>
              <a:t> </a:t>
            </a:r>
            <a:r>
              <a:rPr lang="de-DE" sz="2000" b="0" dirty="0" err="1" smtClean="0"/>
              <a:t>October</a:t>
            </a:r>
            <a:r>
              <a:rPr lang="de-DE" sz="2000" b="0" dirty="0" smtClean="0"/>
              <a:t>	</a:t>
            </a:r>
            <a:r>
              <a:rPr lang="de-DE" sz="2000" b="0" dirty="0" err="1" smtClean="0"/>
              <a:t>Resolve</a:t>
            </a:r>
            <a:r>
              <a:rPr lang="de-DE" sz="2000" b="0" dirty="0" smtClean="0"/>
              <a:t> </a:t>
            </a:r>
            <a:r>
              <a:rPr lang="de-DE" sz="2000" b="0" dirty="0" err="1" smtClean="0"/>
              <a:t>comments</a:t>
            </a:r>
            <a:r>
              <a:rPr lang="de-DE" sz="2000" b="0" dirty="0" smtClean="0"/>
              <a:t> </a:t>
            </a:r>
            <a:r>
              <a:rPr lang="de-DE" sz="2000" b="0" dirty="0" err="1" smtClean="0"/>
              <a:t>from</a:t>
            </a:r>
            <a:r>
              <a:rPr lang="de-DE" sz="2000" b="0" dirty="0" smtClean="0"/>
              <a:t> </a:t>
            </a:r>
            <a:r>
              <a:rPr lang="de-DE" sz="2000" b="0" dirty="0" err="1" smtClean="0"/>
              <a:t>recirc</a:t>
            </a:r>
            <a:endParaRPr lang="de-DE" sz="2000" b="0" dirty="0" smtClean="0"/>
          </a:p>
          <a:p>
            <a:r>
              <a:rPr lang="de-DE" sz="2000" b="0" dirty="0" smtClean="0"/>
              <a:t>November </a:t>
            </a:r>
            <a:r>
              <a:rPr lang="de-DE" sz="2000" b="0" dirty="0" err="1" smtClean="0"/>
              <a:t>Plenary</a:t>
            </a:r>
            <a:r>
              <a:rPr lang="de-DE" sz="2000" b="0" dirty="0" smtClean="0"/>
              <a:t>	</a:t>
            </a:r>
            <a:r>
              <a:rPr lang="de-DE" sz="2000" b="0" dirty="0" err="1" smtClean="0"/>
              <a:t>Submit</a:t>
            </a:r>
            <a:r>
              <a:rPr lang="de-DE" sz="2000" b="0" dirty="0" smtClean="0"/>
              <a:t> </a:t>
            </a:r>
            <a:r>
              <a:rPr lang="de-DE" sz="2000" b="0" dirty="0" err="1" smtClean="0"/>
              <a:t>draft</a:t>
            </a:r>
            <a:r>
              <a:rPr lang="de-DE" sz="2000" b="0" dirty="0" smtClean="0"/>
              <a:t> </a:t>
            </a:r>
            <a:r>
              <a:rPr lang="de-DE" sz="2000" b="0" dirty="0" err="1" smtClean="0"/>
              <a:t>to</a:t>
            </a:r>
            <a:r>
              <a:rPr lang="de-DE" sz="2000" b="0" dirty="0" smtClean="0"/>
              <a:t> SB	</a:t>
            </a:r>
            <a:endParaRPr lang="de-DE" sz="2000" b="0" dirty="0" smtClean="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23</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a:t>
            </a:r>
            <a:r>
              <a:rPr lang="en-US" altLang="en-US" sz="1600" dirty="0" smtClean="0"/>
              <a:t>2019</a:t>
            </a:r>
          </a:p>
        </p:txBody>
      </p:sp>
    </p:spTree>
    <p:extLst>
      <p:ext uri="{BB962C8B-B14F-4D97-AF65-F5344CB8AC3E}">
        <p14:creationId xmlns:p14="http://schemas.microsoft.com/office/powerpoint/2010/main" val="7992049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999C766-B60C-439F-BD7C-2495863852CF}" type="slidenum">
              <a:rPr lang="en-US" altLang="en-US" sz="1200" b="0" smtClean="0"/>
              <a:pPr>
                <a:spcBef>
                  <a:spcPct val="0"/>
                </a:spcBef>
                <a:buFontTx/>
                <a:buNone/>
              </a:pPr>
              <a:t>24</a:t>
            </a:fld>
            <a:endParaRPr lang="en-US" altLang="en-US" sz="1200" b="0" smtClean="0"/>
          </a:p>
        </p:txBody>
      </p:sp>
      <p:sp>
        <p:nvSpPr>
          <p:cNvPr id="5837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TG13 Plans until </a:t>
            </a:r>
            <a:r>
              <a:rPr lang="en-US" altLang="en-US" sz="3600" dirty="0" smtClean="0"/>
              <a:t>July</a:t>
            </a:r>
            <a:endParaRPr lang="en-US" altLang="en-US" dirty="0"/>
          </a:p>
        </p:txBody>
      </p:sp>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Rectangle 3"/>
          <p:cNvSpPr txBox="1">
            <a:spLocks noChangeArrowheads="1"/>
          </p:cNvSpPr>
          <p:nvPr/>
        </p:nvSpPr>
        <p:spPr bwMode="auto">
          <a:xfrm>
            <a:off x="762000" y="1905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b="0" dirty="0" err="1" smtClean="0"/>
              <a:t>Finalize</a:t>
            </a:r>
            <a:r>
              <a:rPr lang="de-DE" b="0" dirty="0" smtClean="0"/>
              <a:t> </a:t>
            </a:r>
            <a:r>
              <a:rPr lang="de-DE" b="0" dirty="0" err="1"/>
              <a:t>technical</a:t>
            </a:r>
            <a:r>
              <a:rPr lang="de-DE" b="0" dirty="0"/>
              <a:t> </a:t>
            </a:r>
            <a:r>
              <a:rPr lang="de-DE" b="0" dirty="0" err="1"/>
              <a:t>discussion</a:t>
            </a:r>
            <a:r>
              <a:rPr lang="de-DE" b="0" dirty="0"/>
              <a:t> on </a:t>
            </a:r>
            <a:r>
              <a:rPr lang="de-DE" b="0" dirty="0" err="1"/>
              <a:t>Clauses</a:t>
            </a:r>
            <a:r>
              <a:rPr lang="de-DE" b="0" dirty="0"/>
              <a:t> </a:t>
            </a:r>
            <a:r>
              <a:rPr lang="de-DE" b="0" dirty="0" smtClean="0"/>
              <a:t>5-6</a:t>
            </a:r>
          </a:p>
          <a:p>
            <a:pPr marL="342900" indent="-342900" algn="just">
              <a:buFont typeface="Arial" panose="020B0604020202020204" pitchFamily="34" charset="0"/>
              <a:buChar char="•"/>
              <a:defRPr/>
            </a:pPr>
            <a:r>
              <a:rPr lang="de-DE" b="0" dirty="0" err="1" smtClean="0"/>
              <a:t>Complete</a:t>
            </a:r>
            <a:r>
              <a:rPr lang="de-DE" b="0" dirty="0" smtClean="0"/>
              <a:t> </a:t>
            </a:r>
            <a:r>
              <a:rPr lang="de-DE" b="0" dirty="0" err="1"/>
              <a:t>or</a:t>
            </a:r>
            <a:r>
              <a:rPr lang="de-DE" b="0" dirty="0"/>
              <a:t> </a:t>
            </a:r>
            <a:r>
              <a:rPr lang="de-DE" b="0" dirty="0" err="1"/>
              <a:t>create</a:t>
            </a:r>
            <a:r>
              <a:rPr lang="de-DE" b="0" dirty="0"/>
              <a:t> </a:t>
            </a:r>
            <a:r>
              <a:rPr lang="de-DE" b="0" dirty="0" err="1"/>
              <a:t>new</a:t>
            </a:r>
            <a:r>
              <a:rPr lang="de-DE" b="0" dirty="0"/>
              <a:t> </a:t>
            </a:r>
            <a:r>
              <a:rPr lang="de-DE" b="0" dirty="0" err="1"/>
              <a:t>text</a:t>
            </a:r>
            <a:r>
              <a:rPr lang="de-DE" b="0" dirty="0"/>
              <a:t> </a:t>
            </a:r>
            <a:r>
              <a:rPr lang="de-DE" b="0" dirty="0" err="1"/>
              <a:t>for</a:t>
            </a:r>
            <a:r>
              <a:rPr lang="de-DE" b="0" dirty="0"/>
              <a:t> </a:t>
            </a:r>
            <a:r>
              <a:rPr lang="de-DE" b="0" dirty="0" err="1"/>
              <a:t>Clauses</a:t>
            </a:r>
            <a:r>
              <a:rPr lang="de-DE" b="0" dirty="0"/>
              <a:t> 7-8</a:t>
            </a:r>
            <a:r>
              <a:rPr lang="de-DE" b="0" dirty="0" smtClean="0"/>
              <a:t>, </a:t>
            </a:r>
            <a:r>
              <a:rPr lang="de-DE" b="0" dirty="0" err="1" smtClean="0"/>
              <a:t>respectively</a:t>
            </a:r>
            <a:endParaRPr lang="de-DE" b="0" dirty="0" smtClean="0"/>
          </a:p>
          <a:p>
            <a:pPr marL="342900" indent="-342900" algn="just">
              <a:buFont typeface="Arial" panose="020B0604020202020204" pitchFamily="34" charset="0"/>
              <a:buChar char="•"/>
              <a:defRPr/>
            </a:pPr>
            <a:r>
              <a:rPr lang="de-DE" b="0" dirty="0" err="1" smtClean="0"/>
              <a:t>Draft</a:t>
            </a:r>
            <a:r>
              <a:rPr lang="de-DE" b="0" dirty="0" smtClean="0"/>
              <a:t> </a:t>
            </a:r>
            <a:r>
              <a:rPr lang="de-DE" b="0" dirty="0" err="1"/>
              <a:t>text</a:t>
            </a:r>
            <a:r>
              <a:rPr lang="de-DE" b="0" dirty="0"/>
              <a:t> </a:t>
            </a:r>
            <a:r>
              <a:rPr lang="de-DE" b="0" dirty="0" err="1"/>
              <a:t>for</a:t>
            </a:r>
            <a:r>
              <a:rPr lang="de-DE" b="0" dirty="0"/>
              <a:t> </a:t>
            </a:r>
            <a:r>
              <a:rPr lang="de-DE" b="0" dirty="0" err="1"/>
              <a:t>clause</a:t>
            </a:r>
            <a:r>
              <a:rPr lang="de-DE" b="0" dirty="0"/>
              <a:t> 4</a:t>
            </a:r>
            <a:endParaRPr lang="en-GB" altLang="en-US" dirty="0" smtClean="0"/>
          </a:p>
          <a:p>
            <a:pPr marL="342900" indent="-342900" algn="just">
              <a:buFont typeface="Arial" panose="020B0604020202020204" pitchFamily="34" charset="0"/>
              <a:buChar char="•"/>
              <a:defRPr/>
            </a:pPr>
            <a:endParaRPr lang="en-GB" altLang="en-US" dirty="0" smtClean="0"/>
          </a:p>
          <a:p>
            <a:pPr algn="just">
              <a:buFontTx/>
              <a:buNone/>
              <a:defRPr/>
            </a:pPr>
            <a:endParaRPr lang="en-GB" altLang="en-US" sz="2000" dirty="0" smtClean="0"/>
          </a:p>
          <a:p>
            <a:pPr algn="just">
              <a:buFontTx/>
              <a:buNone/>
              <a:defRPr/>
            </a:pPr>
            <a:endParaRPr lang="en-GB" altLang="en-US" dirty="0" smtClean="0"/>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a:t>
            </a:r>
            <a:r>
              <a:rPr lang="en-US" altLang="en-US" sz="1600" dirty="0" smtClean="0"/>
              <a:t>2019</a:t>
            </a:r>
          </a:p>
        </p:txBody>
      </p:sp>
    </p:spTree>
    <p:extLst>
      <p:ext uri="{BB962C8B-B14F-4D97-AF65-F5344CB8AC3E}">
        <p14:creationId xmlns:p14="http://schemas.microsoft.com/office/powerpoint/2010/main" val="4755704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999C766-B60C-439F-BD7C-2495863852CF}" type="slidenum">
              <a:rPr lang="en-US" altLang="en-US" sz="1200" b="0" smtClean="0"/>
              <a:pPr>
                <a:spcBef>
                  <a:spcPct val="0"/>
                </a:spcBef>
                <a:buFontTx/>
                <a:buNone/>
              </a:pPr>
              <a:t>25</a:t>
            </a:fld>
            <a:endParaRPr lang="en-US" altLang="en-US" sz="1200" b="0" smtClean="0"/>
          </a:p>
        </p:txBody>
      </p:sp>
      <p:sp>
        <p:nvSpPr>
          <p:cNvPr id="5837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#49 </a:t>
            </a:r>
            <a:r>
              <a:rPr lang="en-US" altLang="en-US" sz="3600" dirty="0" err="1" smtClean="0"/>
              <a:t>Telcos</a:t>
            </a:r>
            <a:endParaRPr lang="en-US" altLang="en-US" dirty="0"/>
          </a:p>
        </p:txBody>
      </p:sp>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Rectangle 3"/>
          <p:cNvSpPr txBox="1">
            <a:spLocks noChangeArrowheads="1"/>
          </p:cNvSpPr>
          <p:nvPr/>
        </p:nvSpPr>
        <p:spPr bwMode="auto">
          <a:xfrm>
            <a:off x="762000" y="1905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lgn="just">
              <a:buNone/>
              <a:defRPr/>
            </a:pPr>
            <a:r>
              <a:rPr lang="en-GB" altLang="en-US" dirty="0" smtClean="0"/>
              <a:t>TG13 </a:t>
            </a:r>
            <a:r>
              <a:rPr lang="en-GB" altLang="en-US" dirty="0" err="1" smtClean="0"/>
              <a:t>Telcos</a:t>
            </a:r>
            <a:r>
              <a:rPr lang="en-GB" altLang="en-US" dirty="0" smtClean="0"/>
              <a:t> are scheduled on</a:t>
            </a:r>
          </a:p>
          <a:p>
            <a:pPr marL="1085850" lvl="1" indent="-342900" algn="just">
              <a:buFont typeface="Arial" panose="020B0604020202020204" pitchFamily="34" charset="0"/>
              <a:buChar char="•"/>
              <a:defRPr/>
            </a:pPr>
            <a:r>
              <a:rPr lang="en-GB" altLang="en-US" sz="2400" dirty="0" smtClean="0"/>
              <a:t>26 March 	 10:00-11:00 EST on TG13 MAC</a:t>
            </a:r>
          </a:p>
          <a:p>
            <a:pPr marL="1085850" lvl="1" indent="-342900" algn="just">
              <a:buFont typeface="Arial" panose="020B0604020202020204" pitchFamily="34" charset="0"/>
              <a:buChar char="•"/>
              <a:defRPr/>
            </a:pPr>
            <a:r>
              <a:rPr lang="en-GB" altLang="en-US" sz="2400" dirty="0" smtClean="0"/>
              <a:t>…</a:t>
            </a:r>
          </a:p>
          <a:p>
            <a:pPr algn="just">
              <a:buNone/>
              <a:defRPr/>
            </a:pPr>
            <a:r>
              <a:rPr lang="en-GB" altLang="en-US" dirty="0" smtClean="0"/>
              <a:t>Moved by </a:t>
            </a:r>
          </a:p>
          <a:p>
            <a:pPr algn="just">
              <a:buNone/>
              <a:defRPr/>
            </a:pPr>
            <a:r>
              <a:rPr lang="en-GB" altLang="en-US" dirty="0" smtClean="0"/>
              <a:t>Seconded by </a:t>
            </a:r>
          </a:p>
          <a:p>
            <a:pPr algn="just">
              <a:buNone/>
              <a:defRPr/>
            </a:pPr>
            <a:endParaRPr lang="en-GB" altLang="en-US" dirty="0"/>
          </a:p>
          <a:p>
            <a:pPr algn="just">
              <a:buNone/>
              <a:defRPr/>
            </a:pPr>
            <a:r>
              <a:rPr lang="en-GB" altLang="en-US" dirty="0" smtClean="0"/>
              <a:t>Motion </a:t>
            </a:r>
            <a:r>
              <a:rPr lang="en-GB" altLang="en-US" dirty="0" smtClean="0"/>
              <a:t>passed</a:t>
            </a:r>
          </a:p>
          <a:p>
            <a:pPr marL="342900" indent="-342900" algn="just">
              <a:buFont typeface="Arial" panose="020B0604020202020204" pitchFamily="34" charset="0"/>
              <a:buChar char="•"/>
              <a:defRPr/>
            </a:pPr>
            <a:endParaRPr lang="en-GB" altLang="en-US" dirty="0" smtClean="0"/>
          </a:p>
          <a:p>
            <a:pPr algn="just">
              <a:buFontTx/>
              <a:buNone/>
              <a:defRPr/>
            </a:pPr>
            <a:endParaRPr lang="en-GB" altLang="en-US" sz="2000" dirty="0" smtClean="0"/>
          </a:p>
          <a:p>
            <a:pPr algn="just">
              <a:buFontTx/>
              <a:buNone/>
              <a:defRPr/>
            </a:pPr>
            <a:endParaRPr lang="en-GB" altLang="en-US" dirty="0" smtClean="0"/>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a:t>
            </a:r>
            <a:r>
              <a:rPr lang="en-US" altLang="en-US" sz="1600" dirty="0" smtClean="0"/>
              <a:t>2019</a:t>
            </a:r>
          </a:p>
        </p:txBody>
      </p:sp>
    </p:spTree>
    <p:extLst>
      <p:ext uri="{BB962C8B-B14F-4D97-AF65-F5344CB8AC3E}">
        <p14:creationId xmlns:p14="http://schemas.microsoft.com/office/powerpoint/2010/main" val="35379782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02732EF9-D912-477F-96FB-3C574E5113DC}" type="slidenum">
              <a:rPr lang="en-US" altLang="en-US" sz="1200" b="0" smtClean="0"/>
              <a:pPr>
                <a:spcBef>
                  <a:spcPct val="0"/>
                </a:spcBef>
                <a:buFontTx/>
                <a:buNone/>
              </a:pPr>
              <a:t>26</a:t>
            </a:fld>
            <a:endParaRPr lang="en-US" altLang="en-US" sz="1200" b="0" smtClean="0"/>
          </a:p>
        </p:txBody>
      </p:sp>
      <p:sp>
        <p:nvSpPr>
          <p:cNvPr id="50179"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#6</a:t>
            </a:r>
            <a:endParaRPr lang="en-US" altLang="en-US" sz="3600" dirty="0"/>
          </a:p>
          <a:p>
            <a:pPr algn="just">
              <a:buFontTx/>
              <a:buNone/>
            </a:pPr>
            <a:r>
              <a:rPr lang="en-US" altLang="en-US" sz="3600" dirty="0" smtClean="0"/>
              <a:t>Thursday </a:t>
            </a:r>
            <a:r>
              <a:rPr lang="en-US" altLang="en-US" sz="3600" dirty="0" smtClean="0"/>
              <a:t>PM2, May 16, </a:t>
            </a:r>
            <a:r>
              <a:rPr lang="en-US" altLang="en-US" sz="3600" dirty="0" smtClean="0"/>
              <a:t>2019</a:t>
            </a:r>
            <a:endParaRPr lang="en-US" altLang="en-US" dirty="0"/>
          </a:p>
          <a:p>
            <a:pPr lvl="1"/>
            <a:endParaRPr lang="en-US" altLang="en-US" dirty="0"/>
          </a:p>
        </p:txBody>
      </p:sp>
      <p:sp>
        <p:nvSpPr>
          <p:cNvPr id="5018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893971088"/>
              </p:ext>
            </p:extLst>
          </p:nvPr>
        </p:nvGraphicFramePr>
        <p:xfrm>
          <a:off x="685800" y="2249148"/>
          <a:ext cx="7924800" cy="742204"/>
        </p:xfrm>
        <a:graphic>
          <a:graphicData uri="http://schemas.openxmlformats.org/drawingml/2006/table">
            <a:tbl>
              <a:tblPr firstRow="1" bandRow="1">
                <a:tableStyleId>{5C22544A-7EE6-4342-B048-85BDC9FD1C3A}</a:tableStyleId>
              </a:tblPr>
              <a:tblGrid>
                <a:gridCol w="69151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371102">
                <a:tc>
                  <a:txBody>
                    <a:bodyPr/>
                    <a:lstStyle/>
                    <a:p>
                      <a:r>
                        <a:rPr lang="de-DE" sz="1800" dirty="0" smtClean="0"/>
                        <a:t>Item</a:t>
                      </a:r>
                      <a:endParaRPr lang="en-US" sz="1800" dirty="0"/>
                    </a:p>
                  </a:txBody>
                  <a:tcPr marT="45752" marB="45752"/>
                </a:tc>
                <a:tc>
                  <a:txBody>
                    <a:bodyPr/>
                    <a:lstStyle/>
                    <a:p>
                      <a:r>
                        <a:rPr lang="de-DE" sz="1800" dirty="0" smtClean="0"/>
                        <a:t>Time</a:t>
                      </a:r>
                      <a:endParaRPr lang="en-US" sz="1800" dirty="0"/>
                    </a:p>
                  </a:txBody>
                  <a:tcPr marT="45752" marB="45752"/>
                </a:tc>
                <a:extLst>
                  <a:ext uri="{0D108BD9-81ED-4DB2-BD59-A6C34878D82A}">
                    <a16:rowId xmlns:a16="http://schemas.microsoft.com/office/drawing/2014/main" val="10000"/>
                  </a:ext>
                </a:extLst>
              </a:tr>
              <a:tr h="371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Slot will most likely be released</a:t>
                      </a:r>
                      <a:endParaRPr lang="en-GB" altLang="en-US" sz="1800" dirty="0" smtClean="0"/>
                    </a:p>
                  </a:txBody>
                  <a:tcPr marT="45752" marB="45752"/>
                </a:tc>
                <a:tc>
                  <a:txBody>
                    <a:bodyPr/>
                    <a:lstStyle/>
                    <a:p>
                      <a:endParaRPr lang="en-US" sz="1800" dirty="0"/>
                    </a:p>
                  </a:txBody>
                  <a:tcPr marT="45752" marB="45752"/>
                </a:tc>
                <a:extLst>
                  <a:ext uri="{0D108BD9-81ED-4DB2-BD59-A6C34878D82A}">
                    <a16:rowId xmlns:a16="http://schemas.microsoft.com/office/drawing/2014/main" val="10001"/>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a:t>
            </a:r>
            <a:r>
              <a:rPr lang="en-US" altLang="en-US" sz="1600" dirty="0" smtClean="0"/>
              <a:t>2019</a:t>
            </a:r>
          </a:p>
        </p:txBody>
      </p:sp>
    </p:spTree>
    <p:extLst>
      <p:ext uri="{BB962C8B-B14F-4D97-AF65-F5344CB8AC3E}">
        <p14:creationId xmlns:p14="http://schemas.microsoft.com/office/powerpoint/2010/main" val="37847324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01E8C02-CB68-4201-937A-21A320AF5C46}" type="slidenum">
              <a:rPr lang="en-US" altLang="en-US" sz="1200" b="0" smtClean="0"/>
              <a:pPr>
                <a:spcBef>
                  <a:spcPct val="0"/>
                </a:spcBef>
                <a:buFontTx/>
                <a:buNone/>
              </a:pPr>
              <a:t>3</a:t>
            </a:fld>
            <a:endParaRPr lang="en-US" altLang="en-US" sz="1200" b="0" smtClean="0"/>
          </a:p>
        </p:txBody>
      </p:sp>
      <p:sp>
        <p:nvSpPr>
          <p:cNvPr id="1945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9460" name="Rectangle 1026"/>
          <p:cNvSpPr>
            <a:spLocks noGrp="1" noChangeArrowheads="1"/>
          </p:cNvSpPr>
          <p:nvPr/>
        </p:nvSpPr>
        <p:spPr bwMode="auto">
          <a:xfrm>
            <a:off x="228600" y="571500"/>
            <a:ext cx="8686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08585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4287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17716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Call for Potentially Essential Patents</a:t>
            </a:r>
          </a:p>
        </p:txBody>
      </p:sp>
      <p:sp>
        <p:nvSpPr>
          <p:cNvPr id="9" name="Rectangle 1027"/>
          <p:cNvSpPr>
            <a:spLocks noGrp="1" noChangeArrowheads="1"/>
          </p:cNvSpPr>
          <p:nvPr/>
        </p:nvSpPr>
        <p:spPr bwMode="auto">
          <a:xfrm>
            <a:off x="609600" y="17526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sz="2000" dirty="0">
                <a:solidFill>
                  <a:schemeClr val="accent6"/>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altLang="en-US" sz="1600" dirty="0">
                <a:solidFill>
                  <a:schemeClr val="accent6"/>
                </a:solidFill>
                <a:ea typeface="MS PGothic" pitchFamily="34" charset="-128"/>
              </a:rPr>
              <a:t>Either speak up now or</a:t>
            </a:r>
          </a:p>
          <a:p>
            <a:pPr lvl="1">
              <a:defRPr/>
            </a:pPr>
            <a:r>
              <a:rPr lang="en-US" altLang="en-US" sz="1600" dirty="0">
                <a:solidFill>
                  <a:schemeClr val="accent6"/>
                </a:solidFill>
                <a:ea typeface="MS PGothic" pitchFamily="34" charset="-128"/>
              </a:rPr>
              <a:t>Provide the chair of this group with the identity of the holder(s) of any and all such claims as soon as possible or</a:t>
            </a:r>
          </a:p>
          <a:p>
            <a:pPr lvl="1">
              <a:defRPr/>
            </a:pPr>
            <a:r>
              <a:rPr lang="en-US" altLang="en-US" sz="1600" dirty="0">
                <a:solidFill>
                  <a:schemeClr val="accent6"/>
                </a:solidFill>
                <a:ea typeface="MS PGothic" pitchFamily="34" charset="-128"/>
              </a:rPr>
              <a:t>Cause an LOA to be submitted</a:t>
            </a:r>
          </a:p>
        </p:txBody>
      </p:sp>
      <p:sp>
        <p:nvSpPr>
          <p:cNvPr id="8" name="Rectangle 3"/>
          <p:cNvSpPr txBox="1">
            <a:spLocks noChangeArrowheads="1"/>
          </p:cNvSpPr>
          <p:nvPr/>
        </p:nvSpPr>
        <p:spPr bwMode="auto">
          <a:xfrm>
            <a:off x="685800" y="45720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defRPr/>
            </a:pPr>
            <a:endParaRPr lang="en-US" altLang="en-US" kern="0" dirty="0" smtClean="0"/>
          </a:p>
          <a:p>
            <a:pPr lvl="1">
              <a:defRPr/>
            </a:pPr>
            <a:endParaRPr lang="en-US" altLang="en-US" kern="0" dirty="0" smtClean="0"/>
          </a:p>
        </p:txBody>
      </p:sp>
      <p:sp>
        <p:nvSpPr>
          <p:cNvPr id="11"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a:t>
            </a:r>
            <a:r>
              <a:rPr lang="en-US" altLang="en-US" sz="1600" dirty="0" smtClean="0"/>
              <a:t>2019</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4</a:t>
            </a:fld>
            <a:endParaRPr lang="en-US" altLang="en-US" sz="1200" b="0" smtClean="0"/>
          </a:p>
        </p:txBody>
      </p:sp>
      <p:sp>
        <p:nvSpPr>
          <p:cNvPr id="21507" name="Rectangle 3"/>
          <p:cNvSpPr>
            <a:spLocks noGrp="1" noChangeArrowheads="1"/>
          </p:cNvSpPr>
          <p:nvPr>
            <p:ph type="body" idx="4294967295"/>
          </p:nvPr>
        </p:nvSpPr>
        <p:spPr>
          <a:xfrm>
            <a:off x="766119" y="1524000"/>
            <a:ext cx="7772400" cy="4114800"/>
          </a:xfrm>
        </p:spPr>
        <p:txBody>
          <a:bodyPr/>
          <a:lstStyle/>
          <a:p>
            <a:pPr algn="just"/>
            <a:r>
              <a:rPr lang="en-US" altLang="en-US" dirty="0" smtClean="0"/>
              <a:t>Attendance recording procedures</a:t>
            </a:r>
          </a:p>
          <a:p>
            <a:pPr lvl="1"/>
            <a:r>
              <a:rPr lang="en-US" altLang="en-US" dirty="0" smtClean="0">
                <a:hlinkClick r:id="rId3"/>
              </a:rPr>
              <a:t>https://imat.ieee.org/my-site/home</a:t>
            </a:r>
            <a:r>
              <a:rPr lang="en-US" altLang="en-US" dirty="0" smtClean="0"/>
              <a:t>   </a:t>
            </a:r>
            <a:endParaRPr lang="en-US" altLang="en-US" sz="1800" dirty="0" smtClean="0"/>
          </a:p>
          <a:p>
            <a:pPr lvl="1"/>
            <a:r>
              <a:rPr lang="de-DE" altLang="en-US" dirty="0" smtClean="0"/>
              <a:t>Login </a:t>
            </a:r>
            <a:r>
              <a:rPr lang="de-DE" altLang="en-US" dirty="0" err="1" smtClean="0"/>
              <a:t>using</a:t>
            </a:r>
            <a:r>
              <a:rPr lang="de-DE" altLang="en-US" dirty="0" smtClean="0"/>
              <a:t> </a:t>
            </a:r>
            <a:r>
              <a:rPr lang="de-DE" altLang="en-US" dirty="0" err="1" smtClean="0"/>
              <a:t>your</a:t>
            </a:r>
            <a:r>
              <a:rPr lang="de-DE" altLang="en-US" dirty="0" smtClean="0"/>
              <a:t> IEEE </a:t>
            </a:r>
            <a:r>
              <a:rPr lang="de-DE" altLang="en-US" dirty="0" err="1" smtClean="0"/>
              <a:t>account</a:t>
            </a:r>
            <a:r>
              <a:rPr lang="de-DE" altLang="en-US" dirty="0" smtClean="0"/>
              <a:t> also </a:t>
            </a:r>
            <a:r>
              <a:rPr lang="de-DE" altLang="en-US" dirty="0" err="1" smtClean="0"/>
              <a:t>used</a:t>
            </a:r>
            <a:r>
              <a:rPr lang="de-DE" altLang="en-US" dirty="0" smtClean="0"/>
              <a:t> </a:t>
            </a:r>
            <a:r>
              <a:rPr lang="de-DE" altLang="en-US" dirty="0" err="1" smtClean="0"/>
              <a:t>for</a:t>
            </a:r>
            <a:r>
              <a:rPr lang="de-DE" altLang="en-US" dirty="0" smtClean="0"/>
              <a:t> </a:t>
            </a:r>
            <a:r>
              <a:rPr lang="de-DE" altLang="en-US" dirty="0" err="1" smtClean="0"/>
              <a:t>registration</a:t>
            </a:r>
            <a:endParaRPr lang="en-US" altLang="en-US" dirty="0" smtClean="0"/>
          </a:p>
          <a:p>
            <a:pPr lvl="1"/>
            <a:r>
              <a:rPr lang="en-US" altLang="en-US" dirty="0" smtClean="0"/>
              <a:t>Must log attendance during each 2-hour session</a:t>
            </a:r>
          </a:p>
          <a:p>
            <a:pPr lvl="1"/>
            <a:r>
              <a:rPr lang="de-DE" altLang="en-US" dirty="0" err="1" smtClean="0"/>
              <a:t>Attendance</a:t>
            </a:r>
            <a:r>
              <a:rPr lang="de-DE" altLang="en-US" dirty="0" smtClean="0"/>
              <a:t> </a:t>
            </a:r>
            <a:r>
              <a:rPr lang="de-DE" altLang="en-US" dirty="0" err="1" smtClean="0"/>
              <a:t>counts</a:t>
            </a:r>
            <a:r>
              <a:rPr lang="de-DE" altLang="en-US" dirty="0" smtClean="0"/>
              <a:t> </a:t>
            </a:r>
            <a:r>
              <a:rPr lang="de-DE" altLang="en-US" dirty="0" err="1" smtClean="0"/>
              <a:t>to</a:t>
            </a:r>
            <a:r>
              <a:rPr lang="de-DE" altLang="en-US" dirty="0" smtClean="0"/>
              <a:t> </a:t>
            </a:r>
            <a:r>
              <a:rPr lang="de-DE" altLang="en-US" dirty="0" err="1" smtClean="0"/>
              <a:t>achieving</a:t>
            </a:r>
            <a:r>
              <a:rPr lang="de-DE" altLang="en-US" dirty="0" smtClean="0"/>
              <a:t>/</a:t>
            </a:r>
            <a:r>
              <a:rPr lang="de-DE" altLang="en-US" dirty="0" err="1" smtClean="0"/>
              <a:t>maintaining</a:t>
            </a:r>
            <a:r>
              <a:rPr lang="de-DE" altLang="en-US" dirty="0" smtClean="0"/>
              <a:t> </a:t>
            </a:r>
            <a:r>
              <a:rPr lang="de-DE" altLang="en-US" dirty="0" err="1" smtClean="0"/>
              <a:t>your</a:t>
            </a:r>
            <a:r>
              <a:rPr lang="de-DE" altLang="en-US" dirty="0" smtClean="0"/>
              <a:t> </a:t>
            </a:r>
            <a:r>
              <a:rPr lang="de-DE" altLang="en-US" dirty="0" err="1" smtClean="0"/>
              <a:t>voting</a:t>
            </a:r>
            <a:r>
              <a:rPr lang="de-DE" altLang="en-US" dirty="0" smtClean="0"/>
              <a:t> </a:t>
            </a:r>
            <a:r>
              <a:rPr lang="de-DE" altLang="en-US" dirty="0" err="1" smtClean="0"/>
              <a:t>rights</a:t>
            </a:r>
            <a:r>
              <a:rPr lang="de-DE" altLang="en-US" dirty="0" smtClean="0"/>
              <a:t> </a:t>
            </a:r>
            <a:endParaRPr lang="en-US" altLang="en-US" dirty="0" smtClean="0"/>
          </a:p>
          <a:p>
            <a:pPr>
              <a:spcBef>
                <a:spcPts val="1800"/>
              </a:spcBef>
            </a:pPr>
            <a:r>
              <a:rPr lang="en-US" altLang="en-US" dirty="0" smtClean="0"/>
              <a:t>Documentation</a:t>
            </a:r>
          </a:p>
          <a:p>
            <a:pPr lvl="1"/>
            <a:r>
              <a:rPr lang="en-US" altLang="en-US" dirty="0" smtClean="0">
                <a:hlinkClick r:id="rId4"/>
              </a:rPr>
              <a:t>http://mentor.ieee.org</a:t>
            </a:r>
            <a:endParaRPr lang="en-US" altLang="en-US" dirty="0" smtClean="0"/>
          </a:p>
          <a:p>
            <a:pPr lvl="1"/>
            <a:r>
              <a:rPr lang="en-US" altLang="en-US" dirty="0" smtClean="0"/>
              <a:t>Use “TG13”</a:t>
            </a:r>
            <a:r>
              <a:rPr lang="en-US" altLang="ja-JP" dirty="0" smtClean="0"/>
              <a:t> for submission</a:t>
            </a:r>
          </a:p>
          <a:p>
            <a:pPr lvl="1"/>
            <a:r>
              <a:rPr lang="en-US" altLang="en-US" dirty="0" smtClean="0"/>
              <a:t>If you plan to make a submission be sure it does not contain company logos or advertising</a:t>
            </a:r>
          </a:p>
          <a:p>
            <a:pPr lvl="1"/>
            <a:endParaRPr lang="en-US" altLang="en-US" dirty="0" smtClean="0"/>
          </a:p>
          <a:p>
            <a:pPr lvl="1"/>
            <a:endParaRPr lang="en-US" altLang="en-US" dirty="0"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a:t>
            </a:r>
            <a:r>
              <a:rPr lang="en-US" altLang="en-US" sz="1600" dirty="0" smtClean="0"/>
              <a:t>2019</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5</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126919790"/>
              </p:ext>
            </p:extLst>
          </p:nvPr>
        </p:nvGraphicFramePr>
        <p:xfrm>
          <a:off x="762000" y="1524000"/>
          <a:ext cx="7696200" cy="2152331"/>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Nikola </a:t>
                      </a:r>
                      <a:r>
                        <a:rPr lang="en-US" sz="1500" b="0" dirty="0" err="1" smtClean="0"/>
                        <a:t>Serafimovski</a:t>
                      </a:r>
                      <a:r>
                        <a:rPr lang="en-US" sz="1500" b="0" dirty="0" smtClean="0"/>
                        <a:t>, Sang-</a:t>
                      </a:r>
                      <a:r>
                        <a:rPr lang="en-US" sz="1500" b="0" dirty="0" err="1" smtClean="0"/>
                        <a:t>Kyu</a:t>
                      </a:r>
                      <a:r>
                        <a:rPr lang="en-US" sz="1500" b="0" dirty="0" smtClean="0"/>
                        <a:t> Lim, Xu Wang</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r>
                        <a:rPr lang="de-DE" sz="1500" dirty="0" smtClean="0"/>
                        <a:t>Kai Lennert Bober, Tuncer Baykas</a:t>
                      </a:r>
                      <a:endParaRPr lang="en-US" sz="1500" dirty="0"/>
                    </a:p>
                  </a:txBody>
                  <a:tcPr marT="45671" marB="45671"/>
                </a:tc>
                <a:extLst>
                  <a:ext uri="{0D108BD9-81ED-4DB2-BD59-A6C34878D82A}">
                    <a16:rowId xmlns:a16="http://schemas.microsoft.com/office/drawing/2014/main" val="10003"/>
                  </a:ext>
                </a:extLst>
              </a:tr>
              <a:tr h="240251">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smtClean="0"/>
                        <a:t>Chong</a:t>
                      </a:r>
                      <a:r>
                        <a:rPr lang="en-GB" sz="1600" baseline="0" dirty="0" smtClean="0"/>
                        <a:t> Han</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t>From</a:t>
            </a:r>
            <a:r>
              <a:rPr lang="de-DE" sz="1100" dirty="0" smtClean="0"/>
              <a:t> 802.15 </a:t>
            </a:r>
            <a:r>
              <a:rPr lang="de-DE" sz="1100" dirty="0" err="1" smtClean="0"/>
              <a:t>Operations</a:t>
            </a:r>
            <a:r>
              <a:rPr lang="de-DE" sz="1100" dirty="0" smtClean="0"/>
              <a:t>  Manual</a:t>
            </a:r>
            <a:endParaRPr lang="en-US" sz="1100" dirty="0"/>
          </a:p>
          <a:p>
            <a:pPr marL="0" indent="0">
              <a:buFontTx/>
              <a:buNone/>
              <a:defRPr/>
            </a:pPr>
            <a:r>
              <a:rPr lang="en-US" sz="1400" i="1" dirty="0"/>
              <a:t>Task Group Chair</a:t>
            </a:r>
          </a:p>
          <a:p>
            <a:pPr>
              <a:defRPr/>
            </a:pPr>
            <a:r>
              <a:rPr lang="en-US" sz="1100" dirty="0"/>
              <a:t>The TG Chair shall be appointed by the WG Chair and confirmed by a TG majority approval. </a:t>
            </a:r>
            <a:r>
              <a:rPr lang="en-US" sz="1100" dirty="0" smtClean="0"/>
              <a:t>The </a:t>
            </a:r>
            <a:r>
              <a:rPr lang="en-US" sz="1100" dirty="0"/>
              <a:t>TG Chair is required to confirm that the function of secretary is performed for each TG meeting. </a:t>
            </a:r>
            <a:endParaRPr lang="en-US" sz="1100" dirty="0" smtClean="0"/>
          </a:p>
          <a:p>
            <a:pPr marL="0" indent="0">
              <a:buFontTx/>
              <a:buNone/>
              <a:defRPr/>
            </a:pPr>
            <a:r>
              <a:rPr lang="en-US" sz="1200" i="1" dirty="0" smtClean="0"/>
              <a:t>Task </a:t>
            </a:r>
            <a:r>
              <a:rPr lang="en-US" sz="1200" i="1" dirty="0"/>
              <a:t>Group Vice-Chair</a:t>
            </a:r>
          </a:p>
          <a:p>
            <a:pPr>
              <a:defRPr/>
            </a:pPr>
            <a:r>
              <a:rPr lang="en-US" sz="1100" dirty="0"/>
              <a:t>TG Vice-Chair (an optional position) is appointed by the TG Chair and confirmed by a TG </a:t>
            </a:r>
            <a:r>
              <a:rPr lang="en-US" sz="1100" dirty="0" smtClean="0"/>
              <a:t>majority.</a:t>
            </a:r>
          </a:p>
          <a:p>
            <a:pPr marL="0" indent="0">
              <a:buFontTx/>
              <a:buNone/>
              <a:defRPr/>
            </a:pPr>
            <a:r>
              <a:rPr lang="en-US" sz="1200" i="1" dirty="0" smtClean="0"/>
              <a:t>Task </a:t>
            </a:r>
            <a:r>
              <a:rPr lang="en-US" sz="1200" i="1" dirty="0"/>
              <a:t>Group Secretary</a:t>
            </a:r>
          </a:p>
          <a:p>
            <a:pPr>
              <a:defRPr/>
            </a:pPr>
            <a:r>
              <a:rPr lang="en-US" sz="1100" dirty="0"/>
              <a:t>The TG Secretary shall be appointed by the TG Chair, who may also act as Secretary. TG meetings are not allowed to function without a secretary</a:t>
            </a:r>
            <a:r>
              <a:rPr lang="en-US" sz="1100" dirty="0" smtClean="0"/>
              <a:t>. </a:t>
            </a:r>
            <a:r>
              <a:rPr lang="en-US" sz="1100" dirty="0"/>
              <a:t> </a:t>
            </a:r>
            <a:r>
              <a:rPr lang="en-US" sz="1100" dirty="0" smtClean="0"/>
              <a:t>The </a:t>
            </a:r>
            <a:r>
              <a:rPr lang="en-US" sz="1100" dirty="0"/>
              <a:t>minutes of meetings taken by the TG Secretary (or designee) are to be provided to the TG Chair in time to be available to the WG Chair for publication, i.e. within 30 days after the close of the </a:t>
            </a:r>
            <a:r>
              <a:rPr lang="en-US" sz="1100" dirty="0" smtClean="0"/>
              <a:t>session.</a:t>
            </a:r>
          </a:p>
          <a:p>
            <a:pPr marL="0" indent="0">
              <a:buFontTx/>
              <a:buNone/>
              <a:defRPr/>
            </a:pPr>
            <a:r>
              <a:rPr lang="en-US" sz="1200" i="1" dirty="0" smtClean="0"/>
              <a:t>Task </a:t>
            </a:r>
            <a:r>
              <a:rPr lang="en-US" sz="1200" i="1" dirty="0"/>
              <a:t>Group Technical Editor</a:t>
            </a:r>
          </a:p>
          <a:p>
            <a:pPr>
              <a:defRPr/>
            </a:pPr>
            <a:r>
              <a:rPr lang="en-US" sz="1100" dirty="0"/>
              <a:t>The TG Technical Editor shall be appointed by the TG Chair and confirmed by a TG majority approval.</a:t>
            </a:r>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a:t>
            </a:r>
            <a:r>
              <a:rPr lang="en-US" altLang="en-US" sz="1600" dirty="0" smtClean="0"/>
              <a:t>2019</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6</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right can vote and </a:t>
            </a:r>
            <a:r>
              <a:rPr lang="en-US" altLang="en-US" kern="0" dirty="0"/>
              <a:t>make </a:t>
            </a:r>
            <a:r>
              <a:rPr lang="en-US" altLang="en-US" kern="0" dirty="0" smtClean="0"/>
              <a:t>motions</a:t>
            </a:r>
            <a:endParaRPr lang="en-US" altLang="en-US" kern="0" dirty="0"/>
          </a:p>
          <a:p>
            <a:pPr>
              <a:defRPr/>
            </a:pPr>
            <a:r>
              <a:rPr lang="de-DE" altLang="en-US" kern="0" dirty="0" smtClean="0"/>
              <a:t>See IEEE 802.15 </a:t>
            </a:r>
            <a:r>
              <a:rPr lang="de-DE" altLang="en-US" kern="0" dirty="0" err="1" smtClean="0"/>
              <a:t>Operations</a:t>
            </a:r>
            <a:r>
              <a:rPr lang="de-DE" altLang="en-US" kern="0" dirty="0" smtClean="0"/>
              <a:t> Manual </a:t>
            </a:r>
            <a:r>
              <a:rPr lang="de-DE" altLang="en-US" kern="0" dirty="0" err="1" smtClean="0"/>
              <a:t>for</a:t>
            </a:r>
            <a:r>
              <a:rPr lang="de-DE" altLang="en-US" kern="0" dirty="0" smtClean="0"/>
              <a:t> </a:t>
            </a:r>
            <a:r>
              <a:rPr lang="de-DE" altLang="en-US" kern="0" dirty="0" err="1" smtClean="0"/>
              <a:t>detailed</a:t>
            </a:r>
            <a:r>
              <a:rPr lang="de-DE" altLang="en-US" kern="0" dirty="0" smtClean="0"/>
              <a:t> </a:t>
            </a:r>
            <a:r>
              <a:rPr lang="de-DE" altLang="en-US" kern="0" dirty="0" err="1" smtClean="0"/>
              <a:t>rules</a:t>
            </a:r>
            <a:r>
              <a:rPr lang="de-DE" altLang="en-US" kern="0" dirty="0" smtClean="0"/>
              <a:t> </a:t>
            </a:r>
            <a:r>
              <a:rPr lang="en-US" altLang="en-US" sz="2000" b="0" kern="0" dirty="0" smtClean="0">
                <a:hlinkClick r:id="rId3"/>
              </a:rPr>
              <a:t>https</a:t>
            </a:r>
            <a:r>
              <a:rPr lang="en-US" altLang="en-US" sz="2000" b="0" kern="0" dirty="0">
                <a:hlinkClick r:id="rId3"/>
              </a:rPr>
              <a:t>://</a:t>
            </a:r>
            <a:r>
              <a:rPr lang="en-US" altLang="en-US" sz="2000" b="0" kern="0" dirty="0" smtClean="0">
                <a:hlinkClick r:id="rId3"/>
              </a:rPr>
              <a:t>mentor.ieee.org/802.15/dcn/10/15-10-0235-18-0000-802-15-operations-manual.docx</a:t>
            </a:r>
            <a:endParaRPr lang="en-US" altLang="en-US" sz="2000" b="0" kern="0" dirty="0" smtClean="0"/>
          </a:p>
          <a:p>
            <a:pPr marL="0" indent="0">
              <a:buFontTx/>
              <a:buNone/>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a:t>
            </a:r>
            <a:r>
              <a:rPr lang="en-US" altLang="en-US" sz="1600" dirty="0" smtClean="0"/>
              <a:t>2019</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6EC035D-6983-44A7-9182-D0B7115AE266}" type="slidenum">
              <a:rPr lang="en-US" altLang="en-US" sz="1200" b="0" smtClean="0"/>
              <a:pPr>
                <a:spcBef>
                  <a:spcPct val="0"/>
                </a:spcBef>
                <a:buFontTx/>
                <a:buNone/>
              </a:pPr>
              <a:t>7</a:t>
            </a:fld>
            <a:endParaRPr lang="en-US" altLang="en-US" sz="1200" b="0" smtClean="0"/>
          </a:p>
        </p:txBody>
      </p:sp>
      <p:sp>
        <p:nvSpPr>
          <p:cNvPr id="2765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schedule </a:t>
            </a:r>
            <a:r>
              <a:rPr lang="en-US" altLang="en-US" sz="3200" dirty="0" smtClean="0">
                <a:solidFill>
                  <a:schemeClr val="tx2"/>
                </a:solidFill>
              </a:rPr>
              <a:t>for </a:t>
            </a:r>
            <a:r>
              <a:rPr lang="en-US" altLang="en-US" sz="3200" dirty="0" smtClean="0">
                <a:solidFill>
                  <a:schemeClr val="tx2"/>
                </a:solidFill>
              </a:rPr>
              <a:t>Atlanta</a:t>
            </a:r>
            <a:endParaRPr lang="en-US" altLang="en-US" sz="3200" dirty="0">
              <a:solidFill>
                <a:schemeClr val="tx2"/>
              </a:solidFill>
            </a:endParaRPr>
          </a:p>
        </p:txBody>
      </p:sp>
      <p:sp>
        <p:nvSpPr>
          <p:cNvPr id="2765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le 1"/>
          <p:cNvGraphicFramePr>
            <a:graphicFrameLocks noGrp="1"/>
          </p:cNvGraphicFramePr>
          <p:nvPr>
            <p:extLst>
              <p:ext uri="{D42A27DB-BD31-4B8C-83A1-F6EECF244321}">
                <p14:modId xmlns:p14="http://schemas.microsoft.com/office/powerpoint/2010/main" val="519505233"/>
              </p:ext>
            </p:extLst>
          </p:nvPr>
        </p:nvGraphicFramePr>
        <p:xfrm>
          <a:off x="990600" y="1600200"/>
          <a:ext cx="7162800" cy="4506528"/>
        </p:xfrm>
        <a:graphic>
          <a:graphicData uri="http://schemas.openxmlformats.org/drawingml/2006/table">
            <a:tbl>
              <a:tblPr firstRow="1" bandRow="1">
                <a:tableStyleId>{21E4AEA4-8DFA-4A89-87EB-49C32662AFE0}</a:tableStyleId>
              </a:tblPr>
              <a:tblGrid>
                <a:gridCol w="1432560">
                  <a:extLst>
                    <a:ext uri="{9D8B030D-6E8A-4147-A177-3AD203B41FA5}">
                      <a16:colId xmlns:a16="http://schemas.microsoft.com/office/drawing/2014/main" val="20000"/>
                    </a:ext>
                  </a:extLst>
                </a:gridCol>
                <a:gridCol w="1432560">
                  <a:extLst>
                    <a:ext uri="{9D8B030D-6E8A-4147-A177-3AD203B41FA5}">
                      <a16:colId xmlns:a16="http://schemas.microsoft.com/office/drawing/2014/main" val="20001"/>
                    </a:ext>
                  </a:extLst>
                </a:gridCol>
                <a:gridCol w="1432560">
                  <a:extLst>
                    <a:ext uri="{9D8B030D-6E8A-4147-A177-3AD203B41FA5}">
                      <a16:colId xmlns:a16="http://schemas.microsoft.com/office/drawing/2014/main" val="20002"/>
                    </a:ext>
                  </a:extLst>
                </a:gridCol>
                <a:gridCol w="1432560">
                  <a:extLst>
                    <a:ext uri="{9D8B030D-6E8A-4147-A177-3AD203B41FA5}">
                      <a16:colId xmlns:a16="http://schemas.microsoft.com/office/drawing/2014/main" val="20003"/>
                    </a:ext>
                  </a:extLst>
                </a:gridCol>
                <a:gridCol w="1432560">
                  <a:extLst>
                    <a:ext uri="{9D8B030D-6E8A-4147-A177-3AD203B41FA5}">
                      <a16:colId xmlns:a16="http://schemas.microsoft.com/office/drawing/2014/main" val="20004"/>
                    </a:ext>
                  </a:extLst>
                </a:gridCol>
              </a:tblGrid>
              <a:tr h="751088">
                <a:tc>
                  <a:txBody>
                    <a:bodyPr/>
                    <a:lstStyle/>
                    <a:p>
                      <a:endParaRPr lang="en-US" sz="1800" dirty="0"/>
                    </a:p>
                  </a:txBody>
                  <a:tcPr marT="45744" marB="45744"/>
                </a:tc>
                <a:tc>
                  <a:txBody>
                    <a:bodyPr/>
                    <a:lstStyle/>
                    <a:p>
                      <a:pPr algn="ctr"/>
                      <a:r>
                        <a:rPr lang="en-US" sz="1800" dirty="0"/>
                        <a:t>MON</a:t>
                      </a:r>
                    </a:p>
                  </a:txBody>
                  <a:tcPr marT="45744" marB="45744"/>
                </a:tc>
                <a:tc>
                  <a:txBody>
                    <a:bodyPr/>
                    <a:lstStyle/>
                    <a:p>
                      <a:pPr algn="ctr"/>
                      <a:r>
                        <a:rPr lang="en-US" sz="1800" dirty="0"/>
                        <a:t>TUE</a:t>
                      </a:r>
                    </a:p>
                  </a:txBody>
                  <a:tcPr marT="45744" marB="45744"/>
                </a:tc>
                <a:tc>
                  <a:txBody>
                    <a:bodyPr/>
                    <a:lstStyle/>
                    <a:p>
                      <a:pPr algn="ctr"/>
                      <a:r>
                        <a:rPr lang="en-US" sz="1800" dirty="0"/>
                        <a:t>WED</a:t>
                      </a:r>
                    </a:p>
                  </a:txBody>
                  <a:tcPr marT="45744" marB="45744"/>
                </a:tc>
                <a:tc>
                  <a:txBody>
                    <a:bodyPr/>
                    <a:lstStyle/>
                    <a:p>
                      <a:pPr algn="ctr"/>
                      <a:r>
                        <a:rPr lang="en-US" sz="1800" dirty="0"/>
                        <a:t>THU</a:t>
                      </a:r>
                    </a:p>
                  </a:txBody>
                  <a:tcPr marT="45744" marB="45744"/>
                </a:tc>
                <a:extLst>
                  <a:ext uri="{0D108BD9-81ED-4DB2-BD59-A6C34878D82A}">
                    <a16:rowId xmlns:a16="http://schemas.microsoft.com/office/drawing/2014/main" val="10000"/>
                  </a:ext>
                </a:extLst>
              </a:tr>
              <a:tr h="751088">
                <a:tc>
                  <a:txBody>
                    <a:bodyPr/>
                    <a:lstStyle/>
                    <a:p>
                      <a:pPr algn="ctr"/>
                      <a:r>
                        <a:rPr lang="en-US" sz="1800" dirty="0"/>
                        <a:t>AM1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smtClean="0">
                          <a:latin typeface="+mn-lt"/>
                        </a:rPr>
                        <a:t>WG opening</a:t>
                      </a:r>
                      <a:endParaRPr lang="en-US" sz="1600" b="0" i="1" dirty="0">
                        <a:latin typeface="+mn-lt"/>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#2</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bg1">
                              <a:lumMod val="50000"/>
                            </a:schemeClr>
                          </a:solidFill>
                        </a:rPr>
                        <a:t>TGbb#4</a:t>
                      </a: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smtClean="0">
                        <a:solidFill>
                          <a:srgbClr val="FF0000"/>
                        </a:solidFill>
                      </a:endParaRPr>
                    </a:p>
                  </a:txBody>
                  <a:tcPr marT="45744" marB="45744" anchor="ctr"/>
                </a:tc>
                <a:extLst>
                  <a:ext uri="{0D108BD9-81ED-4DB2-BD59-A6C34878D82A}">
                    <a16:rowId xmlns:a16="http://schemas.microsoft.com/office/drawing/2014/main" val="10001"/>
                  </a:ext>
                </a:extLst>
              </a:tr>
              <a:tr h="751088">
                <a:tc>
                  <a:txBody>
                    <a:bodyPr/>
                    <a:lstStyle/>
                    <a:p>
                      <a:pPr algn="ctr"/>
                      <a:r>
                        <a:rPr lang="en-US" sz="1800" dirty="0"/>
                        <a:t>AM2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smtClean="0">
                          <a:latin typeface="+mn-lt"/>
                        </a:rPr>
                        <a:t>TGbb#1</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0" i="1" dirty="0" smtClean="0">
                        <a:latin typeface="+mn-lt"/>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i="0" dirty="0" smtClean="0">
                        <a:solidFill>
                          <a:srgbClr val="FF0000"/>
                        </a:solidFill>
                        <a:latin typeface="+mn-lt"/>
                      </a:endParaRPr>
                    </a:p>
                  </a:txBody>
                  <a:tcPr marT="45744" marB="45744" anchor="ctr"/>
                </a:tc>
                <a:tc>
                  <a:txBody>
                    <a:bodyPr/>
                    <a:lstStyle/>
                    <a:p>
                      <a:pPr algn="ctr"/>
                      <a:r>
                        <a:rPr lang="en-US" sz="1600" i="1" dirty="0" smtClean="0"/>
                        <a:t>WG midweek</a:t>
                      </a:r>
                      <a:endParaRPr lang="en-US" sz="1600" i="1"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solidFill>
                            <a:schemeClr val="tx1"/>
                          </a:solidFill>
                        </a:rPr>
                        <a:t>TG13#5</a:t>
                      </a:r>
                      <a:endParaRPr lang="en-US" sz="1600" b="1" dirty="0" smtClean="0">
                        <a:solidFill>
                          <a:schemeClr val="tx1"/>
                        </a:solidFill>
                      </a:endParaRPr>
                    </a:p>
                  </a:txBody>
                  <a:tcPr marT="45744" marB="45744" anchor="ctr"/>
                </a:tc>
                <a:extLst>
                  <a:ext uri="{0D108BD9-81ED-4DB2-BD59-A6C34878D82A}">
                    <a16:rowId xmlns:a16="http://schemas.microsoft.com/office/drawing/2014/main" val="10002"/>
                  </a:ext>
                </a:extLst>
              </a:tr>
              <a:tr h="751088">
                <a:tc>
                  <a:txBody>
                    <a:bodyPr/>
                    <a:lstStyle/>
                    <a:p>
                      <a:pPr algn="ctr"/>
                      <a:r>
                        <a:rPr lang="en-US" sz="1800" dirty="0"/>
                        <a:t>PM1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#1</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#3</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solidFill>
                            <a:schemeClr val="tx1"/>
                          </a:solidFill>
                        </a:rPr>
                        <a:t>TG13#4</a:t>
                      </a:r>
                      <a:endParaRPr lang="en-US" sz="1600" b="1"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bg1">
                              <a:lumMod val="50000"/>
                            </a:schemeClr>
                          </a:solidFill>
                        </a:rPr>
                        <a:t>TGbb#6</a:t>
                      </a:r>
                      <a:endParaRPr lang="en-US" sz="1600" b="1" dirty="0" smtClean="0">
                        <a:solidFill>
                          <a:schemeClr val="tx1"/>
                        </a:solidFill>
                      </a:endParaRPr>
                    </a:p>
                  </a:txBody>
                  <a:tcPr marT="45744" marB="45744" anchor="ctr"/>
                </a:tc>
                <a:extLst>
                  <a:ext uri="{0D108BD9-81ED-4DB2-BD59-A6C34878D82A}">
                    <a16:rowId xmlns:a16="http://schemas.microsoft.com/office/drawing/2014/main" val="10003"/>
                  </a:ext>
                </a:extLst>
              </a:tr>
              <a:tr h="751088">
                <a:tc>
                  <a:txBody>
                    <a:bodyPr/>
                    <a:lstStyle/>
                    <a:p>
                      <a:pPr algn="ctr"/>
                      <a:r>
                        <a:rPr lang="en-US" sz="1800" dirty="0"/>
                        <a:t>PM2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smtClean="0">
                          <a:latin typeface="+mn-lt"/>
                        </a:rPr>
                        <a:t>TGbb#2</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smtClean="0">
                          <a:latin typeface="+mn-lt"/>
                        </a:rPr>
                        <a:t>TGbb#3</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tab pos="185738" algn="l"/>
                        </a:tabLst>
                        <a:defRPr/>
                      </a:pPr>
                      <a:r>
                        <a:rPr lang="de-DE" sz="1600" i="1" dirty="0" smtClean="0">
                          <a:solidFill>
                            <a:schemeClr val="bg1">
                              <a:lumMod val="50000"/>
                            </a:schemeClr>
                          </a:solidFill>
                        </a:rPr>
                        <a:t>TGbb#5</a:t>
                      </a:r>
                      <a:endParaRPr lang="de-DE"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solidFill>
                            <a:srgbClr val="FF0000"/>
                          </a:solidFill>
                        </a:rPr>
                        <a:t>TG13#6</a:t>
                      </a:r>
                      <a:endParaRPr lang="en-US" sz="1600" b="1" dirty="0" smtClean="0">
                        <a:solidFill>
                          <a:srgbClr val="FF0000"/>
                        </a:solidFill>
                      </a:endParaRPr>
                    </a:p>
                  </a:txBody>
                  <a:tcPr marT="45744" marB="45744" anchor="ctr"/>
                </a:tc>
                <a:extLst>
                  <a:ext uri="{0D108BD9-81ED-4DB2-BD59-A6C34878D82A}">
                    <a16:rowId xmlns:a16="http://schemas.microsoft.com/office/drawing/2014/main" val="10004"/>
                  </a:ext>
                </a:extLst>
              </a:tr>
              <a:tr h="75108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smtClean="0"/>
                        <a:t>PM3</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tab pos="185738" algn="l"/>
                        </a:tabLst>
                        <a:defRPr/>
                      </a:pPr>
                      <a:endParaRPr lang="de-DE"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0" i="1" dirty="0" smtClean="0"/>
                        <a:t>WG </a:t>
                      </a:r>
                      <a:r>
                        <a:rPr lang="de-DE" sz="1600" b="0" i="1" dirty="0" err="1" smtClean="0"/>
                        <a:t>closing</a:t>
                      </a:r>
                      <a:endParaRPr lang="de-DE" sz="1600" b="0" i="1" dirty="0" smtClean="0"/>
                    </a:p>
                  </a:txBody>
                  <a:tcPr marT="45744" marB="45744" anchor="ctr"/>
                </a:tc>
                <a:extLst>
                  <a:ext uri="{0D108BD9-81ED-4DB2-BD59-A6C34878D82A}">
                    <a16:rowId xmlns:a16="http://schemas.microsoft.com/office/drawing/2014/main" val="533189499"/>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a:t>
            </a:r>
            <a:r>
              <a:rPr lang="en-US" altLang="en-US" sz="1600" dirty="0" smtClean="0"/>
              <a:t>2019</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905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dirty="0" smtClean="0"/>
              <a:t>6 </a:t>
            </a:r>
            <a:r>
              <a:rPr lang="de-DE" dirty="0" err="1" smtClean="0"/>
              <a:t>sessions</a:t>
            </a:r>
            <a:r>
              <a:rPr lang="de-DE" dirty="0" smtClean="0"/>
              <a:t> in Atlanta</a:t>
            </a:r>
            <a:endParaRPr lang="de-DE" dirty="0"/>
          </a:p>
          <a:p>
            <a:pPr marL="342900" indent="-342900" algn="just">
              <a:buFont typeface="Arial" panose="020B0604020202020204" pitchFamily="34" charset="0"/>
              <a:buChar char="•"/>
              <a:defRPr/>
            </a:pPr>
            <a:r>
              <a:rPr lang="de-DE" dirty="0" smtClean="0"/>
              <a:t>Review </a:t>
            </a:r>
            <a:r>
              <a:rPr lang="de-DE" dirty="0" err="1" smtClean="0"/>
              <a:t>and</a:t>
            </a:r>
            <a:r>
              <a:rPr lang="de-DE" dirty="0" smtClean="0"/>
              <a:t> </a:t>
            </a:r>
            <a:r>
              <a:rPr lang="de-DE" dirty="0" err="1" smtClean="0"/>
              <a:t>discuss</a:t>
            </a:r>
            <a:r>
              <a:rPr lang="de-DE" dirty="0" smtClean="0"/>
              <a:t> </a:t>
            </a:r>
            <a:r>
              <a:rPr lang="de-DE" dirty="0" err="1" smtClean="0"/>
              <a:t>status</a:t>
            </a:r>
            <a:r>
              <a:rPr lang="de-DE" dirty="0" smtClean="0"/>
              <a:t> </a:t>
            </a:r>
            <a:r>
              <a:rPr lang="de-DE" dirty="0" err="1" smtClean="0"/>
              <a:t>of</a:t>
            </a:r>
            <a:r>
              <a:rPr lang="de-DE" dirty="0" smtClean="0"/>
              <a:t> </a:t>
            </a:r>
            <a:r>
              <a:rPr lang="de-DE" dirty="0" err="1" smtClean="0"/>
              <a:t>clauses</a:t>
            </a:r>
            <a:r>
              <a:rPr lang="de-DE" dirty="0" smtClean="0"/>
              <a:t> 4-8</a:t>
            </a:r>
          </a:p>
          <a:p>
            <a:pPr marL="1085850" lvl="1" indent="-342900" algn="just">
              <a:buFont typeface="Arial" panose="020B0604020202020204" pitchFamily="34" charset="0"/>
              <a:buChar char="•"/>
              <a:defRPr/>
            </a:pPr>
            <a:r>
              <a:rPr lang="de-DE" dirty="0" smtClean="0"/>
              <a:t>4: </a:t>
            </a:r>
            <a:r>
              <a:rPr lang="de-DE" dirty="0"/>
              <a:t>MAC </a:t>
            </a:r>
            <a:r>
              <a:rPr lang="de-DE" dirty="0" err="1"/>
              <a:t>text</a:t>
            </a:r>
            <a:r>
              <a:rPr lang="de-DE" dirty="0"/>
              <a:t> </a:t>
            </a:r>
            <a:r>
              <a:rPr lang="de-DE" dirty="0" err="1"/>
              <a:t>t.b.d</a:t>
            </a:r>
            <a:r>
              <a:rPr lang="de-DE" dirty="0"/>
              <a:t>. </a:t>
            </a:r>
            <a:r>
              <a:rPr lang="de-DE" dirty="0" smtClean="0"/>
              <a:t>after </a:t>
            </a:r>
            <a:r>
              <a:rPr lang="de-DE" dirty="0" err="1" smtClean="0"/>
              <a:t>clauses</a:t>
            </a:r>
            <a:r>
              <a:rPr lang="de-DE" dirty="0" smtClean="0"/>
              <a:t> 5-8 </a:t>
            </a:r>
            <a:r>
              <a:rPr lang="de-DE" dirty="0" err="1" smtClean="0"/>
              <a:t>are</a:t>
            </a:r>
            <a:r>
              <a:rPr lang="de-DE" dirty="0" smtClean="0"/>
              <a:t> </a:t>
            </a:r>
            <a:r>
              <a:rPr lang="de-DE" dirty="0" err="1" smtClean="0"/>
              <a:t>complete</a:t>
            </a:r>
            <a:endParaRPr lang="de-DE" dirty="0" smtClean="0"/>
          </a:p>
          <a:p>
            <a:pPr marL="1085850" lvl="1" indent="-342900" algn="just">
              <a:buFont typeface="Arial" panose="020B0604020202020204" pitchFamily="34" charset="0"/>
              <a:buChar char="•"/>
              <a:defRPr/>
            </a:pPr>
            <a:r>
              <a:rPr lang="de-DE" dirty="0" smtClean="0"/>
              <a:t>5: </a:t>
            </a:r>
            <a:r>
              <a:rPr lang="de-DE" dirty="0" err="1" smtClean="0"/>
              <a:t>new</a:t>
            </a:r>
            <a:r>
              <a:rPr lang="de-DE" dirty="0" smtClean="0"/>
              <a:t> </a:t>
            </a:r>
            <a:r>
              <a:rPr lang="de-DE" dirty="0" err="1" smtClean="0"/>
              <a:t>text</a:t>
            </a:r>
            <a:r>
              <a:rPr lang="de-DE" dirty="0" smtClean="0"/>
              <a:t> </a:t>
            </a:r>
            <a:r>
              <a:rPr lang="de-DE" dirty="0" err="1"/>
              <a:t>is</a:t>
            </a:r>
            <a:r>
              <a:rPr lang="de-DE" dirty="0"/>
              <a:t> </a:t>
            </a:r>
            <a:r>
              <a:rPr lang="de-DE" dirty="0" err="1"/>
              <a:t>stable</a:t>
            </a:r>
            <a:r>
              <a:rPr lang="de-DE" dirty="0"/>
              <a:t>, </a:t>
            </a:r>
            <a:r>
              <a:rPr lang="de-DE" dirty="0" err="1" smtClean="0"/>
              <a:t>details</a:t>
            </a:r>
            <a:r>
              <a:rPr lang="de-DE" dirty="0" smtClean="0"/>
              <a:t> </a:t>
            </a:r>
            <a:r>
              <a:rPr lang="de-DE" dirty="0" err="1"/>
              <a:t>under</a:t>
            </a:r>
            <a:r>
              <a:rPr lang="de-DE" dirty="0"/>
              <a:t> </a:t>
            </a:r>
            <a:r>
              <a:rPr lang="de-DE" dirty="0" err="1"/>
              <a:t>discussion</a:t>
            </a:r>
            <a:endParaRPr lang="de-DE" dirty="0" smtClean="0"/>
          </a:p>
          <a:p>
            <a:pPr marL="1085850" lvl="1" indent="-342900" algn="just">
              <a:buFont typeface="Arial" panose="020B0604020202020204" pitchFamily="34" charset="0"/>
              <a:buChar char="•"/>
              <a:defRPr/>
            </a:pPr>
            <a:r>
              <a:rPr lang="de-DE" dirty="0" smtClean="0"/>
              <a:t>6: </a:t>
            </a:r>
            <a:r>
              <a:rPr lang="de-DE" dirty="0" err="1" smtClean="0"/>
              <a:t>new</a:t>
            </a:r>
            <a:r>
              <a:rPr lang="de-DE" dirty="0" smtClean="0"/>
              <a:t> </a:t>
            </a:r>
            <a:r>
              <a:rPr lang="de-DE" dirty="0" err="1" smtClean="0"/>
              <a:t>text</a:t>
            </a:r>
            <a:r>
              <a:rPr lang="de-DE" dirty="0" smtClean="0"/>
              <a:t> </a:t>
            </a:r>
            <a:r>
              <a:rPr lang="de-DE" dirty="0" err="1"/>
              <a:t>is</a:t>
            </a:r>
            <a:r>
              <a:rPr lang="de-DE" dirty="0"/>
              <a:t> </a:t>
            </a:r>
            <a:r>
              <a:rPr lang="de-DE" dirty="0" err="1"/>
              <a:t>stable</a:t>
            </a:r>
            <a:r>
              <a:rPr lang="de-DE" dirty="0"/>
              <a:t>, </a:t>
            </a:r>
            <a:r>
              <a:rPr lang="de-DE" dirty="0" err="1" smtClean="0"/>
              <a:t>details</a:t>
            </a:r>
            <a:r>
              <a:rPr lang="de-DE" dirty="0" smtClean="0"/>
              <a:t> </a:t>
            </a:r>
            <a:r>
              <a:rPr lang="de-DE" dirty="0" err="1"/>
              <a:t>under</a:t>
            </a:r>
            <a:r>
              <a:rPr lang="de-DE" dirty="0"/>
              <a:t> </a:t>
            </a:r>
            <a:r>
              <a:rPr lang="de-DE" dirty="0" err="1"/>
              <a:t>discussion</a:t>
            </a:r>
            <a:endParaRPr lang="de-DE" dirty="0" smtClean="0"/>
          </a:p>
          <a:p>
            <a:pPr marL="1085850" lvl="1" indent="-342900" algn="just">
              <a:buFont typeface="Arial" panose="020B0604020202020204" pitchFamily="34" charset="0"/>
              <a:buChar char="•"/>
              <a:defRPr/>
            </a:pPr>
            <a:r>
              <a:rPr lang="de-DE" dirty="0" smtClean="0"/>
              <a:t>7: </a:t>
            </a:r>
            <a:r>
              <a:rPr lang="de-DE" dirty="0" err="1" smtClean="0"/>
              <a:t>text</a:t>
            </a:r>
            <a:r>
              <a:rPr lang="de-DE" dirty="0" smtClean="0"/>
              <a:t> </a:t>
            </a:r>
            <a:r>
              <a:rPr lang="de-DE" dirty="0" err="1" smtClean="0"/>
              <a:t>from</a:t>
            </a:r>
            <a:r>
              <a:rPr lang="de-DE" dirty="0" smtClean="0"/>
              <a:t> </a:t>
            </a:r>
            <a:r>
              <a:rPr lang="de-DE" dirty="0" err="1" smtClean="0"/>
              <a:t>old</a:t>
            </a:r>
            <a:r>
              <a:rPr lang="de-DE" dirty="0" smtClean="0"/>
              <a:t> </a:t>
            </a:r>
            <a:r>
              <a:rPr lang="de-DE" dirty="0" err="1" smtClean="0"/>
              <a:t>draft</a:t>
            </a:r>
            <a:r>
              <a:rPr lang="de-DE" dirty="0" smtClean="0"/>
              <a:t>, </a:t>
            </a:r>
            <a:r>
              <a:rPr lang="de-DE" dirty="0" err="1" smtClean="0"/>
              <a:t>delete</a:t>
            </a:r>
            <a:r>
              <a:rPr lang="de-DE" dirty="0" smtClean="0"/>
              <a:t> obsolete </a:t>
            </a:r>
            <a:r>
              <a:rPr lang="de-DE" dirty="0" err="1" smtClean="0"/>
              <a:t>parts</a:t>
            </a:r>
            <a:r>
              <a:rPr lang="de-DE" dirty="0" smtClean="0"/>
              <a:t>, </a:t>
            </a:r>
            <a:r>
              <a:rPr lang="de-DE" dirty="0" err="1" smtClean="0"/>
              <a:t>create</a:t>
            </a:r>
            <a:r>
              <a:rPr lang="de-DE" dirty="0" smtClean="0"/>
              <a:t> </a:t>
            </a:r>
            <a:r>
              <a:rPr lang="de-DE" dirty="0" err="1" smtClean="0"/>
              <a:t>new</a:t>
            </a:r>
            <a:r>
              <a:rPr lang="de-DE" dirty="0" smtClean="0"/>
              <a:t> </a:t>
            </a:r>
            <a:r>
              <a:rPr lang="de-DE" dirty="0" err="1" smtClean="0"/>
              <a:t>text</a:t>
            </a:r>
            <a:endParaRPr lang="de-DE" dirty="0" smtClean="0"/>
          </a:p>
          <a:p>
            <a:pPr marL="1085850" lvl="1" indent="-342900" algn="just">
              <a:buFont typeface="Arial" panose="020B0604020202020204" pitchFamily="34" charset="0"/>
              <a:buChar char="•"/>
              <a:defRPr/>
            </a:pPr>
            <a:r>
              <a:rPr lang="de-DE" dirty="0" smtClean="0"/>
              <a:t>8: </a:t>
            </a:r>
            <a:r>
              <a:rPr lang="de-DE" dirty="0" err="1" smtClean="0"/>
              <a:t>text</a:t>
            </a:r>
            <a:r>
              <a:rPr lang="de-DE" dirty="0" smtClean="0"/>
              <a:t> </a:t>
            </a:r>
            <a:r>
              <a:rPr lang="de-DE" dirty="0" err="1" smtClean="0"/>
              <a:t>from</a:t>
            </a:r>
            <a:r>
              <a:rPr lang="de-DE" dirty="0" smtClean="0"/>
              <a:t> </a:t>
            </a:r>
            <a:r>
              <a:rPr lang="de-DE" dirty="0" err="1" smtClean="0"/>
              <a:t>old</a:t>
            </a:r>
            <a:r>
              <a:rPr lang="de-DE" dirty="0" smtClean="0"/>
              <a:t> </a:t>
            </a:r>
            <a:r>
              <a:rPr lang="de-DE" dirty="0" err="1" smtClean="0"/>
              <a:t>draft</a:t>
            </a:r>
            <a:r>
              <a:rPr lang="de-DE" dirty="0" smtClean="0"/>
              <a:t>, </a:t>
            </a:r>
            <a:r>
              <a:rPr lang="de-DE" dirty="0" err="1" smtClean="0"/>
              <a:t>delete</a:t>
            </a:r>
            <a:r>
              <a:rPr lang="de-DE" dirty="0" smtClean="0"/>
              <a:t> obsolete </a:t>
            </a:r>
            <a:r>
              <a:rPr lang="de-DE" dirty="0" err="1" smtClean="0"/>
              <a:t>parts</a:t>
            </a:r>
            <a:r>
              <a:rPr lang="de-DE" dirty="0" smtClean="0"/>
              <a:t>, </a:t>
            </a:r>
            <a:r>
              <a:rPr lang="de-DE" dirty="0" err="1" smtClean="0"/>
              <a:t>create</a:t>
            </a:r>
            <a:r>
              <a:rPr lang="de-DE" dirty="0" smtClean="0"/>
              <a:t> </a:t>
            </a:r>
            <a:r>
              <a:rPr lang="de-DE" dirty="0" err="1" smtClean="0"/>
              <a:t>new</a:t>
            </a:r>
            <a:r>
              <a:rPr lang="de-DE" dirty="0" smtClean="0"/>
              <a:t> </a:t>
            </a:r>
            <a:r>
              <a:rPr lang="de-DE" dirty="0" err="1" smtClean="0"/>
              <a:t>text</a:t>
            </a:r>
            <a:endParaRPr lang="de-DE" dirty="0" smtClean="0"/>
          </a:p>
          <a:p>
            <a:pPr marL="342900" indent="-342900" algn="just">
              <a:buFont typeface="Arial" panose="020B0604020202020204" pitchFamily="34" charset="0"/>
              <a:buChar char="•"/>
              <a:defRPr/>
            </a:pPr>
            <a:r>
              <a:rPr lang="de-DE" dirty="0" err="1" smtClean="0"/>
              <a:t>Include</a:t>
            </a:r>
            <a:r>
              <a:rPr lang="de-DE" dirty="0" smtClean="0"/>
              <a:t> </a:t>
            </a:r>
            <a:r>
              <a:rPr lang="de-DE" dirty="0" err="1" smtClean="0"/>
              <a:t>new</a:t>
            </a:r>
            <a:r>
              <a:rPr lang="de-DE" dirty="0" smtClean="0"/>
              <a:t> </a:t>
            </a:r>
            <a:r>
              <a:rPr lang="de-DE" dirty="0" err="1" smtClean="0"/>
              <a:t>text</a:t>
            </a:r>
            <a:r>
              <a:rPr lang="de-DE" dirty="0" smtClean="0"/>
              <a:t> </a:t>
            </a:r>
            <a:r>
              <a:rPr lang="de-DE" dirty="0" err="1" smtClean="0"/>
              <a:t>into</a:t>
            </a:r>
            <a:r>
              <a:rPr lang="de-DE" dirty="0" smtClean="0"/>
              <a:t> </a:t>
            </a:r>
            <a:r>
              <a:rPr lang="de-DE" dirty="0" err="1" smtClean="0"/>
              <a:t>the</a:t>
            </a:r>
            <a:r>
              <a:rPr lang="de-DE" dirty="0" smtClean="0"/>
              <a:t> </a:t>
            </a:r>
            <a:r>
              <a:rPr lang="de-DE" dirty="0" err="1" smtClean="0"/>
              <a:t>draft</a:t>
            </a:r>
            <a:r>
              <a:rPr lang="de-DE" dirty="0" smtClean="0"/>
              <a:t> </a:t>
            </a:r>
          </a:p>
          <a:p>
            <a:pPr marL="342900" indent="-342900" algn="just">
              <a:buFont typeface="Arial" panose="020B0604020202020204" pitchFamily="34" charset="0"/>
              <a:buChar char="•"/>
              <a:defRPr/>
            </a:pPr>
            <a:r>
              <a:rPr lang="de-DE" dirty="0" err="1" smtClean="0"/>
              <a:t>Resolve</a:t>
            </a:r>
            <a:r>
              <a:rPr lang="de-DE" dirty="0" smtClean="0"/>
              <a:t> </a:t>
            </a:r>
            <a:r>
              <a:rPr lang="de-DE" dirty="0" err="1" smtClean="0"/>
              <a:t>comments</a:t>
            </a:r>
            <a:r>
              <a:rPr lang="de-DE" dirty="0" smtClean="0"/>
              <a:t> </a:t>
            </a:r>
            <a:r>
              <a:rPr lang="de-DE" dirty="0" err="1" smtClean="0"/>
              <a:t>against</a:t>
            </a:r>
            <a:r>
              <a:rPr lang="de-DE" dirty="0" smtClean="0"/>
              <a:t> </a:t>
            </a:r>
            <a:r>
              <a:rPr lang="de-DE" dirty="0"/>
              <a:t>D4.1</a:t>
            </a:r>
          </a:p>
          <a:p>
            <a:pPr marL="342900" indent="-342900" algn="just">
              <a:buFont typeface="Arial" panose="020B0604020202020204" pitchFamily="34" charset="0"/>
              <a:buChar char="•"/>
              <a:defRPr/>
            </a:pPr>
            <a:r>
              <a:rPr lang="de-DE" dirty="0" err="1" smtClean="0"/>
              <a:t>Prepare</a:t>
            </a:r>
            <a:r>
              <a:rPr lang="de-DE" dirty="0" smtClean="0"/>
              <a:t> </a:t>
            </a:r>
            <a:r>
              <a:rPr lang="de-DE" dirty="0" err="1" smtClean="0"/>
              <a:t>further</a:t>
            </a:r>
            <a:r>
              <a:rPr lang="de-DE" dirty="0" smtClean="0"/>
              <a:t> </a:t>
            </a:r>
            <a:r>
              <a:rPr lang="de-DE" dirty="0" err="1" smtClean="0"/>
              <a:t>towards</a:t>
            </a:r>
            <a:r>
              <a:rPr lang="de-DE" dirty="0" smtClean="0"/>
              <a:t> WG </a:t>
            </a:r>
            <a:r>
              <a:rPr lang="de-DE" dirty="0" err="1"/>
              <a:t>letter</a:t>
            </a:r>
            <a:r>
              <a:rPr lang="de-DE" dirty="0"/>
              <a:t> </a:t>
            </a:r>
            <a:r>
              <a:rPr lang="de-DE" dirty="0" err="1"/>
              <a:t>ballot</a:t>
            </a:r>
            <a:endParaRPr lang="de-DE" dirty="0"/>
          </a:p>
          <a:p>
            <a:pPr marL="342900" indent="-342900" algn="just">
              <a:spcBef>
                <a:spcPts val="0"/>
              </a:spcBef>
              <a:spcAft>
                <a:spcPts val="300"/>
              </a:spcAft>
              <a:defRPr/>
            </a:pPr>
            <a:endParaRPr lang="en-GB" altLang="en-US" sz="1800" dirty="0" smtClean="0"/>
          </a:p>
          <a:p>
            <a:pPr algn="just">
              <a:spcBef>
                <a:spcPts val="0"/>
              </a:spcBef>
              <a:spcAft>
                <a:spcPts val="300"/>
              </a:spcAft>
              <a:buFontTx/>
              <a:buNone/>
              <a:defRPr/>
            </a:pPr>
            <a:endParaRPr lang="en-GB" altLang="en-US" sz="18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8</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activities this 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a:t>
            </a:r>
            <a:r>
              <a:rPr lang="en-US" altLang="en-US" sz="1600" dirty="0" smtClean="0"/>
              <a:t>2019</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9</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#1</a:t>
            </a:r>
            <a:endParaRPr lang="en-US" altLang="en-US" sz="3600" dirty="0"/>
          </a:p>
          <a:p>
            <a:pPr algn="just">
              <a:buFontTx/>
              <a:buNone/>
            </a:pPr>
            <a:r>
              <a:rPr lang="en-US" altLang="en-US" sz="3600" dirty="0" smtClean="0"/>
              <a:t>Monday PM1, </a:t>
            </a:r>
            <a:r>
              <a:rPr lang="en-US" altLang="en-US" sz="3600" dirty="0" smtClean="0"/>
              <a:t>May 13, </a:t>
            </a:r>
            <a:r>
              <a:rPr lang="en-US" altLang="en-US" sz="3600" dirty="0" smtClean="0"/>
              <a:t>2019</a:t>
            </a:r>
            <a:endParaRPr lang="en-US" altLang="en-US" dirty="0"/>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2224754147"/>
              </p:ext>
            </p:extLst>
          </p:nvPr>
        </p:nvGraphicFramePr>
        <p:xfrm>
          <a:off x="838200" y="2286000"/>
          <a:ext cx="8077200" cy="3717017"/>
        </p:xfrm>
        <a:graphic>
          <a:graphicData uri="http://schemas.openxmlformats.org/drawingml/2006/table">
            <a:tbl>
              <a:tblPr firstRow="1" bandRow="1">
                <a:tableStyleId>{5C22544A-7EE6-4342-B048-85BDC9FD1C3A}</a:tableStyleId>
              </a:tblPr>
              <a:tblGrid>
                <a:gridCol w="7239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381364">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10002"/>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3"/>
                  </a:ext>
                </a:extLst>
              </a:tr>
              <a:tr h="371193">
                <a:tc>
                  <a:txBody>
                    <a:bodyPr/>
                    <a:lstStyle/>
                    <a:p>
                      <a:pPr marL="358775" marR="0" lvl="1" indent="-358775" algn="just" defTabSz="914400" rtl="0" eaLnBrk="1" fontAlgn="auto" latinLnBrk="0" hangingPunct="1">
                        <a:lnSpc>
                          <a:spcPct val="100000"/>
                        </a:lnSpc>
                        <a:spcBef>
                          <a:spcPts val="0"/>
                        </a:spcBef>
                        <a:spcAft>
                          <a:spcPts val="300"/>
                        </a:spcAft>
                        <a:buClrTx/>
                        <a:buSzTx/>
                        <a:buFontTx/>
                        <a:buNone/>
                        <a:tabLst/>
                        <a:defRPr/>
                      </a:pPr>
                      <a:r>
                        <a:rPr lang="en-US" altLang="en-US" sz="1800" dirty="0" smtClean="0"/>
                        <a:t>Discussion and approval of agenda in doc. </a:t>
                      </a:r>
                      <a:r>
                        <a:rPr lang="en-US" altLang="en-US" sz="1800" dirty="0" smtClean="0"/>
                        <a:t>15-19/0xxxr1</a:t>
                      </a:r>
                      <a:endParaRPr lang="en-US" altLang="en-US" sz="1800" dirty="0" smtClean="0"/>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2021086024"/>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Review and approve last meeting minutes </a:t>
                      </a:r>
                      <a:r>
                        <a:rPr lang="en-US" altLang="en-US" sz="1800" dirty="0" smtClean="0"/>
                        <a:t>in doc. 15-19/</a:t>
                      </a:r>
                      <a:r>
                        <a:rPr lang="en-GB" altLang="en-US" sz="1800" dirty="0" smtClean="0"/>
                        <a:t>0184r4</a:t>
                      </a:r>
                      <a:endParaRPr lang="en-GB" altLang="en-US" sz="1800" dirty="0" smtClean="0"/>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10004"/>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Review and approve </a:t>
                      </a:r>
                      <a:r>
                        <a:rPr lang="en-GB" altLang="en-US" sz="1800" dirty="0" smtClean="0"/>
                        <a:t>telco meeting </a:t>
                      </a:r>
                      <a:r>
                        <a:rPr lang="en-GB" altLang="en-US" sz="1800" dirty="0" smtClean="0"/>
                        <a:t>minutes </a:t>
                      </a:r>
                      <a:r>
                        <a:rPr lang="en-US" altLang="en-US" sz="1800" dirty="0" smtClean="0"/>
                        <a:t>in doc. 15-19/</a:t>
                      </a:r>
                      <a:r>
                        <a:rPr lang="en-GB" altLang="en-US" sz="1800" dirty="0" smtClean="0"/>
                        <a:t>0xxxr0</a:t>
                      </a:r>
                      <a:endParaRPr lang="en-GB" altLang="en-US" sz="1800" dirty="0" smtClean="0"/>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1902333194"/>
                  </a:ext>
                </a:extLst>
              </a:tr>
              <a:tr h="3711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err="1" smtClean="0"/>
                        <a:t>Discuss</a:t>
                      </a:r>
                      <a:r>
                        <a:rPr lang="de-DE" altLang="en-US" sz="1800" dirty="0" smtClean="0"/>
                        <a:t> </a:t>
                      </a:r>
                      <a:r>
                        <a:rPr lang="de-DE" altLang="en-US" sz="1800" dirty="0" err="1" smtClean="0"/>
                        <a:t>and</a:t>
                      </a:r>
                      <a:r>
                        <a:rPr lang="de-DE" altLang="en-US" sz="1800" dirty="0" smtClean="0"/>
                        <a:t> </a:t>
                      </a:r>
                      <a:r>
                        <a:rPr lang="de-DE" altLang="en-US" sz="1800" dirty="0" err="1" smtClean="0"/>
                        <a:t>discuss</a:t>
                      </a:r>
                      <a:r>
                        <a:rPr lang="de-DE" altLang="en-US" sz="1800" dirty="0" smtClean="0"/>
                        <a:t> </a:t>
                      </a:r>
                      <a:r>
                        <a:rPr lang="de-DE" altLang="en-US" sz="1800" dirty="0" err="1" smtClean="0"/>
                        <a:t>status</a:t>
                      </a:r>
                      <a:r>
                        <a:rPr lang="de-DE" altLang="en-US" sz="1800" dirty="0" smtClean="0"/>
                        <a:t> </a:t>
                      </a:r>
                      <a:r>
                        <a:rPr lang="de-DE" altLang="en-US" sz="1800" dirty="0" err="1" smtClean="0"/>
                        <a:t>of</a:t>
                      </a:r>
                      <a:r>
                        <a:rPr lang="de-DE" altLang="en-US" sz="1800" dirty="0" smtClean="0"/>
                        <a:t> </a:t>
                      </a:r>
                      <a:r>
                        <a:rPr lang="de-DE" altLang="en-US" sz="1800" dirty="0" err="1" smtClean="0"/>
                        <a:t>clauses</a:t>
                      </a:r>
                      <a:r>
                        <a:rPr lang="de-DE" altLang="en-US" sz="1800" dirty="0" smtClean="0"/>
                        <a:t> 4-6</a:t>
                      </a:r>
                      <a:endParaRPr lang="de-DE" altLang="en-US" sz="1800" dirty="0" smtClean="0"/>
                    </a:p>
                  </a:txBody>
                  <a:tcPr marT="45764" marB="45764"/>
                </a:tc>
                <a:tc>
                  <a:txBody>
                    <a:bodyPr/>
                    <a:lstStyle/>
                    <a:p>
                      <a:r>
                        <a:rPr lang="en-US" sz="1800" dirty="0" smtClean="0"/>
                        <a:t>50</a:t>
                      </a:r>
                      <a:endParaRPr lang="en-US" sz="1800" dirty="0"/>
                    </a:p>
                  </a:txBody>
                  <a:tcPr marT="45764" marB="45764"/>
                </a:tc>
                <a:extLst>
                  <a:ext uri="{0D108BD9-81ED-4DB2-BD59-A6C34878D82A}">
                    <a16:rowId xmlns:a16="http://schemas.microsoft.com/office/drawing/2014/main" val="1211941442"/>
                  </a:ext>
                </a:extLst>
              </a:tr>
              <a:tr h="3711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Move </a:t>
                      </a:r>
                      <a:r>
                        <a:rPr lang="de-DE" altLang="en-US" sz="1800" dirty="0" err="1" smtClean="0"/>
                        <a:t>new</a:t>
                      </a:r>
                      <a:r>
                        <a:rPr lang="de-DE" altLang="en-US" sz="1800" dirty="0" smtClean="0"/>
                        <a:t> </a:t>
                      </a:r>
                      <a:r>
                        <a:rPr lang="de-DE" altLang="en-US" sz="1800" dirty="0" err="1" smtClean="0"/>
                        <a:t>text</a:t>
                      </a:r>
                      <a:r>
                        <a:rPr lang="de-DE" altLang="en-US" sz="1800" dirty="0" smtClean="0"/>
                        <a:t> </a:t>
                      </a:r>
                      <a:r>
                        <a:rPr lang="de-DE" altLang="en-US" sz="1800" dirty="0" err="1" smtClean="0"/>
                        <a:t>into</a:t>
                      </a:r>
                      <a:r>
                        <a:rPr lang="de-DE" altLang="en-US" sz="1800" dirty="0" smtClean="0"/>
                        <a:t> </a:t>
                      </a:r>
                      <a:r>
                        <a:rPr lang="de-DE" altLang="en-US" sz="1800" dirty="0" err="1" smtClean="0"/>
                        <a:t>draft</a:t>
                      </a:r>
                      <a:endParaRPr lang="de-DE" altLang="en-US" sz="1800" dirty="0" smtClean="0"/>
                    </a:p>
                  </a:txBody>
                  <a:tcPr marT="45764" marB="45764"/>
                </a:tc>
                <a:tc>
                  <a:txBody>
                    <a:bodyPr/>
                    <a:lstStyle/>
                    <a:p>
                      <a:r>
                        <a:rPr lang="en-US" sz="1800" dirty="0" smtClean="0"/>
                        <a:t>10</a:t>
                      </a:r>
                      <a:endParaRPr lang="en-US" sz="1800" dirty="0"/>
                    </a:p>
                  </a:txBody>
                  <a:tcPr marT="45764" marB="45764"/>
                </a:tc>
                <a:extLst>
                  <a:ext uri="{0D108BD9-81ED-4DB2-BD59-A6C34878D82A}">
                    <a16:rowId xmlns:a16="http://schemas.microsoft.com/office/drawing/2014/main" val="3606408594"/>
                  </a:ext>
                </a:extLst>
              </a:tr>
              <a:tr h="3661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a:t>
            </a:r>
            <a:r>
              <a:rPr lang="en-US" altLang="en-US" sz="1600" dirty="0" smtClean="0"/>
              <a:t>2019</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1775</Words>
  <Application>Microsoft Office PowerPoint</Application>
  <PresentationFormat>Bildschirmpräsentation (4:3)</PresentationFormat>
  <Paragraphs>442</Paragraphs>
  <Slides>26</Slides>
  <Notes>25</Notes>
  <HiddenSlides>0</HiddenSlides>
  <MMClips>0</MMClips>
  <ScaleCrop>false</ScaleCrop>
  <HeadingPairs>
    <vt:vector size="8" baseType="variant">
      <vt:variant>
        <vt:lpstr>Verwendete Schriftarten</vt:lpstr>
      </vt:variant>
      <vt:variant>
        <vt:i4>6</vt:i4>
      </vt:variant>
      <vt:variant>
        <vt:lpstr>Design</vt:lpstr>
      </vt:variant>
      <vt:variant>
        <vt:i4>1</vt:i4>
      </vt:variant>
      <vt:variant>
        <vt:lpstr>Eingebettete OLE-Server</vt:lpstr>
      </vt:variant>
      <vt:variant>
        <vt:i4>1</vt:i4>
      </vt:variant>
      <vt:variant>
        <vt:lpstr>Folientitel</vt:lpstr>
      </vt:variant>
      <vt:variant>
        <vt:i4>26</vt:i4>
      </vt:variant>
    </vt:vector>
  </HeadingPairs>
  <TitlesOfParts>
    <vt:vector size="34" baseType="lpstr">
      <vt:lpstr>MS Mincho</vt:lpstr>
      <vt:lpstr>ＭＳ Ｐゴシック</vt:lpstr>
      <vt:lpstr>ＭＳ Ｐゴシック</vt:lpstr>
      <vt:lpstr>Arial</vt:lpstr>
      <vt:lpstr>Times New Roman</vt:lpstr>
      <vt:lpstr>Wingdings</vt:lpstr>
      <vt:lpstr>802-11-Submission</vt:lpstr>
      <vt:lpstr>Document</vt:lpstr>
      <vt:lpstr>IEEE 802.15 TG13  Multi-Gbit/s Optical Wireless Communication  May 2019 Meeting Agenda</vt:lpstr>
      <vt:lpstr>PowerPoint-Präsentation</vt:lpstr>
      <vt:lpstr>PowerPoint-Präsentation</vt:lpstr>
      <vt:lpstr>PowerPoint-Präsentation</vt:lpstr>
      <vt:lpstr>PowerPoint-Präsentation</vt:lpstr>
      <vt:lpstr>Task Group Operating Rules</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Plan for finalization of TG13 Spec</vt:lpstr>
      <vt:lpstr>PowerPoint-Präsentation</vt:lpstr>
      <vt:lpstr>PowerPoint-Präsentation</vt:lpstr>
      <vt:lpstr>PowerPoint-Präsentation</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11-17/0203Xr0</dc:title>
  <dc:subject>Task Group AY November 2015 Meeting Agenda</dc:subject>
  <dc:creator>Nikola Serafimovski</dc:creator>
  <cp:keywords>March 2017</cp:keywords>
  <cp:lastModifiedBy>Jungnickel, Volker</cp:lastModifiedBy>
  <cp:revision>5009</cp:revision>
  <cp:lastPrinted>2014-11-04T15:04:57Z</cp:lastPrinted>
  <dcterms:created xsi:type="dcterms:W3CDTF">2007-04-17T18:10:23Z</dcterms:created>
  <dcterms:modified xsi:type="dcterms:W3CDTF">2019-05-13T11:47:06Z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