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handoutMasterIdLst>
    <p:handoutMasterId r:id="rId27"/>
  </p:handoutMasterIdLst>
  <p:sldIdLst>
    <p:sldId id="259" r:id="rId2"/>
    <p:sldId id="354" r:id="rId3"/>
    <p:sldId id="355" r:id="rId4"/>
    <p:sldId id="356" r:id="rId5"/>
    <p:sldId id="357" r:id="rId6"/>
    <p:sldId id="358" r:id="rId7"/>
    <p:sldId id="271" r:id="rId8"/>
    <p:sldId id="272" r:id="rId9"/>
    <p:sldId id="264" r:id="rId10"/>
    <p:sldId id="315" r:id="rId11"/>
    <p:sldId id="373" r:id="rId12"/>
    <p:sldId id="374" r:id="rId13"/>
    <p:sldId id="371" r:id="rId14"/>
    <p:sldId id="367" r:id="rId15"/>
    <p:sldId id="369" r:id="rId16"/>
    <p:sldId id="368" r:id="rId17"/>
    <p:sldId id="370" r:id="rId18"/>
    <p:sldId id="303" r:id="rId19"/>
    <p:sldId id="372" r:id="rId20"/>
    <p:sldId id="366" r:id="rId21"/>
    <p:sldId id="364" r:id="rId22"/>
    <p:sldId id="342" r:id="rId23"/>
    <p:sldId id="375" r:id="rId24"/>
    <p:sldId id="365" r:id="rId2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354"/>
            <p14:sldId id="355"/>
            <p14:sldId id="356"/>
            <p14:sldId id="357"/>
            <p14:sldId id="358"/>
            <p14:sldId id="271"/>
            <p14:sldId id="272"/>
            <p14:sldId id="264"/>
          </p14:sldIdLst>
        </p14:section>
        <p14:section name="Maintenance Slides" id="{D507A924-5AC0-334B-9748-422B382A8527}">
          <p14:sldIdLst>
            <p14:sldId id="315"/>
            <p14:sldId id="373"/>
            <p14:sldId id="374"/>
          </p14:sldIdLst>
        </p14:section>
        <p14:section name="IETF Slides" id="{6F917E0C-88C3-844C-A2A8-1D0DD9F462AB}">
          <p14:sldIdLst>
            <p14:sldId id="371"/>
            <p14:sldId id="367"/>
            <p14:sldId id="369"/>
            <p14:sldId id="368"/>
            <p14:sldId id="370"/>
            <p14:sldId id="303"/>
            <p14:sldId id="372"/>
            <p14:sldId id="366"/>
          </p14:sldIdLst>
        </p14:section>
        <p14:section name="Joint Meeting Slides" id="{4042D080-B958-EA4D-BDAC-4A8AEEE50AF8}">
          <p14:sldIdLst/>
        </p14:section>
        <p14:section name="WNG Slide" id="{606CC85E-C483-8140-831E-DEBCD83DA7FF}">
          <p14:sldIdLst>
            <p14:sldId id="364"/>
          </p14:sldIdLst>
        </p14:section>
        <p14:section name="Closing Slide" id="{17524BA6-C3AC-EE4D-BA9D-E46A8CDB0646}">
          <p14:sldIdLst>
            <p14:sldId id="342"/>
            <p14:sldId id="375"/>
            <p14:sldId id="36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117" autoAdjust="0"/>
    <p:restoredTop sz="95710" autoAdjust="0"/>
  </p:normalViewPr>
  <p:slideViewPr>
    <p:cSldViewPr>
      <p:cViewPr varScale="1">
        <p:scale>
          <a:sx n="112" d="100"/>
          <a:sy n="112" d="100"/>
        </p:scale>
        <p:origin x="1800"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Slide Number Placeholder 5"/>
          <p:cNvSpPr>
            <a:spLocks noGrp="1"/>
          </p:cNvSpPr>
          <p:nvPr>
            <p:ph type="sldNum" sz="quarter" idx="5"/>
          </p:nvPr>
        </p:nvSpPr>
        <p:spPr/>
        <p:txBody>
          <a:bodyPr/>
          <a:lstStyle/>
          <a:p>
            <a:pPr>
              <a:defRPr/>
            </a:pPr>
            <a:r>
              <a:rPr lang="en-US"/>
              <a:t>Page </a:t>
            </a:r>
            <a:fld id="{44150747-EEFC-F243-90C1-8A0124CC47EF}" type="slidenum">
              <a:rPr lang="en-US" smtClean="0"/>
              <a:pPr>
                <a:defRPr/>
              </a:pPr>
              <a:t>19</a:t>
            </a:fld>
            <a:endParaRPr lang="en-US"/>
          </a:p>
        </p:txBody>
      </p:sp>
    </p:spTree>
    <p:extLst>
      <p:ext uri="{BB962C8B-B14F-4D97-AF65-F5344CB8AC3E}">
        <p14:creationId xmlns:p14="http://schemas.microsoft.com/office/powerpoint/2010/main" val="21523343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132905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103739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2D95508-F5C3-4946-AE61-4A904CF7919A}"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B0DD6D2-FA48-F34D-80FC-80C3F1969D20}"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19</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9514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617828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Slide Number Placeholder 5"/>
          <p:cNvSpPr>
            <a:spLocks noGrp="1"/>
          </p:cNvSpPr>
          <p:nvPr>
            <p:ph type="sldNum" sz="quarter" idx="5"/>
          </p:nvPr>
        </p:nvSpPr>
        <p:spPr/>
        <p:txBody>
          <a:bodyPr/>
          <a:lstStyle/>
          <a:p>
            <a:pPr>
              <a:defRPr/>
            </a:pPr>
            <a:r>
              <a:rPr lang="en-US"/>
              <a:t>Page </a:t>
            </a:r>
            <a:fld id="{44150747-EEFC-F243-90C1-8A0124CC47EF}" type="slidenum">
              <a:rPr lang="en-US" smtClean="0"/>
              <a:pPr>
                <a:defRPr/>
              </a:pPr>
              <a:t>18</a:t>
            </a:fld>
            <a:endParaRPr lang="en-US"/>
          </a:p>
        </p:txBody>
      </p:sp>
    </p:spTree>
    <p:extLst>
      <p:ext uri="{BB962C8B-B14F-4D97-AF65-F5344CB8AC3E}">
        <p14:creationId xmlns:p14="http://schemas.microsoft.com/office/powerpoint/2010/main" val="3086653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43877" y="336550"/>
            <a:ext cx="50355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t>&lt;May 2019&gt;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15-19-0202-01-0mag</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datatracker.ietf.org/meeting/104/materials/minutes-104-suit-00"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datatracker.ietf.org/meeting/104/materials/minutes-104-6lo-01"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datatracker.ietf.org/meeting/104/materials/minutes-104-roll-00"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datatracker.ietf.org/doc/minutes-104-lpwan/"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datatracker.ietf.org/meeting/104/materials/minutes-104-paw-01"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SC Report for Atlanta 2019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13 May 2019</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SC Report for May 2019 Session.</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Report for the May 2019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458788" y="635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14300" y="444500"/>
            <a:ext cx="8610600" cy="60309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a:t>Discussion on any issues with published standards?</a:t>
            </a:r>
          </a:p>
          <a:p>
            <a:pPr marL="914400" lvl="1" indent="-457200" eaLnBrk="0" fontAlgn="b" hangingPunct="0">
              <a:buClr>
                <a:srgbClr val="FF0000"/>
              </a:buClr>
              <a:buFont typeface="Wingdings" charset="0"/>
              <a:buChar char="q"/>
            </a:pPr>
            <a:r>
              <a:rPr lang="en-US" sz="2400" dirty="0"/>
              <a:t>No responses</a:t>
            </a:r>
          </a:p>
          <a:p>
            <a:pPr marL="457200" indent="-457200" eaLnBrk="0" fontAlgn="b" hangingPunct="0">
              <a:buClr>
                <a:srgbClr val="FF0000"/>
              </a:buClr>
              <a:buFont typeface="Wingdings" charset="0"/>
              <a:buChar char="q"/>
            </a:pPr>
            <a:r>
              <a:rPr lang="en-US" sz="2400" b="1" dirty="0"/>
              <a:t>Discussion on any changes to the Operations Manual?</a:t>
            </a:r>
            <a:br>
              <a:rPr lang="en-US" sz="2400" b="1" dirty="0"/>
            </a:br>
            <a:r>
              <a:rPr lang="en-US" sz="2400" b="1" dirty="0"/>
              <a:t>(15-10-0235-22</a:t>
            </a:r>
            <a:r>
              <a:rPr lang="en-US" sz="2400" dirty="0"/>
              <a:t>)</a:t>
            </a:r>
          </a:p>
          <a:p>
            <a:pPr marL="914400" lvl="1" indent="-457200" eaLnBrk="0" fontAlgn="b" hangingPunct="0">
              <a:buClr>
                <a:srgbClr val="FF0000"/>
              </a:buClr>
              <a:buFont typeface="Wingdings" charset="0"/>
              <a:buChar char="q"/>
            </a:pPr>
            <a:r>
              <a:rPr lang="en-US" sz="2400" dirty="0"/>
              <a:t>Discussion on Letter Ballot rules and procedures</a:t>
            </a:r>
          </a:p>
          <a:p>
            <a:pPr marL="1371600" lvl="2" indent="-457200" eaLnBrk="0" fontAlgn="b" hangingPunct="0">
              <a:buClr>
                <a:srgbClr val="FF0000"/>
              </a:buClr>
              <a:buFont typeface="Wingdings" pitchFamily="2" charset="2"/>
              <a:buChar char="q"/>
            </a:pPr>
            <a:r>
              <a:rPr lang="en-US" sz="2400" dirty="0"/>
              <a:t>Why are voting rights based at the WG level?</a:t>
            </a:r>
          </a:p>
          <a:p>
            <a:pPr marL="1828800" lvl="3" indent="-457200" eaLnBrk="0" fontAlgn="b" hangingPunct="0">
              <a:buClr>
                <a:srgbClr val="FF0000"/>
              </a:buClr>
              <a:buFont typeface="Wingdings" pitchFamily="2" charset="2"/>
              <a:buChar char="q"/>
            </a:pPr>
            <a:r>
              <a:rPr lang="en-US" sz="2400" dirty="0"/>
              <a:t>To allow opinions from experts that were not involved in the drafting process</a:t>
            </a:r>
          </a:p>
          <a:p>
            <a:pPr marL="1371600" lvl="2" indent="-457200" eaLnBrk="0" fontAlgn="b" hangingPunct="0">
              <a:buClr>
                <a:srgbClr val="FF0000"/>
              </a:buClr>
              <a:buFont typeface="Wingdings" pitchFamily="2" charset="2"/>
              <a:buChar char="q"/>
            </a:pPr>
            <a:r>
              <a:rPr lang="en-US" sz="2400" dirty="0"/>
              <a:t>Why must a voter respond to every WG letter ballot?</a:t>
            </a:r>
          </a:p>
          <a:p>
            <a:pPr marL="1828800" lvl="3" indent="-457200" eaLnBrk="0" fontAlgn="b" hangingPunct="0">
              <a:buClr>
                <a:srgbClr val="FF0000"/>
              </a:buClr>
              <a:buFont typeface="Wingdings" pitchFamily="2" charset="2"/>
              <a:buChar char="q"/>
            </a:pPr>
            <a:r>
              <a:rPr lang="en-US" sz="2400" dirty="0"/>
              <a:t>Every draft has errors that interfere with the standard’s objective of interoperability, et al.</a:t>
            </a:r>
          </a:p>
          <a:p>
            <a:pPr marL="1371600" lvl="2" indent="-457200" eaLnBrk="0" fontAlgn="b" hangingPunct="0">
              <a:buClr>
                <a:srgbClr val="FF0000"/>
              </a:buClr>
              <a:buFont typeface="Wingdings" pitchFamily="2" charset="2"/>
              <a:buChar char="q"/>
            </a:pPr>
            <a:r>
              <a:rPr lang="en-US" sz="2400" dirty="0"/>
              <a:t>Why do voters abstain (or vote yes with no comments)?</a:t>
            </a:r>
          </a:p>
          <a:p>
            <a:pPr marL="1828800" lvl="3" indent="-457200" eaLnBrk="0" fontAlgn="b" hangingPunct="0">
              <a:buClr>
                <a:srgbClr val="FF0000"/>
              </a:buClr>
              <a:buFont typeface="Wingdings" pitchFamily="2" charset="2"/>
              <a:buChar char="q"/>
            </a:pPr>
            <a:r>
              <a:rPr lang="en-US" sz="2400" dirty="0"/>
              <a:t>Lack of time, lack of expertise on the whole draft, lack of interest</a:t>
            </a:r>
          </a:p>
          <a:p>
            <a:pPr marL="914400" lvl="1" indent="-457200" eaLnBrk="0" fontAlgn="b" hangingPunct="0">
              <a:buClr>
                <a:srgbClr val="FF0000"/>
              </a:buClr>
              <a:buFont typeface="Wingdings" charset="0"/>
              <a:buChar char="q"/>
            </a:pPr>
            <a:r>
              <a:rPr lang="en-US" sz="2400" dirty="0"/>
              <a:t>Changes to restrictions on Letter Ballot abstentions</a:t>
            </a:r>
          </a:p>
          <a:p>
            <a:pPr marL="1371600" lvl="2" indent="-457200" eaLnBrk="0" fontAlgn="b" hangingPunct="0">
              <a:buClr>
                <a:srgbClr val="FF0000"/>
              </a:buClr>
              <a:buFont typeface="Wingdings" charset="0"/>
              <a:buChar char="q"/>
            </a:pPr>
            <a:r>
              <a:rPr lang="en-US" sz="2400" dirty="0"/>
              <a:t>Current OM rule restricts frequency of abstains</a:t>
            </a:r>
          </a:p>
        </p:txBody>
      </p:sp>
    </p:spTree>
    <p:extLst>
      <p:ext uri="{BB962C8B-B14F-4D97-AF65-F5344CB8AC3E}">
        <p14:creationId xmlns:p14="http://schemas.microsoft.com/office/powerpoint/2010/main" val="109870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747713"/>
            <a:ext cx="8991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a:t>Discussion on issues with current process of Letter Ballots</a:t>
            </a:r>
            <a:endParaRPr lang="en-US" sz="2400" dirty="0"/>
          </a:p>
          <a:p>
            <a:pPr marL="914400" lvl="1" indent="-457200" eaLnBrk="0" fontAlgn="b" hangingPunct="0">
              <a:buClr>
                <a:srgbClr val="FF0000"/>
              </a:buClr>
              <a:buFont typeface="Wingdings" charset="0"/>
              <a:buChar char="q"/>
            </a:pPr>
            <a:r>
              <a:rPr lang="en-US" sz="2400" dirty="0"/>
              <a:t>Possible mitigations to voter ballot response issues:</a:t>
            </a:r>
          </a:p>
          <a:p>
            <a:pPr marL="1371600" lvl="2" indent="-457200" eaLnBrk="0" fontAlgn="b" hangingPunct="0">
              <a:buClr>
                <a:srgbClr val="FF0000"/>
              </a:buClr>
              <a:buFont typeface="Wingdings" charset="0"/>
              <a:buChar char="q"/>
            </a:pPr>
            <a:r>
              <a:rPr lang="en-US" sz="2400" dirty="0"/>
              <a:t>Define 802.15 sets of </a:t>
            </a:r>
            <a:r>
              <a:rPr lang="en-US" sz="2400" dirty="0" err="1"/>
              <a:t>subinterests</a:t>
            </a:r>
            <a:r>
              <a:rPr lang="en-US" sz="2400" dirty="0"/>
              <a:t>, for which Abstain is not an expected response</a:t>
            </a:r>
          </a:p>
          <a:p>
            <a:pPr marL="1828800" lvl="3" indent="-457200" eaLnBrk="0" fontAlgn="b" hangingPunct="0">
              <a:buClr>
                <a:srgbClr val="FF0000"/>
              </a:buClr>
              <a:buFont typeface="Wingdings" charset="0"/>
              <a:buChar char="q"/>
            </a:pPr>
            <a:r>
              <a:rPr lang="en-US" sz="2000" dirty="0"/>
              <a:t>For example, {MAC, PHY}Then, if a document does not overlap with a participant's </a:t>
            </a:r>
            <a:r>
              <a:rPr lang="en-US" sz="2000" dirty="0" err="1"/>
              <a:t>subinterest</a:t>
            </a:r>
            <a:r>
              <a:rPr lang="en-US" sz="2000" dirty="0"/>
              <a:t>, review is not mandated for that participant</a:t>
            </a:r>
          </a:p>
          <a:p>
            <a:pPr marL="1371600" lvl="2" indent="-457200" eaLnBrk="0" fontAlgn="b" hangingPunct="0">
              <a:buClr>
                <a:srgbClr val="FF0000"/>
              </a:buClr>
              <a:buFont typeface="Wingdings" charset="0"/>
              <a:buChar char="q"/>
            </a:pPr>
            <a:r>
              <a:rPr lang="en-US" sz="2400" dirty="0"/>
              <a:t>Do not allow more than one Letter Ballot per month</a:t>
            </a:r>
          </a:p>
          <a:p>
            <a:pPr marL="1828800" lvl="3" indent="-457200" eaLnBrk="0" fontAlgn="b" hangingPunct="0">
              <a:buClr>
                <a:srgbClr val="FF0000"/>
              </a:buClr>
              <a:buFont typeface="Wingdings" charset="0"/>
              <a:buChar char="q"/>
            </a:pPr>
            <a:r>
              <a:rPr lang="en-US" sz="2000" dirty="0"/>
              <a:t>or… what is a reasonable time period?</a:t>
            </a:r>
          </a:p>
          <a:p>
            <a:pPr marL="1828800" lvl="3" indent="-457200" eaLnBrk="0" fontAlgn="b" hangingPunct="0">
              <a:buClr>
                <a:srgbClr val="FF0000"/>
              </a:buClr>
              <a:buFont typeface="Wingdings" charset="0"/>
              <a:buChar char="q"/>
            </a:pPr>
            <a:r>
              <a:rPr lang="en-US" sz="2000" dirty="0"/>
              <a:t>or… limiting page count per month?</a:t>
            </a:r>
          </a:p>
          <a:p>
            <a:pPr marL="1371600" lvl="2" indent="-457200" eaLnBrk="0" fontAlgn="b" hangingPunct="0">
              <a:buClr>
                <a:srgbClr val="FF0000"/>
              </a:buClr>
              <a:buFont typeface="Wingdings" charset="0"/>
              <a:buChar char="q"/>
            </a:pPr>
            <a:r>
              <a:rPr lang="en-US" sz="2400" dirty="0"/>
              <a:t>Allow people to estimate their degree of expertise for a document</a:t>
            </a:r>
          </a:p>
          <a:p>
            <a:pPr marL="1828800" lvl="3" indent="-457200" eaLnBrk="0" fontAlgn="b" hangingPunct="0">
              <a:buClr>
                <a:srgbClr val="FF0000"/>
              </a:buClr>
              <a:buFont typeface="Wingdings" charset="0"/>
              <a:buChar char="q"/>
            </a:pPr>
            <a:r>
              <a:rPr lang="en-US" sz="2000" dirty="0"/>
              <a:t>Perhaps some people hesitate to make reviews because the implication is that they have expertise equal to the document authors</a:t>
            </a:r>
          </a:p>
        </p:txBody>
      </p:sp>
    </p:spTree>
    <p:extLst>
      <p:ext uri="{BB962C8B-B14F-4D97-AF65-F5344CB8AC3E}">
        <p14:creationId xmlns:p14="http://schemas.microsoft.com/office/powerpoint/2010/main" val="355767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990600"/>
            <a:ext cx="8991600" cy="318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a:t>Discussion on issues with current process of Letter Ballots</a:t>
            </a:r>
            <a:endParaRPr lang="en-US" sz="2400" dirty="0"/>
          </a:p>
          <a:p>
            <a:pPr marL="914400" lvl="1" indent="-457200" eaLnBrk="0" fontAlgn="b" hangingPunct="0">
              <a:buClr>
                <a:srgbClr val="FF0000"/>
              </a:buClr>
              <a:buFont typeface="Wingdings" charset="0"/>
              <a:buChar char="q"/>
            </a:pPr>
            <a:r>
              <a:rPr lang="en-US" sz="2400" dirty="0"/>
              <a:t>Possible mitigations to voter ballot response issues:</a:t>
            </a:r>
          </a:p>
          <a:p>
            <a:pPr marL="1371600" lvl="2" indent="-457200" eaLnBrk="0" fontAlgn="b" hangingPunct="0">
              <a:buClr>
                <a:srgbClr val="FF0000"/>
              </a:buClr>
              <a:buFont typeface="Wingdings" charset="0"/>
              <a:buChar char="q"/>
            </a:pPr>
            <a:r>
              <a:rPr lang="en-US" sz="2400" dirty="0"/>
              <a:t>Change OM to require TG chair to present at WNG before vote to go to LB:</a:t>
            </a:r>
          </a:p>
          <a:p>
            <a:pPr marL="1828800" lvl="3" indent="-457200" eaLnBrk="0" fontAlgn="b" hangingPunct="0">
              <a:buClr>
                <a:srgbClr val="FF0000"/>
              </a:buClr>
              <a:buFont typeface="Wingdings" charset="0"/>
              <a:buChar char="q"/>
            </a:pPr>
            <a:r>
              <a:rPr lang="en-US" sz="2000" dirty="0"/>
              <a:t>Overview of draft</a:t>
            </a:r>
          </a:p>
          <a:p>
            <a:pPr marL="1828800" lvl="3" indent="-457200" eaLnBrk="0" fontAlgn="b" hangingPunct="0">
              <a:buClr>
                <a:srgbClr val="FF0000"/>
              </a:buClr>
              <a:buFont typeface="Wingdings" charset="0"/>
              <a:buChar char="q"/>
            </a:pPr>
            <a:r>
              <a:rPr lang="en-US" sz="2000" dirty="0"/>
              <a:t>Segment draft into shorter sections and request volunteers to review specific sections</a:t>
            </a:r>
          </a:p>
          <a:p>
            <a:pPr marL="1828800" lvl="3" indent="-457200" eaLnBrk="0" fontAlgn="b" hangingPunct="0">
              <a:buClr>
                <a:srgbClr val="FF0000"/>
              </a:buClr>
              <a:buFont typeface="Wingdings" charset="0"/>
              <a:buChar char="q"/>
            </a:pPr>
            <a:r>
              <a:rPr lang="en-US" sz="2000" dirty="0"/>
              <a:t>During letter ballot voting members could contact volunteer reviewers for draft comments</a:t>
            </a:r>
          </a:p>
        </p:txBody>
      </p:sp>
    </p:spTree>
    <p:extLst>
      <p:ext uri="{BB962C8B-B14F-4D97-AF65-F5344CB8AC3E}">
        <p14:creationId xmlns:p14="http://schemas.microsoft.com/office/powerpoint/2010/main" val="27678755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4904"/>
            <a:ext cx="7772400" cy="1066800"/>
          </a:xfrm>
        </p:spPr>
        <p:txBody>
          <a:bodyPr/>
          <a:lstStyle/>
          <a:p>
            <a:r>
              <a:rPr lang="en-US" b="1" dirty="0"/>
              <a:t>SC IETF</a:t>
            </a:r>
          </a:p>
        </p:txBody>
      </p:sp>
      <p:sp>
        <p:nvSpPr>
          <p:cNvPr id="3" name="Content Placeholder 2"/>
          <p:cNvSpPr>
            <a:spLocks noGrp="1"/>
          </p:cNvSpPr>
          <p:nvPr>
            <p:ph idx="1"/>
          </p:nvPr>
        </p:nvSpPr>
        <p:spPr>
          <a:xfrm>
            <a:off x="114300" y="492000"/>
            <a:ext cx="9029700" cy="5908799"/>
          </a:xfrm>
        </p:spPr>
        <p:txBody>
          <a:bodyPr/>
          <a:lstStyle/>
          <a:p>
            <a:pPr>
              <a:buClr>
                <a:srgbClr val="FF0000"/>
              </a:buClr>
              <a:buFont typeface="Wingdings" charset="2"/>
              <a:buChar char="q"/>
            </a:pPr>
            <a:r>
              <a:rPr lang="en-US" sz="2800" dirty="0"/>
              <a:t>Status update from IETF 104</a:t>
            </a:r>
          </a:p>
          <a:p>
            <a:pPr marL="857250" indent="-457200">
              <a:buClr>
                <a:srgbClr val="FF0000"/>
              </a:buClr>
              <a:buFont typeface="Wingdings" pitchFamily="2" charset="2"/>
              <a:buChar char="q"/>
            </a:pPr>
            <a:r>
              <a:rPr lang="en-US" sz="2800" dirty="0"/>
              <a:t>6tisch: </a:t>
            </a:r>
          </a:p>
          <a:p>
            <a:pPr marL="857250" indent="-457200">
              <a:buClr>
                <a:srgbClr val="FF0000"/>
              </a:buClr>
              <a:buFont typeface="Wingdings" pitchFamily="2" charset="2"/>
              <a:buChar char="q"/>
            </a:pPr>
            <a:r>
              <a:rPr lang="en-US" sz="2800" dirty="0"/>
              <a:t>Core: </a:t>
            </a:r>
          </a:p>
          <a:p>
            <a:pPr marL="857250" indent="-457200">
              <a:buClr>
                <a:srgbClr val="FF0000"/>
              </a:buClr>
              <a:buFont typeface="Wingdings" pitchFamily="2" charset="2"/>
              <a:buChar char="q"/>
            </a:pPr>
            <a:r>
              <a:rPr lang="en-US" sz="2800" dirty="0"/>
              <a:t>6lo: </a:t>
            </a:r>
          </a:p>
          <a:p>
            <a:pPr marL="857250" indent="-457200">
              <a:buClr>
                <a:srgbClr val="FF0000"/>
              </a:buClr>
              <a:buFont typeface="Wingdings" pitchFamily="2" charset="2"/>
              <a:buChar char="q"/>
            </a:pPr>
            <a:r>
              <a:rPr lang="en-US" sz="2800" dirty="0"/>
              <a:t>Roll:</a:t>
            </a:r>
          </a:p>
          <a:p>
            <a:pPr marL="857250" indent="-457200">
              <a:buClr>
                <a:srgbClr val="FF0000"/>
              </a:buClr>
              <a:buFont typeface="Wingdings" pitchFamily="2" charset="2"/>
              <a:buChar char="q"/>
            </a:pPr>
            <a:r>
              <a:rPr lang="en-US" sz="2800" dirty="0"/>
              <a:t>Suit: </a:t>
            </a:r>
          </a:p>
          <a:p>
            <a:pPr marL="857250" indent="-457200">
              <a:buClr>
                <a:srgbClr val="FF0000"/>
              </a:buClr>
              <a:buFont typeface="Wingdings" pitchFamily="2" charset="2"/>
              <a:buChar char="q"/>
            </a:pPr>
            <a:r>
              <a:rPr lang="en-US" sz="2800" dirty="0" err="1"/>
              <a:t>lp</a:t>
            </a:r>
            <a:r>
              <a:rPr lang="en-US" sz="2800" dirty="0"/>
              <a:t>-wan:  </a:t>
            </a:r>
          </a:p>
          <a:p>
            <a:pPr marL="857250" indent="-457200">
              <a:buClr>
                <a:srgbClr val="FF0000"/>
              </a:buClr>
              <a:buFont typeface="Wingdings" pitchFamily="2" charset="2"/>
              <a:buChar char="q"/>
            </a:pPr>
            <a:r>
              <a:rPr lang="en-US" sz="2800" dirty="0"/>
              <a:t>Raw</a:t>
            </a:r>
          </a:p>
        </p:txBody>
      </p:sp>
      <p:sp>
        <p:nvSpPr>
          <p:cNvPr id="4" name="Date Placeholder 3"/>
          <p:cNvSpPr>
            <a:spLocks noGrp="1"/>
          </p:cNvSpPr>
          <p:nvPr>
            <p:ph type="dt" sz="half" idx="10"/>
          </p:nvPr>
        </p:nvSpPr>
        <p:spPr/>
        <p:txBody>
          <a:bodyPr/>
          <a:lstStyle/>
          <a:p>
            <a:pPr>
              <a:defRPr/>
            </a:pPr>
            <a:r>
              <a:rPr lang="en-US"/>
              <a:t>&lt;May 2019&gt;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2695333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4904"/>
            <a:ext cx="7772400" cy="1066800"/>
          </a:xfrm>
        </p:spPr>
        <p:txBody>
          <a:bodyPr/>
          <a:lstStyle/>
          <a:p>
            <a:r>
              <a:rPr lang="en-US" b="1" dirty="0"/>
              <a:t>SC IETF</a:t>
            </a:r>
          </a:p>
        </p:txBody>
      </p:sp>
      <p:sp>
        <p:nvSpPr>
          <p:cNvPr id="3" name="Content Placeholder 2"/>
          <p:cNvSpPr>
            <a:spLocks noGrp="1"/>
          </p:cNvSpPr>
          <p:nvPr>
            <p:ph idx="1"/>
          </p:nvPr>
        </p:nvSpPr>
        <p:spPr>
          <a:xfrm>
            <a:off x="114300" y="492000"/>
            <a:ext cx="8877300" cy="5908799"/>
          </a:xfrm>
        </p:spPr>
        <p:txBody>
          <a:bodyPr/>
          <a:lstStyle/>
          <a:p>
            <a:pPr>
              <a:buClr>
                <a:srgbClr val="FF0000"/>
              </a:buClr>
              <a:buFont typeface="Wingdings" charset="2"/>
              <a:buChar char="q"/>
            </a:pPr>
            <a:r>
              <a:rPr lang="en-US" sz="2800" dirty="0"/>
              <a:t>6tisch: </a:t>
            </a:r>
            <a:r>
              <a:rPr lang="en-US" sz="2400" dirty="0"/>
              <a:t>Minutes</a:t>
            </a:r>
            <a:r>
              <a:rPr lang="en-US" sz="2800" dirty="0"/>
              <a:t> </a:t>
            </a:r>
            <a:r>
              <a:rPr lang="en-US" sz="2000" dirty="0"/>
              <a:t>(https://</a:t>
            </a:r>
            <a:r>
              <a:rPr lang="en-US" sz="2000" dirty="0" err="1"/>
              <a:t>datatracker.ietf.org</a:t>
            </a:r>
            <a:r>
              <a:rPr lang="en-US" sz="2000" dirty="0"/>
              <a:t>/meeting/104/materials/minutes-104-6tisch-01)</a:t>
            </a:r>
          </a:p>
          <a:p>
            <a:pPr lvl="1">
              <a:buClr>
                <a:srgbClr val="FF0000"/>
              </a:buClr>
              <a:buFont typeface="Arial" panose="020B0604020202020204" pitchFamily="34" charset="0"/>
              <a:buChar char="•"/>
            </a:pPr>
            <a:r>
              <a:rPr lang="en-US" sz="2000" dirty="0"/>
              <a:t>draft-ietf-6tisch-minimal-security:  discussion on a failure possibility of the JRC. If the mutable parameters stored in the JRC are lost, however the data with the keys and node id are accessible and the new nodes have preserved the mutable parameters, leaving a mismatch between JRC and Pledge nodes. Results in a possible nonce reuse attack. </a:t>
            </a:r>
            <a:endParaRPr lang="en-US" sz="2400" dirty="0"/>
          </a:p>
          <a:p>
            <a:pPr lvl="1">
              <a:buClr>
                <a:srgbClr val="FF0000"/>
              </a:buClr>
              <a:buFont typeface="Arial" panose="020B0604020202020204" pitchFamily="34" charset="0"/>
              <a:buChar char="•"/>
            </a:pPr>
            <a:r>
              <a:rPr lang="en-US" sz="2000" dirty="0"/>
              <a:t>Dynamic Scheduling</a:t>
            </a:r>
          </a:p>
          <a:p>
            <a:pPr lvl="3">
              <a:buClr>
                <a:srgbClr val="FF0000"/>
              </a:buClr>
              <a:buFont typeface="Arial" panose="020B0604020202020204" pitchFamily="34" charset="0"/>
              <a:buChar char="•"/>
            </a:pPr>
            <a:r>
              <a:rPr lang="en-US" sz="1600" dirty="0"/>
              <a:t>draft-ietf-6tisch-msf  (T Chang) </a:t>
            </a:r>
          </a:p>
          <a:p>
            <a:pPr lvl="3">
              <a:buClr>
                <a:srgbClr val="FF0000"/>
              </a:buClr>
              <a:buFont typeface="Arial" panose="020B0604020202020204" pitchFamily="34" charset="0"/>
              <a:buChar char="•"/>
            </a:pPr>
            <a:r>
              <a:rPr lang="en-US" sz="1600" dirty="0"/>
              <a:t>draft-tiloca-6tisch-robust-scheduling (M </a:t>
            </a:r>
            <a:r>
              <a:rPr lang="en-US" sz="1600" dirty="0" err="1"/>
              <a:t>Tiloca</a:t>
            </a:r>
            <a:r>
              <a:rPr lang="en-US" sz="1600" dirty="0"/>
              <a:t>) </a:t>
            </a:r>
          </a:p>
          <a:p>
            <a:pPr lvl="2">
              <a:buClr>
                <a:srgbClr val="FF0000"/>
              </a:buClr>
              <a:buFont typeface="Arial" panose="020B0604020202020204" pitchFamily="34" charset="0"/>
              <a:buChar char="•"/>
            </a:pPr>
            <a:r>
              <a:rPr lang="en-US" sz="2000" dirty="0"/>
              <a:t>Other</a:t>
            </a:r>
          </a:p>
          <a:p>
            <a:pPr lvl="3">
              <a:buClr>
                <a:srgbClr val="FF0000"/>
              </a:buClr>
              <a:buFont typeface="Arial" panose="020B0604020202020204" pitchFamily="34" charset="0"/>
              <a:buChar char="•"/>
            </a:pPr>
            <a:r>
              <a:rPr lang="en-US" sz="1600" dirty="0"/>
              <a:t>draft-ietf-6tisch-enrollment-enhanced-beacon (M Richardson) </a:t>
            </a:r>
            <a:br>
              <a:rPr lang="en-US" sz="1600" dirty="0"/>
            </a:br>
            <a:endParaRPr lang="en-US" sz="1600" dirty="0"/>
          </a:p>
        </p:txBody>
      </p:sp>
      <p:sp>
        <p:nvSpPr>
          <p:cNvPr id="4" name="Date Placeholder 3"/>
          <p:cNvSpPr>
            <a:spLocks noGrp="1"/>
          </p:cNvSpPr>
          <p:nvPr>
            <p:ph type="dt" sz="half" idx="10"/>
          </p:nvPr>
        </p:nvSpPr>
        <p:spPr/>
        <p:txBody>
          <a:bodyPr/>
          <a:lstStyle/>
          <a:p>
            <a:pPr>
              <a:defRPr/>
            </a:pPr>
            <a:r>
              <a:rPr lang="en-US"/>
              <a:t>&lt;May 2019&gt;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14</a:t>
            </a:fld>
            <a:endParaRPr lang="en-US"/>
          </a:p>
        </p:txBody>
      </p:sp>
    </p:spTree>
    <p:extLst>
      <p:ext uri="{BB962C8B-B14F-4D97-AF65-F5344CB8AC3E}">
        <p14:creationId xmlns:p14="http://schemas.microsoft.com/office/powerpoint/2010/main" val="396177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4904"/>
            <a:ext cx="7772400" cy="1066800"/>
          </a:xfrm>
        </p:spPr>
        <p:txBody>
          <a:bodyPr/>
          <a:lstStyle/>
          <a:p>
            <a:r>
              <a:rPr lang="en-US" b="1" dirty="0"/>
              <a:t>SC IETF</a:t>
            </a:r>
          </a:p>
        </p:txBody>
      </p:sp>
      <p:sp>
        <p:nvSpPr>
          <p:cNvPr id="3" name="Content Placeholder 2"/>
          <p:cNvSpPr>
            <a:spLocks noGrp="1"/>
          </p:cNvSpPr>
          <p:nvPr>
            <p:ph idx="1"/>
          </p:nvPr>
        </p:nvSpPr>
        <p:spPr>
          <a:xfrm>
            <a:off x="114300" y="492000"/>
            <a:ext cx="9029700" cy="5908799"/>
          </a:xfrm>
        </p:spPr>
        <p:txBody>
          <a:bodyPr/>
          <a:lstStyle/>
          <a:p>
            <a:pPr marL="350838" indent="-339725">
              <a:buClr>
                <a:srgbClr val="FF0000"/>
              </a:buClr>
            </a:pPr>
            <a:r>
              <a:rPr lang="en-US" sz="2800" dirty="0"/>
              <a:t>Core</a:t>
            </a:r>
          </a:p>
          <a:p>
            <a:pPr marL="750888" lvl="1" indent="-339725">
              <a:buClr>
                <a:srgbClr val="FF0000"/>
              </a:buClr>
            </a:pPr>
            <a:r>
              <a:rPr lang="en-US" sz="2400" dirty="0"/>
              <a:t>No minutes</a:t>
            </a:r>
            <a:endParaRPr lang="en-US" sz="2000" dirty="0"/>
          </a:p>
          <a:p>
            <a:pPr marL="350838" indent="-339725">
              <a:buClr>
                <a:srgbClr val="FF0000"/>
              </a:buClr>
            </a:pPr>
            <a:r>
              <a:rPr lang="en-US" sz="2800" dirty="0"/>
              <a:t>Suit</a:t>
            </a:r>
          </a:p>
          <a:p>
            <a:pPr marL="750888" lvl="1" indent="-339725">
              <a:buClr>
                <a:srgbClr val="FF0000"/>
              </a:buClr>
            </a:pPr>
            <a:r>
              <a:rPr lang="en-US" sz="2400" dirty="0"/>
              <a:t>Minutes </a:t>
            </a:r>
            <a:r>
              <a:rPr lang="en-US" sz="2400" dirty="0">
                <a:hlinkClick r:id="rId2"/>
              </a:rPr>
              <a:t>minutes-104-suit</a:t>
            </a:r>
            <a:endParaRPr lang="en-US" sz="2400" dirty="0"/>
          </a:p>
          <a:p>
            <a:pPr marL="857250" lvl="2" indent="0">
              <a:buClr>
                <a:srgbClr val="FF0000"/>
              </a:buClr>
              <a:buNone/>
            </a:pPr>
            <a:endParaRPr lang="en-US" sz="2000" dirty="0"/>
          </a:p>
        </p:txBody>
      </p:sp>
      <p:sp>
        <p:nvSpPr>
          <p:cNvPr id="4" name="Date Placeholder 3"/>
          <p:cNvSpPr>
            <a:spLocks noGrp="1"/>
          </p:cNvSpPr>
          <p:nvPr>
            <p:ph type="dt" sz="half" idx="10"/>
          </p:nvPr>
        </p:nvSpPr>
        <p:spPr/>
        <p:txBody>
          <a:bodyPr/>
          <a:lstStyle/>
          <a:p>
            <a:pPr>
              <a:defRPr/>
            </a:pPr>
            <a:r>
              <a:rPr lang="en-US"/>
              <a:t>&lt;May 2019&gt;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1775535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4904"/>
            <a:ext cx="7772400" cy="1066800"/>
          </a:xfrm>
        </p:spPr>
        <p:txBody>
          <a:bodyPr/>
          <a:lstStyle/>
          <a:p>
            <a:r>
              <a:rPr lang="en-US" b="1" dirty="0"/>
              <a:t>SC IETF</a:t>
            </a:r>
          </a:p>
        </p:txBody>
      </p:sp>
      <p:sp>
        <p:nvSpPr>
          <p:cNvPr id="3" name="Content Placeholder 2"/>
          <p:cNvSpPr>
            <a:spLocks noGrp="1"/>
          </p:cNvSpPr>
          <p:nvPr>
            <p:ph idx="1"/>
          </p:nvPr>
        </p:nvSpPr>
        <p:spPr>
          <a:xfrm>
            <a:off x="114300" y="492000"/>
            <a:ext cx="9029700" cy="5908799"/>
          </a:xfrm>
        </p:spPr>
        <p:txBody>
          <a:bodyPr/>
          <a:lstStyle/>
          <a:p>
            <a:pPr marL="463550" indent="-463550">
              <a:buClr>
                <a:srgbClr val="FF0000"/>
              </a:buClr>
              <a:buFont typeface="Arial" panose="020B0604020202020204" pitchFamily="34" charset="0"/>
              <a:buChar char="•"/>
            </a:pPr>
            <a:r>
              <a:rPr lang="en-US" sz="2800" dirty="0"/>
              <a:t>6lo </a:t>
            </a:r>
          </a:p>
          <a:p>
            <a:pPr marL="463550" indent="-463550">
              <a:buClr>
                <a:srgbClr val="FF0000"/>
              </a:buClr>
              <a:buFont typeface="Arial" panose="020B0604020202020204" pitchFamily="34" charset="0"/>
              <a:buChar char="•"/>
            </a:pPr>
            <a:r>
              <a:rPr lang="en-US" sz="2800" dirty="0"/>
              <a:t>Minutes </a:t>
            </a:r>
            <a:r>
              <a:rPr lang="en-US" sz="2000" dirty="0"/>
              <a:t>(</a:t>
            </a:r>
            <a:r>
              <a:rPr lang="en-US" sz="2000" dirty="0">
                <a:hlinkClick r:id="rId2"/>
              </a:rPr>
              <a:t>https://datatracker.ietf.org/meeting/104/materials/minutes-104-6lo-01</a:t>
            </a:r>
            <a:r>
              <a:rPr lang="en-US" sz="2000" dirty="0"/>
              <a:t>)</a:t>
            </a:r>
          </a:p>
        </p:txBody>
      </p:sp>
      <p:sp>
        <p:nvSpPr>
          <p:cNvPr id="4" name="Date Placeholder 3"/>
          <p:cNvSpPr>
            <a:spLocks noGrp="1"/>
          </p:cNvSpPr>
          <p:nvPr>
            <p:ph type="dt" sz="half" idx="10"/>
          </p:nvPr>
        </p:nvSpPr>
        <p:spPr/>
        <p:txBody>
          <a:bodyPr/>
          <a:lstStyle/>
          <a:p>
            <a:pPr>
              <a:defRPr/>
            </a:pPr>
            <a:r>
              <a:rPr lang="en-US"/>
              <a:t>&lt;May 2019&gt;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16</a:t>
            </a:fld>
            <a:endParaRPr lang="en-US"/>
          </a:p>
        </p:txBody>
      </p:sp>
    </p:spTree>
    <p:extLst>
      <p:ext uri="{BB962C8B-B14F-4D97-AF65-F5344CB8AC3E}">
        <p14:creationId xmlns:p14="http://schemas.microsoft.com/office/powerpoint/2010/main" val="30978910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4904"/>
            <a:ext cx="7772400" cy="1066800"/>
          </a:xfrm>
        </p:spPr>
        <p:txBody>
          <a:bodyPr/>
          <a:lstStyle/>
          <a:p>
            <a:r>
              <a:rPr lang="en-US" b="1" dirty="0"/>
              <a:t>SC IETF</a:t>
            </a:r>
          </a:p>
        </p:txBody>
      </p:sp>
      <p:sp>
        <p:nvSpPr>
          <p:cNvPr id="3" name="Content Placeholder 2"/>
          <p:cNvSpPr>
            <a:spLocks noGrp="1"/>
          </p:cNvSpPr>
          <p:nvPr>
            <p:ph idx="1"/>
          </p:nvPr>
        </p:nvSpPr>
        <p:spPr>
          <a:xfrm>
            <a:off x="114300" y="533400"/>
            <a:ext cx="9029700" cy="8194800"/>
          </a:xfrm>
        </p:spPr>
        <p:txBody>
          <a:bodyPr/>
          <a:lstStyle/>
          <a:p>
            <a:pPr marL="350838" indent="-339725">
              <a:buClr>
                <a:srgbClr val="FF0000"/>
              </a:buClr>
            </a:pPr>
            <a:r>
              <a:rPr lang="en-US" sz="2800" dirty="0"/>
              <a:t>Roll</a:t>
            </a:r>
          </a:p>
          <a:p>
            <a:pPr marL="350838" indent="-339725">
              <a:buClr>
                <a:srgbClr val="FF0000"/>
              </a:buClr>
            </a:pPr>
            <a:r>
              <a:rPr lang="en-US" sz="2800" dirty="0"/>
              <a:t>Minutes: </a:t>
            </a:r>
            <a:r>
              <a:rPr lang="en-US" sz="2800" dirty="0">
                <a:hlinkClick r:id="rId2"/>
              </a:rPr>
              <a:t>minutes-104-roll</a:t>
            </a:r>
            <a:endParaRPr lang="en-US" sz="2800" dirty="0"/>
          </a:p>
          <a:p>
            <a:pPr marL="350838" indent="-339725">
              <a:buClr>
                <a:srgbClr val="FF0000"/>
              </a:buClr>
            </a:pPr>
            <a:r>
              <a:rPr lang="en-US" sz="2800" dirty="0"/>
              <a:t>draft-ietf-roll-aodv-rpl-06</a:t>
            </a:r>
          </a:p>
          <a:p>
            <a:pPr marL="750888" lvl="1" indent="-339725">
              <a:buClr>
                <a:srgbClr val="FF0000"/>
              </a:buClr>
            </a:pPr>
            <a:r>
              <a:rPr lang="en-US" sz="2400" dirty="0"/>
              <a:t>modifications to AODV-RPL draft based on comments received during WGLC</a:t>
            </a:r>
          </a:p>
          <a:p>
            <a:pPr marL="750888" lvl="1" indent="-339725">
              <a:buClr>
                <a:srgbClr val="FF0000"/>
              </a:buClr>
            </a:pPr>
            <a:r>
              <a:rPr lang="en-US" sz="2400" dirty="0"/>
              <a:t>security considerations; </a:t>
            </a:r>
            <a:r>
              <a:rPr lang="en-US" sz="2400" dirty="0" err="1"/>
              <a:t>bidirect</a:t>
            </a:r>
            <a:r>
              <a:rPr lang="en-US" sz="2400" dirty="0"/>
              <a:t> </a:t>
            </a:r>
            <a:r>
              <a:rPr lang="en-US" sz="2400" dirty="0" err="1"/>
              <a:t>asymm</a:t>
            </a:r>
            <a:r>
              <a:rPr lang="en-US" sz="2400" dirty="0"/>
              <a:t> route discovery in addition to peer-to-peer route discovery</a:t>
            </a:r>
            <a:endParaRPr lang="en-US" sz="1600" dirty="0"/>
          </a:p>
        </p:txBody>
      </p:sp>
      <p:sp>
        <p:nvSpPr>
          <p:cNvPr id="4" name="Date Placeholder 3"/>
          <p:cNvSpPr>
            <a:spLocks noGrp="1"/>
          </p:cNvSpPr>
          <p:nvPr>
            <p:ph type="dt" sz="half" idx="10"/>
          </p:nvPr>
        </p:nvSpPr>
        <p:spPr/>
        <p:txBody>
          <a:bodyPr/>
          <a:lstStyle/>
          <a:p>
            <a:pPr>
              <a:defRPr/>
            </a:pPr>
            <a:r>
              <a:rPr lang="en-US"/>
              <a:t>&lt;May 2019&gt;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17</a:t>
            </a:fld>
            <a:endParaRPr lang="en-US"/>
          </a:p>
        </p:txBody>
      </p:sp>
    </p:spTree>
    <p:extLst>
      <p:ext uri="{BB962C8B-B14F-4D97-AF65-F5344CB8AC3E}">
        <p14:creationId xmlns:p14="http://schemas.microsoft.com/office/powerpoint/2010/main" val="25038711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4904"/>
            <a:ext cx="7772400" cy="1066800"/>
          </a:xfrm>
        </p:spPr>
        <p:txBody>
          <a:bodyPr/>
          <a:lstStyle/>
          <a:p>
            <a:r>
              <a:rPr lang="en-US" b="1" dirty="0"/>
              <a:t>SC IETF</a:t>
            </a:r>
          </a:p>
        </p:txBody>
      </p:sp>
      <p:sp>
        <p:nvSpPr>
          <p:cNvPr id="3" name="Content Placeholder 2"/>
          <p:cNvSpPr>
            <a:spLocks noGrp="1"/>
          </p:cNvSpPr>
          <p:nvPr>
            <p:ph idx="1"/>
          </p:nvPr>
        </p:nvSpPr>
        <p:spPr>
          <a:xfrm>
            <a:off x="114300" y="492000"/>
            <a:ext cx="9029700" cy="5908799"/>
          </a:xfrm>
        </p:spPr>
        <p:txBody>
          <a:bodyPr/>
          <a:lstStyle/>
          <a:p>
            <a:pPr marL="466725" indent="-457200">
              <a:buClr>
                <a:srgbClr val="FF0000"/>
              </a:buClr>
              <a:buFont typeface="Arial" panose="020B0604020202020204" pitchFamily="34" charset="0"/>
              <a:buChar char="•"/>
            </a:pPr>
            <a:r>
              <a:rPr lang="en-US" sz="2800" dirty="0" err="1"/>
              <a:t>lp</a:t>
            </a:r>
            <a:r>
              <a:rPr lang="en-US" sz="2800" dirty="0"/>
              <a:t>-wan</a:t>
            </a:r>
          </a:p>
          <a:p>
            <a:pPr marL="466725" indent="-457200">
              <a:buClr>
                <a:srgbClr val="FF0000"/>
              </a:buClr>
              <a:buFont typeface="Arial" panose="020B0604020202020204" pitchFamily="34" charset="0"/>
              <a:buChar char="•"/>
            </a:pPr>
            <a:r>
              <a:rPr lang="en-US" sz="2000" dirty="0"/>
              <a:t>Minutes: </a:t>
            </a:r>
            <a:r>
              <a:rPr lang="en-US" sz="2000" dirty="0">
                <a:hlinkClick r:id="rId3"/>
              </a:rPr>
              <a:t>minutes-104-lpwan</a:t>
            </a:r>
            <a:endParaRPr lang="en-US" sz="2000" dirty="0"/>
          </a:p>
          <a:p>
            <a:pPr marL="466725" indent="-457200">
              <a:buClr>
                <a:srgbClr val="FF0000"/>
              </a:buClr>
              <a:buFont typeface="Arial" panose="020B0604020202020204" pitchFamily="34" charset="0"/>
              <a:buChar char="•"/>
            </a:pPr>
            <a:r>
              <a:rPr lang="en-US" sz="2000" dirty="0"/>
              <a:t>draft-</a:t>
            </a:r>
            <a:r>
              <a:rPr lang="en-US" sz="2000" dirty="0" err="1"/>
              <a:t>gomez</a:t>
            </a:r>
            <a:r>
              <a:rPr lang="en-US" sz="2000" dirty="0"/>
              <a:t>-</a:t>
            </a:r>
            <a:r>
              <a:rPr lang="en-US" sz="2000" dirty="0" err="1"/>
              <a:t>rto</a:t>
            </a:r>
            <a:r>
              <a:rPr lang="en-US" sz="2000" dirty="0"/>
              <a:t>-considerations-</a:t>
            </a:r>
            <a:r>
              <a:rPr lang="en-US" sz="2000" dirty="0" err="1"/>
              <a:t>lpwan</a:t>
            </a:r>
            <a:r>
              <a:rPr lang="en-US" sz="2000" dirty="0"/>
              <a:t>: </a:t>
            </a:r>
          </a:p>
          <a:p>
            <a:pPr marL="866775" lvl="1" indent="-457200">
              <a:buClr>
                <a:srgbClr val="FF0000"/>
              </a:buClr>
              <a:buFont typeface="Arial" panose="020B0604020202020204" pitchFamily="34" charset="0"/>
              <a:buChar char="•"/>
            </a:pPr>
            <a:r>
              <a:rPr lang="en-US" sz="1800" dirty="0"/>
              <a:t>typical </a:t>
            </a:r>
            <a:r>
              <a:rPr lang="en-US" sz="1800" dirty="0" err="1"/>
              <a:t>lpwan</a:t>
            </a:r>
            <a:r>
              <a:rPr lang="en-US" sz="1800" dirty="0"/>
              <a:t> technologies provide a very large RTT (seconds to hours). Default timeout values for TCP and </a:t>
            </a:r>
            <a:r>
              <a:rPr lang="en-US" sz="1800" dirty="0" err="1"/>
              <a:t>CoAP</a:t>
            </a:r>
            <a:r>
              <a:rPr lang="en-US" sz="1800" dirty="0"/>
              <a:t>: a few seconds * shows results of theoretical studies, on LoRaWAN and </a:t>
            </a:r>
            <a:r>
              <a:rPr lang="en-US" sz="1800" dirty="0" err="1"/>
              <a:t>Sigfox</a:t>
            </a:r>
            <a:r>
              <a:rPr lang="en-US" sz="1800" dirty="0"/>
              <a:t> </a:t>
            </a:r>
          </a:p>
          <a:p>
            <a:pPr marL="466725" indent="-457200">
              <a:buClr>
                <a:srgbClr val="FF0000"/>
              </a:buClr>
              <a:buFont typeface="Arial" panose="020B0604020202020204" pitchFamily="34" charset="0"/>
              <a:buChar char="•"/>
            </a:pPr>
            <a:r>
              <a:rPr lang="en-US" sz="2000" dirty="0"/>
              <a:t>Call for adoption: </a:t>
            </a:r>
          </a:p>
          <a:p>
            <a:pPr marL="866775" lvl="1" indent="-457200">
              <a:buClr>
                <a:srgbClr val="FF0000"/>
              </a:buClr>
              <a:buFont typeface="Arial" panose="020B0604020202020204" pitchFamily="34" charset="0"/>
              <a:buChar char="•"/>
            </a:pPr>
            <a:r>
              <a:rPr lang="en-US" sz="1800" dirty="0" err="1"/>
              <a:t>schc</a:t>
            </a:r>
            <a:r>
              <a:rPr lang="en-US" sz="1800" dirty="0"/>
              <a:t>-over-</a:t>
            </a:r>
            <a:r>
              <a:rPr lang="en-US" sz="1800" dirty="0" err="1"/>
              <a:t>sigfox</a:t>
            </a:r>
            <a:r>
              <a:rPr lang="en-US" sz="1800" dirty="0"/>
              <a:t>  - in favor: about 10  - opposed: none  </a:t>
            </a:r>
          </a:p>
          <a:p>
            <a:pPr marL="866775" lvl="1" indent="-457200">
              <a:buClr>
                <a:srgbClr val="FF0000"/>
              </a:buClr>
              <a:buFont typeface="Arial" panose="020B0604020202020204" pitchFamily="34" charset="0"/>
              <a:buChar char="•"/>
            </a:pPr>
            <a:r>
              <a:rPr lang="en-US" sz="1800" dirty="0"/>
              <a:t>LoRaWAN   -  in favor: about 10   -  opposed: none  </a:t>
            </a:r>
          </a:p>
          <a:p>
            <a:pPr marL="866775" lvl="1" indent="-457200">
              <a:buClr>
                <a:srgbClr val="FF0000"/>
              </a:buClr>
              <a:buFont typeface="Arial" panose="020B0604020202020204" pitchFamily="34" charset="0"/>
              <a:buChar char="•"/>
            </a:pPr>
            <a:r>
              <a:rPr lang="en-US" sz="1800" dirty="0" err="1"/>
              <a:t>NBiot</a:t>
            </a:r>
            <a:r>
              <a:rPr lang="en-US" sz="1800" dirty="0"/>
              <a:t>     -  in favor: about 10    -  opposed: none  </a:t>
            </a:r>
          </a:p>
          <a:p>
            <a:pPr marL="866775" lvl="1" indent="-457200">
              <a:buClr>
                <a:srgbClr val="FF0000"/>
              </a:buClr>
              <a:buFont typeface="Arial" panose="020B0604020202020204" pitchFamily="34" charset="0"/>
              <a:buChar char="•"/>
            </a:pPr>
            <a:r>
              <a:rPr lang="en-US" sz="1800" dirty="0"/>
              <a:t>YANG data model doc    -  in favor: about 10     opposed: none</a:t>
            </a:r>
          </a:p>
          <a:p>
            <a:pPr marL="466725" indent="-457200">
              <a:buClr>
                <a:srgbClr val="FF0000"/>
              </a:buClr>
              <a:buFont typeface="Arial" panose="020B0604020202020204" pitchFamily="34" charset="0"/>
              <a:buChar char="•"/>
            </a:pPr>
            <a:r>
              <a:rPr lang="en-US" sz="2000" dirty="0"/>
              <a:t>Status on IEEE 802.15 and 802.15.4w</a:t>
            </a:r>
          </a:p>
        </p:txBody>
      </p:sp>
      <p:sp>
        <p:nvSpPr>
          <p:cNvPr id="4" name="Date Placeholder 3"/>
          <p:cNvSpPr>
            <a:spLocks noGrp="1"/>
          </p:cNvSpPr>
          <p:nvPr>
            <p:ph type="dt" sz="half" idx="10"/>
          </p:nvPr>
        </p:nvSpPr>
        <p:spPr/>
        <p:txBody>
          <a:bodyPr/>
          <a:lstStyle/>
          <a:p>
            <a:pPr>
              <a:defRPr/>
            </a:pPr>
            <a:r>
              <a:rPr lang="en-US"/>
              <a:t>&lt;May 2019&gt;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1160942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4904"/>
            <a:ext cx="7772400" cy="1066800"/>
          </a:xfrm>
        </p:spPr>
        <p:txBody>
          <a:bodyPr/>
          <a:lstStyle/>
          <a:p>
            <a:r>
              <a:rPr lang="en-US" b="1" dirty="0"/>
              <a:t>SC IETF</a:t>
            </a:r>
          </a:p>
        </p:txBody>
      </p:sp>
      <p:sp>
        <p:nvSpPr>
          <p:cNvPr id="3" name="Content Placeholder 2"/>
          <p:cNvSpPr>
            <a:spLocks noGrp="1"/>
          </p:cNvSpPr>
          <p:nvPr>
            <p:ph idx="1"/>
          </p:nvPr>
        </p:nvSpPr>
        <p:spPr>
          <a:xfrm>
            <a:off x="114300" y="492000"/>
            <a:ext cx="9029700" cy="5908799"/>
          </a:xfrm>
        </p:spPr>
        <p:txBody>
          <a:bodyPr/>
          <a:lstStyle/>
          <a:p>
            <a:pPr marL="466725" indent="-457200">
              <a:buClr>
                <a:srgbClr val="FF0000"/>
              </a:buClr>
              <a:buFont typeface="Arial" panose="020B0604020202020204" pitchFamily="34" charset="0"/>
              <a:buChar char="•"/>
            </a:pPr>
            <a:r>
              <a:rPr lang="en-US" sz="2800" dirty="0"/>
              <a:t>PAW </a:t>
            </a:r>
          </a:p>
          <a:p>
            <a:pPr marL="866775" lvl="1" indent="-457200">
              <a:buClr>
                <a:srgbClr val="FF0000"/>
              </a:buClr>
              <a:buFont typeface="Arial" panose="020B0604020202020204" pitchFamily="34" charset="0"/>
              <a:buChar char="•"/>
            </a:pPr>
            <a:r>
              <a:rPr lang="en-US" sz="2400" dirty="0"/>
              <a:t>Minutes: </a:t>
            </a:r>
            <a:r>
              <a:rPr lang="en-US" sz="2400" dirty="0">
                <a:hlinkClick r:id="rId3"/>
              </a:rPr>
              <a:t>minutes-104-paw-01</a:t>
            </a:r>
            <a:endParaRPr lang="en-US" sz="2000" dirty="0"/>
          </a:p>
          <a:p>
            <a:pPr marL="866775" lvl="1" indent="-457200">
              <a:buClr>
                <a:srgbClr val="FF0000"/>
              </a:buClr>
              <a:buFont typeface="Arial" panose="020B0604020202020204" pitchFamily="34" charset="0"/>
              <a:buChar char="•"/>
            </a:pPr>
            <a:r>
              <a:rPr lang="en-US" sz="2000" dirty="0"/>
              <a:t>Excerpt from minutes: “We want to avoid the term deterministic, in wireless we prefer the notion of predictability. Determinism means repeatable, predictable activities.”</a:t>
            </a:r>
          </a:p>
          <a:p>
            <a:pPr marL="866775" lvl="1" indent="-457200">
              <a:buClr>
                <a:srgbClr val="FF0000"/>
              </a:buClr>
              <a:buFont typeface="Arial" panose="020B0604020202020204" pitchFamily="34" charset="0"/>
              <a:buChar char="•"/>
            </a:pPr>
            <a:r>
              <a:rPr lang="en-US" sz="2000" dirty="0"/>
              <a:t>Discussion ensued as to the use cases such as LDACS</a:t>
            </a:r>
          </a:p>
          <a:p>
            <a:pPr marL="866775" lvl="1" indent="-457200">
              <a:buClr>
                <a:srgbClr val="FF0000"/>
              </a:buClr>
              <a:buFont typeface="Arial" panose="020B0604020202020204" pitchFamily="34" charset="0"/>
              <a:buChar char="•"/>
            </a:pPr>
            <a:r>
              <a:rPr lang="en-US" sz="2000" dirty="0"/>
              <a:t>Should this group follow RAW?</a:t>
            </a:r>
          </a:p>
          <a:p>
            <a:pPr marL="866775" lvl="1" indent="-457200">
              <a:buClr>
                <a:srgbClr val="FF0000"/>
              </a:buClr>
              <a:buFont typeface="Arial" panose="020B0604020202020204" pitchFamily="34" charset="0"/>
              <a:buChar char="•"/>
            </a:pPr>
            <a:endParaRPr lang="en-US" sz="2400" dirty="0"/>
          </a:p>
        </p:txBody>
      </p:sp>
      <p:sp>
        <p:nvSpPr>
          <p:cNvPr id="4" name="Date Placeholder 3"/>
          <p:cNvSpPr>
            <a:spLocks noGrp="1"/>
          </p:cNvSpPr>
          <p:nvPr>
            <p:ph type="dt" sz="half" idx="10"/>
          </p:nvPr>
        </p:nvSpPr>
        <p:spPr/>
        <p:txBody>
          <a:bodyPr/>
          <a:lstStyle/>
          <a:p>
            <a:pPr>
              <a:defRPr/>
            </a:pPr>
            <a:r>
              <a:rPr lang="en-US"/>
              <a:t>&lt;May 2019&gt;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98190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908542"/>
            <a:ext cx="8915400" cy="54864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914400" y="298942"/>
            <a:ext cx="64008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a:extLst>
              <a:ext uri="{FF2B5EF4-FFF2-40B4-BE49-F238E27FC236}">
                <a16:creationId xmlns:a16="http://schemas.microsoft.com/office/drawing/2014/main" id="{4458ECB4-0F45-0B41-8A57-2579337DA309}"/>
              </a:ext>
            </a:extLst>
          </p:cNvPr>
          <p:cNvSpPr>
            <a:spLocks noGrp="1"/>
          </p:cNvSpPr>
          <p:nvPr>
            <p:ph type="dt" sz="half" idx="10"/>
          </p:nvPr>
        </p:nvSpPr>
        <p:spPr/>
        <p:txBody>
          <a:bodyPr/>
          <a:lstStyle/>
          <a:p>
            <a:pPr>
              <a:defRPr/>
            </a:pPr>
            <a:r>
              <a:rPr lang="en-US"/>
              <a:t>&lt;May 2019&gt;</a:t>
            </a:r>
            <a:endParaRPr lang="en-US" dirty="0"/>
          </a:p>
        </p:txBody>
      </p:sp>
      <p:sp>
        <p:nvSpPr>
          <p:cNvPr id="3" name="Footer Placeholder 2">
            <a:extLst>
              <a:ext uri="{FF2B5EF4-FFF2-40B4-BE49-F238E27FC236}">
                <a16:creationId xmlns:a16="http://schemas.microsoft.com/office/drawing/2014/main" id="{9CC92E75-3829-5F47-937E-7A78D2EB6939}"/>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9C89C99-9611-7D4C-82A2-1AA46632F50D}"/>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952" y="327443"/>
            <a:ext cx="7772400" cy="1066800"/>
          </a:xfrm>
        </p:spPr>
        <p:txBody>
          <a:bodyPr/>
          <a:lstStyle/>
          <a:p>
            <a:r>
              <a:rPr lang="en-US" b="1" dirty="0"/>
              <a:t>SC IETF</a:t>
            </a:r>
          </a:p>
        </p:txBody>
      </p:sp>
      <p:sp>
        <p:nvSpPr>
          <p:cNvPr id="3" name="Content Placeholder 2"/>
          <p:cNvSpPr>
            <a:spLocks noGrp="1"/>
          </p:cNvSpPr>
          <p:nvPr>
            <p:ph idx="1"/>
          </p:nvPr>
        </p:nvSpPr>
        <p:spPr>
          <a:xfrm>
            <a:off x="22302" y="1295400"/>
            <a:ext cx="9029700" cy="5908799"/>
          </a:xfrm>
        </p:spPr>
        <p:txBody>
          <a:bodyPr/>
          <a:lstStyle/>
          <a:p>
            <a:pPr>
              <a:buClr>
                <a:srgbClr val="FF0000"/>
              </a:buClr>
              <a:buFont typeface="Wingdings" pitchFamily="2" charset="2"/>
              <a:buChar char="q"/>
            </a:pPr>
            <a:r>
              <a:rPr lang="en-US" sz="2800" dirty="0"/>
              <a:t>The Wed PM2 meeting is focused upon SCHC for 802.15.4</a:t>
            </a:r>
          </a:p>
          <a:p>
            <a:pPr lvl="1">
              <a:buClr>
                <a:srgbClr val="FF0000"/>
              </a:buClr>
              <a:buFont typeface="Wingdings" pitchFamily="2" charset="2"/>
              <a:buChar char="q"/>
            </a:pPr>
            <a:r>
              <a:rPr lang="en-US" sz="2400" dirty="0"/>
              <a:t>Presentation from C Perkins (15-19-0069-03)</a:t>
            </a:r>
          </a:p>
          <a:p>
            <a:pPr lvl="1">
              <a:buClr>
                <a:srgbClr val="FF0000"/>
              </a:buClr>
              <a:buFont typeface="Wingdings" pitchFamily="2" charset="2"/>
              <a:buChar char="q"/>
            </a:pPr>
            <a:endParaRPr lang="en-US" sz="2400" dirty="0"/>
          </a:p>
          <a:p>
            <a:pPr lvl="1">
              <a:buClr>
                <a:srgbClr val="FF0000"/>
              </a:buClr>
              <a:buFont typeface="Wingdings" pitchFamily="2" charset="2"/>
              <a:buChar char="q"/>
            </a:pPr>
            <a:endParaRPr lang="en-US" sz="2400" dirty="0"/>
          </a:p>
          <a:p>
            <a:pPr marL="857250" lvl="2" indent="0">
              <a:buClr>
                <a:srgbClr val="FF0000"/>
              </a:buClr>
              <a:buNone/>
            </a:pPr>
            <a:endParaRPr lang="en-US" sz="2000" dirty="0"/>
          </a:p>
        </p:txBody>
      </p:sp>
      <p:sp>
        <p:nvSpPr>
          <p:cNvPr id="4" name="Date Placeholder 3"/>
          <p:cNvSpPr>
            <a:spLocks noGrp="1"/>
          </p:cNvSpPr>
          <p:nvPr>
            <p:ph type="dt" sz="half" idx="10"/>
          </p:nvPr>
        </p:nvSpPr>
        <p:spPr/>
        <p:txBody>
          <a:bodyPr/>
          <a:lstStyle/>
          <a:p>
            <a:pPr>
              <a:defRPr/>
            </a:pPr>
            <a:r>
              <a:rPr lang="en-US"/>
              <a:t>&lt;May 2019&gt;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20</a:t>
            </a:fld>
            <a:endParaRPr lang="en-US"/>
          </a:p>
        </p:txBody>
      </p:sp>
    </p:spTree>
    <p:extLst>
      <p:ext uri="{BB962C8B-B14F-4D97-AF65-F5344CB8AC3E}">
        <p14:creationId xmlns:p14="http://schemas.microsoft.com/office/powerpoint/2010/main" val="3008783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&lt;May 2019&gt;</a:t>
            </a:r>
            <a:endParaRPr lang="en-US" dirty="0"/>
          </a:p>
        </p:txBody>
      </p:sp>
      <p:sp>
        <p:nvSpPr>
          <p:cNvPr id="3" name="Footer Placeholder 2"/>
          <p:cNvSpPr>
            <a:spLocks noGrp="1"/>
          </p:cNvSpPr>
          <p:nvPr>
            <p:ph type="ftr" sz="quarter" idx="11"/>
          </p:nvPr>
        </p:nvSpPr>
        <p:spPr/>
        <p:txBody>
          <a:bodyPr/>
          <a:lstStyle/>
          <a:p>
            <a:pPr>
              <a:defRPr/>
            </a:pPr>
            <a:r>
              <a:rPr lang="en-US"/>
              <a:t>&lt;Pat Kinney&gt;, &lt;Kinney Consulting LLC&gt;</a:t>
            </a:r>
          </a:p>
        </p:txBody>
      </p:sp>
      <p:sp>
        <p:nvSpPr>
          <p:cNvPr id="4" name="Slide Number Placeholder 3"/>
          <p:cNvSpPr>
            <a:spLocks noGrp="1"/>
          </p:cNvSpPr>
          <p:nvPr>
            <p:ph type="sldNum" sz="quarter" idx="12"/>
          </p:nvPr>
        </p:nvSpPr>
        <p:spPr/>
        <p:txBody>
          <a:bodyPr/>
          <a:lstStyle/>
          <a:p>
            <a:pPr>
              <a:defRPr/>
            </a:pPr>
            <a:r>
              <a:rPr lang="en-US"/>
              <a:t>Slide </a:t>
            </a:r>
            <a:fld id="{03628903-88D7-C74D-8D58-8597ECE2BB7F}" type="slidenum">
              <a:rPr lang="en-US" smtClean="0"/>
              <a:pPr>
                <a:defRPr/>
              </a:pPr>
              <a:t>21</a:t>
            </a:fld>
            <a:endParaRPr lang="en-US"/>
          </a:p>
        </p:txBody>
      </p:sp>
      <p:sp>
        <p:nvSpPr>
          <p:cNvPr id="5" name="Rectangle 4"/>
          <p:cNvSpPr/>
          <p:nvPr/>
        </p:nvSpPr>
        <p:spPr>
          <a:xfrm>
            <a:off x="304800" y="2133600"/>
            <a:ext cx="8534400" cy="3108543"/>
          </a:xfrm>
          <a:prstGeom prst="rect">
            <a:avLst/>
          </a:prstGeom>
        </p:spPr>
        <p:txBody>
          <a:bodyPr wrap="square">
            <a:spAutoFit/>
          </a:bodyPr>
          <a:lstStyle/>
          <a:p>
            <a:pPr eaLnBrk="0" fontAlgn="b" hangingPunct="0">
              <a:buClr>
                <a:srgbClr val="FF0000"/>
              </a:buClr>
            </a:pPr>
            <a:r>
              <a:rPr lang="en-US" sz="2800" b="1" dirty="0"/>
              <a:t>Presentation requests:</a:t>
            </a:r>
          </a:p>
          <a:p>
            <a:pPr marL="514350" indent="-508000">
              <a:buClr>
                <a:srgbClr val="FF0000"/>
              </a:buClr>
              <a:buFont typeface="Wingdings" charset="2"/>
              <a:buChar char="q"/>
              <a:tabLst>
                <a:tab pos="5091113" algn="l"/>
              </a:tabLst>
            </a:pPr>
            <a:r>
              <a:rPr lang="en-US" sz="2400" b="1" dirty="0"/>
              <a:t>Tutorial on SCOS for 802.15 </a:t>
            </a:r>
            <a:r>
              <a:rPr lang="en-US" sz="2400" dirty="0"/>
              <a:t>(22-19-0026-00) by Apurva N. </a:t>
            </a:r>
            <a:r>
              <a:rPr lang="en-US" sz="2400" dirty="0" err="1"/>
              <a:t>Mody</a:t>
            </a:r>
            <a:r>
              <a:rPr lang="en-US" sz="2400" dirty="0"/>
              <a:t> (BAE Systems, </a:t>
            </a:r>
            <a:r>
              <a:rPr lang="en-US" sz="2400" dirty="0" err="1"/>
              <a:t>WhiteSpace</a:t>
            </a:r>
            <a:r>
              <a:rPr lang="en-US" sz="2400" dirty="0"/>
              <a:t> Alliance) </a:t>
            </a:r>
          </a:p>
          <a:p>
            <a:pPr marL="514350" indent="-508000">
              <a:buClr>
                <a:srgbClr val="FF0000"/>
              </a:buClr>
              <a:buFont typeface="Wingdings" charset="2"/>
              <a:buChar char="q"/>
              <a:tabLst>
                <a:tab pos="5091113" algn="l"/>
              </a:tabLst>
            </a:pPr>
            <a:r>
              <a:rPr lang="en-US" sz="2400" b="1" dirty="0"/>
              <a:t>802.15 ballot procedures</a:t>
            </a:r>
          </a:p>
          <a:p>
            <a:pPr marL="971550" lvl="1" indent="-508000">
              <a:buClr>
                <a:srgbClr val="FF0000"/>
              </a:buClr>
              <a:buFont typeface="Wingdings" charset="2"/>
              <a:buChar char="q"/>
              <a:tabLst>
                <a:tab pos="5091113" algn="l"/>
              </a:tabLst>
            </a:pPr>
            <a:r>
              <a:rPr lang="en-US" sz="2400" dirty="0"/>
              <a:t>Abstentions</a:t>
            </a:r>
          </a:p>
          <a:p>
            <a:pPr marL="1428750" lvl="2" indent="-508000">
              <a:buClr>
                <a:srgbClr val="FF0000"/>
              </a:buClr>
              <a:buFont typeface="Wingdings" charset="2"/>
              <a:buChar char="q"/>
              <a:tabLst>
                <a:tab pos="5091113" algn="l"/>
              </a:tabLst>
            </a:pPr>
            <a:r>
              <a:rPr lang="en-US" sz="2400" dirty="0"/>
              <a:t>Issues caused by abstentions</a:t>
            </a:r>
          </a:p>
          <a:p>
            <a:pPr marL="1428750" lvl="2" indent="-508000">
              <a:buClr>
                <a:srgbClr val="FF0000"/>
              </a:buClr>
              <a:buFont typeface="Wingdings" charset="2"/>
              <a:buChar char="q"/>
              <a:tabLst>
                <a:tab pos="5091113" algn="l"/>
              </a:tabLst>
            </a:pPr>
            <a:r>
              <a:rPr lang="en-US" sz="2400" dirty="0"/>
              <a:t>Reasons for abstentions</a:t>
            </a:r>
          </a:p>
          <a:p>
            <a:pPr marL="1428750" lvl="2" indent="-508000">
              <a:buClr>
                <a:srgbClr val="FF0000"/>
              </a:buClr>
              <a:buFont typeface="Wingdings" charset="2"/>
              <a:buChar char="q"/>
              <a:tabLst>
                <a:tab pos="5091113" algn="l"/>
              </a:tabLst>
            </a:pPr>
            <a:r>
              <a:rPr lang="en-US" sz="2400" dirty="0"/>
              <a:t>OM changes concerning abstentions</a:t>
            </a:r>
            <a:endParaRPr lang="en-US" sz="2800" b="1" dirty="0"/>
          </a:p>
        </p:txBody>
      </p:sp>
      <p:sp>
        <p:nvSpPr>
          <p:cNvPr id="6" name="Rectangle 5"/>
          <p:cNvSpPr/>
          <p:nvPr/>
        </p:nvSpPr>
        <p:spPr>
          <a:xfrm>
            <a:off x="3124200" y="685800"/>
            <a:ext cx="2209800" cy="646331"/>
          </a:xfrm>
          <a:prstGeom prst="rect">
            <a:avLst/>
          </a:prstGeom>
        </p:spPr>
        <p:txBody>
          <a:bodyPr wrap="square">
            <a:spAutoFit/>
          </a:bodyPr>
          <a:lstStyle/>
          <a:p>
            <a:r>
              <a:rPr lang="en-US" sz="3600" b="1" dirty="0"/>
              <a:t>SC WNG</a:t>
            </a:r>
            <a:endParaRPr lang="en-US" sz="3600" dirty="0"/>
          </a:p>
        </p:txBody>
      </p:sp>
    </p:spTree>
    <p:extLst>
      <p:ext uri="{BB962C8B-B14F-4D97-AF65-F5344CB8AC3E}">
        <p14:creationId xmlns:p14="http://schemas.microsoft.com/office/powerpoint/2010/main" val="39703165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22</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6910" y="1066800"/>
            <a:ext cx="7922690" cy="487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a:p>
            <a:pPr marL="800100" lvl="1" indent="-342900">
              <a:buClr>
                <a:srgbClr val="FF0000"/>
              </a:buClr>
              <a:buFont typeface="Wingdings" charset="2"/>
              <a:buChar char="q"/>
            </a:pPr>
            <a:r>
              <a:rPr lang="en-US" sz="1800" b="1" dirty="0"/>
              <a:t>Changes with Existing Standards: </a:t>
            </a:r>
          </a:p>
          <a:p>
            <a:pPr marL="1257300" lvl="2" indent="-342900">
              <a:buClr>
                <a:srgbClr val="FF0000"/>
              </a:buClr>
              <a:buFont typeface="Wingdings" charset="2"/>
              <a:buChar char="q"/>
            </a:pPr>
            <a:r>
              <a:rPr lang="en-US" sz="1800" b="1" dirty="0"/>
              <a:t>No requests</a:t>
            </a:r>
          </a:p>
          <a:p>
            <a:pPr marL="800100" lvl="1" indent="-342900">
              <a:buClr>
                <a:srgbClr val="FF0000"/>
              </a:buClr>
              <a:buFont typeface="Wingdings" charset="2"/>
              <a:buChar char="q"/>
            </a:pPr>
            <a:r>
              <a:rPr lang="en-US" sz="1800" b="1" dirty="0"/>
              <a:t>Changes with Operations Manual: </a:t>
            </a:r>
          </a:p>
          <a:p>
            <a:pPr marL="1257300" lvl="2" indent="-342900">
              <a:buClr>
                <a:srgbClr val="FF0000"/>
              </a:buClr>
              <a:buFont typeface="Wingdings" charset="2"/>
              <a:buChar char="q"/>
            </a:pPr>
            <a:r>
              <a:rPr lang="en-US" sz="1800" b="1" dirty="0"/>
              <a:t>Discussion on 802.15 letter ballot abstentions</a:t>
            </a:r>
          </a:p>
          <a:p>
            <a:pPr marL="342900" indent="-342900">
              <a:buClr>
                <a:srgbClr val="FF0000"/>
              </a:buClr>
              <a:buFont typeface="Wingdings" charset="2"/>
              <a:buChar char="q"/>
            </a:pPr>
            <a:r>
              <a:rPr lang="en-US" sz="2000" b="1" dirty="0"/>
              <a:t>SC WNG</a:t>
            </a:r>
          </a:p>
          <a:p>
            <a:pPr marL="800100" lvl="1" indent="-342900">
              <a:buClr>
                <a:srgbClr val="FF0000"/>
              </a:buClr>
              <a:buFont typeface="Wingdings" charset="2"/>
              <a:buChar char="q"/>
            </a:pPr>
            <a:r>
              <a:rPr lang="en-US" sz="1800" b="1" dirty="0"/>
              <a:t>One presentation was made:</a:t>
            </a:r>
          </a:p>
          <a:p>
            <a:pPr marL="1257300" lvl="2" indent="-342900">
              <a:buClr>
                <a:srgbClr val="FF0000"/>
              </a:buClr>
              <a:buFont typeface="Wingdings" charset="2"/>
              <a:buChar char="q"/>
            </a:pPr>
            <a:r>
              <a:rPr lang="en-US" sz="1800" b="1" dirty="0"/>
              <a:t>Tutorial on SCOS for 802.15 (22-19-0026-00</a:t>
            </a:r>
            <a:r>
              <a:rPr lang="en-US" sz="1800" dirty="0"/>
              <a:t>) </a:t>
            </a:r>
          </a:p>
          <a:p>
            <a:pPr marL="1257300" lvl="2" indent="-342900">
              <a:buClr>
                <a:srgbClr val="FF0000"/>
              </a:buClr>
              <a:buFont typeface="Wingdings" charset="2"/>
              <a:buChar char="q"/>
            </a:pPr>
            <a:r>
              <a:rPr lang="en-US" sz="1800" b="1" dirty="0"/>
              <a:t>Straw poll: approve moving 802.22.3 into 802.15? Yes - 19, no - 2, abstain - 22 </a:t>
            </a:r>
          </a:p>
          <a:p>
            <a:pPr marL="800100" lvl="1" indent="-342900">
              <a:buClr>
                <a:srgbClr val="FF0000"/>
              </a:buClr>
              <a:buFont typeface="Wingdings" charset="2"/>
              <a:buChar char="q"/>
            </a:pPr>
            <a:r>
              <a:rPr lang="en-US" sz="1800" b="1" dirty="0"/>
              <a:t>Discussion on 802.15 letter ballot abstentions</a:t>
            </a:r>
          </a:p>
          <a:p>
            <a:pPr marL="1257300" lvl="2" indent="-342900">
              <a:buClr>
                <a:srgbClr val="FF0000"/>
              </a:buClr>
              <a:buFont typeface="Wingdings" charset="2"/>
              <a:buChar char="q"/>
            </a:pPr>
            <a:r>
              <a:rPr lang="en-US" sz="1800" b="1" dirty="0"/>
              <a:t>Discussion on 802.15 letter ballot abstentions</a:t>
            </a:r>
          </a:p>
          <a:p>
            <a:pPr marL="1257300" lvl="2" indent="-342900">
              <a:buClr>
                <a:srgbClr val="FF0000"/>
              </a:buClr>
              <a:buFont typeface="Wingdings" charset="2"/>
              <a:buChar char="q"/>
            </a:pPr>
            <a:r>
              <a:rPr lang="en-US" sz="1800" b="1" dirty="0"/>
              <a:t>Suggestion made to add abstain with comment</a:t>
            </a:r>
          </a:p>
          <a:p>
            <a:pPr marL="1257300" lvl="2" indent="-342900">
              <a:buClr>
                <a:srgbClr val="FF0000"/>
              </a:buClr>
              <a:buFont typeface="Wingdings" charset="2"/>
              <a:buChar char="q"/>
            </a:pPr>
            <a:r>
              <a:rPr lang="en-US" sz="1800" b="1" dirty="0"/>
              <a:t>Consensus to remove restrictions on abstentions from OM</a:t>
            </a:r>
          </a:p>
          <a:p>
            <a:pPr marL="342900" indent="-342900">
              <a:buClr>
                <a:srgbClr val="FF0000"/>
              </a:buClr>
              <a:buFont typeface="Wingdings" charset="2"/>
              <a:buChar char="q"/>
            </a:pPr>
            <a:r>
              <a:rPr lang="en-US" sz="2000" b="1" dirty="0"/>
              <a:t>IETF</a:t>
            </a:r>
          </a:p>
          <a:p>
            <a:pPr marL="800100" lvl="1" indent="-342900">
              <a:buClr>
                <a:srgbClr val="FF0000"/>
              </a:buClr>
              <a:buFont typeface="Wingdings" charset="2"/>
              <a:buChar char="q"/>
            </a:pPr>
            <a:r>
              <a:rPr lang="en-US" sz="1800" b="1" dirty="0"/>
              <a:t>Reviewed status from IETF 104</a:t>
            </a:r>
          </a:p>
          <a:p>
            <a:pPr marL="800100" lvl="1" indent="-342900">
              <a:buClr>
                <a:srgbClr val="FF0000"/>
              </a:buClr>
              <a:buFont typeface="Wingdings" charset="2"/>
              <a:buChar char="q"/>
            </a:pPr>
            <a:r>
              <a:rPr lang="en-US" sz="1800" b="1" dirty="0"/>
              <a:t>Reviewed SCHC for 802.15.4 (15-19-0069-03</a:t>
            </a:r>
            <a:r>
              <a:rPr lang="en-US" sz="1800" dirty="0"/>
              <a:t>)</a:t>
            </a:r>
            <a:r>
              <a:rPr lang="en-US" sz="1800" b="1" dirty="0"/>
              <a:t> from C Perkins</a:t>
            </a:r>
            <a:endParaRPr lang="en-US" sz="1800" dirty="0"/>
          </a:p>
        </p:txBody>
      </p:sp>
    </p:spTree>
    <p:extLst>
      <p:ext uri="{BB962C8B-B14F-4D97-AF65-F5344CB8AC3E}">
        <p14:creationId xmlns:p14="http://schemas.microsoft.com/office/powerpoint/2010/main" val="16887725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23</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12698" y="1313727"/>
            <a:ext cx="8320087" cy="304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dirty="0"/>
              <a:t>Motion:</a:t>
            </a:r>
            <a:r>
              <a:rPr lang="en-US" sz="2800" i="1" dirty="0"/>
              <a:t> </a:t>
            </a:r>
            <a:r>
              <a:rPr lang="en-US" sz="2800" b="1" i="1" dirty="0"/>
              <a:t>that 802.15 WG accept responsibility for the 802.22.3 PAR (renamed 802.15.22) for the purposes of conducting the SA Ballot and seeking RevCom and Standards Board approval.</a:t>
            </a:r>
          </a:p>
          <a:p>
            <a:pPr marL="800100" lvl="1" indent="-342900">
              <a:buClr>
                <a:srgbClr val="FF0000"/>
              </a:buClr>
              <a:buFont typeface="Wingdings" charset="2"/>
              <a:buChar char="q"/>
            </a:pPr>
            <a:r>
              <a:rPr lang="en-US" sz="2800" dirty="0"/>
              <a:t>Moved by Pat Kinney (Kinney Consulting) </a:t>
            </a:r>
          </a:p>
          <a:p>
            <a:pPr marL="800100" lvl="1" indent="-342900">
              <a:buClr>
                <a:srgbClr val="FF0000"/>
              </a:buClr>
              <a:buFont typeface="Wingdings" charset="2"/>
              <a:buChar char="q"/>
            </a:pPr>
            <a:r>
              <a:rPr lang="en-US" sz="2800" dirty="0"/>
              <a:t>Seconded by </a:t>
            </a:r>
          </a:p>
          <a:p>
            <a:pPr marL="800100" lvl="1" indent="-342900">
              <a:buClr>
                <a:srgbClr val="FF0000"/>
              </a:buClr>
              <a:buFont typeface="Wingdings" charset="2"/>
              <a:buChar char="q"/>
            </a:pPr>
            <a:r>
              <a:rPr lang="en-US" sz="2800" dirty="0"/>
              <a:t>Vote:   </a:t>
            </a:r>
          </a:p>
        </p:txBody>
      </p:sp>
    </p:spTree>
    <p:extLst>
      <p:ext uri="{BB962C8B-B14F-4D97-AF65-F5344CB8AC3E}">
        <p14:creationId xmlns:p14="http://schemas.microsoft.com/office/powerpoint/2010/main" val="2785509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Future Efforts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44190" y="1143000"/>
            <a:ext cx="8701087" cy="43978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a:spcAft>
                <a:spcPts val="600"/>
              </a:spcAft>
            </a:pPr>
            <a:r>
              <a:rPr lang="en-US" sz="2800" b="1" dirty="0"/>
              <a:t>These are the planned activities for the July plenary session (15-19-0244-00)</a:t>
            </a:r>
          </a:p>
          <a:p>
            <a:pPr marL="342900" indent="-342900">
              <a:buClr>
                <a:srgbClr val="FF0000"/>
              </a:buClr>
              <a:buFont typeface="Wingdings" charset="2"/>
              <a:buChar char="q"/>
            </a:pPr>
            <a:r>
              <a:rPr lang="en-US" sz="2400" b="1" dirty="0"/>
              <a:t>Maintenance</a:t>
            </a:r>
          </a:p>
          <a:p>
            <a:pPr marL="800100" lvl="1" indent="-342900">
              <a:buClr>
                <a:srgbClr val="FF0000"/>
              </a:buClr>
              <a:buFont typeface="Wingdings" charset="2"/>
              <a:buChar char="q"/>
            </a:pPr>
            <a:r>
              <a:rPr lang="en-US" sz="2400" b="1" dirty="0"/>
              <a:t>Review any change requests with Existing Standards </a:t>
            </a:r>
          </a:p>
          <a:p>
            <a:pPr marL="800100" lvl="1" indent="-342900">
              <a:buClr>
                <a:srgbClr val="FF0000"/>
              </a:buClr>
              <a:buFont typeface="Wingdings" charset="2"/>
              <a:buChar char="q"/>
            </a:pPr>
            <a:r>
              <a:rPr lang="en-US" sz="2400" b="1" dirty="0"/>
              <a:t>Review changes with Operations Manual</a:t>
            </a:r>
          </a:p>
          <a:p>
            <a:pPr marL="342900" indent="-342900">
              <a:buClr>
                <a:srgbClr val="FF0000"/>
              </a:buClr>
              <a:buFont typeface="Wingdings" charset="2"/>
              <a:buChar char="q"/>
            </a:pPr>
            <a:r>
              <a:rPr lang="en-US" sz="2400" b="1" dirty="0"/>
              <a:t>SC WNG</a:t>
            </a:r>
          </a:p>
          <a:p>
            <a:pPr marL="800100" lvl="1" indent="-342900">
              <a:buClr>
                <a:srgbClr val="FF0000"/>
              </a:buClr>
              <a:buFont typeface="Wingdings" charset="2"/>
              <a:buChar char="q"/>
            </a:pPr>
            <a:r>
              <a:rPr lang="en-US" sz="2400" b="1" dirty="0"/>
              <a:t>Entertain requests made for presentation time</a:t>
            </a:r>
          </a:p>
          <a:p>
            <a:pPr marL="342900" indent="-342900">
              <a:buClr>
                <a:srgbClr val="FF0000"/>
              </a:buClr>
              <a:buFont typeface="Wingdings" charset="2"/>
              <a:buChar char="q"/>
            </a:pPr>
            <a:r>
              <a:rPr lang="en-US" sz="2400" b="1" dirty="0"/>
              <a:t>IETF</a:t>
            </a:r>
          </a:p>
          <a:p>
            <a:pPr marL="800100" lvl="1" indent="-342900">
              <a:buClr>
                <a:srgbClr val="FF0000"/>
              </a:buClr>
              <a:buFont typeface="Wingdings" charset="2"/>
              <a:buChar char="q"/>
            </a:pPr>
            <a:r>
              <a:rPr lang="en-US" sz="2400" b="1" dirty="0"/>
              <a:t>Discuss IETF WG agendas for IETF 105 in Montreal</a:t>
            </a:r>
          </a:p>
          <a:p>
            <a:pPr marL="800100" lvl="1" indent="-342900">
              <a:buClr>
                <a:srgbClr val="FF0000"/>
              </a:buClr>
              <a:buFont typeface="Wingdings" charset="2"/>
              <a:buChar char="q"/>
            </a:pPr>
            <a:r>
              <a:rPr lang="en-US" sz="2400" b="1" dirty="0"/>
              <a:t>Develop SCHC strategy for 802.15.4, with a focus on 802.15.4w</a:t>
            </a:r>
          </a:p>
        </p:txBody>
      </p:sp>
    </p:spTree>
    <p:extLst>
      <p:ext uri="{BB962C8B-B14F-4D97-AF65-F5344CB8AC3E}">
        <p14:creationId xmlns:p14="http://schemas.microsoft.com/office/powerpoint/2010/main" val="2987819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5990" y="4572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3562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152400" y="58674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a:extLst>
              <a:ext uri="{FF2B5EF4-FFF2-40B4-BE49-F238E27FC236}">
                <a16:creationId xmlns:a16="http://schemas.microsoft.com/office/drawing/2014/main" id="{B8B18221-8834-D741-AB58-EDACA56F9D52}"/>
              </a:ext>
            </a:extLst>
          </p:cNvPr>
          <p:cNvSpPr>
            <a:spLocks noGrp="1"/>
          </p:cNvSpPr>
          <p:nvPr>
            <p:ph type="dt" sz="half" idx="10"/>
          </p:nvPr>
        </p:nvSpPr>
        <p:spPr/>
        <p:txBody>
          <a:bodyPr/>
          <a:lstStyle/>
          <a:p>
            <a:pPr>
              <a:defRPr/>
            </a:pPr>
            <a:r>
              <a:rPr lang="en-US"/>
              <a:t>&lt;May 2019&gt;</a:t>
            </a:r>
            <a:endParaRPr lang="en-US" dirty="0"/>
          </a:p>
        </p:txBody>
      </p:sp>
      <p:sp>
        <p:nvSpPr>
          <p:cNvPr id="3" name="Footer Placeholder 2">
            <a:extLst>
              <a:ext uri="{FF2B5EF4-FFF2-40B4-BE49-F238E27FC236}">
                <a16:creationId xmlns:a16="http://schemas.microsoft.com/office/drawing/2014/main" id="{7C0E736C-BC31-7845-A64F-63DBC91AE771}"/>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8D71D5C1-92E9-FE45-8DDB-8EE0258D4D0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52400" y="381000"/>
            <a:ext cx="7772400" cy="990600"/>
          </a:xfrm>
        </p:spPr>
        <p:txBody>
          <a:bodyPr/>
          <a:lstStyle/>
          <a:p>
            <a:r>
              <a:rPr lang="en-US" sz="3200" u="sng" dirty="0">
                <a:solidFill>
                  <a:schemeClr val="tx1"/>
                </a:solidFill>
                <a:latin typeface="Calibri" charset="0"/>
                <a:cs typeface="Calibri" charset="0"/>
              </a:rPr>
              <a:t>Ways to inform IEEE</a:t>
            </a:r>
            <a:endParaRPr lang="en-US" sz="3200" u="sng" dirty="0">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dirty="0">
                <a:solidFill>
                  <a:schemeClr val="tx1"/>
                </a:solidFill>
                <a:latin typeface="Calibri" charset="0"/>
                <a:cs typeface="Calibri" charset="0"/>
              </a:rPr>
              <a:t>Cause an LOA to be submitted to the IEEE-SA (</a:t>
            </a:r>
            <a:r>
              <a:rPr lang="en-US" sz="2000" b="1" dirty="0" err="1">
                <a:solidFill>
                  <a:schemeClr val="tx1"/>
                </a:solidFill>
                <a:latin typeface="Calibri" charset="0"/>
                <a:cs typeface="Calibri" charset="0"/>
              </a:rPr>
              <a:t>patcom@ieee.org</a:t>
            </a:r>
            <a:r>
              <a:rPr lang="en-US" sz="2000" b="1" dirty="0">
                <a:solidFill>
                  <a:schemeClr val="tx1"/>
                </a:solidFill>
                <a:latin typeface="Calibri" charset="0"/>
                <a:cs typeface="Calibri" charset="0"/>
              </a:rPr>
              <a:t>);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Speak up now and respond to this Call for Potentially Essential Patents</a:t>
            </a:r>
          </a:p>
          <a:p>
            <a:pPr>
              <a:buFont typeface="Monotype Sorts" charset="0"/>
              <a:buNone/>
            </a:pPr>
            <a:r>
              <a:rPr lang="en-US" sz="2000" dirty="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dirty="0">
                <a:solidFill>
                  <a:schemeClr val="tx1"/>
                </a:solidFill>
                <a:latin typeface="Calibri" charset="0"/>
                <a:cs typeface="Calibri" charset="0"/>
              </a:rPr>
            </a:br>
            <a:endParaRPr lang="en-US" sz="2000" b="1" dirty="0">
              <a:solidFill>
                <a:schemeClr val="tx1"/>
              </a:solidFill>
              <a:latin typeface="Calibri" charset="0"/>
              <a:cs typeface="Calibri" charset="0"/>
            </a:endParaRPr>
          </a:p>
        </p:txBody>
      </p:sp>
      <p:sp>
        <p:nvSpPr>
          <p:cNvPr id="9220" name="Text Box 6"/>
          <p:cNvSpPr txBox="1">
            <a:spLocks noChangeArrowheads="1"/>
          </p:cNvSpPr>
          <p:nvPr/>
        </p:nvSpPr>
        <p:spPr bwMode="auto">
          <a:xfrm>
            <a:off x="152400" y="58674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014BA362-610B-0E40-AFE2-54EE34F03E35}"/>
              </a:ext>
            </a:extLst>
          </p:cNvPr>
          <p:cNvSpPr>
            <a:spLocks noGrp="1"/>
          </p:cNvSpPr>
          <p:nvPr>
            <p:ph type="dt" sz="half" idx="10"/>
          </p:nvPr>
        </p:nvSpPr>
        <p:spPr/>
        <p:txBody>
          <a:bodyPr/>
          <a:lstStyle/>
          <a:p>
            <a:pPr>
              <a:defRPr/>
            </a:pPr>
            <a:r>
              <a:rPr lang="en-US"/>
              <a:t>&lt;May 2019&gt;</a:t>
            </a:r>
            <a:endParaRPr lang="en-US" dirty="0"/>
          </a:p>
        </p:txBody>
      </p:sp>
      <p:sp>
        <p:nvSpPr>
          <p:cNvPr id="3" name="Footer Placeholder 2">
            <a:extLst>
              <a:ext uri="{FF2B5EF4-FFF2-40B4-BE49-F238E27FC236}">
                <a16:creationId xmlns:a16="http://schemas.microsoft.com/office/drawing/2014/main" id="{8402A8CE-B4CC-5D4D-AC98-0CEA8A30E21B}"/>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11AF16B-76EB-2D4B-901E-832F1771F8DF}"/>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sz="3200" u="sng">
                <a:solidFill>
                  <a:schemeClr val="tx1"/>
                </a:solidFill>
                <a:latin typeface="Calibri" charset="0"/>
                <a:cs typeface="Calibri" charset="0"/>
              </a:rPr>
              <a:t>Other guidelines for IEEE WG meetings</a:t>
            </a:r>
            <a:endParaRPr lang="en-US" sz="320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a:solidFill>
                  <a:schemeClr val="tx1"/>
                </a:solidFill>
                <a:latin typeface="Calibri" charset="0"/>
                <a:cs typeface="Calibri" charset="0"/>
              </a:rPr>
              <a:t>Technical considerations remain the primary focus</a:t>
            </a:r>
            <a:endParaRPr lang="en-US" sz="1600" b="1">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a:solidFill>
                  <a:schemeClr val="tx1"/>
                </a:solidFill>
                <a:latin typeface="Calibri" charset="0"/>
                <a:cs typeface="Calibri" charset="0"/>
              </a:rPr>
              <a:t>---------------------------------------------------------------   </a:t>
            </a:r>
            <a:endParaRPr lang="en-US" sz="1400" b="1">
              <a:solidFill>
                <a:schemeClr val="tx1"/>
              </a:solidFill>
              <a:latin typeface="Calibri" charset="0"/>
              <a:cs typeface="Calibri" charset="0"/>
            </a:endParaRPr>
          </a:p>
          <a:p>
            <a:pPr algn="ctr">
              <a:lnSpc>
                <a:spcPct val="80000"/>
              </a:lnSpc>
              <a:buFont typeface="Monotype Sorts" charset="0"/>
              <a:buNone/>
            </a:pPr>
            <a:r>
              <a:rPr lang="en-US" sz="1400" b="1">
                <a:solidFill>
                  <a:schemeClr val="tx1"/>
                </a:solidFill>
                <a:latin typeface="Calibri" charset="0"/>
                <a:cs typeface="Calibri" charset="0"/>
              </a:rPr>
              <a:t>For more details, see </a:t>
            </a:r>
            <a:r>
              <a:rPr lang="en-US" sz="1400" b="1" i="1">
                <a:solidFill>
                  <a:schemeClr val="tx1"/>
                </a:solidFill>
                <a:latin typeface="Calibri" charset="0"/>
                <a:cs typeface="Calibri" charset="0"/>
              </a:rPr>
              <a:t>IEEE-SA Standards Board Operations Manual</a:t>
            </a:r>
            <a:r>
              <a:rPr lang="en-US" sz="1400" b="1">
                <a:solidFill>
                  <a:schemeClr val="tx1"/>
                </a:solidFill>
                <a:latin typeface="Calibri" charset="0"/>
                <a:cs typeface="Calibri" charset="0"/>
              </a:rPr>
              <a:t>, clause 5.3.10 and </a:t>
            </a:r>
            <a:br>
              <a:rPr lang="en-US" sz="1400" b="1">
                <a:solidFill>
                  <a:schemeClr val="tx1"/>
                </a:solidFill>
                <a:latin typeface="Calibri" charset="0"/>
                <a:cs typeface="Calibri" charset="0"/>
              </a:rPr>
            </a:br>
            <a:r>
              <a:rPr lang="en-US" sz="1400" b="1" i="1">
                <a:solidFill>
                  <a:schemeClr val="tx1"/>
                </a:solidFill>
                <a:latin typeface="Calibri" charset="0"/>
                <a:cs typeface="Calibri" charset="0"/>
              </a:rPr>
              <a:t>Antitrust and Competition Policy: What You Need to Know </a:t>
            </a:r>
            <a:r>
              <a:rPr lang="en-US" sz="1400" b="1">
                <a:solidFill>
                  <a:schemeClr val="tx1"/>
                </a:solidFill>
                <a:latin typeface="Calibri" charset="0"/>
                <a:cs typeface="Calibri" charset="0"/>
              </a:rPr>
              <a:t>at http://standards.ieee.org/develop/policies/antitrust.pdf</a:t>
            </a:r>
          </a:p>
        </p:txBody>
      </p:sp>
      <p:sp>
        <p:nvSpPr>
          <p:cNvPr id="10244" name="Text Box 1028"/>
          <p:cNvSpPr txBox="1">
            <a:spLocks noChangeArrowheads="1"/>
          </p:cNvSpPr>
          <p:nvPr/>
        </p:nvSpPr>
        <p:spPr bwMode="auto">
          <a:xfrm>
            <a:off x="76200" y="60198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a:extLst>
              <a:ext uri="{FF2B5EF4-FFF2-40B4-BE49-F238E27FC236}">
                <a16:creationId xmlns:a16="http://schemas.microsoft.com/office/drawing/2014/main" id="{1A813C81-3207-994E-9996-7F7338F63514}"/>
              </a:ext>
            </a:extLst>
          </p:cNvPr>
          <p:cNvSpPr>
            <a:spLocks noGrp="1"/>
          </p:cNvSpPr>
          <p:nvPr>
            <p:ph type="dt" sz="half" idx="10"/>
          </p:nvPr>
        </p:nvSpPr>
        <p:spPr/>
        <p:txBody>
          <a:bodyPr/>
          <a:lstStyle/>
          <a:p>
            <a:pPr>
              <a:defRPr/>
            </a:pPr>
            <a:r>
              <a:rPr lang="en-US"/>
              <a:t>&lt;May 2019&gt;</a:t>
            </a:r>
            <a:endParaRPr lang="en-US" dirty="0"/>
          </a:p>
        </p:txBody>
      </p:sp>
      <p:sp>
        <p:nvSpPr>
          <p:cNvPr id="3" name="Footer Placeholder 2">
            <a:extLst>
              <a:ext uri="{FF2B5EF4-FFF2-40B4-BE49-F238E27FC236}">
                <a16:creationId xmlns:a16="http://schemas.microsoft.com/office/drawing/2014/main" id="{17A9F199-F8FC-C24E-A2F6-808F6ED70B13}"/>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D86E391-0C3F-C649-BF7E-958989737827}"/>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sz="3200" u="sng">
                <a:solidFill>
                  <a:schemeClr val="tx1"/>
                </a:solidFill>
                <a:latin typeface="Calibri" charset="0"/>
                <a:cs typeface="Calibri" charset="0"/>
              </a:rPr>
              <a:t>Patent-related information</a:t>
            </a:r>
            <a:endParaRPr lang="en-US" sz="3200" u="sng">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59436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37556183-7AA5-F743-8866-80F08A94B36B}"/>
              </a:ext>
            </a:extLst>
          </p:cNvPr>
          <p:cNvSpPr>
            <a:spLocks noGrp="1"/>
          </p:cNvSpPr>
          <p:nvPr>
            <p:ph type="dt" sz="half" idx="10"/>
          </p:nvPr>
        </p:nvSpPr>
        <p:spPr/>
        <p:txBody>
          <a:bodyPr/>
          <a:lstStyle/>
          <a:p>
            <a:pPr>
              <a:defRPr/>
            </a:pPr>
            <a:r>
              <a:rPr lang="en-US"/>
              <a:t>&lt;May 2019&gt;</a:t>
            </a:r>
            <a:endParaRPr lang="en-US" dirty="0"/>
          </a:p>
        </p:txBody>
      </p:sp>
      <p:sp>
        <p:nvSpPr>
          <p:cNvPr id="3" name="Footer Placeholder 2">
            <a:extLst>
              <a:ext uri="{FF2B5EF4-FFF2-40B4-BE49-F238E27FC236}">
                <a16:creationId xmlns:a16="http://schemas.microsoft.com/office/drawing/2014/main" id="{D84122DC-2FC8-7047-B05D-CA2EED2CF2F2}"/>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8F1F1E1-4913-4745-BD3D-C8A36C9BF83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p>
        </p:txBody>
      </p:sp>
      <p:sp>
        <p:nvSpPr>
          <p:cNvPr id="33794"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a:latin typeface="Times New Roman" charset="0"/>
                <a:ea typeface="ＭＳ Ｐゴシック" charset="0"/>
                <a:cs typeface="ＭＳ Ｐゴシック" charset="0"/>
              </a:rPr>
              <a:t>SCmaintenance</a:t>
            </a:r>
            <a:r>
              <a:rPr lang="en-US" dirty="0">
                <a:latin typeface="Times New Roman" charset="0"/>
                <a:ea typeface="ＭＳ Ｐゴシック" charset="0"/>
                <a:cs typeface="ＭＳ Ｐゴシック" charset="0"/>
              </a:rPr>
              <a:t>/</a:t>
            </a:r>
            <a:r>
              <a:rPr lang="en-US" dirty="0" err="1">
                <a:latin typeface="Times New Roman" charset="0"/>
                <a:ea typeface="ＭＳ Ｐゴシック" charset="0"/>
                <a:cs typeface="ＭＳ Ｐゴシック" charset="0"/>
              </a:rPr>
              <a:t>SCwng</a:t>
            </a:r>
            <a:r>
              <a:rPr lang="en-US" dirty="0">
                <a:latin typeface="Times New Roman" charset="0"/>
                <a:ea typeface="ＭＳ Ｐゴシック" charset="0"/>
                <a:cs typeface="ＭＳ Ｐゴシック" charset="0"/>
              </a:rPr>
              <a:t> Officer</a:t>
            </a: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Patrick 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Secretary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p>
        </p:txBody>
      </p:sp>
      <p:sp>
        <p:nvSpPr>
          <p:cNvPr id="34818"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04800"/>
            <a:ext cx="7772400" cy="762000"/>
          </a:xfrm>
        </p:spPr>
        <p:txBody>
          <a:bodyPr/>
          <a:lstStyle/>
          <a:p>
            <a:r>
              <a:rPr lang="en-US" b="1" dirty="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806276"/>
            <a:ext cx="9067800" cy="47371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tabLst>
                <a:tab pos="5080000" algn="l"/>
              </a:tabLst>
            </a:pPr>
            <a:r>
              <a:rPr lang="en-US" sz="3200" b="1" dirty="0"/>
              <a:t>SC Maintenance   	</a:t>
            </a:r>
            <a:r>
              <a:rPr lang="en-US" sz="2400" b="1" dirty="0"/>
              <a:t>Tuesday 14 Mar, AM1 </a:t>
            </a:r>
          </a:p>
          <a:p>
            <a:pPr marL="800100" lvl="1" indent="-342900">
              <a:buClr>
                <a:srgbClr val="FF0000"/>
              </a:buClr>
              <a:buFont typeface="Wingdings" charset="2"/>
              <a:buChar char="q"/>
            </a:pPr>
            <a:r>
              <a:rPr lang="en-US" sz="2400" b="1" dirty="0"/>
              <a:t>Discuss requested changes with Existing Standards</a:t>
            </a:r>
          </a:p>
          <a:p>
            <a:pPr marL="800100" lvl="1" indent="-342900">
              <a:buClr>
                <a:srgbClr val="FF0000"/>
              </a:buClr>
              <a:buFont typeface="Wingdings" charset="2"/>
              <a:buChar char="q"/>
            </a:pPr>
            <a:r>
              <a:rPr lang="en-US" sz="2400" b="1" dirty="0"/>
              <a:t>Discuss requested changes with Operations Manual</a:t>
            </a:r>
          </a:p>
          <a:p>
            <a:pPr marL="0" lvl="1">
              <a:buClr>
                <a:srgbClr val="FF0000"/>
              </a:buClr>
              <a:buFont typeface="Wingdings" charset="2"/>
              <a:buChar char="q"/>
              <a:tabLst>
                <a:tab pos="5091113" algn="l"/>
              </a:tabLst>
            </a:pPr>
            <a:r>
              <a:rPr lang="en-US" sz="3200" b="1" dirty="0"/>
              <a:t>SC WNG  	</a:t>
            </a:r>
            <a:r>
              <a:rPr lang="en-US" sz="2400" b="1" dirty="0"/>
              <a:t>Wednesday 15 May, AM2</a:t>
            </a:r>
          </a:p>
          <a:p>
            <a:pPr marL="463550" lvl="1" indent="452438">
              <a:buClr>
                <a:srgbClr val="FF0000"/>
              </a:buClr>
              <a:buFont typeface="Wingdings" charset="2"/>
              <a:buChar char="q"/>
              <a:tabLst>
                <a:tab pos="904875" algn="l"/>
                <a:tab pos="5091113" algn="l"/>
              </a:tabLst>
            </a:pPr>
            <a:r>
              <a:rPr lang="en-US" sz="2400" b="1" dirty="0"/>
              <a:t>Summary of moving the 802.22.3 PAR to 802.15 for completion by A </a:t>
            </a:r>
            <a:r>
              <a:rPr lang="en-US" sz="2400" b="1" dirty="0" err="1"/>
              <a:t>Mody</a:t>
            </a:r>
            <a:endParaRPr lang="en-US" sz="2400" b="1" dirty="0"/>
          </a:p>
          <a:p>
            <a:pPr marL="457200" indent="-457200" eaLnBrk="0" fontAlgn="b" hangingPunct="0">
              <a:buClr>
                <a:srgbClr val="FF0000"/>
              </a:buClr>
              <a:buFont typeface="Wingdings" charset="0"/>
              <a:buChar char="q"/>
              <a:tabLst>
                <a:tab pos="5197475" algn="l"/>
              </a:tabLst>
            </a:pPr>
            <a:r>
              <a:rPr lang="en-US" sz="3200" b="1" dirty="0"/>
              <a:t>SC IETF 	</a:t>
            </a:r>
            <a:endParaRPr lang="en-US" sz="2400" b="1" dirty="0"/>
          </a:p>
          <a:p>
            <a:pPr marL="800100" lvl="1" indent="-342900">
              <a:buClr>
                <a:srgbClr val="FF0000"/>
              </a:buClr>
              <a:buFont typeface="Wingdings" charset="2"/>
              <a:buChar char="q"/>
            </a:pPr>
            <a:r>
              <a:rPr lang="en-US" sz="2400" b="1" dirty="0"/>
              <a:t>Monday 13 May, AM2: Review status update items from IETF 104 </a:t>
            </a:r>
          </a:p>
          <a:p>
            <a:pPr marL="800100" lvl="1" indent="-342900">
              <a:buClr>
                <a:srgbClr val="FF0000"/>
              </a:buClr>
              <a:buFont typeface="Wingdings" charset="2"/>
              <a:buChar char="q"/>
            </a:pPr>
            <a:r>
              <a:rPr lang="en-US" sz="2400" b="1" dirty="0"/>
              <a:t>Wednesday 15 May, PM2: SCHC for 802.15.4</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50817</TotalTime>
  <Words>1797</Words>
  <Application>Microsoft Macintosh PowerPoint</Application>
  <PresentationFormat>On-screen Show (4:3)</PresentationFormat>
  <Paragraphs>341</Paragraphs>
  <Slides>24</Slides>
  <Notes>13</Notes>
  <HiddenSlides>3</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ＭＳ Ｐゴシック</vt:lpstr>
      <vt:lpstr>Arial</vt:lpstr>
      <vt:lpstr>Calibri</vt:lpstr>
      <vt:lpstr>Helvetica</vt:lpstr>
      <vt:lpstr>Monotype Sorts</vt:lpstr>
      <vt:lpstr>Times New Roman</vt:lpstr>
      <vt:lpstr>Wingdings</vt: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SCmaintenance/SCwng Officer</vt:lpstr>
      <vt:lpstr>Chair’s Role</vt:lpstr>
      <vt:lpstr>SC Meeting Goals</vt:lpstr>
      <vt:lpstr>SC Maintenance</vt:lpstr>
      <vt:lpstr>SC Maintenance</vt:lpstr>
      <vt:lpstr>SC Maintenance</vt:lpstr>
      <vt:lpstr>SC IETF</vt:lpstr>
      <vt:lpstr>SC IETF</vt:lpstr>
      <vt:lpstr>SC IETF</vt:lpstr>
      <vt:lpstr>SC IETF</vt:lpstr>
      <vt:lpstr>SC IETF</vt:lpstr>
      <vt:lpstr>SC IETF</vt:lpstr>
      <vt:lpstr>SC IETF</vt:lpstr>
      <vt:lpstr>SC IETF</vt:lpstr>
      <vt:lpstr>PowerPoint Presentation</vt:lpstr>
      <vt:lpstr>SC Accomplishments</vt:lpstr>
      <vt:lpstr>SC Accomplishments</vt:lpstr>
      <vt:lpstr>Future Efforts</vt:lpstr>
    </vt:vector>
  </TitlesOfParts>
  <Manager/>
  <Company>Kinney Consulting LLC</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Waikoloa</dc:title>
  <dc:subject>IEEE 802.15 &lt;SC Report&gt;</dc:subject>
  <dc:creator>Pat Kinney</dc:creator>
  <cp:keywords/>
  <dc:description>&lt;15-19-0089-00-0mag&gt;</dc:description>
  <cp:lastModifiedBy>PWK</cp:lastModifiedBy>
  <cp:revision>1071</cp:revision>
  <cp:lastPrinted>2016-07-25T16:00:41Z</cp:lastPrinted>
  <dcterms:created xsi:type="dcterms:W3CDTF">2009-07-12T16:25:16Z</dcterms:created>
  <dcterms:modified xsi:type="dcterms:W3CDTF">2019-05-16T23:23:51Z</dcterms:modified>
  <cp:category/>
</cp:coreProperties>
</file>