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354" r:id="rId3"/>
    <p:sldId id="355" r:id="rId4"/>
    <p:sldId id="356" r:id="rId5"/>
    <p:sldId id="357" r:id="rId6"/>
    <p:sldId id="358" r:id="rId7"/>
    <p:sldId id="271" r:id="rId8"/>
    <p:sldId id="272" r:id="rId9"/>
    <p:sldId id="264" r:id="rId10"/>
    <p:sldId id="315" r:id="rId11"/>
    <p:sldId id="373" r:id="rId12"/>
    <p:sldId id="374" r:id="rId13"/>
    <p:sldId id="371" r:id="rId14"/>
    <p:sldId id="367" r:id="rId15"/>
    <p:sldId id="369" r:id="rId16"/>
    <p:sldId id="368" r:id="rId17"/>
    <p:sldId id="370" r:id="rId18"/>
    <p:sldId id="303" r:id="rId19"/>
    <p:sldId id="372" r:id="rId20"/>
    <p:sldId id="366" r:id="rId21"/>
    <p:sldId id="364" r:id="rId22"/>
    <p:sldId id="342" r:id="rId23"/>
    <p:sldId id="365"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73"/>
            <p14:sldId id="374"/>
          </p14:sldIdLst>
        </p14:section>
        <p14:section name="IETF Slides" id="{6F917E0C-88C3-844C-A2A8-1D0DD9F462AB}">
          <p14:sldIdLst>
            <p14:sldId id="371"/>
            <p14:sldId id="367"/>
            <p14:sldId id="369"/>
            <p14:sldId id="368"/>
            <p14:sldId id="370"/>
            <p14:sldId id="303"/>
            <p14:sldId id="372"/>
            <p14:sldId id="366"/>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694" autoAdjust="0"/>
  </p:normalViewPr>
  <p:slideViewPr>
    <p:cSldViewPr>
      <p:cViewPr varScale="1">
        <p:scale>
          <a:sx n="115" d="100"/>
          <a:sy n="115" d="100"/>
        </p:scale>
        <p:origin x="2216"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Slide Number Placeholder 5"/>
          <p:cNvSpPr>
            <a:spLocks noGrp="1"/>
          </p:cNvSpPr>
          <p:nvPr>
            <p:ph type="sldNum" sz="quarter" idx="5"/>
          </p:nvPr>
        </p:nvSpPr>
        <p:spPr/>
        <p:txBody>
          <a:bodyPr/>
          <a:lstStyle/>
          <a:p>
            <a:pPr>
              <a:defRPr/>
            </a:pPr>
            <a:r>
              <a:rPr lang="en-US"/>
              <a:t>Page </a:t>
            </a:r>
            <a:fld id="{44150747-EEFC-F243-90C1-8A0124CC47EF}" type="slidenum">
              <a:rPr lang="en-US" smtClean="0"/>
              <a:pPr>
                <a:defRPr/>
              </a:pPr>
              <a:t>19</a:t>
            </a:fld>
            <a:endParaRPr lang="en-US"/>
          </a:p>
        </p:txBody>
      </p:sp>
    </p:spTree>
    <p:extLst>
      <p:ext uri="{BB962C8B-B14F-4D97-AF65-F5344CB8AC3E}">
        <p14:creationId xmlns:p14="http://schemas.microsoft.com/office/powerpoint/2010/main" val="2152334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03739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19</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9514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61782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Slide Number Placeholder 5"/>
          <p:cNvSpPr>
            <a:spLocks noGrp="1"/>
          </p:cNvSpPr>
          <p:nvPr>
            <p:ph type="sldNum" sz="quarter" idx="5"/>
          </p:nvPr>
        </p:nvSpPr>
        <p:spPr/>
        <p:txBody>
          <a:bodyPr/>
          <a:lstStyle/>
          <a:p>
            <a:pPr>
              <a:defRPr/>
            </a:pPr>
            <a:r>
              <a:rPr lang="en-US"/>
              <a:t>Page </a:t>
            </a:r>
            <a:fld id="{44150747-EEFC-F243-90C1-8A0124CC47EF}" type="slidenum">
              <a:rPr lang="en-US" smtClean="0"/>
              <a:pPr>
                <a:defRPr/>
              </a:pPr>
              <a:t>18</a:t>
            </a:fld>
            <a:endParaRPr lang="en-US"/>
          </a:p>
        </p:txBody>
      </p:sp>
    </p:spTree>
    <p:extLst>
      <p:ext uri="{BB962C8B-B14F-4D97-AF65-F5344CB8AC3E}">
        <p14:creationId xmlns:p14="http://schemas.microsoft.com/office/powerpoint/2010/main" val="3086653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&lt;May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15-19-0202-00-0mag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datatracker.ietf.org/meeting/104/materials/minutes-104-suit-0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atatracker.ietf.org/meeting/104/materials/minutes-104-6lo-0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atatracker.ietf.org/meeting/104/materials/minutes-104-roll-0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minutes-104-lpwa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meeting/104/materials/minutes-104-paw-0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Atlanta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May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May 2019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May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14300" y="444500"/>
            <a:ext cx="8610600" cy="6030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a:p>
            <a:pPr marL="914400" lvl="1" indent="-457200" eaLnBrk="0" fontAlgn="b" hangingPunct="0">
              <a:buClr>
                <a:srgbClr val="FF0000"/>
              </a:buClr>
              <a:buFont typeface="Wingdings" charset="0"/>
              <a:buChar char="q"/>
            </a:pPr>
            <a:r>
              <a:rPr lang="en-US" sz="2400" dirty="0"/>
              <a:t>No responses</a:t>
            </a:r>
          </a:p>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(15-10-0235-22</a:t>
            </a:r>
            <a:r>
              <a:rPr lang="en-US" sz="2400" dirty="0"/>
              <a:t>)</a:t>
            </a:r>
          </a:p>
          <a:p>
            <a:pPr marL="914400" lvl="1" indent="-457200" eaLnBrk="0" fontAlgn="b" hangingPunct="0">
              <a:buClr>
                <a:srgbClr val="FF0000"/>
              </a:buClr>
              <a:buFont typeface="Wingdings" charset="0"/>
              <a:buChar char="q"/>
            </a:pPr>
            <a:r>
              <a:rPr lang="en-US" sz="2400" dirty="0"/>
              <a:t>Discussion on Letter Ballot rules and procedures</a:t>
            </a:r>
          </a:p>
          <a:p>
            <a:pPr marL="1371600" lvl="2" indent="-457200" eaLnBrk="0" fontAlgn="b" hangingPunct="0">
              <a:buClr>
                <a:srgbClr val="FF0000"/>
              </a:buClr>
              <a:buFont typeface="Wingdings" pitchFamily="2" charset="2"/>
              <a:buChar char="q"/>
            </a:pPr>
            <a:r>
              <a:rPr lang="en-US" sz="2400" dirty="0"/>
              <a:t>Why are voting rights based at the WG level?</a:t>
            </a:r>
          </a:p>
          <a:p>
            <a:pPr marL="1828800" lvl="3" indent="-457200" eaLnBrk="0" fontAlgn="b" hangingPunct="0">
              <a:buClr>
                <a:srgbClr val="FF0000"/>
              </a:buClr>
              <a:buFont typeface="Wingdings" pitchFamily="2" charset="2"/>
              <a:buChar char="q"/>
            </a:pPr>
            <a:r>
              <a:rPr lang="en-US" sz="2400" dirty="0"/>
              <a:t>To allow opinions from experts that were not involved in the drafting process</a:t>
            </a:r>
          </a:p>
          <a:p>
            <a:pPr marL="1371600" lvl="2" indent="-457200" eaLnBrk="0" fontAlgn="b" hangingPunct="0">
              <a:buClr>
                <a:srgbClr val="FF0000"/>
              </a:buClr>
              <a:buFont typeface="Wingdings" pitchFamily="2" charset="2"/>
              <a:buChar char="q"/>
            </a:pPr>
            <a:r>
              <a:rPr lang="en-US" sz="2400" dirty="0"/>
              <a:t>Why must a voter respond to every WG letter ballot?</a:t>
            </a:r>
          </a:p>
          <a:p>
            <a:pPr marL="1828800" lvl="3" indent="-457200" eaLnBrk="0" fontAlgn="b" hangingPunct="0">
              <a:buClr>
                <a:srgbClr val="FF0000"/>
              </a:buClr>
              <a:buFont typeface="Wingdings" pitchFamily="2" charset="2"/>
              <a:buChar char="q"/>
            </a:pPr>
            <a:r>
              <a:rPr lang="en-US" sz="2400" dirty="0"/>
              <a:t>Every draft has errors that interfere with the standard’s objective of interoperability, et al.</a:t>
            </a:r>
          </a:p>
          <a:p>
            <a:pPr marL="1371600" lvl="2" indent="-457200" eaLnBrk="0" fontAlgn="b" hangingPunct="0">
              <a:buClr>
                <a:srgbClr val="FF0000"/>
              </a:buClr>
              <a:buFont typeface="Wingdings" pitchFamily="2" charset="2"/>
              <a:buChar char="q"/>
            </a:pPr>
            <a:r>
              <a:rPr lang="en-US" sz="2400" dirty="0"/>
              <a:t>Why do voters abstain (or vote yes with no comments)?</a:t>
            </a:r>
          </a:p>
          <a:p>
            <a:pPr marL="1828800" lvl="3" indent="-457200" eaLnBrk="0" fontAlgn="b" hangingPunct="0">
              <a:buClr>
                <a:srgbClr val="FF0000"/>
              </a:buClr>
              <a:buFont typeface="Wingdings" pitchFamily="2" charset="2"/>
              <a:buChar char="q"/>
            </a:pPr>
            <a:r>
              <a:rPr lang="en-US" sz="2400" dirty="0"/>
              <a:t>Lack of time, lack of expertise on the whole draft, lack of interest</a:t>
            </a:r>
          </a:p>
          <a:p>
            <a:pPr marL="914400" lvl="1" indent="-457200" eaLnBrk="0" fontAlgn="b" hangingPunct="0">
              <a:buClr>
                <a:srgbClr val="FF0000"/>
              </a:buClr>
              <a:buFont typeface="Wingdings" charset="0"/>
              <a:buChar char="q"/>
            </a:pPr>
            <a:r>
              <a:rPr lang="en-US" sz="2400" dirty="0"/>
              <a:t>Changes to restrictions on Letter Ballot abstentions</a:t>
            </a:r>
          </a:p>
          <a:p>
            <a:pPr marL="1371600" lvl="2" indent="-457200" eaLnBrk="0" fontAlgn="b" hangingPunct="0">
              <a:buClr>
                <a:srgbClr val="FF0000"/>
              </a:buClr>
              <a:buFont typeface="Wingdings" charset="0"/>
              <a:buChar char="q"/>
            </a:pPr>
            <a:r>
              <a:rPr lang="en-US" sz="2400" dirty="0"/>
              <a:t>Current OM rule restricts frequency of abstains</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747713"/>
            <a:ext cx="8991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issues with current process of Letter Ballots</a:t>
            </a:r>
            <a:endParaRPr lang="en-US" sz="2400" dirty="0"/>
          </a:p>
          <a:p>
            <a:pPr marL="914400" lvl="1" indent="-457200" eaLnBrk="0" fontAlgn="b" hangingPunct="0">
              <a:buClr>
                <a:srgbClr val="FF0000"/>
              </a:buClr>
              <a:buFont typeface="Wingdings" charset="0"/>
              <a:buChar char="q"/>
            </a:pPr>
            <a:r>
              <a:rPr lang="en-US" sz="2400" dirty="0"/>
              <a:t>Possible mitigations to voter ballot response issues:</a:t>
            </a:r>
          </a:p>
          <a:p>
            <a:pPr marL="1371600" lvl="2" indent="-457200" eaLnBrk="0" fontAlgn="b" hangingPunct="0">
              <a:buClr>
                <a:srgbClr val="FF0000"/>
              </a:buClr>
              <a:buFont typeface="Wingdings" charset="0"/>
              <a:buChar char="q"/>
            </a:pPr>
            <a:r>
              <a:rPr lang="en-US" sz="2400" dirty="0"/>
              <a:t>Define 802.15 sets of </a:t>
            </a:r>
            <a:r>
              <a:rPr lang="en-US" sz="2400" dirty="0" err="1"/>
              <a:t>subinterests</a:t>
            </a:r>
            <a:r>
              <a:rPr lang="en-US" sz="2400" dirty="0"/>
              <a:t>, for which Abstain is not an expected response</a:t>
            </a:r>
          </a:p>
          <a:p>
            <a:pPr marL="1828800" lvl="3" indent="-457200" eaLnBrk="0" fontAlgn="b" hangingPunct="0">
              <a:buClr>
                <a:srgbClr val="FF0000"/>
              </a:buClr>
              <a:buFont typeface="Wingdings" charset="0"/>
              <a:buChar char="q"/>
            </a:pPr>
            <a:r>
              <a:rPr lang="en-US" sz="2000" dirty="0"/>
              <a:t>For example, {MAC, PHY}Then, if a document does not overlap with a participant's </a:t>
            </a:r>
            <a:r>
              <a:rPr lang="en-US" sz="2000" dirty="0" err="1"/>
              <a:t>subinterest</a:t>
            </a:r>
            <a:r>
              <a:rPr lang="en-US" sz="2000" dirty="0"/>
              <a:t>, review is not mandated for that participant</a:t>
            </a:r>
          </a:p>
          <a:p>
            <a:pPr marL="1371600" lvl="2" indent="-457200" eaLnBrk="0" fontAlgn="b" hangingPunct="0">
              <a:buClr>
                <a:srgbClr val="FF0000"/>
              </a:buClr>
              <a:buFont typeface="Wingdings" charset="0"/>
              <a:buChar char="q"/>
            </a:pPr>
            <a:r>
              <a:rPr lang="en-US" sz="2400" dirty="0"/>
              <a:t>Do not allow more than one Letter Ballot per month</a:t>
            </a:r>
          </a:p>
          <a:p>
            <a:pPr marL="1828800" lvl="3" indent="-457200" eaLnBrk="0" fontAlgn="b" hangingPunct="0">
              <a:buClr>
                <a:srgbClr val="FF0000"/>
              </a:buClr>
              <a:buFont typeface="Wingdings" charset="0"/>
              <a:buChar char="q"/>
            </a:pPr>
            <a:r>
              <a:rPr lang="en-US" sz="2000" dirty="0"/>
              <a:t>or… what is a reasonable time period?</a:t>
            </a:r>
          </a:p>
          <a:p>
            <a:pPr marL="1828800" lvl="3" indent="-457200" eaLnBrk="0" fontAlgn="b" hangingPunct="0">
              <a:buClr>
                <a:srgbClr val="FF0000"/>
              </a:buClr>
              <a:buFont typeface="Wingdings" charset="0"/>
              <a:buChar char="q"/>
            </a:pPr>
            <a:r>
              <a:rPr lang="en-US" sz="2000" dirty="0"/>
              <a:t>or… limiting page count per month?</a:t>
            </a:r>
          </a:p>
          <a:p>
            <a:pPr marL="1371600" lvl="2" indent="-457200" eaLnBrk="0" fontAlgn="b" hangingPunct="0">
              <a:buClr>
                <a:srgbClr val="FF0000"/>
              </a:buClr>
              <a:buFont typeface="Wingdings" charset="0"/>
              <a:buChar char="q"/>
            </a:pPr>
            <a:r>
              <a:rPr lang="en-US" sz="2400" dirty="0"/>
              <a:t>Allow people to estimate their degree of expertise for a document</a:t>
            </a:r>
          </a:p>
          <a:p>
            <a:pPr marL="1828800" lvl="3" indent="-457200" eaLnBrk="0" fontAlgn="b" hangingPunct="0">
              <a:buClr>
                <a:srgbClr val="FF0000"/>
              </a:buClr>
              <a:buFont typeface="Wingdings" charset="0"/>
              <a:buChar char="q"/>
            </a:pPr>
            <a:r>
              <a:rPr lang="en-US" sz="2000" dirty="0"/>
              <a:t>Perhaps some people hesitate to make reviews because the implication is that they have expertise equal to the document authors</a:t>
            </a:r>
          </a:p>
        </p:txBody>
      </p:sp>
    </p:spTree>
    <p:extLst>
      <p:ext uri="{BB962C8B-B14F-4D97-AF65-F5344CB8AC3E}">
        <p14:creationId xmlns:p14="http://schemas.microsoft.com/office/powerpoint/2010/main" val="355767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990600"/>
            <a:ext cx="8991600" cy="318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issues with current process of Letter Ballots</a:t>
            </a:r>
            <a:endParaRPr lang="en-US" sz="2400" dirty="0"/>
          </a:p>
          <a:p>
            <a:pPr marL="914400" lvl="1" indent="-457200" eaLnBrk="0" fontAlgn="b" hangingPunct="0">
              <a:buClr>
                <a:srgbClr val="FF0000"/>
              </a:buClr>
              <a:buFont typeface="Wingdings" charset="0"/>
              <a:buChar char="q"/>
            </a:pPr>
            <a:r>
              <a:rPr lang="en-US" sz="2400" dirty="0"/>
              <a:t>Possible mitigations to voter ballot response issues:</a:t>
            </a:r>
          </a:p>
          <a:p>
            <a:pPr marL="1371600" lvl="2" indent="-457200" eaLnBrk="0" fontAlgn="b" hangingPunct="0">
              <a:buClr>
                <a:srgbClr val="FF0000"/>
              </a:buClr>
              <a:buFont typeface="Wingdings" charset="0"/>
              <a:buChar char="q"/>
            </a:pPr>
            <a:r>
              <a:rPr lang="en-US" sz="2400" dirty="0"/>
              <a:t>Change OM to require TG chair to present at WNG before vote to go to LB:</a:t>
            </a:r>
          </a:p>
          <a:p>
            <a:pPr marL="1828800" lvl="3" indent="-457200" eaLnBrk="0" fontAlgn="b" hangingPunct="0">
              <a:buClr>
                <a:srgbClr val="FF0000"/>
              </a:buClr>
              <a:buFont typeface="Wingdings" charset="0"/>
              <a:buChar char="q"/>
            </a:pPr>
            <a:r>
              <a:rPr lang="en-US" sz="2000" dirty="0"/>
              <a:t>Overview of draft</a:t>
            </a:r>
          </a:p>
          <a:p>
            <a:pPr marL="1828800" lvl="3" indent="-457200" eaLnBrk="0" fontAlgn="b" hangingPunct="0">
              <a:buClr>
                <a:srgbClr val="FF0000"/>
              </a:buClr>
              <a:buFont typeface="Wingdings" charset="0"/>
              <a:buChar char="q"/>
            </a:pPr>
            <a:r>
              <a:rPr lang="en-US" sz="2000" dirty="0"/>
              <a:t>Segment draft into shorter sections and request volunteers to review specific sections</a:t>
            </a:r>
          </a:p>
          <a:p>
            <a:pPr marL="1828800" lvl="3" indent="-457200" eaLnBrk="0" fontAlgn="b" hangingPunct="0">
              <a:buClr>
                <a:srgbClr val="FF0000"/>
              </a:buClr>
              <a:buFont typeface="Wingdings" charset="0"/>
              <a:buChar char="q"/>
            </a:pPr>
            <a:r>
              <a:rPr lang="en-US" sz="2000" dirty="0"/>
              <a:t>During letter ballot voting members could contact volunteer reviewers for draft comments</a:t>
            </a:r>
          </a:p>
        </p:txBody>
      </p:sp>
    </p:spTree>
    <p:extLst>
      <p:ext uri="{BB962C8B-B14F-4D97-AF65-F5344CB8AC3E}">
        <p14:creationId xmlns:p14="http://schemas.microsoft.com/office/powerpoint/2010/main" val="2767875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a:buClr>
                <a:srgbClr val="FF0000"/>
              </a:buClr>
              <a:buFont typeface="Wingdings" charset="2"/>
              <a:buChar char="q"/>
            </a:pPr>
            <a:r>
              <a:rPr lang="en-US" sz="2800" dirty="0"/>
              <a:t>Status update from IETF 104</a:t>
            </a:r>
          </a:p>
          <a:p>
            <a:pPr marL="857250" indent="-457200">
              <a:buClr>
                <a:srgbClr val="FF0000"/>
              </a:buClr>
              <a:buFont typeface="Wingdings" pitchFamily="2" charset="2"/>
              <a:buChar char="q"/>
            </a:pPr>
            <a:r>
              <a:rPr lang="en-US" sz="2800" dirty="0"/>
              <a:t>6tisch: </a:t>
            </a:r>
          </a:p>
          <a:p>
            <a:pPr marL="857250" indent="-457200">
              <a:buClr>
                <a:srgbClr val="FF0000"/>
              </a:buClr>
              <a:buFont typeface="Wingdings" pitchFamily="2" charset="2"/>
              <a:buChar char="q"/>
            </a:pPr>
            <a:r>
              <a:rPr lang="en-US" sz="2800" dirty="0"/>
              <a:t>Core: </a:t>
            </a:r>
          </a:p>
          <a:p>
            <a:pPr marL="857250" indent="-457200">
              <a:buClr>
                <a:srgbClr val="FF0000"/>
              </a:buClr>
              <a:buFont typeface="Wingdings" pitchFamily="2" charset="2"/>
              <a:buChar char="q"/>
            </a:pPr>
            <a:r>
              <a:rPr lang="en-US" sz="2800" dirty="0"/>
              <a:t>6lo: </a:t>
            </a:r>
          </a:p>
          <a:p>
            <a:pPr marL="857250" indent="-457200">
              <a:buClr>
                <a:srgbClr val="FF0000"/>
              </a:buClr>
              <a:buFont typeface="Wingdings" pitchFamily="2" charset="2"/>
              <a:buChar char="q"/>
            </a:pPr>
            <a:r>
              <a:rPr lang="en-US" sz="2800" dirty="0"/>
              <a:t>Roll:</a:t>
            </a:r>
          </a:p>
          <a:p>
            <a:pPr marL="857250" indent="-457200">
              <a:buClr>
                <a:srgbClr val="FF0000"/>
              </a:buClr>
              <a:buFont typeface="Wingdings" pitchFamily="2" charset="2"/>
              <a:buChar char="q"/>
            </a:pPr>
            <a:r>
              <a:rPr lang="en-US" sz="2800" dirty="0"/>
              <a:t>Suit: </a:t>
            </a:r>
          </a:p>
          <a:p>
            <a:pPr marL="857250" indent="-457200">
              <a:buClr>
                <a:srgbClr val="FF0000"/>
              </a:buClr>
              <a:buFont typeface="Wingdings" pitchFamily="2" charset="2"/>
              <a:buChar char="q"/>
            </a:pPr>
            <a:r>
              <a:rPr lang="en-US" sz="2800" dirty="0" err="1"/>
              <a:t>lp</a:t>
            </a:r>
            <a:r>
              <a:rPr lang="en-US" sz="2800" dirty="0"/>
              <a:t>-wan:  </a:t>
            </a:r>
          </a:p>
          <a:p>
            <a:pPr marL="857250" indent="-457200">
              <a:buClr>
                <a:srgbClr val="FF0000"/>
              </a:buClr>
              <a:buFont typeface="Wingdings" pitchFamily="2" charset="2"/>
              <a:buChar char="q"/>
            </a:pPr>
            <a:r>
              <a:rPr lang="en-US" sz="2800" dirty="0"/>
              <a:t>Raw</a:t>
            </a:r>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695333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8877300" cy="5908799"/>
          </a:xfrm>
        </p:spPr>
        <p:txBody>
          <a:bodyPr/>
          <a:lstStyle/>
          <a:p>
            <a:pPr>
              <a:buClr>
                <a:srgbClr val="FF0000"/>
              </a:buClr>
              <a:buFont typeface="Wingdings" charset="2"/>
              <a:buChar char="q"/>
            </a:pPr>
            <a:r>
              <a:rPr lang="en-US" sz="2800" dirty="0"/>
              <a:t>6tisch: </a:t>
            </a:r>
            <a:r>
              <a:rPr lang="en-US" sz="2400" dirty="0"/>
              <a:t>Minutes</a:t>
            </a:r>
            <a:r>
              <a:rPr lang="en-US" sz="2800" dirty="0"/>
              <a:t> </a:t>
            </a:r>
            <a:r>
              <a:rPr lang="en-US" sz="2000" dirty="0"/>
              <a:t>(https://</a:t>
            </a:r>
            <a:r>
              <a:rPr lang="en-US" sz="2000" dirty="0" err="1"/>
              <a:t>datatracker.ietf.org</a:t>
            </a:r>
            <a:r>
              <a:rPr lang="en-US" sz="2000" dirty="0"/>
              <a:t>/meeting/104/materials/minutes-104-6tisch-01)</a:t>
            </a:r>
          </a:p>
          <a:p>
            <a:pPr lvl="1">
              <a:buClr>
                <a:srgbClr val="FF0000"/>
              </a:buClr>
              <a:buFont typeface="Arial" panose="020B0604020202020204" pitchFamily="34" charset="0"/>
              <a:buChar char="•"/>
            </a:pPr>
            <a:r>
              <a:rPr lang="en-US" sz="2000" dirty="0"/>
              <a:t>draft-ietf-6tisch-minimal-security:  discussion on a failure possibility of the JRC. If the mutable parameters stored in the JRC are lost, however the data with the keys and node id are accessible and the new nodes have preserved the mutable parameters, leaving a mismatch between JRC and Pledge nodes. Results in a possible nonce reuse attack. </a:t>
            </a:r>
            <a:endParaRPr lang="en-US" sz="2400" dirty="0"/>
          </a:p>
          <a:p>
            <a:pPr lvl="1">
              <a:buClr>
                <a:srgbClr val="FF0000"/>
              </a:buClr>
              <a:buFont typeface="Arial" panose="020B0604020202020204" pitchFamily="34" charset="0"/>
              <a:buChar char="•"/>
            </a:pPr>
            <a:r>
              <a:rPr lang="en-US" sz="2000" dirty="0"/>
              <a:t>Dynamic Scheduling</a:t>
            </a:r>
          </a:p>
          <a:p>
            <a:pPr lvl="3">
              <a:buClr>
                <a:srgbClr val="FF0000"/>
              </a:buClr>
              <a:buFont typeface="Arial" panose="020B0604020202020204" pitchFamily="34" charset="0"/>
              <a:buChar char="•"/>
            </a:pPr>
            <a:r>
              <a:rPr lang="en-US" sz="1600" dirty="0"/>
              <a:t>draft-ietf-6tisch-msf  (T Chang) </a:t>
            </a:r>
          </a:p>
          <a:p>
            <a:pPr lvl="3">
              <a:buClr>
                <a:srgbClr val="FF0000"/>
              </a:buClr>
              <a:buFont typeface="Arial" panose="020B0604020202020204" pitchFamily="34" charset="0"/>
              <a:buChar char="•"/>
            </a:pPr>
            <a:r>
              <a:rPr lang="en-US" sz="1600" dirty="0"/>
              <a:t>draft-tiloca-6tisch-robust-scheduling (M </a:t>
            </a:r>
            <a:r>
              <a:rPr lang="en-US" sz="1600" dirty="0" err="1"/>
              <a:t>Tiloca</a:t>
            </a:r>
            <a:r>
              <a:rPr lang="en-US" sz="1600" dirty="0"/>
              <a:t>) </a:t>
            </a:r>
          </a:p>
          <a:p>
            <a:pPr lvl="2">
              <a:buClr>
                <a:srgbClr val="FF0000"/>
              </a:buClr>
              <a:buFont typeface="Arial" panose="020B0604020202020204" pitchFamily="34" charset="0"/>
              <a:buChar char="•"/>
            </a:pPr>
            <a:r>
              <a:rPr lang="en-US" sz="2000" dirty="0"/>
              <a:t>Other</a:t>
            </a:r>
          </a:p>
          <a:p>
            <a:pPr lvl="3">
              <a:buClr>
                <a:srgbClr val="FF0000"/>
              </a:buClr>
              <a:buFont typeface="Arial" panose="020B0604020202020204" pitchFamily="34" charset="0"/>
              <a:buChar char="•"/>
            </a:pPr>
            <a:r>
              <a:rPr lang="en-US" sz="1600" dirty="0"/>
              <a:t>draft-ietf-6tisch-enrollment-enhanced-beacon (M Richardson) </a:t>
            </a:r>
            <a:br>
              <a:rPr lang="en-US" sz="1600" dirty="0"/>
            </a:br>
            <a:endParaRPr lang="en-US" sz="16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396177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350838" indent="-339725">
              <a:buClr>
                <a:srgbClr val="FF0000"/>
              </a:buClr>
            </a:pPr>
            <a:r>
              <a:rPr lang="en-US" sz="2800" dirty="0"/>
              <a:t>Core</a:t>
            </a:r>
          </a:p>
          <a:p>
            <a:pPr marL="750888" lvl="1" indent="-339725">
              <a:buClr>
                <a:srgbClr val="FF0000"/>
              </a:buClr>
            </a:pPr>
            <a:r>
              <a:rPr lang="en-US" sz="2400" dirty="0"/>
              <a:t>No minutes</a:t>
            </a:r>
            <a:endParaRPr lang="en-US" sz="2000" dirty="0"/>
          </a:p>
          <a:p>
            <a:pPr marL="350838" indent="-339725">
              <a:buClr>
                <a:srgbClr val="FF0000"/>
              </a:buClr>
            </a:pPr>
            <a:r>
              <a:rPr lang="en-US" sz="2800" dirty="0"/>
              <a:t>Suit</a:t>
            </a:r>
          </a:p>
          <a:p>
            <a:pPr marL="750888" lvl="1" indent="-339725">
              <a:buClr>
                <a:srgbClr val="FF0000"/>
              </a:buClr>
            </a:pPr>
            <a:r>
              <a:rPr lang="en-US" sz="2400" dirty="0"/>
              <a:t>Minutes </a:t>
            </a:r>
            <a:r>
              <a:rPr lang="en-US" sz="2400" dirty="0">
                <a:hlinkClick r:id="rId2"/>
              </a:rPr>
              <a:t>minutes-104-suit</a:t>
            </a:r>
            <a:endParaRPr lang="en-US" sz="2400" dirty="0"/>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1775535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463550" indent="-463550">
              <a:buClr>
                <a:srgbClr val="FF0000"/>
              </a:buClr>
              <a:buFont typeface="Arial" panose="020B0604020202020204" pitchFamily="34" charset="0"/>
              <a:buChar char="•"/>
            </a:pPr>
            <a:r>
              <a:rPr lang="en-US" sz="2800" dirty="0"/>
              <a:t>6lo </a:t>
            </a:r>
          </a:p>
          <a:p>
            <a:pPr marL="463550" indent="-463550">
              <a:buClr>
                <a:srgbClr val="FF0000"/>
              </a:buClr>
              <a:buFont typeface="Arial" panose="020B0604020202020204" pitchFamily="34" charset="0"/>
              <a:buChar char="•"/>
            </a:pPr>
            <a:r>
              <a:rPr lang="en-US" sz="2800" dirty="0"/>
              <a:t>Minutes </a:t>
            </a:r>
            <a:r>
              <a:rPr lang="en-US" sz="2000" dirty="0"/>
              <a:t>(</a:t>
            </a:r>
            <a:r>
              <a:rPr lang="en-US" sz="2000" dirty="0">
                <a:hlinkClick r:id="rId2"/>
              </a:rPr>
              <a:t>https://datatracker.ietf.org/meeting/104/materials/minutes-104-6lo-01</a:t>
            </a:r>
            <a:r>
              <a:rPr lang="en-US" sz="2000" dirty="0"/>
              <a:t>)</a:t>
            </a:r>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3097891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533400"/>
            <a:ext cx="9029700" cy="8194800"/>
          </a:xfrm>
        </p:spPr>
        <p:txBody>
          <a:bodyPr/>
          <a:lstStyle/>
          <a:p>
            <a:pPr marL="350838" indent="-339725">
              <a:buClr>
                <a:srgbClr val="FF0000"/>
              </a:buClr>
            </a:pPr>
            <a:r>
              <a:rPr lang="en-US" sz="2800" dirty="0"/>
              <a:t>Roll</a:t>
            </a:r>
          </a:p>
          <a:p>
            <a:pPr marL="350838" indent="-339725">
              <a:buClr>
                <a:srgbClr val="FF0000"/>
              </a:buClr>
            </a:pPr>
            <a:r>
              <a:rPr lang="en-US" sz="2800" dirty="0"/>
              <a:t>Minutes: </a:t>
            </a:r>
            <a:r>
              <a:rPr lang="en-US" sz="2800" dirty="0">
                <a:hlinkClick r:id="rId2"/>
              </a:rPr>
              <a:t>minutes-104-roll</a:t>
            </a:r>
            <a:endParaRPr lang="en-US" sz="2800" dirty="0"/>
          </a:p>
          <a:p>
            <a:pPr marL="350838" indent="-339725">
              <a:buClr>
                <a:srgbClr val="FF0000"/>
              </a:buClr>
            </a:pPr>
            <a:r>
              <a:rPr lang="en-US" sz="2800" dirty="0"/>
              <a:t>draft-ietf-roll-aodv-rpl-06</a:t>
            </a:r>
          </a:p>
          <a:p>
            <a:pPr marL="750888" lvl="1" indent="-339725">
              <a:buClr>
                <a:srgbClr val="FF0000"/>
              </a:buClr>
            </a:pPr>
            <a:r>
              <a:rPr lang="en-US" sz="2400" dirty="0"/>
              <a:t>modifications to AODV-RPL draft based on comments received during WGLC</a:t>
            </a:r>
          </a:p>
          <a:p>
            <a:pPr marL="750888" lvl="1" indent="-339725">
              <a:buClr>
                <a:srgbClr val="FF0000"/>
              </a:buClr>
            </a:pPr>
            <a:r>
              <a:rPr lang="en-US" sz="2400" dirty="0"/>
              <a:t>security considerations; </a:t>
            </a:r>
            <a:r>
              <a:rPr lang="en-US" sz="2400" dirty="0" err="1"/>
              <a:t>bidirect</a:t>
            </a:r>
            <a:r>
              <a:rPr lang="en-US" sz="2400" dirty="0"/>
              <a:t> </a:t>
            </a:r>
            <a:r>
              <a:rPr lang="en-US" sz="2400" dirty="0" err="1"/>
              <a:t>asymm</a:t>
            </a:r>
            <a:r>
              <a:rPr lang="en-US" sz="2400" dirty="0"/>
              <a:t> route discovery in addition to peer-to-peer route discovery</a:t>
            </a:r>
            <a:endParaRPr lang="en-US" sz="16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503871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466725" indent="-457200">
              <a:buClr>
                <a:srgbClr val="FF0000"/>
              </a:buClr>
              <a:buFont typeface="Arial" panose="020B0604020202020204" pitchFamily="34" charset="0"/>
              <a:buChar char="•"/>
            </a:pPr>
            <a:r>
              <a:rPr lang="en-US" sz="2800" dirty="0" err="1"/>
              <a:t>lp</a:t>
            </a:r>
            <a:r>
              <a:rPr lang="en-US" sz="2800" dirty="0"/>
              <a:t>-wan</a:t>
            </a:r>
          </a:p>
          <a:p>
            <a:pPr marL="466725" indent="-457200">
              <a:buClr>
                <a:srgbClr val="FF0000"/>
              </a:buClr>
              <a:buFont typeface="Arial" panose="020B0604020202020204" pitchFamily="34" charset="0"/>
              <a:buChar char="•"/>
            </a:pPr>
            <a:r>
              <a:rPr lang="en-US" sz="2000" dirty="0"/>
              <a:t>Minutes: </a:t>
            </a:r>
            <a:r>
              <a:rPr lang="en-US" sz="2000" dirty="0">
                <a:hlinkClick r:id="rId3"/>
              </a:rPr>
              <a:t>minutes-104-lpwan</a:t>
            </a:r>
            <a:endParaRPr lang="en-US" sz="2000" dirty="0"/>
          </a:p>
          <a:p>
            <a:pPr marL="466725" indent="-457200">
              <a:buClr>
                <a:srgbClr val="FF0000"/>
              </a:buClr>
              <a:buFont typeface="Arial" panose="020B0604020202020204" pitchFamily="34" charset="0"/>
              <a:buChar char="•"/>
            </a:pPr>
            <a:r>
              <a:rPr lang="en-US" sz="2000" dirty="0"/>
              <a:t>draft-</a:t>
            </a:r>
            <a:r>
              <a:rPr lang="en-US" sz="2000" dirty="0" err="1"/>
              <a:t>gomez</a:t>
            </a:r>
            <a:r>
              <a:rPr lang="en-US" sz="2000" dirty="0"/>
              <a:t>-</a:t>
            </a:r>
            <a:r>
              <a:rPr lang="en-US" sz="2000" dirty="0" err="1"/>
              <a:t>rto</a:t>
            </a:r>
            <a:r>
              <a:rPr lang="en-US" sz="2000" dirty="0"/>
              <a:t>-considerations-</a:t>
            </a:r>
            <a:r>
              <a:rPr lang="en-US" sz="2000" dirty="0" err="1"/>
              <a:t>lpwan</a:t>
            </a:r>
            <a:r>
              <a:rPr lang="en-US" sz="2000" dirty="0"/>
              <a:t>: </a:t>
            </a:r>
          </a:p>
          <a:p>
            <a:pPr marL="866775" lvl="1" indent="-457200">
              <a:buClr>
                <a:srgbClr val="FF0000"/>
              </a:buClr>
              <a:buFont typeface="Arial" panose="020B0604020202020204" pitchFamily="34" charset="0"/>
              <a:buChar char="•"/>
            </a:pPr>
            <a:r>
              <a:rPr lang="en-US" sz="1800" dirty="0"/>
              <a:t>typical </a:t>
            </a:r>
            <a:r>
              <a:rPr lang="en-US" sz="1800" dirty="0" err="1"/>
              <a:t>lpwan</a:t>
            </a:r>
            <a:r>
              <a:rPr lang="en-US" sz="1800" dirty="0"/>
              <a:t> technologies provide a very large RTT (seconds to hours). Default timeout values for TCP and </a:t>
            </a:r>
            <a:r>
              <a:rPr lang="en-US" sz="1800" dirty="0" err="1"/>
              <a:t>CoAP</a:t>
            </a:r>
            <a:r>
              <a:rPr lang="en-US" sz="1800" dirty="0"/>
              <a:t>: a few seconds * shows results of theoretical studies, on LoRaWAN and </a:t>
            </a:r>
            <a:r>
              <a:rPr lang="en-US" sz="1800" dirty="0" err="1"/>
              <a:t>Sigfox</a:t>
            </a:r>
            <a:r>
              <a:rPr lang="en-US" sz="1800" dirty="0"/>
              <a:t> </a:t>
            </a:r>
          </a:p>
          <a:p>
            <a:pPr marL="466725" indent="-457200">
              <a:buClr>
                <a:srgbClr val="FF0000"/>
              </a:buClr>
              <a:buFont typeface="Arial" panose="020B0604020202020204" pitchFamily="34" charset="0"/>
              <a:buChar char="•"/>
            </a:pPr>
            <a:r>
              <a:rPr lang="en-US" sz="2000" dirty="0"/>
              <a:t>Call for adoption: </a:t>
            </a:r>
          </a:p>
          <a:p>
            <a:pPr marL="866775" lvl="1" indent="-457200">
              <a:buClr>
                <a:srgbClr val="FF0000"/>
              </a:buClr>
              <a:buFont typeface="Arial" panose="020B0604020202020204" pitchFamily="34" charset="0"/>
              <a:buChar char="•"/>
            </a:pPr>
            <a:r>
              <a:rPr lang="en-US" sz="1800" dirty="0" err="1"/>
              <a:t>schc</a:t>
            </a:r>
            <a:r>
              <a:rPr lang="en-US" sz="1800" dirty="0"/>
              <a:t>-over-</a:t>
            </a:r>
            <a:r>
              <a:rPr lang="en-US" sz="1800" dirty="0" err="1"/>
              <a:t>sigfox</a:t>
            </a:r>
            <a:r>
              <a:rPr lang="en-US" sz="1800" dirty="0"/>
              <a:t>  - in favor: about 10  - opposed: none  </a:t>
            </a:r>
          </a:p>
          <a:p>
            <a:pPr marL="866775" lvl="1" indent="-457200">
              <a:buClr>
                <a:srgbClr val="FF0000"/>
              </a:buClr>
              <a:buFont typeface="Arial" panose="020B0604020202020204" pitchFamily="34" charset="0"/>
              <a:buChar char="•"/>
            </a:pPr>
            <a:r>
              <a:rPr lang="en-US" sz="1800" dirty="0"/>
              <a:t>LoRaWAN   -  in favor: about 10   -  opposed: none  </a:t>
            </a:r>
          </a:p>
          <a:p>
            <a:pPr marL="866775" lvl="1" indent="-457200">
              <a:buClr>
                <a:srgbClr val="FF0000"/>
              </a:buClr>
              <a:buFont typeface="Arial" panose="020B0604020202020204" pitchFamily="34" charset="0"/>
              <a:buChar char="•"/>
            </a:pPr>
            <a:r>
              <a:rPr lang="en-US" sz="1800" dirty="0" err="1"/>
              <a:t>NBiot</a:t>
            </a:r>
            <a:r>
              <a:rPr lang="en-US" sz="1800" dirty="0"/>
              <a:t>     -  in favor: about 10    -  opposed: none  </a:t>
            </a:r>
          </a:p>
          <a:p>
            <a:pPr marL="866775" lvl="1" indent="-457200">
              <a:buClr>
                <a:srgbClr val="FF0000"/>
              </a:buClr>
              <a:buFont typeface="Arial" panose="020B0604020202020204" pitchFamily="34" charset="0"/>
              <a:buChar char="•"/>
            </a:pPr>
            <a:r>
              <a:rPr lang="en-US" sz="1800" dirty="0"/>
              <a:t>YANG data model doc    -  in favor: about 10     opposed: none</a:t>
            </a:r>
          </a:p>
          <a:p>
            <a:pPr marL="466725" indent="-457200">
              <a:buClr>
                <a:srgbClr val="FF0000"/>
              </a:buClr>
              <a:buFont typeface="Arial" panose="020B0604020202020204" pitchFamily="34" charset="0"/>
              <a:buChar char="•"/>
            </a:pPr>
            <a:r>
              <a:rPr lang="en-US" sz="2000" dirty="0"/>
              <a:t>Status on IEEE 802.15 and 802.15.4w</a:t>
            </a:r>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1160942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466725" indent="-457200">
              <a:buClr>
                <a:srgbClr val="FF0000"/>
              </a:buClr>
              <a:buFont typeface="Arial" panose="020B0604020202020204" pitchFamily="34" charset="0"/>
              <a:buChar char="•"/>
            </a:pPr>
            <a:r>
              <a:rPr lang="en-US" sz="2800" dirty="0"/>
              <a:t>PAW </a:t>
            </a:r>
          </a:p>
          <a:p>
            <a:pPr marL="866775" lvl="1" indent="-457200">
              <a:buClr>
                <a:srgbClr val="FF0000"/>
              </a:buClr>
              <a:buFont typeface="Arial" panose="020B0604020202020204" pitchFamily="34" charset="0"/>
              <a:buChar char="•"/>
            </a:pPr>
            <a:r>
              <a:rPr lang="en-US" sz="2400" dirty="0"/>
              <a:t>Minutes: </a:t>
            </a:r>
            <a:r>
              <a:rPr lang="en-US" sz="2400" dirty="0">
                <a:hlinkClick r:id="rId3"/>
              </a:rPr>
              <a:t>minutes-104-paw-01</a:t>
            </a:r>
            <a:endParaRPr lang="en-US" sz="2000" dirty="0"/>
          </a:p>
          <a:p>
            <a:pPr marL="866775" lvl="1" indent="-457200">
              <a:buClr>
                <a:srgbClr val="FF0000"/>
              </a:buClr>
              <a:buFont typeface="Arial" panose="020B0604020202020204" pitchFamily="34" charset="0"/>
              <a:buChar char="•"/>
            </a:pPr>
            <a:r>
              <a:rPr lang="en-US" sz="2000" dirty="0"/>
              <a:t>Excerpt from minutes: “We want to avoid the term deterministic, in wireless we prefer the notion of predictability. Determinism means repeatable, predictable activities.”</a:t>
            </a:r>
          </a:p>
          <a:p>
            <a:pPr marL="866775" lvl="1" indent="-457200">
              <a:buClr>
                <a:srgbClr val="FF0000"/>
              </a:buClr>
              <a:buFont typeface="Arial" panose="020B0604020202020204" pitchFamily="34" charset="0"/>
              <a:buChar char="•"/>
            </a:pPr>
            <a:r>
              <a:rPr lang="en-US" sz="2000" dirty="0"/>
              <a:t>Discussion ensued as to the use cases such as LDACS</a:t>
            </a:r>
          </a:p>
          <a:p>
            <a:pPr marL="866775" lvl="1" indent="-457200">
              <a:buClr>
                <a:srgbClr val="FF0000"/>
              </a:buClr>
              <a:buFont typeface="Arial" panose="020B0604020202020204" pitchFamily="34" charset="0"/>
              <a:buChar char="•"/>
            </a:pPr>
            <a:r>
              <a:rPr lang="en-US" sz="2000" dirty="0"/>
              <a:t>Should this group follow RAW?</a:t>
            </a:r>
          </a:p>
          <a:p>
            <a:pPr marL="866775" lvl="1" indent="-457200">
              <a:buClr>
                <a:srgbClr val="FF0000"/>
              </a:buClr>
              <a:buFont typeface="Arial" panose="020B0604020202020204" pitchFamily="34" charset="0"/>
              <a:buChar char="•"/>
            </a:pPr>
            <a:endParaRPr lang="en-US" sz="24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98190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952" y="327443"/>
            <a:ext cx="7772400" cy="1066800"/>
          </a:xfrm>
        </p:spPr>
        <p:txBody>
          <a:bodyPr/>
          <a:lstStyle/>
          <a:p>
            <a:r>
              <a:rPr lang="en-US" b="1" dirty="0"/>
              <a:t>SC IETF</a:t>
            </a:r>
          </a:p>
        </p:txBody>
      </p:sp>
      <p:sp>
        <p:nvSpPr>
          <p:cNvPr id="3" name="Content Placeholder 2"/>
          <p:cNvSpPr>
            <a:spLocks noGrp="1"/>
          </p:cNvSpPr>
          <p:nvPr>
            <p:ph idx="1"/>
          </p:nvPr>
        </p:nvSpPr>
        <p:spPr>
          <a:xfrm>
            <a:off x="22302" y="1295400"/>
            <a:ext cx="9029700" cy="5908799"/>
          </a:xfrm>
        </p:spPr>
        <p:txBody>
          <a:bodyPr/>
          <a:lstStyle/>
          <a:p>
            <a:pPr>
              <a:buClr>
                <a:srgbClr val="FF0000"/>
              </a:buClr>
              <a:buFont typeface="Wingdings" pitchFamily="2" charset="2"/>
              <a:buChar char="q"/>
            </a:pPr>
            <a:r>
              <a:rPr lang="en-US" sz="2800" dirty="0"/>
              <a:t>The Wed PM2 meeting is focused upon SCHC for 802.15.4</a:t>
            </a:r>
          </a:p>
          <a:p>
            <a:pPr lvl="1">
              <a:buClr>
                <a:srgbClr val="FF0000"/>
              </a:buClr>
              <a:buFont typeface="Wingdings" pitchFamily="2" charset="2"/>
              <a:buChar char="q"/>
            </a:pPr>
            <a:r>
              <a:rPr lang="en-US" sz="2400" dirty="0"/>
              <a:t>Presentation from C Perkins (15-19-0069-03)</a:t>
            </a:r>
          </a:p>
          <a:p>
            <a:pPr lvl="1">
              <a:buClr>
                <a:srgbClr val="FF0000"/>
              </a:buClr>
              <a:buFont typeface="Wingdings" pitchFamily="2" charset="2"/>
              <a:buChar char="q"/>
            </a:pPr>
            <a:endParaRPr lang="en-US" sz="2400" dirty="0"/>
          </a:p>
          <a:p>
            <a:pPr lvl="1">
              <a:buClr>
                <a:srgbClr val="FF0000"/>
              </a:buClr>
              <a:buFont typeface="Wingdings" pitchFamily="2" charset="2"/>
              <a:buChar char="q"/>
            </a:pPr>
            <a:endParaRPr lang="en-US" sz="2400" dirty="0"/>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&lt;May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300878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&lt;May 2019&gt;</a:t>
            </a:r>
            <a:endParaRPr lang="en-US" dirty="0"/>
          </a:p>
        </p:txBody>
      </p:sp>
      <p:sp>
        <p:nvSpPr>
          <p:cNvPr id="3" name="Footer Placeholder 2"/>
          <p:cNvSpPr>
            <a:spLocks noGrp="1"/>
          </p:cNvSpPr>
          <p:nvPr>
            <p:ph type="ftr" sz="quarter" idx="11"/>
          </p:nvPr>
        </p:nvSpPr>
        <p:spPr/>
        <p:txBody>
          <a:bodyPr/>
          <a:lstStyle/>
          <a:p>
            <a:pPr>
              <a:defRPr/>
            </a:pPr>
            <a:r>
              <a:rPr lang="en-US"/>
              <a:t>&lt;Pat Kinney&gt;, &lt;Kinney Consulting LLC&gt;</a:t>
            </a:r>
          </a:p>
        </p:txBody>
      </p:sp>
      <p:sp>
        <p:nvSpPr>
          <p:cNvPr id="4" name="Slide Number Placeholder 3"/>
          <p:cNvSpPr>
            <a:spLocks noGrp="1"/>
          </p:cNvSpPr>
          <p:nvPr>
            <p:ph type="sldNum" sz="quarter" idx="12"/>
          </p:nvPr>
        </p:nvSpPr>
        <p:spPr/>
        <p:txBody>
          <a:bodyPr/>
          <a:lstStyle/>
          <a:p>
            <a:pPr>
              <a:defRPr/>
            </a:pPr>
            <a:r>
              <a:rPr lang="en-US"/>
              <a:t>Slide </a:t>
            </a:r>
            <a:fld id="{03628903-88D7-C74D-8D58-8597ECE2BB7F}" type="slidenum">
              <a:rPr lang="en-US" smtClean="0"/>
              <a:pPr>
                <a:defRPr/>
              </a:pPr>
              <a:t>21</a:t>
            </a:fld>
            <a:endParaRPr lang="en-US"/>
          </a:p>
        </p:txBody>
      </p:sp>
      <p:sp>
        <p:nvSpPr>
          <p:cNvPr id="5" name="Rectangle 4"/>
          <p:cNvSpPr/>
          <p:nvPr/>
        </p:nvSpPr>
        <p:spPr>
          <a:xfrm>
            <a:off x="304800" y="2133600"/>
            <a:ext cx="8534400" cy="3108543"/>
          </a:xfrm>
          <a:prstGeom prst="rect">
            <a:avLst/>
          </a:prstGeom>
        </p:spPr>
        <p:txBody>
          <a:bodyPr wrap="square">
            <a:spAutoFit/>
          </a:bodyPr>
          <a:lstStyle/>
          <a:p>
            <a:pPr eaLnBrk="0" fontAlgn="b" hangingPunct="0">
              <a:buClr>
                <a:srgbClr val="FF0000"/>
              </a:buClr>
            </a:pPr>
            <a:r>
              <a:rPr lang="en-US" sz="2800" b="1" dirty="0"/>
              <a:t>Presentation requests:</a:t>
            </a:r>
          </a:p>
          <a:p>
            <a:pPr marL="514350" indent="-508000">
              <a:buClr>
                <a:srgbClr val="FF0000"/>
              </a:buClr>
              <a:buFont typeface="Wingdings" charset="2"/>
              <a:buChar char="q"/>
              <a:tabLst>
                <a:tab pos="5091113" algn="l"/>
              </a:tabLst>
            </a:pPr>
            <a:r>
              <a:rPr lang="en-US" sz="2400" b="1" dirty="0"/>
              <a:t>Tutorial on SCOS for 802.15 </a:t>
            </a:r>
            <a:r>
              <a:rPr lang="en-US" sz="2400" dirty="0"/>
              <a:t>(22-19-0026-00) by Apurva N. </a:t>
            </a:r>
            <a:r>
              <a:rPr lang="en-US" sz="2400" dirty="0" err="1"/>
              <a:t>Mody</a:t>
            </a:r>
            <a:r>
              <a:rPr lang="en-US" sz="2400" dirty="0"/>
              <a:t> (BAE Systems, </a:t>
            </a:r>
            <a:r>
              <a:rPr lang="en-US" sz="2400" dirty="0" err="1"/>
              <a:t>WhiteSpace</a:t>
            </a:r>
            <a:r>
              <a:rPr lang="en-US" sz="2400" dirty="0"/>
              <a:t> Alliance) </a:t>
            </a:r>
          </a:p>
          <a:p>
            <a:pPr marL="514350" indent="-508000">
              <a:buClr>
                <a:srgbClr val="FF0000"/>
              </a:buClr>
              <a:buFont typeface="Wingdings" charset="2"/>
              <a:buChar char="q"/>
              <a:tabLst>
                <a:tab pos="5091113" algn="l"/>
              </a:tabLst>
            </a:pPr>
            <a:r>
              <a:rPr lang="en-US" sz="2400" b="1" dirty="0"/>
              <a:t>802.15 ballot procedures</a:t>
            </a:r>
          </a:p>
          <a:p>
            <a:pPr marL="971550" lvl="1" indent="-508000">
              <a:buClr>
                <a:srgbClr val="FF0000"/>
              </a:buClr>
              <a:buFont typeface="Wingdings" charset="2"/>
              <a:buChar char="q"/>
              <a:tabLst>
                <a:tab pos="5091113" algn="l"/>
              </a:tabLst>
            </a:pPr>
            <a:r>
              <a:rPr lang="en-US" sz="2400" dirty="0"/>
              <a:t>Abstentions</a:t>
            </a:r>
          </a:p>
          <a:p>
            <a:pPr marL="1428750" lvl="2" indent="-508000">
              <a:buClr>
                <a:srgbClr val="FF0000"/>
              </a:buClr>
              <a:buFont typeface="Wingdings" charset="2"/>
              <a:buChar char="q"/>
              <a:tabLst>
                <a:tab pos="5091113" algn="l"/>
              </a:tabLst>
            </a:pPr>
            <a:r>
              <a:rPr lang="en-US" sz="2400" dirty="0"/>
              <a:t>Issues caused by abstentions</a:t>
            </a:r>
          </a:p>
          <a:p>
            <a:pPr marL="1428750" lvl="2" indent="-508000">
              <a:buClr>
                <a:srgbClr val="FF0000"/>
              </a:buClr>
              <a:buFont typeface="Wingdings" charset="2"/>
              <a:buChar char="q"/>
              <a:tabLst>
                <a:tab pos="5091113" algn="l"/>
              </a:tabLst>
            </a:pPr>
            <a:r>
              <a:rPr lang="en-US" sz="2400" dirty="0"/>
              <a:t>Reasons for abstentions</a:t>
            </a:r>
          </a:p>
          <a:p>
            <a:pPr marL="1428750" lvl="2" indent="-508000">
              <a:buClr>
                <a:srgbClr val="FF0000"/>
              </a:buClr>
              <a:buFont typeface="Wingdings" charset="2"/>
              <a:buChar char="q"/>
              <a:tabLst>
                <a:tab pos="5091113" algn="l"/>
              </a:tabLst>
            </a:pPr>
            <a:r>
              <a:rPr lang="en-US" sz="2400" dirty="0"/>
              <a:t>OM changes concerning abstentions</a:t>
            </a: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27463" y="1066800"/>
            <a:ext cx="8320087"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b="1" dirty="0"/>
              <a:t>No requests</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Discussion on 802.15 letter ballot abstentions</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One presentation was made:</a:t>
            </a:r>
          </a:p>
          <a:p>
            <a:pPr marL="1257300" lvl="2" indent="-342900">
              <a:buClr>
                <a:srgbClr val="FF0000"/>
              </a:buClr>
              <a:buFont typeface="Wingdings" charset="2"/>
              <a:buChar char="q"/>
            </a:pPr>
            <a:r>
              <a:rPr lang="en-US" sz="1800" b="1" dirty="0"/>
              <a:t>Tutorial on SCOS for 802.15 (22-19-0026-00</a:t>
            </a:r>
            <a:r>
              <a:rPr lang="en-US" sz="1800" dirty="0"/>
              <a:t>) </a:t>
            </a:r>
          </a:p>
          <a:p>
            <a:pPr marL="800100" lvl="1" indent="-342900">
              <a:buClr>
                <a:srgbClr val="FF0000"/>
              </a:buClr>
              <a:buFont typeface="Wingdings" charset="2"/>
              <a:buChar char="q"/>
            </a:pPr>
            <a:r>
              <a:rPr lang="en-US" sz="1800" b="1" dirty="0"/>
              <a:t>Discussion on 802.15 letter ballot abstentions</a:t>
            </a:r>
          </a:p>
          <a:p>
            <a:pPr marL="1257300" lvl="2" indent="-342900">
              <a:buClr>
                <a:srgbClr val="FF0000"/>
              </a:buClr>
              <a:buFont typeface="Wingdings" charset="2"/>
              <a:buChar char="q"/>
            </a:pPr>
            <a:r>
              <a:rPr lang="en-US" sz="1800" b="1" dirty="0"/>
              <a:t>Discussion on 802.15 letter ballot abstentions</a:t>
            </a:r>
          </a:p>
          <a:p>
            <a:pPr marL="1257300" lvl="2" indent="-342900">
              <a:buClr>
                <a:srgbClr val="FF0000"/>
              </a:buClr>
              <a:buFont typeface="Wingdings" charset="2"/>
              <a:buChar char="q"/>
            </a:pPr>
            <a:r>
              <a:rPr lang="en-US" sz="1800" b="1" dirty="0"/>
              <a:t>Suggestion made to add abstain with comment</a:t>
            </a:r>
          </a:p>
          <a:p>
            <a:pPr marL="1257300" lvl="2" indent="-342900">
              <a:buClr>
                <a:srgbClr val="FF0000"/>
              </a:buClr>
              <a:buFont typeface="Wingdings" charset="2"/>
              <a:buChar char="q"/>
            </a:pPr>
            <a:r>
              <a:rPr lang="en-US" sz="1800" b="1" dirty="0"/>
              <a:t>Consensus to remove restrictions on abstentions from OM</a:t>
            </a:r>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Reviewed status from IETF 104</a:t>
            </a:r>
          </a:p>
          <a:p>
            <a:pPr marL="800100" lvl="1" indent="-342900">
              <a:buClr>
                <a:srgbClr val="FF0000"/>
              </a:buClr>
              <a:buFont typeface="Wingdings" charset="2"/>
              <a:buChar char="q"/>
            </a:pPr>
            <a:r>
              <a:rPr lang="en-US" sz="1800" b="1" dirty="0"/>
              <a:t>Reviewed SCHC for 802.15.4 (15-19-0069-03</a:t>
            </a:r>
            <a:r>
              <a:rPr lang="en-US" sz="1800" dirty="0"/>
              <a:t>)</a:t>
            </a:r>
            <a:r>
              <a:rPr lang="en-US" sz="1800" b="1" dirty="0"/>
              <a:t> from C Perkins</a:t>
            </a:r>
            <a:endParaRPr lang="en-US" sz="1800" dirty="0"/>
          </a:p>
        </p:txBody>
      </p:sp>
    </p:spTree>
    <p:extLst>
      <p:ext uri="{BB962C8B-B14F-4D97-AF65-F5344CB8AC3E}">
        <p14:creationId xmlns:p14="http://schemas.microsoft.com/office/powerpoint/2010/main" val="1688772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4190" y="1143000"/>
            <a:ext cx="8701087" cy="4397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a:spcAft>
                <a:spcPts val="600"/>
              </a:spcAft>
            </a:pPr>
            <a:r>
              <a:rPr lang="en-US" sz="2800" b="1" dirty="0"/>
              <a:t>These are the planned activities for the March plenary session</a:t>
            </a:r>
          </a:p>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changes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400" b="1" dirty="0"/>
              <a:t>Discuss IETF WG agendas for IETF 105 in Montreal</a:t>
            </a:r>
          </a:p>
          <a:p>
            <a:pPr marL="800100" lvl="1" indent="-342900">
              <a:buClr>
                <a:srgbClr val="FF0000"/>
              </a:buClr>
              <a:buFont typeface="Wingdings" charset="2"/>
              <a:buChar char="q"/>
            </a:pPr>
            <a:r>
              <a:rPr lang="en-US" sz="2400" b="1" dirty="0"/>
              <a:t>Develop SCHC strategy for 802.15.4, with a focus on 802.15.4w</a:t>
            </a:r>
          </a:p>
        </p:txBody>
      </p:sp>
    </p:spTree>
    <p:extLst>
      <p:ext uri="{BB962C8B-B14F-4D97-AF65-F5344CB8AC3E}">
        <p14:creationId xmlns:p14="http://schemas.microsoft.com/office/powerpoint/2010/main" val="2987819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806276"/>
            <a:ext cx="9067800" cy="4737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Tuesday 14 Mar, AM1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0" lvl="1">
              <a:buClr>
                <a:srgbClr val="FF0000"/>
              </a:buClr>
              <a:buFont typeface="Wingdings" charset="2"/>
              <a:buChar char="q"/>
              <a:tabLst>
                <a:tab pos="5091113" algn="l"/>
              </a:tabLst>
            </a:pPr>
            <a:r>
              <a:rPr lang="en-US" sz="3200" b="1" dirty="0"/>
              <a:t>SC WNG  	</a:t>
            </a:r>
            <a:r>
              <a:rPr lang="en-US" sz="2400" b="1" dirty="0"/>
              <a:t>Wednesday 15 May, AM2</a:t>
            </a:r>
          </a:p>
          <a:p>
            <a:pPr marL="463550" lvl="1" indent="452438">
              <a:buClr>
                <a:srgbClr val="FF0000"/>
              </a:buClr>
              <a:buFont typeface="Wingdings" charset="2"/>
              <a:buChar char="q"/>
              <a:tabLst>
                <a:tab pos="904875" algn="l"/>
                <a:tab pos="5091113" algn="l"/>
              </a:tabLst>
            </a:pPr>
            <a:r>
              <a:rPr lang="en-US" sz="2400" b="1" dirty="0"/>
              <a:t>Summary of moving the 802.22.3 PAR to 802.15 for completion by A </a:t>
            </a:r>
            <a:r>
              <a:rPr lang="en-US" sz="2400" b="1" dirty="0" err="1"/>
              <a:t>Mody</a:t>
            </a:r>
            <a:endParaRPr lang="en-US" sz="2400" b="1" dirty="0"/>
          </a:p>
          <a:p>
            <a:pPr marL="457200" indent="-457200" eaLnBrk="0" fontAlgn="b" hangingPunct="0">
              <a:buClr>
                <a:srgbClr val="FF0000"/>
              </a:buClr>
              <a:buFont typeface="Wingdings" charset="0"/>
              <a:buChar char="q"/>
              <a:tabLst>
                <a:tab pos="5197475" algn="l"/>
              </a:tabLst>
            </a:pPr>
            <a:r>
              <a:rPr lang="en-US" sz="3200" b="1" dirty="0"/>
              <a:t>SC IETF 	</a:t>
            </a:r>
            <a:endParaRPr lang="en-US" sz="2400" b="1" dirty="0"/>
          </a:p>
          <a:p>
            <a:pPr marL="800100" lvl="1" indent="-342900">
              <a:buClr>
                <a:srgbClr val="FF0000"/>
              </a:buClr>
              <a:buFont typeface="Wingdings" charset="2"/>
              <a:buChar char="q"/>
            </a:pPr>
            <a:r>
              <a:rPr lang="en-US" sz="2400" b="1" dirty="0"/>
              <a:t>Monday 13 May, AM2: Review status update items from IETF 104 </a:t>
            </a:r>
          </a:p>
          <a:p>
            <a:pPr marL="800100" lvl="1" indent="-342900">
              <a:buClr>
                <a:srgbClr val="FF0000"/>
              </a:buClr>
              <a:buFont typeface="Wingdings" charset="2"/>
              <a:buChar char="q"/>
            </a:pPr>
            <a:r>
              <a:rPr lang="en-US" sz="2400" b="1" dirty="0"/>
              <a:t>Wednesday 15 May, PM2: SCHC for 802.15.4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50633</TotalTime>
  <Words>1697</Words>
  <Application>Microsoft Macintosh PowerPoint</Application>
  <PresentationFormat>On-screen Show (4:3)</PresentationFormat>
  <Paragraphs>326</Paragraphs>
  <Slides>23</Slides>
  <Notes>12</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Maintenance</vt:lpstr>
      <vt:lpstr>SC IETF</vt:lpstr>
      <vt:lpstr>SC IETF</vt:lpstr>
      <vt:lpstr>SC IETF</vt:lpstr>
      <vt:lpstr>SC IETF</vt:lpstr>
      <vt:lpstr>SC IETF</vt:lpstr>
      <vt:lpstr>SC IETF</vt:lpstr>
      <vt:lpstr>SC IETF</vt:lpstr>
      <vt:lpstr>SC IETF</vt:lpstr>
      <vt:lpstr>PowerPoint Presentation</vt:lpstr>
      <vt:lpstr>SC Accomplishments</vt:lpstr>
      <vt:lpstr>Future Efforts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&lt;15-19-0089-00-0mag&gt;</dc:description>
  <cp:lastModifiedBy>PWK</cp:lastModifiedBy>
  <cp:revision>1066</cp:revision>
  <cp:lastPrinted>2016-07-25T16:00:41Z</cp:lastPrinted>
  <dcterms:created xsi:type="dcterms:W3CDTF">2009-07-12T16:25:16Z</dcterms:created>
  <dcterms:modified xsi:type="dcterms:W3CDTF">2019-05-15T21:45:51Z</dcterms:modified>
  <cp:category/>
</cp:coreProperties>
</file>