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319" r:id="rId2"/>
    <p:sldId id="490" r:id="rId3"/>
    <p:sldId id="491" r:id="rId4"/>
    <p:sldId id="477" r:id="rId5"/>
    <p:sldId id="492" r:id="rId6"/>
    <p:sldId id="326"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48" autoAdjust="0"/>
    <p:restoredTop sz="95179" autoAdjust="0"/>
  </p:normalViewPr>
  <p:slideViewPr>
    <p:cSldViewPr>
      <p:cViewPr varScale="1">
        <p:scale>
          <a:sx n="106" d="100"/>
          <a:sy n="106" d="100"/>
        </p:scale>
        <p:origin x="972" y="10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5" d="100"/>
          <a:sy n="85" d="100"/>
        </p:scale>
        <p:origin x="3090" y="11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865375" y="175081"/>
            <a:ext cx="37350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908238" y="95706"/>
            <a:ext cx="37350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doc.: 15-13/0083r0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sz="quarter" idx="12"/>
          </p:nvPr>
        </p:nvSpPr>
        <p:spPr/>
        <p:txBody>
          <a:bodyPr/>
          <a:lstStyle/>
          <a:p>
            <a:pPr lvl="4"/>
            <a:r>
              <a:rPr lang="en-US" dirty="0"/>
              <a:t>John Doe, Some Company</a:t>
            </a:r>
          </a:p>
        </p:txBody>
      </p:sp>
      <p:sp>
        <p:nvSpPr>
          <p:cNvPr id="7" name="Slide Number Placeholder 6"/>
          <p:cNvSpPr>
            <a:spLocks noGrp="1"/>
          </p:cNvSpPr>
          <p:nvPr>
            <p:ph type="sldNum" sz="quarter" idx="13"/>
          </p:nvPr>
        </p:nvSpPr>
        <p:spPr/>
        <p:txBody>
          <a:bodyPr/>
          <a:lstStyle/>
          <a:p>
            <a:r>
              <a:rPr lang="en-US" dirty="0"/>
              <a:t>Page </a:t>
            </a:r>
            <a:fld id="{2474B621-0683-2C49-85C4-D962E663A1EC}" type="slidenum">
              <a:rPr lang="en-US" smtClean="0"/>
              <a:pPr/>
              <a:t>1</a:t>
            </a:fld>
            <a:endParaRPr lang="en-US" dirty="0"/>
          </a:p>
        </p:txBody>
      </p:sp>
    </p:spTree>
    <p:extLst>
      <p:ext uri="{BB962C8B-B14F-4D97-AF65-F5344CB8AC3E}">
        <p14:creationId xmlns:p14="http://schemas.microsoft.com/office/powerpoint/2010/main" val="163963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724694"/>
            <a:ext cx="77724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916918" cy="276999"/>
          </a:xfrm>
        </p:spPr>
        <p:txBody>
          <a:bodyPr/>
          <a:lstStyle>
            <a:lvl1pPr>
              <a:defRPr/>
            </a:lvl1pPr>
          </a:lstStyle>
          <a:p>
            <a:r>
              <a:rPr lang="en-US"/>
              <a:t>May 2019</a:t>
            </a:r>
            <a:endParaRPr lang="en-US" dirty="0"/>
          </a:p>
        </p:txBody>
      </p:sp>
      <p:sp>
        <p:nvSpPr>
          <p:cNvPr id="5" name="Footer Placeholder 4"/>
          <p:cNvSpPr>
            <a:spLocks noGrp="1"/>
          </p:cNvSpPr>
          <p:nvPr>
            <p:ph type="ftr" sz="quarter" idx="11"/>
          </p:nvPr>
        </p:nvSpPr>
        <p:spPr>
          <a:xfrm>
            <a:off x="7285567" y="6475413"/>
            <a:ext cx="1258358" cy="184666"/>
          </a:xfrm>
        </p:spPr>
        <p:txBody>
          <a:bodyPr/>
          <a:lstStyle>
            <a:lvl1pPr>
              <a:defRPr/>
            </a:lvl1pPr>
          </a:lstStyle>
          <a:p>
            <a:r>
              <a:rPr lang="en-US" dirty="0"/>
              <a:t>Jay Holcomb (Itron)</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May 2019</a:t>
            </a:r>
            <a:endParaRPr lang="en-US" dirty="0"/>
          </a:p>
        </p:txBody>
      </p:sp>
      <p:sp>
        <p:nvSpPr>
          <p:cNvPr id="1029" name="Rectangle 5"/>
          <p:cNvSpPr>
            <a:spLocks noGrp="1" noChangeArrowheads="1"/>
          </p:cNvSpPr>
          <p:nvPr>
            <p:ph type="ftr" sz="quarter" idx="3"/>
          </p:nvPr>
        </p:nvSpPr>
        <p:spPr bwMode="auto">
          <a:xfrm>
            <a:off x="7285567" y="6475413"/>
            <a:ext cx="1258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Jay Holcomb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4875213" y="332601"/>
            <a:ext cx="3582987"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IEEE 802.15-19/0200r01</a:t>
            </a:r>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cn/19/18-19-0051-00-0000-5gaa-waiver-ex-parte-notice-4-5-19-fcc-gn-18-357.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58-07-0000-acma-5yr-spectrum-outlook-2019-23-ieee-802-comment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19/18-19-0061-02-0000-agenda-atl-w-interim-14-16may2019-rr-tag.pptx"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64-03-0000-5gaa-ex-parte-05apr19-response-ieee-802-fcc-gn-18-357.docx" TargetMode="External"/><Relationship Id="rId4" Type="http://schemas.openxmlformats.org/officeDocument/2006/relationships/hyperlink" Target="https://mentor.ieee.org/802.18/dcn/19/18-19-0032-00-0000-minutes-yvr-plenary-12-14mar2019-rr-tag.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2019</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dirty="0"/>
              <a:t>Slide </a:t>
            </a:r>
            <a:fld id="{AA8A01DF-F7FD-444B-8432-819BBAFADCAE}" type="slidenum">
              <a:rPr lang="en-US" smtClean="0"/>
              <a:pPr/>
              <a:t>1</a:t>
            </a:fld>
            <a:endParaRPr lang="en-US" dirty="0"/>
          </a:p>
        </p:txBody>
      </p:sp>
      <p:sp>
        <p:nvSpPr>
          <p:cNvPr id="10" name="Rectangle 1">
            <a:extLst>
              <a:ext uri="{FF2B5EF4-FFF2-40B4-BE49-F238E27FC236}">
                <a16:creationId xmlns:a16="http://schemas.microsoft.com/office/drawing/2014/main" id="{2473E782-B72C-4428-B60E-2195EFA1034A}"/>
              </a:ext>
            </a:extLst>
          </p:cNvPr>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IEEE 802.18 RR-TAG</a:t>
            </a:r>
            <a:br>
              <a:rPr lang="en-US" dirty="0"/>
            </a:br>
            <a:r>
              <a:rPr lang="en-US" sz="2400" dirty="0"/>
              <a:t>Atlanta, GA USA, Wireless Interim </a:t>
            </a:r>
            <a:br>
              <a:rPr lang="en-US" sz="2400" dirty="0"/>
            </a:br>
            <a:r>
              <a:rPr lang="en-GB" sz="2400" dirty="0"/>
              <a:t>Liaison  from 802.18 to 802.15</a:t>
            </a:r>
            <a:endParaRPr lang="en-GB" dirty="0"/>
          </a:p>
        </p:txBody>
      </p:sp>
      <p:sp>
        <p:nvSpPr>
          <p:cNvPr id="11" name="Rectangle 2">
            <a:extLst>
              <a:ext uri="{FF2B5EF4-FFF2-40B4-BE49-F238E27FC236}">
                <a16:creationId xmlns:a16="http://schemas.microsoft.com/office/drawing/2014/main" id="{922D0B4D-6157-453D-B582-E968662E5130}"/>
              </a:ext>
            </a:extLst>
          </p:cNvPr>
          <p:cNvSpPr txBox="1">
            <a:spLocks noChangeArrowheads="1"/>
          </p:cNvSpPr>
          <p:nvPr/>
        </p:nvSpPr>
        <p:spPr bwMode="auto">
          <a:xfrm>
            <a:off x="458788" y="1793082"/>
            <a:ext cx="7772400" cy="77152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Dates:</a:t>
            </a:r>
            <a:r>
              <a:rPr lang="en-GB" sz="2000" b="0" kern="0" dirty="0"/>
              <a:t> 14 Mar 19</a:t>
            </a:r>
          </a:p>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kern="0" dirty="0"/>
              <a:t>16 Mar 19</a:t>
            </a:r>
          </a:p>
        </p:txBody>
      </p:sp>
      <p:graphicFrame>
        <p:nvGraphicFramePr>
          <p:cNvPr id="12" name="Object 3">
            <a:extLst>
              <a:ext uri="{FF2B5EF4-FFF2-40B4-BE49-F238E27FC236}">
                <a16:creationId xmlns:a16="http://schemas.microsoft.com/office/drawing/2014/main" id="{CBF8EF22-59AA-407B-9065-E5F02544E75B}"/>
              </a:ext>
            </a:extLst>
          </p:cNvPr>
          <p:cNvGraphicFramePr>
            <a:graphicFrameLocks noChangeAspect="1"/>
          </p:cNvGraphicFramePr>
          <p:nvPr>
            <p:extLst>
              <p:ext uri="{D42A27DB-BD31-4B8C-83A1-F6EECF244321}">
                <p14:modId xmlns:p14="http://schemas.microsoft.com/office/powerpoint/2010/main" val="730229955"/>
              </p:ext>
            </p:extLst>
          </p:nvPr>
        </p:nvGraphicFramePr>
        <p:xfrm>
          <a:off x="546100" y="3600450"/>
          <a:ext cx="7834313" cy="2508250"/>
        </p:xfrm>
        <a:graphic>
          <a:graphicData uri="http://schemas.openxmlformats.org/presentationml/2006/ole">
            <mc:AlternateContent xmlns:mc="http://schemas.openxmlformats.org/markup-compatibility/2006">
              <mc:Choice xmlns:v="urn:schemas-microsoft-com:vml" Requires="v">
                <p:oleObj spid="_x0000_s2126" name="Document" r:id="rId4" imgW="8245941" imgH="2648712" progId="Word.Document.8">
                  <p:embed/>
                </p:oleObj>
              </mc:Choice>
              <mc:Fallback>
                <p:oleObj name="Document" r:id="rId4" imgW="8245941" imgH="2648712" progId="Word.Document.8">
                  <p:embed/>
                  <p:pic>
                    <p:nvPicPr>
                      <p:cNvPr id="3075" name="Object 3"/>
                      <p:cNvPicPr>
                        <a:picLocks noChangeAspect="1" noChangeArrowheads="1"/>
                      </p:cNvPicPr>
                      <p:nvPr/>
                    </p:nvPicPr>
                    <p:blipFill>
                      <a:blip r:embed="rId5"/>
                      <a:srcRect/>
                      <a:stretch>
                        <a:fillRect/>
                      </a:stretch>
                    </p:blipFill>
                    <p:spPr bwMode="auto">
                      <a:xfrm>
                        <a:off x="546100" y="3600450"/>
                        <a:ext cx="7834313"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3" name="Rectangle 4">
            <a:extLst>
              <a:ext uri="{FF2B5EF4-FFF2-40B4-BE49-F238E27FC236}">
                <a16:creationId xmlns:a16="http://schemas.microsoft.com/office/drawing/2014/main" id="{6035F870-CB2C-47E7-AA77-80949CEE64F7}"/>
              </a:ext>
            </a:extLst>
          </p:cNvPr>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415876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7EFEE-2340-439A-9906-78EF1022E61C}"/>
              </a:ext>
            </a:extLst>
          </p:cNvPr>
          <p:cNvSpPr>
            <a:spLocks noGrp="1"/>
          </p:cNvSpPr>
          <p:nvPr>
            <p:ph type="title"/>
          </p:nvPr>
        </p:nvSpPr>
        <p:spPr>
          <a:xfrm>
            <a:off x="696913" y="609600"/>
            <a:ext cx="7772400" cy="533400"/>
          </a:xfrm>
        </p:spPr>
        <p:txBody>
          <a:bodyPr/>
          <a:lstStyle/>
          <a:p>
            <a:r>
              <a:rPr lang="en-US" sz="2800" dirty="0"/>
              <a:t>Items Discussed</a:t>
            </a:r>
          </a:p>
        </p:txBody>
      </p:sp>
      <p:sp>
        <p:nvSpPr>
          <p:cNvPr id="3" name="Content Placeholder 2">
            <a:extLst>
              <a:ext uri="{FF2B5EF4-FFF2-40B4-BE49-F238E27FC236}">
                <a16:creationId xmlns:a16="http://schemas.microsoft.com/office/drawing/2014/main" id="{E688CBFF-6841-4A69-ACB6-C9861AE6A4B7}"/>
              </a:ext>
            </a:extLst>
          </p:cNvPr>
          <p:cNvSpPr>
            <a:spLocks noGrp="1"/>
          </p:cNvSpPr>
          <p:nvPr>
            <p:ph idx="1"/>
          </p:nvPr>
        </p:nvSpPr>
        <p:spPr>
          <a:xfrm>
            <a:off x="533400" y="1112614"/>
            <a:ext cx="8686800" cy="5534799"/>
          </a:xfrm>
        </p:spPr>
        <p:txBody>
          <a:bodyPr/>
          <a:lstStyle/>
          <a:p>
            <a:pPr lvl="5">
              <a:spcBef>
                <a:spcPts val="0"/>
              </a:spcBef>
              <a:buFont typeface="Arial" panose="020B0604020202020204" pitchFamily="34" charset="0"/>
              <a:buChar char="•"/>
            </a:pPr>
            <a:endParaRPr lang="en-US" altLang="en-US" sz="1400" u="sng" dirty="0"/>
          </a:p>
          <a:p>
            <a:pPr>
              <a:spcBef>
                <a:spcPts val="0"/>
              </a:spcBef>
              <a:buFont typeface="Arial" panose="020B0604020202020204" pitchFamily="34" charset="0"/>
              <a:buChar char="•"/>
            </a:pPr>
            <a:r>
              <a:rPr lang="en-US" altLang="en-US" dirty="0"/>
              <a:t>EU ETSI and CEPT status in many groups </a:t>
            </a:r>
          </a:p>
          <a:p>
            <a:pPr lvl="1">
              <a:spcBef>
                <a:spcPts val="0"/>
              </a:spcBef>
              <a:buFont typeface="Arial" panose="020B0604020202020204" pitchFamily="34" charset="0"/>
              <a:buChar char="•"/>
            </a:pPr>
            <a:r>
              <a:rPr lang="en-US" altLang="en-US" dirty="0"/>
              <a:t>Including, though not all: </a:t>
            </a:r>
          </a:p>
          <a:p>
            <a:pPr lvl="1">
              <a:spcBef>
                <a:spcPts val="0"/>
              </a:spcBef>
              <a:buFont typeface="Arial" panose="020B0604020202020204" pitchFamily="34" charset="0"/>
              <a:buChar char="•"/>
            </a:pPr>
            <a:r>
              <a:rPr lang="en-US" altLang="en-US" dirty="0"/>
              <a:t>BRAN, ERM, EU Council, CEPT, WGSE, WGFM and  FM57</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Just a few highlights: </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EN 203 567 and EN 300 328 receiver requirements being </a:t>
            </a:r>
            <a:r>
              <a:rPr lang="en-US" altLang="en-US" dirty="0" err="1"/>
              <a:t>being</a:t>
            </a:r>
            <a:r>
              <a:rPr lang="en-US" altLang="en-US" dirty="0"/>
              <a:t> worked</a:t>
            </a:r>
          </a:p>
          <a:p>
            <a:pPr lvl="1">
              <a:spcBef>
                <a:spcPts val="0"/>
              </a:spcBef>
              <a:buFont typeface="Arial" panose="020B0604020202020204" pitchFamily="34" charset="0"/>
              <a:buChar char="•"/>
            </a:pPr>
            <a:r>
              <a:rPr lang="en-US" altLang="en-US" dirty="0"/>
              <a:t>2.4 GHz SRDoc working to remove PSD;   and potential rev to Rec. 70-03</a:t>
            </a:r>
          </a:p>
          <a:p>
            <a:pPr lvl="1">
              <a:spcBef>
                <a:spcPts val="0"/>
              </a:spcBef>
              <a:buFont typeface="Arial" panose="020B0604020202020204" pitchFamily="34" charset="0"/>
              <a:buChar char="•"/>
            </a:pPr>
            <a:r>
              <a:rPr lang="en-US" altLang="en-US" dirty="0"/>
              <a:t>UWB regulations approved, e.g. vehicles.  Next in 2021/22, above 6GHz</a:t>
            </a:r>
          </a:p>
          <a:p>
            <a:pPr lvl="1">
              <a:spcBef>
                <a:spcPts val="0"/>
              </a:spcBef>
              <a:buFont typeface="Arial" panose="020B0604020202020204" pitchFamily="34" charset="0"/>
              <a:buChar char="•"/>
            </a:pPr>
            <a:r>
              <a:rPr lang="en-US" altLang="en-US" dirty="0"/>
              <a:t>Delegated Act (on C-ITS) approval extended to July</a:t>
            </a:r>
          </a:p>
          <a:p>
            <a:pPr lvl="1">
              <a:spcBef>
                <a:spcPts val="0"/>
              </a:spcBef>
              <a:buFont typeface="Arial" panose="020B0604020202020204" pitchFamily="34" charset="0"/>
              <a:buChar char="•"/>
            </a:pPr>
            <a:r>
              <a:rPr lang="en-US" altLang="en-US" dirty="0"/>
              <a:t>All comments resolved in ECC report 302 (6GHz) going to WGSE.</a:t>
            </a:r>
          </a:p>
          <a:p>
            <a:pPr lvl="1">
              <a:spcBef>
                <a:spcPts val="0"/>
              </a:spcBef>
              <a:buFont typeface="Arial" panose="020B0604020202020204" pitchFamily="34" charset="0"/>
              <a:buChar char="•"/>
            </a:pPr>
            <a:r>
              <a:rPr lang="en-US" altLang="en-US" dirty="0"/>
              <a:t>Work on report A on feasibility of RLANs at 6GHz continues. </a:t>
            </a:r>
          </a:p>
          <a:p>
            <a:pPr lvl="2">
              <a:spcBef>
                <a:spcPts val="0"/>
              </a:spcBef>
              <a:buFont typeface="Arial" panose="020B0604020202020204" pitchFamily="34" charset="0"/>
              <a:buChar char="•"/>
            </a:pPr>
            <a:endParaRPr lang="en-US" altLang="en-US" sz="2000" dirty="0"/>
          </a:p>
          <a:p>
            <a:pPr lvl="1">
              <a:spcBef>
                <a:spcPts val="600"/>
              </a:spcBef>
              <a:buFont typeface="Arial" panose="020B0604020202020204" pitchFamily="34" charset="0"/>
              <a:buChar char="•"/>
            </a:pPr>
            <a:r>
              <a:rPr lang="en-US" altLang="en-US" dirty="0"/>
              <a:t>See 802.18 agenda/minutes, 18-19-0061/0062, for more details. </a:t>
            </a:r>
          </a:p>
        </p:txBody>
      </p:sp>
      <p:sp>
        <p:nvSpPr>
          <p:cNvPr id="4" name="Date Placeholder 3">
            <a:extLst>
              <a:ext uri="{FF2B5EF4-FFF2-40B4-BE49-F238E27FC236}">
                <a16:creationId xmlns:a16="http://schemas.microsoft.com/office/drawing/2014/main" id="{B3D02219-1223-4A94-B7A4-D63635EBBEF5}"/>
              </a:ext>
            </a:extLst>
          </p:cNvPr>
          <p:cNvSpPr>
            <a:spLocks noGrp="1"/>
          </p:cNvSpPr>
          <p:nvPr>
            <p:ph type="dt" sz="half" idx="10"/>
          </p:nvPr>
        </p:nvSpPr>
        <p:spPr/>
        <p:txBody>
          <a:bodyPr/>
          <a:lstStyle/>
          <a:p>
            <a:r>
              <a:rPr lang="en-US"/>
              <a:t>May 2019</a:t>
            </a:r>
            <a:endParaRPr lang="en-US" dirty="0"/>
          </a:p>
        </p:txBody>
      </p:sp>
      <p:sp>
        <p:nvSpPr>
          <p:cNvPr id="5" name="Footer Placeholder 4">
            <a:extLst>
              <a:ext uri="{FF2B5EF4-FFF2-40B4-BE49-F238E27FC236}">
                <a16:creationId xmlns:a16="http://schemas.microsoft.com/office/drawing/2014/main" id="{9CC7141F-4D14-416D-9A07-6BE0BD33A2C9}"/>
              </a:ext>
            </a:extLst>
          </p:cNvPr>
          <p:cNvSpPr>
            <a:spLocks noGrp="1"/>
          </p:cNvSpPr>
          <p:nvPr>
            <p:ph type="ftr" sz="quarter" idx="11"/>
          </p:nvPr>
        </p:nvSpPr>
        <p:spPr/>
        <p:txBody>
          <a:bodyPr/>
          <a:lstStyle/>
          <a:p>
            <a:r>
              <a:rPr lang="en-US" dirty="0"/>
              <a:t>Jay Holcomb (Itron)</a:t>
            </a:r>
          </a:p>
        </p:txBody>
      </p:sp>
      <p:sp>
        <p:nvSpPr>
          <p:cNvPr id="6" name="Slide Number Placeholder 5">
            <a:extLst>
              <a:ext uri="{FF2B5EF4-FFF2-40B4-BE49-F238E27FC236}">
                <a16:creationId xmlns:a16="http://schemas.microsoft.com/office/drawing/2014/main" id="{4A7F363D-C216-452D-A702-44C3E0830229}"/>
              </a:ext>
            </a:extLst>
          </p:cNvPr>
          <p:cNvSpPr>
            <a:spLocks noGrp="1"/>
          </p:cNvSpPr>
          <p:nvPr>
            <p:ph type="sldNum" sz="quarter" idx="12"/>
          </p:nvPr>
        </p:nvSpPr>
        <p:spPr/>
        <p:txBody>
          <a:bodyPr/>
          <a:lstStyle/>
          <a:p>
            <a:r>
              <a:rPr lang="en-US" dirty="0"/>
              <a:t>Slide </a:t>
            </a:r>
            <a:fld id="{AA8A01DF-F7FD-444B-8432-819BBAFADCAE}" type="slidenum">
              <a:rPr lang="en-US" smtClean="0"/>
              <a:pPr/>
              <a:t>2</a:t>
            </a:fld>
            <a:endParaRPr lang="en-US" dirty="0"/>
          </a:p>
        </p:txBody>
      </p:sp>
    </p:spTree>
    <p:extLst>
      <p:ext uri="{BB962C8B-B14F-4D97-AF65-F5344CB8AC3E}">
        <p14:creationId xmlns:p14="http://schemas.microsoft.com/office/powerpoint/2010/main" val="161135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7EFEE-2340-439A-9906-78EF1022E61C}"/>
              </a:ext>
            </a:extLst>
          </p:cNvPr>
          <p:cNvSpPr>
            <a:spLocks noGrp="1"/>
          </p:cNvSpPr>
          <p:nvPr>
            <p:ph type="title"/>
          </p:nvPr>
        </p:nvSpPr>
        <p:spPr>
          <a:xfrm>
            <a:off x="696913" y="609600"/>
            <a:ext cx="7772400" cy="533400"/>
          </a:xfrm>
        </p:spPr>
        <p:txBody>
          <a:bodyPr/>
          <a:lstStyle/>
          <a:p>
            <a:r>
              <a:rPr lang="en-US" sz="2800" dirty="0"/>
              <a:t>Items Discussed – cont.</a:t>
            </a:r>
          </a:p>
        </p:txBody>
      </p:sp>
      <p:sp>
        <p:nvSpPr>
          <p:cNvPr id="3" name="Content Placeholder 2">
            <a:extLst>
              <a:ext uri="{FF2B5EF4-FFF2-40B4-BE49-F238E27FC236}">
                <a16:creationId xmlns:a16="http://schemas.microsoft.com/office/drawing/2014/main" id="{E688CBFF-6841-4A69-ACB6-C9861AE6A4B7}"/>
              </a:ext>
            </a:extLst>
          </p:cNvPr>
          <p:cNvSpPr>
            <a:spLocks noGrp="1"/>
          </p:cNvSpPr>
          <p:nvPr>
            <p:ph idx="1"/>
          </p:nvPr>
        </p:nvSpPr>
        <p:spPr>
          <a:xfrm>
            <a:off x="609600" y="1066800"/>
            <a:ext cx="8153400" cy="5369199"/>
          </a:xfrm>
        </p:spPr>
        <p:txBody>
          <a:bodyPr/>
          <a:lstStyle/>
          <a:p>
            <a:pPr marL="0" indent="-365760">
              <a:spcBef>
                <a:spcPts val="0"/>
              </a:spcBef>
              <a:buFont typeface="Arial" panose="020B0604020202020204" pitchFamily="34" charset="0"/>
              <a:buChar char="•"/>
            </a:pPr>
            <a:endParaRPr lang="en-US" sz="2000" dirty="0"/>
          </a:p>
          <a:p>
            <a:pPr>
              <a:buFont typeface="Arial" panose="020B0604020202020204" pitchFamily="34" charset="0"/>
              <a:buChar char="•"/>
            </a:pPr>
            <a:r>
              <a:rPr lang="en-US" dirty="0"/>
              <a:t>5GAA ex </a:t>
            </a:r>
            <a:r>
              <a:rPr lang="en-US" dirty="0" err="1"/>
              <a:t>parte</a:t>
            </a:r>
            <a:r>
              <a:rPr lang="en-US" dirty="0"/>
              <a:t> requests the Commission consider a forward-looking approach and reconfigure U-NII-4 Band.</a:t>
            </a:r>
          </a:p>
          <a:p>
            <a:pPr lvl="1">
              <a:buFont typeface="Arial" panose="020B0604020202020204" pitchFamily="34" charset="0"/>
              <a:buChar char="•"/>
            </a:pPr>
            <a:r>
              <a:rPr lang="en-US" sz="1800" dirty="0">
                <a:hlinkClick r:id="rId2"/>
              </a:rPr>
              <a:t>https://www.fcc.gov/ecfs/search/filings?proceedings_name=18-357&amp;sort=date_disseminated,DESC</a:t>
            </a:r>
            <a:r>
              <a:rPr lang="en-US" sz="1800" dirty="0"/>
              <a:t> </a:t>
            </a:r>
          </a:p>
          <a:p>
            <a:pPr lvl="1">
              <a:buFont typeface="Arial" panose="020B0604020202020204" pitchFamily="34" charset="0"/>
              <a:buChar char="•"/>
            </a:pPr>
            <a:r>
              <a:rPr lang="en-US" sz="1800" dirty="0">
                <a:hlinkClick r:id="rId3"/>
              </a:rPr>
              <a:t>https://mentor.ieee.org/802.18/dcn/19/18-19-0051-00-0000-5gaa-waiver-ex-parte-notice-4-5-19-fcc-gn-18-357.pdf</a:t>
            </a:r>
            <a:r>
              <a:rPr lang="en-US" sz="1800" dirty="0"/>
              <a:t> </a:t>
            </a:r>
          </a:p>
          <a:p>
            <a:pPr lvl="1">
              <a:buFont typeface="Arial" panose="020B0604020202020204" pitchFamily="34" charset="0"/>
              <a:buChar char="•"/>
            </a:pPr>
            <a:r>
              <a:rPr lang="en-US" dirty="0"/>
              <a:t>Most of the meeting was on this and we did finish and approved to send to the LMSC for ballot for the FCC and the US DoT.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ACMA 5-Year outlook comment status</a:t>
            </a:r>
          </a:p>
          <a:p>
            <a:pPr lvl="1">
              <a:buFont typeface="Arial" panose="020B0604020202020204" pitchFamily="34" charset="0"/>
              <a:buChar char="•"/>
            </a:pPr>
            <a:r>
              <a:rPr lang="en-US" altLang="en-US" dirty="0"/>
              <a:t>Mentioned/requested to maintain UWB regulations at 6GHz</a:t>
            </a:r>
          </a:p>
          <a:p>
            <a:pPr lvl="1">
              <a:buFont typeface="Arial" panose="020B0604020202020204" pitchFamily="34" charset="0"/>
              <a:buChar char="•"/>
            </a:pPr>
            <a:r>
              <a:rPr lang="en-US" altLang="en-US" dirty="0"/>
              <a:t>Was approve by LMSC and uploaded to the ACMA this week </a:t>
            </a:r>
          </a:p>
          <a:p>
            <a:pPr lvl="1">
              <a:buFont typeface="Arial" panose="020B0604020202020204" pitchFamily="34" charset="0"/>
              <a:buChar char="•"/>
            </a:pPr>
            <a:r>
              <a:rPr lang="en-US" sz="1600" dirty="0">
                <a:hlinkClick r:id="rId4"/>
              </a:rPr>
              <a:t>https://mentor.ieee.org/802.18/dcn/19/18-19-0058-07-0000-acma-5yr-spectrum-outlook-2019-23-ieee-802-comments.pdf</a:t>
            </a:r>
            <a:r>
              <a:rPr lang="en-US" sz="1600" dirty="0"/>
              <a:t> </a:t>
            </a:r>
          </a:p>
          <a:p>
            <a:pPr marL="400050" lvl="1" indent="-365760">
              <a:spcBef>
                <a:spcPts val="0"/>
              </a:spcBef>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B3D02219-1223-4A94-B7A4-D63635EBBEF5}"/>
              </a:ext>
            </a:extLst>
          </p:cNvPr>
          <p:cNvSpPr>
            <a:spLocks noGrp="1"/>
          </p:cNvSpPr>
          <p:nvPr>
            <p:ph type="dt" sz="half" idx="10"/>
          </p:nvPr>
        </p:nvSpPr>
        <p:spPr/>
        <p:txBody>
          <a:bodyPr/>
          <a:lstStyle/>
          <a:p>
            <a:r>
              <a:rPr lang="en-US"/>
              <a:t>May 2019</a:t>
            </a:r>
            <a:endParaRPr lang="en-US" dirty="0"/>
          </a:p>
        </p:txBody>
      </p:sp>
      <p:sp>
        <p:nvSpPr>
          <p:cNvPr id="5" name="Footer Placeholder 4">
            <a:extLst>
              <a:ext uri="{FF2B5EF4-FFF2-40B4-BE49-F238E27FC236}">
                <a16:creationId xmlns:a16="http://schemas.microsoft.com/office/drawing/2014/main" id="{9CC7141F-4D14-416D-9A07-6BE0BD33A2C9}"/>
              </a:ext>
            </a:extLst>
          </p:cNvPr>
          <p:cNvSpPr>
            <a:spLocks noGrp="1"/>
          </p:cNvSpPr>
          <p:nvPr>
            <p:ph type="ftr" sz="quarter" idx="11"/>
          </p:nvPr>
        </p:nvSpPr>
        <p:spPr/>
        <p:txBody>
          <a:bodyPr/>
          <a:lstStyle/>
          <a:p>
            <a:r>
              <a:rPr lang="en-US" dirty="0"/>
              <a:t>Jay Holcomb (Itron)</a:t>
            </a:r>
          </a:p>
        </p:txBody>
      </p:sp>
      <p:sp>
        <p:nvSpPr>
          <p:cNvPr id="6" name="Slide Number Placeholder 5">
            <a:extLst>
              <a:ext uri="{FF2B5EF4-FFF2-40B4-BE49-F238E27FC236}">
                <a16:creationId xmlns:a16="http://schemas.microsoft.com/office/drawing/2014/main" id="{4A7F363D-C216-452D-A702-44C3E0830229}"/>
              </a:ext>
            </a:extLst>
          </p:cNvPr>
          <p:cNvSpPr>
            <a:spLocks noGrp="1"/>
          </p:cNvSpPr>
          <p:nvPr>
            <p:ph type="sldNum" sz="quarter" idx="12"/>
          </p:nvPr>
        </p:nvSpPr>
        <p:spPr/>
        <p:txBody>
          <a:bodyPr/>
          <a:lstStyle/>
          <a:p>
            <a:r>
              <a:rPr lang="en-US" dirty="0"/>
              <a:t>Slide </a:t>
            </a:r>
            <a:fld id="{AA8A01DF-F7FD-444B-8432-819BBAFADCAE}" type="slidenum">
              <a:rPr lang="en-US" smtClean="0"/>
              <a:pPr/>
              <a:t>3</a:t>
            </a:fld>
            <a:endParaRPr lang="en-US" dirty="0"/>
          </a:p>
        </p:txBody>
      </p:sp>
    </p:spTree>
    <p:extLst>
      <p:ext uri="{BB962C8B-B14F-4D97-AF65-F5344CB8AC3E}">
        <p14:creationId xmlns:p14="http://schemas.microsoft.com/office/powerpoint/2010/main" val="267972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2019</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dirty="0"/>
              <a:t>Slide </a:t>
            </a:r>
            <a:fld id="{AA8A01DF-F7FD-444B-8432-819BBAFADCAE}" type="slidenum">
              <a:rPr lang="en-US" smtClean="0"/>
              <a:pPr/>
              <a:t>4</a:t>
            </a:fld>
            <a:endParaRPr lang="en-US" dirty="0"/>
          </a:p>
        </p:txBody>
      </p:sp>
      <p:sp>
        <p:nvSpPr>
          <p:cNvPr id="7" name="Title 1"/>
          <p:cNvSpPr>
            <a:spLocks noGrp="1"/>
          </p:cNvSpPr>
          <p:nvPr>
            <p:ph type="title"/>
          </p:nvPr>
        </p:nvSpPr>
        <p:spPr>
          <a:xfrm>
            <a:off x="696913" y="685800"/>
            <a:ext cx="7772400" cy="533400"/>
          </a:xfrm>
        </p:spPr>
        <p:txBody>
          <a:bodyPr/>
          <a:lstStyle/>
          <a:p>
            <a:r>
              <a:rPr lang="en-US" altLang="en-US" sz="2800" dirty="0"/>
              <a:t>Approved</a:t>
            </a:r>
          </a:p>
        </p:txBody>
      </p:sp>
      <p:sp>
        <p:nvSpPr>
          <p:cNvPr id="8" name="Content Placeholder 2"/>
          <p:cNvSpPr>
            <a:spLocks noGrp="1"/>
          </p:cNvSpPr>
          <p:nvPr>
            <p:ph idx="1"/>
          </p:nvPr>
        </p:nvSpPr>
        <p:spPr>
          <a:xfrm>
            <a:off x="696913" y="1313655"/>
            <a:ext cx="7772400" cy="5161757"/>
          </a:xfrm>
        </p:spPr>
        <p:txBody>
          <a:bodyPr/>
          <a:lstStyle/>
          <a:p>
            <a:r>
              <a:rPr lang="en-US" altLang="en-US" dirty="0"/>
              <a:t>Documents Approved this week</a:t>
            </a:r>
            <a:endParaRPr lang="en-US" altLang="en-US" sz="2000" dirty="0"/>
          </a:p>
          <a:p>
            <a:pPr lvl="1"/>
            <a:r>
              <a:rPr lang="en-US" altLang="en-US" sz="2400" dirty="0"/>
              <a:t>Agenda for the week, with more detail on topics discussed.</a:t>
            </a:r>
          </a:p>
          <a:p>
            <a:pPr lvl="2"/>
            <a:r>
              <a:rPr lang="en-US" altLang="en-US" dirty="0">
                <a:hlinkClick r:id="rId2"/>
              </a:rPr>
              <a:t>https://mentor.ieee.org/802.18/dcn/19/18-19-0061-02-0000-agenda-atl-w-interim-14-16may2019-rr-tag.pptx</a:t>
            </a:r>
            <a:r>
              <a:rPr lang="en-US" altLang="en-US" dirty="0"/>
              <a:t> </a:t>
            </a:r>
            <a:endParaRPr lang="en-US" altLang="en-US" sz="2000" dirty="0"/>
          </a:p>
          <a:p>
            <a:pPr lvl="1"/>
            <a:endParaRPr lang="en-US" altLang="en-US" sz="2400" dirty="0"/>
          </a:p>
          <a:p>
            <a:pPr lvl="1"/>
            <a:r>
              <a:rPr lang="en-US" altLang="en-US" sz="2400" dirty="0"/>
              <a:t>March Plenary minutes</a:t>
            </a:r>
            <a:endParaRPr lang="en-US" altLang="en-US" sz="1400" dirty="0">
              <a:hlinkClick r:id="rId3"/>
            </a:endParaRPr>
          </a:p>
          <a:p>
            <a:pPr lvl="2"/>
            <a:r>
              <a:rPr lang="en-US" u="sng" dirty="0">
                <a:hlinkClick r:id="rId4"/>
              </a:rPr>
              <a:t>https://mentor.ieee.org/802.18/dcn/19/18-19-0032-00-0000-minutes-yvr-plenary-12-14mar2019-rr-tag.docx</a:t>
            </a:r>
            <a:endParaRPr lang="en-US" u="sng" dirty="0"/>
          </a:p>
          <a:p>
            <a:pPr lvl="1"/>
            <a:endParaRPr lang="en-US" altLang="en-US" sz="2200" dirty="0"/>
          </a:p>
          <a:p>
            <a:pPr lvl="1"/>
            <a:r>
              <a:rPr lang="en-US" altLang="en-US" sz="2200" dirty="0"/>
              <a:t>5GAA ex </a:t>
            </a:r>
            <a:r>
              <a:rPr lang="en-US" altLang="en-US" sz="2200" dirty="0" err="1"/>
              <a:t>parte</a:t>
            </a:r>
            <a:r>
              <a:rPr lang="en-US" altLang="en-US" sz="2200" dirty="0"/>
              <a:t> comments from IEEE 802</a:t>
            </a:r>
          </a:p>
          <a:p>
            <a:pPr lvl="2"/>
            <a:r>
              <a:rPr lang="en-US" altLang="en-US" sz="2000" dirty="0">
                <a:hlinkClick r:id="rId5"/>
              </a:rPr>
              <a:t>https://mentor.ieee.org/802.18/dcn/19/18-19-0064-03-0000-5gaa-ex-parte-05apr19-response-ieee-802-fcc-gn-18-357.docx</a:t>
            </a:r>
            <a:r>
              <a:rPr lang="en-US" altLang="en-US" sz="2000" dirty="0"/>
              <a:t> </a:t>
            </a:r>
            <a:endParaRPr lang="en-US" altLang="en-US" sz="2000" dirty="0">
              <a:highlight>
                <a:srgbClr val="FFFF00"/>
              </a:highlight>
            </a:endParaRPr>
          </a:p>
        </p:txBody>
      </p:sp>
    </p:spTree>
    <p:extLst>
      <p:ext uri="{BB962C8B-B14F-4D97-AF65-F5344CB8AC3E}">
        <p14:creationId xmlns:p14="http://schemas.microsoft.com/office/powerpoint/2010/main" val="2355173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2019</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dirty="0"/>
              <a:t>Slide </a:t>
            </a:r>
            <a:fld id="{AA8A01DF-F7FD-444B-8432-819BBAFADCAE}" type="slidenum">
              <a:rPr lang="en-US" smtClean="0"/>
              <a:pPr/>
              <a:t>5</a:t>
            </a:fld>
            <a:endParaRPr lang="en-US" dirty="0"/>
          </a:p>
        </p:txBody>
      </p:sp>
      <p:sp>
        <p:nvSpPr>
          <p:cNvPr id="7" name="Title 1"/>
          <p:cNvSpPr>
            <a:spLocks noGrp="1"/>
          </p:cNvSpPr>
          <p:nvPr>
            <p:ph type="title"/>
          </p:nvPr>
        </p:nvSpPr>
        <p:spPr>
          <a:xfrm>
            <a:off x="696913" y="685800"/>
            <a:ext cx="7772400" cy="533400"/>
          </a:xfrm>
        </p:spPr>
        <p:txBody>
          <a:bodyPr/>
          <a:lstStyle/>
          <a:p>
            <a:r>
              <a:rPr lang="en-US" altLang="en-US" sz="2800" dirty="0"/>
              <a:t>Next</a:t>
            </a:r>
          </a:p>
        </p:txBody>
      </p:sp>
      <p:sp>
        <p:nvSpPr>
          <p:cNvPr id="8" name="Content Placeholder 2"/>
          <p:cNvSpPr>
            <a:spLocks noGrp="1"/>
          </p:cNvSpPr>
          <p:nvPr>
            <p:ph idx="1"/>
          </p:nvPr>
        </p:nvSpPr>
        <p:spPr>
          <a:xfrm>
            <a:off x="696913" y="1313655"/>
            <a:ext cx="7772400" cy="5161757"/>
          </a:xfrm>
        </p:spPr>
        <p:txBody>
          <a:bodyPr/>
          <a:lstStyle/>
          <a:p>
            <a:endParaRPr lang="en-US" altLang="en-US" sz="2000" dirty="0"/>
          </a:p>
          <a:p>
            <a:pPr>
              <a:buFont typeface="Arial" panose="020B0604020202020204" pitchFamily="34" charset="0"/>
              <a:buChar char="•"/>
            </a:pPr>
            <a:r>
              <a:rPr lang="en-US" sz="2000" dirty="0"/>
              <a:t>Chair of 802.15.3d/THz IG has brought up, ITU-R SM.2352 on THz communications needs to be updated.</a:t>
            </a:r>
          </a:p>
          <a:p>
            <a:pPr lvl="1">
              <a:buFont typeface="Arial" panose="020B0604020202020204" pitchFamily="34" charset="0"/>
              <a:buChar char="•"/>
            </a:pPr>
            <a:r>
              <a:rPr lang="en-US" sz="1800" dirty="0"/>
              <a:t>The chair of 802.15.3d/THz IG will be working on the updated text for review in 802.18 and current plan is to share with 802.15 at the July Plenary and approve it there and have the  LMSC (aka EC) also approve for submission to ITU-R.  </a:t>
            </a:r>
          </a:p>
          <a:p>
            <a:pPr>
              <a:buFont typeface="Arial" panose="020B0604020202020204" pitchFamily="34" charset="0"/>
              <a:buChar char="•"/>
            </a:pPr>
            <a:endParaRPr lang="en-US" sz="2200" dirty="0"/>
          </a:p>
          <a:p>
            <a:pPr>
              <a:buFont typeface="Arial" panose="020B0604020202020204" pitchFamily="34" charset="0"/>
              <a:buChar char="•"/>
            </a:pPr>
            <a:r>
              <a:rPr lang="en-US" sz="2000" dirty="0"/>
              <a:t>Start to investigate what our ongoing connection with ITU-R/WRC-xx and IEEE 802 is and are any changes needed.</a:t>
            </a:r>
          </a:p>
          <a:p>
            <a:pPr>
              <a:buFont typeface="Arial" panose="020B0604020202020204" pitchFamily="34" charset="0"/>
              <a:buChar char="•"/>
            </a:pPr>
            <a:endParaRPr lang="en-US" dirty="0"/>
          </a:p>
          <a:p>
            <a:pPr>
              <a:buFont typeface="Arial" panose="020B0604020202020204" pitchFamily="34" charset="0"/>
              <a:buChar char="•"/>
            </a:pPr>
            <a:r>
              <a:rPr lang="en-US" sz="2000" dirty="0"/>
              <a:t>Also, still in need of a RR-TAG vice-chair and secretary.  If any interest please see the Chair. </a:t>
            </a:r>
          </a:p>
        </p:txBody>
      </p:sp>
    </p:spTree>
    <p:extLst>
      <p:ext uri="{BB962C8B-B14F-4D97-AF65-F5344CB8AC3E}">
        <p14:creationId xmlns:p14="http://schemas.microsoft.com/office/powerpoint/2010/main" val="816912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May 2019</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dirty="0"/>
              <a:t>Slide </a:t>
            </a:r>
            <a:fld id="{AA8A01DF-F7FD-444B-8432-819BBAFADCAE}" type="slidenum">
              <a:rPr lang="en-US" smtClean="0"/>
              <a:pPr/>
              <a:t>6</a:t>
            </a:fld>
            <a:endParaRPr lang="en-US" dirty="0"/>
          </a:p>
        </p:txBody>
      </p:sp>
      <p:sp>
        <p:nvSpPr>
          <p:cNvPr id="7" name="Title 1"/>
          <p:cNvSpPr>
            <a:spLocks noGrp="1"/>
          </p:cNvSpPr>
          <p:nvPr>
            <p:ph type="title"/>
          </p:nvPr>
        </p:nvSpPr>
        <p:spPr>
          <a:xfrm>
            <a:off x="696913" y="685800"/>
            <a:ext cx="7772400" cy="1066800"/>
          </a:xfrm>
        </p:spPr>
        <p:txBody>
          <a:bodyPr/>
          <a:lstStyle/>
          <a:p>
            <a:r>
              <a:rPr lang="en-GB" sz="2800" dirty="0"/>
              <a:t>802.18 Meeting Close</a:t>
            </a:r>
            <a:endParaRPr lang="en-US" sz="2800" dirty="0"/>
          </a:p>
        </p:txBody>
      </p:sp>
      <p:sp>
        <p:nvSpPr>
          <p:cNvPr id="8" name="Content Placeholder 2"/>
          <p:cNvSpPr>
            <a:spLocks noGrp="1"/>
          </p:cNvSpPr>
          <p:nvPr>
            <p:ph idx="1"/>
          </p:nvPr>
        </p:nvSpPr>
        <p:spPr>
          <a:xfrm>
            <a:off x="697878" y="1518213"/>
            <a:ext cx="7749209" cy="4951413"/>
          </a:xfrm>
        </p:spPr>
        <p:txBody>
          <a:bodyPr/>
          <a:lstStyle/>
          <a:p>
            <a:r>
              <a:rPr lang="en-US" sz="2000" dirty="0"/>
              <a:t>The RR-TAG adjourned AM1 Thursday this week. </a:t>
            </a:r>
          </a:p>
          <a:p>
            <a:pPr lvl="1"/>
            <a:r>
              <a:rPr lang="en-US" sz="2000" dirty="0"/>
              <a:t>Will hold weekly, as needed, teleconferences, 15:00-15:55et Thursdays</a:t>
            </a:r>
          </a:p>
          <a:p>
            <a:pPr lvl="1"/>
            <a:endParaRPr lang="en-US" dirty="0"/>
          </a:p>
          <a:p>
            <a:pPr lvl="1"/>
            <a:r>
              <a:rPr lang="en-US" b="1" dirty="0"/>
              <a:t>Next teleconference planned for 30 May 2019, </a:t>
            </a:r>
            <a:r>
              <a:rPr lang="en-US" dirty="0"/>
              <a:t>1500et/1200pt </a:t>
            </a:r>
          </a:p>
          <a:p>
            <a:pPr lvl="2"/>
            <a:r>
              <a:rPr lang="en-US" sz="2000" dirty="0"/>
              <a:t>Call in information: </a:t>
            </a:r>
            <a:r>
              <a:rPr lang="en-US" altLang="en-US" sz="2000" dirty="0"/>
              <a:t>18-16/0038-12 </a:t>
            </a:r>
            <a:r>
              <a:rPr lang="en-US" altLang="en-US" sz="2000" b="1" dirty="0"/>
              <a:t>(</a:t>
            </a:r>
            <a:r>
              <a:rPr lang="en-US" altLang="en-US" sz="2000" b="1" i="1" u="sng" dirty="0"/>
              <a:t>or latest</a:t>
            </a:r>
            <a:r>
              <a:rPr lang="en-US" altLang="en-US" sz="2000" b="1" dirty="0"/>
              <a:t>)</a:t>
            </a:r>
            <a:endParaRPr lang="en-US" sz="2000" b="1" dirty="0"/>
          </a:p>
          <a:p>
            <a:pPr lvl="2"/>
            <a:r>
              <a:rPr lang="en-US" sz="2000" dirty="0"/>
              <a:t>All notices are sent through the 802.18 list server reflector. </a:t>
            </a:r>
          </a:p>
          <a:p>
            <a:pPr lvl="2"/>
            <a:r>
              <a:rPr lang="en-US" sz="2000" dirty="0"/>
              <a:t>Note: no teleconference 23 May. </a:t>
            </a:r>
          </a:p>
          <a:p>
            <a:endParaRPr lang="en-US" sz="2000" b="0" dirty="0"/>
          </a:p>
          <a:p>
            <a:pPr>
              <a:buFont typeface="Arial" panose="020B0604020202020204" pitchFamily="34" charset="0"/>
              <a:buChar char="•"/>
            </a:pPr>
            <a:r>
              <a:rPr lang="en-US" sz="1800" b="0" dirty="0"/>
              <a:t>The next face to face meeting of the 802.18 RR-TAG will be at the IEEE 802, 16 – 18 July Plenary in the </a:t>
            </a:r>
            <a:r>
              <a:rPr lang="it-IT" sz="1800" b="0" dirty="0"/>
              <a:t>Austria Center Vienna, Vienna, Austria</a:t>
            </a:r>
          </a:p>
          <a:p>
            <a:pPr lvl="1">
              <a:buFont typeface="Arial" panose="020B0604020202020204" pitchFamily="34" charset="0"/>
              <a:buChar char="•"/>
            </a:pPr>
            <a:r>
              <a:rPr lang="en-US" sz="1800" dirty="0"/>
              <a:t>Normal time slots, Tuesday AM2 and Thursday AM1</a:t>
            </a:r>
          </a:p>
          <a:p>
            <a:pPr lvl="3">
              <a:buFont typeface="Arial" panose="020B0604020202020204" pitchFamily="34" charset="0"/>
              <a:buChar char="•"/>
            </a:pPr>
            <a:endParaRPr lang="en-US" dirty="0"/>
          </a:p>
          <a:p>
            <a:pPr>
              <a:buFont typeface="Arial" panose="020B0604020202020204" pitchFamily="34" charset="0"/>
              <a:buChar char="•"/>
            </a:pPr>
            <a:r>
              <a:rPr lang="en-US" dirty="0"/>
              <a:t>Thank You</a:t>
            </a:r>
          </a:p>
        </p:txBody>
      </p:sp>
    </p:spTree>
    <p:extLst>
      <p:ext uri="{BB962C8B-B14F-4D97-AF65-F5344CB8AC3E}">
        <p14:creationId xmlns:p14="http://schemas.microsoft.com/office/powerpoint/2010/main" val="4259647115"/>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2903</TotalTime>
  <Words>605</Words>
  <Application>Microsoft Office PowerPoint</Application>
  <PresentationFormat>On-screen Show (4:3)</PresentationFormat>
  <Paragraphs>84</Paragraphs>
  <Slides>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802-18-Submission</vt:lpstr>
      <vt:lpstr>Document</vt:lpstr>
      <vt:lpstr>IEEE 802.18 RR-TAG Atlanta, GA USA, Wireless Interim  Liaison  from 802.18 to 802.15</vt:lpstr>
      <vt:lpstr>Items Discussed</vt:lpstr>
      <vt:lpstr>Items Discussed – cont.</vt:lpstr>
      <vt:lpstr>Approved</vt:lpstr>
      <vt:lpstr>Next</vt:lpstr>
      <vt:lpstr>802.18 Meeting Close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
  <cp:keywords>___</cp:keywords>
  <cp:lastModifiedBy>Holcomb, Jay</cp:lastModifiedBy>
  <cp:revision>646</cp:revision>
  <cp:lastPrinted>2012-05-17T14:33:36Z</cp:lastPrinted>
  <dcterms:created xsi:type="dcterms:W3CDTF">2012-05-17T18:49:07Z</dcterms:created>
  <dcterms:modified xsi:type="dcterms:W3CDTF">2019-05-17T03:16:25Z</dcterms:modified>
</cp:coreProperties>
</file>