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19" r:id="rId2"/>
    <p:sldId id="490" r:id="rId3"/>
    <p:sldId id="491" r:id="rId4"/>
    <p:sldId id="477" r:id="rId5"/>
    <p:sldId id="492" r:id="rId6"/>
    <p:sldId id="32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5179" autoAdjust="0"/>
  </p:normalViewPr>
  <p:slideViewPr>
    <p:cSldViewPr>
      <p:cViewPr varScale="1">
        <p:scale>
          <a:sx n="106" d="100"/>
          <a:sy n="106" d="100"/>
        </p:scale>
        <p:origin x="114" y="15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090"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65375" y="175081"/>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08238" y="95706"/>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a:t>
            </a:fld>
            <a:endParaRPr lang="en-US" dirty="0"/>
          </a:p>
        </p:txBody>
      </p:sp>
    </p:spTree>
    <p:extLst>
      <p:ext uri="{BB962C8B-B14F-4D97-AF65-F5344CB8AC3E}">
        <p14:creationId xmlns:p14="http://schemas.microsoft.com/office/powerpoint/2010/main" val="16396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May 2019</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May 2019</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802.15-19/0200r00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8-07-0000-acma-5yr-spectrum-outlook-2019-23-ieee-802-comment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061-02-0000-agenda-atl-w-interim-14-16may2019-rr-tag.pptx"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32-00-0000-minutes-yvr-plenary-12-14mar2019-rr-tag.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dirty="0"/>
            </a:br>
            <a:r>
              <a:rPr lang="en-US" sz="2400" dirty="0"/>
              <a:t>Atlanta, GA USA, Wireless Interim </a:t>
            </a:r>
            <a:br>
              <a:rPr lang="en-US" sz="2400" dirty="0"/>
            </a:br>
            <a:r>
              <a:rPr lang="en-GB" sz="2400" dirty="0"/>
              <a:t>Liaison  from 802.18 to 802.15</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458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14 Mar 19</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16 Mar 19</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546100" y="3600450"/>
          <a:ext cx="7834313" cy="2508250"/>
        </p:xfrm>
        <a:graphic>
          <a:graphicData uri="http://schemas.openxmlformats.org/presentationml/2006/ole">
            <mc:AlternateContent xmlns:mc="http://schemas.openxmlformats.org/markup-compatibility/2006">
              <mc:Choice xmlns:v="urn:schemas-microsoft-com:vml" Requires="v">
                <p:oleObj spid="_x0000_s2124" name="Document" r:id="rId4" imgW="8245941" imgH="2648712" progId="Word.Document.8">
                  <p:embed/>
                </p:oleObj>
              </mc:Choice>
              <mc:Fallback>
                <p:oleObj name="Document" r:id="rId4" imgW="8245941" imgH="2648712" progId="Word.Document.8">
                  <p:embed/>
                  <p:pic>
                    <p:nvPicPr>
                      <p:cNvPr id="3075" name="Object 3"/>
                      <p:cNvPicPr>
                        <a:picLocks noChangeAspect="1" noChangeArrowheads="1"/>
                      </p:cNvPicPr>
                      <p:nvPr/>
                    </p:nvPicPr>
                    <p:blipFill>
                      <a:blip r:embed="rId5"/>
                      <a:srcRect/>
                      <a:stretch>
                        <a:fillRect/>
                      </a:stretch>
                    </p:blipFill>
                    <p:spPr bwMode="auto">
                      <a:xfrm>
                        <a:off x="546100"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sz="2800" dirty="0"/>
              <a:t>Items Discussed</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533400" y="1112614"/>
            <a:ext cx="8686800"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1">
              <a:spcBef>
                <a:spcPts val="0"/>
              </a:spcBef>
              <a:buFont typeface="Arial" panose="020B0604020202020204" pitchFamily="34" charset="0"/>
              <a:buChar char="•"/>
            </a:pPr>
            <a:r>
              <a:rPr lang="en-US" altLang="en-US" dirty="0"/>
              <a:t>Including, though not all: </a:t>
            </a:r>
          </a:p>
          <a:p>
            <a:pPr lvl="1">
              <a:spcBef>
                <a:spcPts val="0"/>
              </a:spcBef>
              <a:buFont typeface="Arial" panose="020B0604020202020204" pitchFamily="34" charset="0"/>
              <a:buChar char="•"/>
            </a:pPr>
            <a:r>
              <a:rPr lang="en-US" altLang="en-US" dirty="0"/>
              <a:t>BRAN, ERM, EU Council, CEPT, WGSE, WGFM and  FM57</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Just a few highlights: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EN 203 567 and EN 300 328 receiver requirements being </a:t>
            </a:r>
            <a:r>
              <a:rPr lang="en-US" altLang="en-US" dirty="0" err="1"/>
              <a:t>being</a:t>
            </a:r>
            <a:r>
              <a:rPr lang="en-US" altLang="en-US" dirty="0"/>
              <a:t> worked</a:t>
            </a:r>
          </a:p>
          <a:p>
            <a:pPr lvl="1">
              <a:spcBef>
                <a:spcPts val="0"/>
              </a:spcBef>
              <a:buFont typeface="Arial" panose="020B0604020202020204" pitchFamily="34" charset="0"/>
              <a:buChar char="•"/>
            </a:pPr>
            <a:r>
              <a:rPr lang="en-US" altLang="en-US" dirty="0"/>
              <a:t>2.4 GHz SRDoc working to remove PSD;   and potential rev to Rec. 70-03</a:t>
            </a:r>
          </a:p>
          <a:p>
            <a:pPr lvl="1">
              <a:spcBef>
                <a:spcPts val="0"/>
              </a:spcBef>
              <a:buFont typeface="Arial" panose="020B0604020202020204" pitchFamily="34" charset="0"/>
              <a:buChar char="•"/>
            </a:pPr>
            <a:r>
              <a:rPr lang="en-US" altLang="en-US" dirty="0"/>
              <a:t>UWB regulations approved, e.g. vehicles.  Next in 2021/22, above 6GHz</a:t>
            </a:r>
          </a:p>
          <a:p>
            <a:pPr lvl="1">
              <a:spcBef>
                <a:spcPts val="0"/>
              </a:spcBef>
              <a:buFont typeface="Arial" panose="020B0604020202020204" pitchFamily="34" charset="0"/>
              <a:buChar char="•"/>
            </a:pPr>
            <a:r>
              <a:rPr lang="en-US" altLang="en-US" dirty="0"/>
              <a:t>Delegated Act (on C-ITS) approval extended to July</a:t>
            </a:r>
          </a:p>
          <a:p>
            <a:pPr lvl="1">
              <a:spcBef>
                <a:spcPts val="0"/>
              </a:spcBef>
              <a:buFont typeface="Arial" panose="020B0604020202020204" pitchFamily="34" charset="0"/>
              <a:buChar char="•"/>
            </a:pPr>
            <a:r>
              <a:rPr lang="en-US" altLang="en-US" dirty="0"/>
              <a:t>All comments resolved in ECC report 302 (6GHz) going to WGSE.</a:t>
            </a:r>
          </a:p>
          <a:p>
            <a:pPr lvl="1">
              <a:spcBef>
                <a:spcPts val="0"/>
              </a:spcBef>
              <a:buFont typeface="Arial" panose="020B0604020202020204" pitchFamily="34" charset="0"/>
              <a:buChar char="•"/>
            </a:pPr>
            <a:r>
              <a:rPr lang="en-US" altLang="en-US" dirty="0"/>
              <a:t>Work on report A on feasibility of RLANs at 6GHz continues. </a:t>
            </a:r>
          </a:p>
          <a:p>
            <a:pPr lvl="2">
              <a:spcBef>
                <a:spcPts val="0"/>
              </a:spcBef>
              <a:buFont typeface="Arial" panose="020B0604020202020204" pitchFamily="34" charset="0"/>
              <a:buChar char="•"/>
            </a:pPr>
            <a:endParaRPr lang="en-US" altLang="en-US" sz="2000" dirty="0"/>
          </a:p>
          <a:p>
            <a:pPr lvl="1">
              <a:spcBef>
                <a:spcPts val="600"/>
              </a:spcBef>
              <a:buFont typeface="Arial" panose="020B0604020202020204" pitchFamily="34" charset="0"/>
              <a:buChar char="•"/>
            </a:pPr>
            <a:r>
              <a:rPr lang="en-US" altLang="en-US" dirty="0"/>
              <a:t>See 802.18 agenda/minutes, 18-19-0061/0062, for more details. </a:t>
            </a:r>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dirty="0"/>
              <a:t>Slide </a:t>
            </a:r>
            <a:fld id="{AA8A01DF-F7FD-444B-8432-819BBAFADCAE}" type="slidenum">
              <a:rPr lang="en-US" smtClean="0"/>
              <a:pPr/>
              <a:t>2</a:t>
            </a:fld>
            <a:endParaRPr lang="en-US" dirty="0"/>
          </a:p>
        </p:txBody>
      </p:sp>
    </p:spTree>
    <p:extLst>
      <p:ext uri="{BB962C8B-B14F-4D97-AF65-F5344CB8AC3E}">
        <p14:creationId xmlns:p14="http://schemas.microsoft.com/office/powerpoint/2010/main" val="16113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sz="2800" dirty="0"/>
              <a:t>Items Discussed – cont.</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609600" y="1066800"/>
            <a:ext cx="8153400" cy="5369199"/>
          </a:xfrm>
        </p:spPr>
        <p:txBody>
          <a:bodyPr/>
          <a:lstStyle/>
          <a:p>
            <a:pPr marL="0" indent="-365760">
              <a:spcBef>
                <a:spcPts val="0"/>
              </a:spcBef>
              <a:buFont typeface="Arial" panose="020B0604020202020204" pitchFamily="34" charset="0"/>
              <a:buChar char="•"/>
            </a:pPr>
            <a:endParaRPr lang="en-US" sz="2000" dirty="0"/>
          </a:p>
          <a:p>
            <a:pPr>
              <a:buFont typeface="Arial" panose="020B0604020202020204" pitchFamily="34" charset="0"/>
              <a:buChar char="•"/>
            </a:pPr>
            <a:r>
              <a:rPr lang="en-US" dirty="0"/>
              <a:t>5GAA ex </a:t>
            </a:r>
            <a:r>
              <a:rPr lang="en-US" dirty="0" err="1"/>
              <a:t>parte</a:t>
            </a:r>
            <a:r>
              <a:rPr lang="en-US" dirty="0"/>
              <a:t> requests the Commission consider a forward-looking approach and reconfigure U-NII-4 Band.</a:t>
            </a:r>
          </a:p>
          <a:p>
            <a:pPr lvl="1">
              <a:buFont typeface="Arial" panose="020B0604020202020204" pitchFamily="34" charset="0"/>
              <a:buChar char="•"/>
            </a:pPr>
            <a:r>
              <a:rPr lang="en-US" sz="1800" dirty="0">
                <a:hlinkClick r:id="rId2"/>
              </a:rPr>
              <a:t>https://www.fcc.gov/ecfs/search/filings?proceedings_name=18-357&amp;sort=date_disseminated,DESC</a:t>
            </a:r>
            <a:r>
              <a:rPr lang="en-US" sz="1800" dirty="0"/>
              <a:t> </a:t>
            </a:r>
          </a:p>
          <a:p>
            <a:pPr lvl="1">
              <a:buFont typeface="Arial" panose="020B0604020202020204" pitchFamily="34" charset="0"/>
              <a:buChar char="•"/>
            </a:pPr>
            <a:r>
              <a:rPr lang="en-US" sz="1800" dirty="0">
                <a:hlinkClick r:id="rId3"/>
              </a:rPr>
              <a:t>https://mentor.ieee.org/802.18/dcn/19/18-19-0051-00-0000-5gaa-waiver-ex-parte-notice-4-5-19-fcc-gn-18-357.pdf</a:t>
            </a:r>
            <a:r>
              <a:rPr lang="en-US" sz="1800" dirty="0"/>
              <a:t> </a:t>
            </a:r>
          </a:p>
          <a:p>
            <a:pPr lvl="1">
              <a:buFont typeface="Arial" panose="020B0604020202020204" pitchFamily="34" charset="0"/>
              <a:buChar char="•"/>
            </a:pPr>
            <a:r>
              <a:rPr lang="en-US" dirty="0"/>
              <a:t>Most of the meeting was on this and we did finish and approved to send to the LMSC for ballot for the FCC and the US DoT.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ACMA 5-Year outlook comment status</a:t>
            </a:r>
          </a:p>
          <a:p>
            <a:pPr lvl="1">
              <a:buFont typeface="Arial" panose="020B0604020202020204" pitchFamily="34" charset="0"/>
              <a:buChar char="•"/>
            </a:pPr>
            <a:r>
              <a:rPr lang="en-US" altLang="en-US" dirty="0"/>
              <a:t>Mentioned/requested to maintain UWB regulations at 6GHz</a:t>
            </a:r>
          </a:p>
          <a:p>
            <a:pPr lvl="1">
              <a:buFont typeface="Arial" panose="020B0604020202020204" pitchFamily="34" charset="0"/>
              <a:buChar char="•"/>
            </a:pPr>
            <a:r>
              <a:rPr lang="en-US" altLang="en-US" dirty="0"/>
              <a:t>Was approve by LMSC and uploaded to the ACMA this week </a:t>
            </a:r>
          </a:p>
          <a:p>
            <a:pPr lvl="1">
              <a:buFont typeface="Arial" panose="020B0604020202020204" pitchFamily="34" charset="0"/>
              <a:buChar char="•"/>
            </a:pPr>
            <a:r>
              <a:rPr lang="en-US" sz="1600" dirty="0">
                <a:hlinkClick r:id="rId4"/>
              </a:rPr>
              <a:t>https://mentor.ieee.org/802.18/dcn/19/18-19-0058-07-0000-acma-5yr-spectrum-outlook-2019-23-ieee-802-comments.pdf</a:t>
            </a:r>
            <a:r>
              <a:rPr lang="en-US" sz="1600" dirty="0"/>
              <a:t> </a:t>
            </a:r>
          </a:p>
          <a:p>
            <a:pPr marL="400050" lvl="1" indent="-365760">
              <a:spcBef>
                <a:spcPts val="0"/>
              </a:spcBef>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dirty="0"/>
              <a:t>Slide </a:t>
            </a:r>
            <a:fld id="{AA8A01DF-F7FD-444B-8432-819BBAFADCAE}" type="slidenum">
              <a:rPr lang="en-US" smtClean="0"/>
              <a:pPr/>
              <a:t>3</a:t>
            </a:fld>
            <a:endParaRPr lang="en-US" dirty="0"/>
          </a:p>
        </p:txBody>
      </p:sp>
    </p:spTree>
    <p:extLst>
      <p:ext uri="{BB962C8B-B14F-4D97-AF65-F5344CB8AC3E}">
        <p14:creationId xmlns:p14="http://schemas.microsoft.com/office/powerpoint/2010/main" val="26797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4</a:t>
            </a:fld>
            <a:endParaRPr lang="en-US" dirty="0"/>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5"/>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altLang="en-US" dirty="0">
                <a:hlinkClick r:id="rId2"/>
              </a:rPr>
              <a:t>https://mentor.ieee.org/802.18/dcn/19/18-19-0061-02-0000-agenda-atl-w-interim-14-16may2019-rr-tag.pptx</a:t>
            </a:r>
            <a:r>
              <a:rPr lang="en-US" altLang="en-US" dirty="0"/>
              <a:t> </a:t>
            </a:r>
            <a:endParaRPr lang="en-US" altLang="en-US" sz="2000" dirty="0"/>
          </a:p>
          <a:p>
            <a:pPr lvl="1"/>
            <a:endParaRPr lang="en-US" altLang="en-US" sz="2400" dirty="0"/>
          </a:p>
          <a:p>
            <a:pPr lvl="1"/>
            <a:r>
              <a:rPr lang="en-US" altLang="en-US" sz="2400" dirty="0"/>
              <a:t>March Plenary minutes</a:t>
            </a:r>
            <a:endParaRPr lang="en-US" altLang="en-US" sz="1400" dirty="0">
              <a:hlinkClick r:id="rId3"/>
            </a:endParaRPr>
          </a:p>
          <a:p>
            <a:pPr lvl="2"/>
            <a:r>
              <a:rPr lang="en-US" u="sng" dirty="0">
                <a:hlinkClick r:id="rId4"/>
              </a:rPr>
              <a:t>https://mentor.ieee.org/802.18/dcn/19/18-19-0032-00-0000-minutes-yvr-plenary-12-14mar2019-rr-tag.docx</a:t>
            </a:r>
            <a:endParaRPr lang="en-US" u="sng" dirty="0"/>
          </a:p>
          <a:p>
            <a:pPr lvl="1"/>
            <a:endParaRPr lang="en-US" altLang="en-US" sz="2200" dirty="0"/>
          </a:p>
          <a:p>
            <a:pPr lvl="1"/>
            <a:r>
              <a:rPr lang="en-US" altLang="en-US" sz="2200" dirty="0"/>
              <a:t>5GAA ex </a:t>
            </a:r>
            <a:r>
              <a:rPr lang="en-US" altLang="en-US" sz="2200" dirty="0" err="1"/>
              <a:t>parte</a:t>
            </a:r>
            <a:r>
              <a:rPr lang="en-US" altLang="en-US" sz="2200" dirty="0"/>
              <a:t> comments from IEEE 802</a:t>
            </a:r>
          </a:p>
          <a:p>
            <a:pPr lvl="2"/>
            <a:r>
              <a:rPr lang="en-US" altLang="en-US" sz="2000" dirty="0">
                <a:hlinkClick r:id="rId5"/>
              </a:rPr>
              <a:t>https://mentor.ieee.org/802.18/dcn/19/18-19-0064-03-0000-5gaa-ex-parte-05apr19-response-ieee-802-fcc-gn-18-357.docx</a:t>
            </a:r>
            <a:r>
              <a:rPr lang="en-US" altLang="en-US" sz="2000" dirty="0"/>
              <a:t> </a:t>
            </a:r>
            <a:endParaRPr lang="en-US" altLang="en-US" sz="2000" dirty="0">
              <a:highlight>
                <a:srgbClr val="FFFF00"/>
              </a:highlight>
            </a:endParaRPr>
          </a:p>
        </p:txBody>
      </p:sp>
    </p:spTree>
    <p:extLst>
      <p:ext uri="{BB962C8B-B14F-4D97-AF65-F5344CB8AC3E}">
        <p14:creationId xmlns:p14="http://schemas.microsoft.com/office/powerpoint/2010/main" val="235517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5</a:t>
            </a:fld>
            <a:endParaRPr lang="en-US" dirty="0"/>
          </a:p>
        </p:txBody>
      </p:sp>
      <p:sp>
        <p:nvSpPr>
          <p:cNvPr id="7" name="Title 1"/>
          <p:cNvSpPr>
            <a:spLocks noGrp="1"/>
          </p:cNvSpPr>
          <p:nvPr>
            <p:ph type="title"/>
          </p:nvPr>
        </p:nvSpPr>
        <p:spPr>
          <a:xfrm>
            <a:off x="696913" y="685800"/>
            <a:ext cx="7772400" cy="533400"/>
          </a:xfrm>
        </p:spPr>
        <p:txBody>
          <a:bodyPr/>
          <a:lstStyle/>
          <a:p>
            <a:r>
              <a:rPr lang="en-US" altLang="en-US" sz="2800" dirty="0"/>
              <a:t>Next</a:t>
            </a:r>
          </a:p>
        </p:txBody>
      </p:sp>
      <p:sp>
        <p:nvSpPr>
          <p:cNvPr id="8" name="Content Placeholder 2"/>
          <p:cNvSpPr>
            <a:spLocks noGrp="1"/>
          </p:cNvSpPr>
          <p:nvPr>
            <p:ph idx="1"/>
          </p:nvPr>
        </p:nvSpPr>
        <p:spPr>
          <a:xfrm>
            <a:off x="696913" y="1313655"/>
            <a:ext cx="7772400" cy="5161757"/>
          </a:xfrm>
        </p:spPr>
        <p:txBody>
          <a:bodyPr/>
          <a:lstStyle/>
          <a:p>
            <a:endParaRPr lang="en-US" altLang="en-US" sz="2000" dirty="0"/>
          </a:p>
          <a:p>
            <a:pPr>
              <a:buFont typeface="Arial" panose="020B0604020202020204" pitchFamily="34" charset="0"/>
              <a:buChar char="•"/>
            </a:pPr>
            <a:r>
              <a:rPr lang="en-US" sz="2000" dirty="0"/>
              <a:t>Chair of 802.15.3d/THz IG has brought up, ITU-R SM.2352 on THz communications needs to be updated.</a:t>
            </a:r>
          </a:p>
          <a:p>
            <a:pPr lvl="1">
              <a:buFont typeface="Arial" panose="020B0604020202020204" pitchFamily="34" charset="0"/>
              <a:buChar char="•"/>
            </a:pPr>
            <a:r>
              <a:rPr lang="en-US" sz="1800" dirty="0"/>
              <a:t>The chair of 802.15.3d/THz IG will be working on the updated text for review in 802.18 and current plan is to share with 802.15 at the July Plenary and approve it there and have the  LMSC (aka EC) also approve for submission to ITU-R.  </a:t>
            </a:r>
          </a:p>
          <a:p>
            <a:pPr>
              <a:buFont typeface="Arial" panose="020B0604020202020204" pitchFamily="34" charset="0"/>
              <a:buChar char="•"/>
            </a:pPr>
            <a:endParaRPr lang="en-US" sz="2200" dirty="0"/>
          </a:p>
          <a:p>
            <a:pPr>
              <a:buFont typeface="Arial" panose="020B0604020202020204" pitchFamily="34" charset="0"/>
              <a:buChar char="•"/>
            </a:pPr>
            <a:r>
              <a:rPr lang="en-US" sz="2000" dirty="0"/>
              <a:t>Also, still in need of a RR-TAG vice-chair and secretary.  If any interest please see the Chair. </a:t>
            </a:r>
          </a:p>
        </p:txBody>
      </p:sp>
    </p:spTree>
    <p:extLst>
      <p:ext uri="{BB962C8B-B14F-4D97-AF65-F5344CB8AC3E}">
        <p14:creationId xmlns:p14="http://schemas.microsoft.com/office/powerpoint/2010/main" val="81691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6</a:t>
            </a:fld>
            <a:endParaRPr lang="en-US" dirty="0"/>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7878" y="1518213"/>
            <a:ext cx="7749209" cy="4951413"/>
          </a:xfrm>
        </p:spPr>
        <p:txBody>
          <a:bodyPr/>
          <a:lstStyle/>
          <a:p>
            <a:r>
              <a:rPr lang="en-US" sz="2000" dirty="0"/>
              <a:t>The RR-TAG adjourned AM1 Thursday this week. </a:t>
            </a:r>
          </a:p>
          <a:p>
            <a:pPr lvl="1"/>
            <a:r>
              <a:rPr lang="en-US" sz="2000" dirty="0"/>
              <a:t>Will hold weekly, as needed, teleconferences, 15:00-15:55et Thursdays</a:t>
            </a:r>
          </a:p>
          <a:p>
            <a:pPr lvl="1"/>
            <a:endParaRPr lang="en-US" dirty="0"/>
          </a:p>
          <a:p>
            <a:pPr lvl="1"/>
            <a:r>
              <a:rPr lang="en-US" b="1" dirty="0"/>
              <a:t>Next teleconference planned for 30 May 2019, </a:t>
            </a:r>
            <a:r>
              <a:rPr lang="en-US" dirty="0"/>
              <a:t>1500et/1200pt </a:t>
            </a:r>
          </a:p>
          <a:p>
            <a:pPr lvl="2"/>
            <a:r>
              <a:rPr lang="en-US" sz="2000" dirty="0"/>
              <a:t>Call in information: </a:t>
            </a:r>
            <a:r>
              <a:rPr lang="en-US" altLang="en-US" sz="2000" dirty="0"/>
              <a:t>18-16/0038-12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23 May. </a:t>
            </a:r>
          </a:p>
          <a:p>
            <a:endParaRPr lang="en-US" sz="2000" b="0" dirty="0"/>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2902</TotalTime>
  <Words>584</Words>
  <Application>Microsoft Office PowerPoint</Application>
  <PresentationFormat>On-screen Show (4:3)</PresentationFormat>
  <Paragraphs>82</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802-18-Submission</vt:lpstr>
      <vt:lpstr>Document</vt:lpstr>
      <vt:lpstr>IEEE 802.18 RR-TAG Atlanta, GA USA, Wireless Interim  Liaison  from 802.18 to 802.15</vt:lpstr>
      <vt:lpstr>Items Discussed</vt:lpstr>
      <vt:lpstr>Items Discussed – cont.</vt:lpstr>
      <vt:lpstr>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644</cp:revision>
  <cp:lastPrinted>2012-05-17T14:33:36Z</cp:lastPrinted>
  <dcterms:created xsi:type="dcterms:W3CDTF">2012-05-17T18:49:07Z</dcterms:created>
  <dcterms:modified xsi:type="dcterms:W3CDTF">2019-05-16T19:55:45Z</dcterms:modified>
</cp:coreProperties>
</file>