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87" r:id="rId2"/>
    <p:sldId id="327" r:id="rId3"/>
    <p:sldId id="337" r:id="rId4"/>
    <p:sldId id="332" r:id="rId5"/>
    <p:sldId id="338" r:id="rId6"/>
    <p:sldId id="339" r:id="rId7"/>
    <p:sldId id="333"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BE5F99-444D-429A-85E5-3B30BEB14AB4}" v="14" dt="2019-01-17T21:33:29.5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96"/>
    <p:restoredTop sz="95701" autoAdjust="0"/>
  </p:normalViewPr>
  <p:slideViewPr>
    <p:cSldViewPr>
      <p:cViewPr varScale="1">
        <p:scale>
          <a:sx n="78" d="100"/>
          <a:sy n="78" d="100"/>
        </p:scale>
        <p:origin x="1003"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730091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85800" y="357072"/>
            <a:ext cx="1600200" cy="215444"/>
          </a:xfrm>
          <a:ln/>
        </p:spPr>
        <p:txBody>
          <a:bodyPr/>
          <a:lstStyle>
            <a:lvl1pPr>
              <a:defRPr/>
            </a:lvl1pPr>
          </a:lstStyle>
          <a:p>
            <a:pPr>
              <a:defRPr/>
            </a:pPr>
            <a:r>
              <a:rPr lang="en-US"/>
              <a:t>&lt;January 2019&gt;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&lt;January 2019&gt;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&lt;January 2019&gt;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&lt;January 2019&gt;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&lt;January 2019&gt;</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&lt;January 2019&gt;</a:t>
            </a:r>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&lt;January 2019&gt;</a:t>
            </a:r>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xfrm>
            <a:off x="685800" y="356616"/>
            <a:ext cx="1600200" cy="215900"/>
          </a:xfrm>
          <a:ln/>
        </p:spPr>
        <p:txBody>
          <a:bodyPr/>
          <a:lstStyle>
            <a:lvl1pPr>
              <a:defRPr/>
            </a:lvl1pPr>
          </a:lstStyle>
          <a:p>
            <a:pPr>
              <a:defRPr/>
            </a:pPr>
            <a:r>
              <a:rPr lang="en-US"/>
              <a:t>&lt;January 2019&gt;</a:t>
            </a:r>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&lt;January 2019&gt;</a:t>
            </a:r>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&lt;January 2019&gt;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&lt;January 2019&gt;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&lt;March 2019&gt;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Tim Harrington (Pro-ID)</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19600" y="380752"/>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15-19-0181-00-004z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Date Placeholder 5"/>
          <p:cNvSpPr>
            <a:spLocks noGrp="1"/>
          </p:cNvSpPr>
          <p:nvPr>
            <p:ph type="dt" sz="half" idx="10"/>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&lt;January 2019&gt;</a:t>
            </a:r>
            <a:endParaRPr lang="en-US" dirty="0"/>
          </a:p>
        </p:txBody>
      </p:sp>
      <p:sp>
        <p:nvSpPr>
          <p:cNvPr id="15361"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
        <p:nvSpPr>
          <p:cNvPr id="15362" name="Slide Number Placeholder 3"/>
          <p:cNvSpPr>
            <a:spLocks noGrp="1"/>
          </p:cNvSpPr>
          <p:nvPr>
            <p:ph type="sldNum" sz="quarter" idx="12"/>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smtClean="0"/>
              <a:pPr/>
              <a:t>1</a:t>
            </a:fld>
            <a:endParaRPr lang="en-US"/>
          </a:p>
        </p:txBody>
      </p:sp>
      <p:sp>
        <p:nvSpPr>
          <p:cNvPr id="27651" name="Rectangle 3"/>
          <p:cNvSpPr>
            <a:spLocks noChangeArrowheads="1"/>
          </p:cNvSpPr>
          <p:nvPr/>
        </p:nvSpPr>
        <p:spPr bwMode="auto">
          <a:xfrm>
            <a:off x="152400" y="920621"/>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latin typeface="Times New Roman" pitchFamily="18" charset="0"/>
                <a:ea typeface="ＭＳ Ｐゴシック" pitchFamily="-65" charset="-128"/>
                <a:cs typeface="+mn-cs"/>
              </a:rPr>
              <a:t>Submission Title:</a:t>
            </a:r>
            <a:r>
              <a:rPr lang="en-US" sz="1600" dirty="0">
                <a:latin typeface="Times New Roman" pitchFamily="18" charset="0"/>
                <a:ea typeface="ＭＳ Ｐゴシック" pitchFamily="-65" charset="-128"/>
                <a:cs typeface="+mn-cs"/>
              </a:rPr>
              <a:t> [TG4z </a:t>
            </a:r>
            <a:r>
              <a:rPr lang="en-US" sz="1600" dirty="0" err="1">
                <a:latin typeface="Times New Roman" pitchFamily="18" charset="0"/>
                <a:ea typeface="ＭＳ Ｐゴシック" pitchFamily="-65" charset="-128"/>
                <a:cs typeface="+mn-cs"/>
              </a:rPr>
              <a:t>EiR</a:t>
            </a:r>
            <a:r>
              <a:rPr lang="en-US" sz="1600" dirty="0">
                <a:latin typeface="Times New Roman" pitchFamily="18" charset="0"/>
                <a:ea typeface="ＭＳ Ｐゴシック" pitchFamily="-65" charset="-128"/>
                <a:cs typeface="+mn-cs"/>
              </a:rPr>
              <a:t> Closing Report]	</a:t>
            </a:r>
          </a:p>
          <a:p>
            <a:pPr eaLnBrk="0" hangingPunct="0">
              <a:defRPr/>
            </a:pPr>
            <a:r>
              <a:rPr lang="en-US" sz="1600" b="1" dirty="0">
                <a:latin typeface="Times New Roman" pitchFamily="18" charset="0"/>
                <a:ea typeface="ＭＳ Ｐゴシック" pitchFamily="-65" charset="-128"/>
                <a:cs typeface="+mn-cs"/>
              </a:rPr>
              <a:t>Date Submitted: </a:t>
            </a:r>
            <a:r>
              <a:rPr lang="en-US" sz="1600" dirty="0">
                <a:latin typeface="Times New Roman" pitchFamily="18" charset="0"/>
                <a:ea typeface="ＭＳ Ｐゴシック" pitchFamily="-65" charset="-128"/>
                <a:cs typeface="+mn-cs"/>
              </a:rPr>
              <a:t>[17 March 2019]	</a:t>
            </a:r>
          </a:p>
          <a:p>
            <a:pPr eaLnBrk="0" hangingPunct="0">
              <a:defRPr/>
            </a:pPr>
            <a:r>
              <a:rPr lang="en-US" sz="1600" b="1" dirty="0">
                <a:latin typeface="Times New Roman" pitchFamily="18" charset="0"/>
                <a:ea typeface="ＭＳ Ｐゴシック" pitchFamily="-65" charset="-128"/>
                <a:cs typeface="+mn-cs"/>
              </a:rPr>
              <a:t>Source:</a:t>
            </a:r>
            <a:r>
              <a:rPr lang="en-US" sz="1600" dirty="0">
                <a:latin typeface="Times New Roman" pitchFamily="18" charset="0"/>
                <a:ea typeface="ＭＳ Ｐゴシック" pitchFamily="-65" charset="-128"/>
                <a:cs typeface="+mn-cs"/>
              </a:rPr>
              <a:t> [Tim Harrington] Company [Pro-ID]</a:t>
            </a:r>
          </a:p>
          <a:p>
            <a:pPr eaLnBrk="0" hangingPunct="0">
              <a:defRPr/>
            </a:pPr>
            <a:r>
              <a:rPr lang="en-US" sz="1600" dirty="0">
                <a:latin typeface="Times New Roman" pitchFamily="18" charset="0"/>
                <a:ea typeface="ＭＳ Ｐゴシック" pitchFamily="-65" charset="-128"/>
                <a:cs typeface="+mn-cs"/>
              </a:rPr>
              <a:t>Address [Los Gatos, CA]</a:t>
            </a:r>
          </a:p>
          <a:p>
            <a:pPr eaLnBrk="0" hangingPunct="0">
              <a:defRPr/>
            </a:pPr>
            <a:r>
              <a:rPr lang="en-US" sz="1600" dirty="0">
                <a:latin typeface="Times New Roman" pitchFamily="18" charset="0"/>
                <a:ea typeface="ＭＳ Ｐゴシック" pitchFamily="-65" charset="-128"/>
                <a:cs typeface="+mn-cs"/>
              </a:rPr>
              <a:t>Voice:[408-309-2503], E-Mail:[Timhr950@outlook.com]	</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Re:</a:t>
            </a:r>
            <a:r>
              <a:rPr lang="en-US" sz="1600" dirty="0">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rPr>
              <a:t>TG4z EIR Closing Report </a:t>
            </a:r>
            <a:r>
              <a:rPr lang="en-US" sz="1600" dirty="0">
                <a:latin typeface="Times New Roman" pitchFamily="18" charset="0"/>
                <a:ea typeface="ＭＳ Ｐゴシック" pitchFamily="-65" charset="-128"/>
                <a:cs typeface="+mn-cs"/>
              </a:rPr>
              <a:t>for March 2019 plenary session]</a:t>
            </a:r>
            <a:r>
              <a:rPr lang="en-US" dirty="0">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Abstract:</a:t>
            </a:r>
            <a:r>
              <a:rPr lang="en-US" sz="1600" dirty="0">
                <a:latin typeface="Times New Roman" pitchFamily="18" charset="0"/>
                <a:ea typeface="ＭＳ Ｐゴシック" pitchFamily="-65" charset="-128"/>
                <a:cs typeface="+mn-cs"/>
              </a:rPr>
              <a:t>	[IEEE 802.15 </a:t>
            </a:r>
            <a:r>
              <a:rPr lang="en-US" sz="1600" dirty="0">
                <a:latin typeface="Times New Roman" pitchFamily="18" charset="0"/>
                <a:ea typeface="ＭＳ Ｐゴシック" pitchFamily="-65" charset="-128"/>
              </a:rPr>
              <a:t>TG4z EIR Closing Report for March 2019 interim session</a:t>
            </a:r>
            <a:r>
              <a:rPr lang="en-US" sz="1600" dirty="0">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Purpose:</a:t>
            </a:r>
            <a:r>
              <a:rPr lang="en-US" sz="1600" dirty="0">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rPr>
              <a:t>IEEE 802.15 TG4z EIR Closing Report for March 2019 interim session</a:t>
            </a:r>
            <a:r>
              <a:rPr lang="en-US" sz="1600" dirty="0">
                <a:latin typeface="Times New Roman" pitchFamily="18" charset="0"/>
                <a:ea typeface="ＭＳ Ｐゴシック" pitchFamily="-65" charset="-128"/>
                <a:cs typeface="+mn-cs"/>
              </a:rPr>
              <a:t>]</a:t>
            </a:r>
          </a:p>
          <a:p>
            <a:pPr eaLnBrk="0" hangingPunct="0">
              <a:defRPr/>
            </a:pPr>
            <a:r>
              <a:rPr lang="en-US" sz="1600" b="1" dirty="0">
                <a:latin typeface="Times New Roman" pitchFamily="18" charset="0"/>
                <a:ea typeface="ＭＳ Ｐゴシック" pitchFamily="-65" charset="-128"/>
                <a:cs typeface="+mn-cs"/>
              </a:rPr>
              <a:t>Notice:</a:t>
            </a:r>
            <a:r>
              <a:rPr lang="en-US" sz="1600" dirty="0">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470025"/>
          </a:xfrm>
        </p:spPr>
        <p:txBody>
          <a:bodyPr/>
          <a:lstStyle/>
          <a:p>
            <a:r>
              <a:rPr lang="en-US" dirty="0"/>
              <a:t>IEEE 802.15.4z </a:t>
            </a:r>
            <a:r>
              <a:rPr lang="en-US" dirty="0" err="1"/>
              <a:t>EiR</a:t>
            </a:r>
            <a:r>
              <a:rPr lang="en-US" dirty="0"/>
              <a:t> Closing report</a:t>
            </a:r>
          </a:p>
        </p:txBody>
      </p:sp>
      <p:sp>
        <p:nvSpPr>
          <p:cNvPr id="3" name="Subtitle 2"/>
          <p:cNvSpPr>
            <a:spLocks noGrp="1"/>
          </p:cNvSpPr>
          <p:nvPr>
            <p:ph type="subTitle" idx="1"/>
          </p:nvPr>
        </p:nvSpPr>
        <p:spPr>
          <a:xfrm>
            <a:off x="1371600" y="3432175"/>
            <a:ext cx="6400800" cy="1752600"/>
          </a:xfrm>
        </p:spPr>
        <p:txBody>
          <a:bodyPr/>
          <a:lstStyle/>
          <a:p>
            <a:r>
              <a:rPr lang="en-US" dirty="0">
                <a:latin typeface="+mj-lt"/>
              </a:rPr>
              <a:t>March 14, 2019</a:t>
            </a:r>
          </a:p>
          <a:p>
            <a:endParaRPr lang="en-US" dirty="0">
              <a:latin typeface="+mj-lt"/>
            </a:endParaRPr>
          </a:p>
          <a:p>
            <a:r>
              <a:rPr lang="en-US" altLang="ja-JP" dirty="0">
                <a:latin typeface="+mj-lt"/>
              </a:rPr>
              <a:t>Tim Harrington</a:t>
            </a:r>
          </a:p>
          <a:p>
            <a:r>
              <a:rPr lang="en-US" dirty="0">
                <a:latin typeface="+mj-lt"/>
              </a:rPr>
              <a:t>IEEE 802.15  TG4z </a:t>
            </a:r>
            <a:r>
              <a:rPr lang="en-US" dirty="0" err="1">
                <a:latin typeface="+mj-lt"/>
              </a:rPr>
              <a:t>EiR</a:t>
            </a:r>
            <a:r>
              <a:rPr lang="en-US" dirty="0">
                <a:latin typeface="+mj-lt"/>
              </a:rPr>
              <a:t> Chair</a:t>
            </a:r>
          </a:p>
          <a:p>
            <a:endParaRPr lang="en-US" dirty="0"/>
          </a:p>
          <a:p>
            <a:endParaRPr lang="en-US" dirty="0"/>
          </a:p>
        </p:txBody>
      </p:sp>
      <p:sp>
        <p:nvSpPr>
          <p:cNvPr id="9" name="Date Placeholder 5">
            <a:extLst>
              <a:ext uri="{FF2B5EF4-FFF2-40B4-BE49-F238E27FC236}">
                <a16:creationId xmlns:a16="http://schemas.microsoft.com/office/drawing/2014/main" id="{A2BE8F4C-C4C3-49A7-B92A-3654BDD7E870}"/>
              </a:ext>
            </a:extLst>
          </p:cNvPr>
          <p:cNvSpPr>
            <a:spLocks noGrp="1"/>
          </p:cNvSpPr>
          <p:nvPr>
            <p:ph type="dt" sz="half" idx="10"/>
          </p:nvPr>
        </p:nvSpPr>
        <p:spPr>
          <a:xfrm>
            <a:off x="685800" y="412234"/>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March 2019&gt;</a:t>
            </a:r>
          </a:p>
        </p:txBody>
      </p:sp>
      <p:sp>
        <p:nvSpPr>
          <p:cNvPr id="8" name="Footer Placeholder 2">
            <a:extLst>
              <a:ext uri="{FF2B5EF4-FFF2-40B4-BE49-F238E27FC236}">
                <a16:creationId xmlns:a16="http://schemas.microsoft.com/office/drawing/2014/main" id="{AB22CD4A-7FA1-4A59-A372-55265C95FC8B}"/>
              </a:ext>
            </a:extLst>
          </p:cNvPr>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
        <p:nvSpPr>
          <p:cNvPr id="6" name="Slide Number Placeholder 5"/>
          <p:cNvSpPr>
            <a:spLocks noGrp="1"/>
          </p:cNvSpPr>
          <p:nvPr>
            <p:ph type="sldNum" sz="quarter" idx="12"/>
          </p:nvPr>
        </p:nvSpPr>
        <p:spPr/>
        <p:txBody>
          <a:bodyPr/>
          <a:lstStyle/>
          <a:p>
            <a:r>
              <a:rPr lang="en-US" altLang="ko-KR"/>
              <a:t>Slide </a:t>
            </a:r>
            <a:fld id="{B8505083-D182-4BF7-B1A7-D3F76AEDD19D}" type="slidenum">
              <a:rPr lang="en-US" altLang="ko-KR" smtClean="0"/>
              <a:pPr/>
              <a:t>2</a:t>
            </a:fld>
            <a:endParaRPr lang="en-US" altLang="ko-KR" dirty="0"/>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23831-EE36-4148-BBF6-BD2DCB294C84}"/>
              </a:ext>
            </a:extLst>
          </p:cNvPr>
          <p:cNvSpPr>
            <a:spLocks noGrp="1"/>
          </p:cNvSpPr>
          <p:nvPr>
            <p:ph type="title"/>
          </p:nvPr>
        </p:nvSpPr>
        <p:spPr/>
        <p:txBody>
          <a:bodyPr/>
          <a:lstStyle/>
          <a:p>
            <a:r>
              <a:rPr lang="en-US" dirty="0"/>
              <a:t>Accomplishments</a:t>
            </a:r>
          </a:p>
        </p:txBody>
      </p:sp>
      <p:sp>
        <p:nvSpPr>
          <p:cNvPr id="3" name="Content Placeholder 2">
            <a:extLst>
              <a:ext uri="{FF2B5EF4-FFF2-40B4-BE49-F238E27FC236}">
                <a16:creationId xmlns:a16="http://schemas.microsoft.com/office/drawing/2014/main" id="{C8661547-E7FE-4216-B014-A974163B41E2}"/>
              </a:ext>
            </a:extLst>
          </p:cNvPr>
          <p:cNvSpPr>
            <a:spLocks noGrp="1"/>
          </p:cNvSpPr>
          <p:nvPr>
            <p:ph idx="1"/>
          </p:nvPr>
        </p:nvSpPr>
        <p:spPr/>
        <p:txBody>
          <a:bodyPr/>
          <a:lstStyle/>
          <a:p>
            <a:r>
              <a:rPr lang="en-US" dirty="0"/>
              <a:t>Comment Resolution of informal ballot</a:t>
            </a:r>
          </a:p>
          <a:p>
            <a:pPr lvl="1"/>
            <a:r>
              <a:rPr lang="en-US" dirty="0"/>
              <a:t>387 Comments resolved</a:t>
            </a:r>
          </a:p>
          <a:p>
            <a:r>
              <a:rPr lang="en-US" dirty="0"/>
              <a:t>Drafted and approved CAD</a:t>
            </a:r>
          </a:p>
          <a:p>
            <a:endParaRPr lang="en-US" dirty="0"/>
          </a:p>
        </p:txBody>
      </p:sp>
      <p:sp>
        <p:nvSpPr>
          <p:cNvPr id="8" name="Date Placeholder 5">
            <a:extLst>
              <a:ext uri="{FF2B5EF4-FFF2-40B4-BE49-F238E27FC236}">
                <a16:creationId xmlns:a16="http://schemas.microsoft.com/office/drawing/2014/main" id="{044981DE-F59F-43CF-8841-91CD9D6EDEEB}"/>
              </a:ext>
            </a:extLst>
          </p:cNvPr>
          <p:cNvSpPr>
            <a:spLocks noGrp="1"/>
          </p:cNvSpPr>
          <p:nvPr>
            <p:ph type="dt" sz="half" idx="10"/>
          </p:nvPr>
        </p:nvSpPr>
        <p:spPr>
          <a:xfrm>
            <a:off x="685800" y="412234"/>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&lt;March 2019&gt;</a:t>
            </a:r>
          </a:p>
        </p:txBody>
      </p:sp>
      <p:sp>
        <p:nvSpPr>
          <p:cNvPr id="6" name="Slide Number Placeholder 5">
            <a:extLst>
              <a:ext uri="{FF2B5EF4-FFF2-40B4-BE49-F238E27FC236}">
                <a16:creationId xmlns:a16="http://schemas.microsoft.com/office/drawing/2014/main" id="{74B13D77-E68A-45FF-9F70-970C0260672B}"/>
              </a:ext>
            </a:extLst>
          </p:cNvPr>
          <p:cNvSpPr>
            <a:spLocks noGrp="1"/>
          </p:cNvSpPr>
          <p:nvPr>
            <p:ph type="sldNum" sz="quarter" idx="12"/>
          </p:nvPr>
        </p:nvSpPr>
        <p:spPr/>
        <p:txBody>
          <a:bodyPr/>
          <a:lstStyle/>
          <a:p>
            <a:r>
              <a:rPr lang="en-US" dirty="0"/>
              <a:t>Slide </a:t>
            </a:r>
            <a:fld id="{7415733E-E371-8944-98C6-8B637C4A033A}" type="slidenum">
              <a:rPr lang="en-US" smtClean="0"/>
              <a:pPr/>
              <a:t>3</a:t>
            </a:fld>
            <a:endParaRPr lang="en-US" dirty="0"/>
          </a:p>
        </p:txBody>
      </p:sp>
      <p:sp>
        <p:nvSpPr>
          <p:cNvPr id="14" name="Footer Placeholder 2">
            <a:extLst>
              <a:ext uri="{FF2B5EF4-FFF2-40B4-BE49-F238E27FC236}">
                <a16:creationId xmlns:a16="http://schemas.microsoft.com/office/drawing/2014/main" id="{38F61146-FBD8-40CC-8E87-2D5E3AA13D56}"/>
              </a:ext>
            </a:extLst>
          </p:cNvPr>
          <p:cNvSpPr>
            <a:spLocks noGrp="1"/>
          </p:cNvSpPr>
          <p:nvPr>
            <p:ph type="ftr" sz="quarter" idx="11"/>
          </p:nvPr>
        </p:nvSpPr>
        <p:spPr>
          <a:xfrm>
            <a:off x="5486400" y="6475413"/>
            <a:ext cx="3124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Tree>
    <p:extLst>
      <p:ext uri="{BB962C8B-B14F-4D97-AF65-F5344CB8AC3E}">
        <p14:creationId xmlns:p14="http://schemas.microsoft.com/office/powerpoint/2010/main" val="3713206816"/>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Timeline</a:t>
            </a:r>
          </a:p>
        </p:txBody>
      </p:sp>
      <p:sp>
        <p:nvSpPr>
          <p:cNvPr id="5124" name="Text Box 4"/>
          <p:cNvSpPr txBox="1">
            <a:spLocks noChangeArrowheads="1"/>
          </p:cNvSpPr>
          <p:nvPr/>
        </p:nvSpPr>
        <p:spPr bwMode="auto">
          <a:xfrm>
            <a:off x="381000" y="1523999"/>
            <a:ext cx="8277746" cy="4951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000" dirty="0">
                <a:solidFill>
                  <a:srgbClr val="000000"/>
                </a:solidFill>
              </a:rPr>
              <a:t>March 2018 </a:t>
            </a:r>
            <a:r>
              <a:rPr lang="mr-IN" altLang="en-US" sz="2000" dirty="0">
                <a:solidFill>
                  <a:srgbClr val="000000"/>
                </a:solidFill>
              </a:rPr>
              <a:t>–</a:t>
            </a:r>
            <a:r>
              <a:rPr lang="en-US" altLang="en-US" sz="2000" dirty="0">
                <a:solidFill>
                  <a:srgbClr val="000000"/>
                </a:solidFill>
              </a:rPr>
              <a:t> 2</a:t>
            </a:r>
            <a:r>
              <a:rPr lang="en-US" altLang="en-US" sz="2000" baseline="30000" dirty="0">
                <a:solidFill>
                  <a:srgbClr val="000000"/>
                </a:solidFill>
              </a:rPr>
              <a:t>nd</a:t>
            </a:r>
            <a:r>
              <a:rPr lang="en-US" altLang="en-US" sz="2000" dirty="0">
                <a:solidFill>
                  <a:srgbClr val="000000"/>
                </a:solidFill>
              </a:rPr>
              <a:t> Call for proposals – resolved comments on  PAR and CSD</a:t>
            </a:r>
          </a:p>
          <a:p>
            <a:pPr marL="800100" indent="-457200" eaLnBrk="1" hangingPunct="1">
              <a:spcBef>
                <a:spcPts val="375"/>
              </a:spcBef>
              <a:buSzPct val="100000"/>
              <a:buFont typeface="Arial" panose="020B0604020202020204" pitchFamily="34" charset="0"/>
              <a:buChar char="•"/>
            </a:pPr>
            <a:r>
              <a:rPr lang="en-US" altLang="en-US" sz="2000" dirty="0">
                <a:solidFill>
                  <a:srgbClr val="000000"/>
                </a:solidFill>
              </a:rPr>
              <a:t>July 2018 </a:t>
            </a:r>
            <a:r>
              <a:rPr lang="mr-IN" altLang="en-US" sz="2000" dirty="0">
                <a:solidFill>
                  <a:srgbClr val="000000"/>
                </a:solidFill>
              </a:rPr>
              <a:t>–</a:t>
            </a:r>
            <a:r>
              <a:rPr lang="en-US" altLang="en-US" sz="2000" dirty="0">
                <a:solidFill>
                  <a:srgbClr val="000000"/>
                </a:solidFill>
              </a:rPr>
              <a:t> Review new proposals – Merge Baselines for draft</a:t>
            </a:r>
          </a:p>
          <a:p>
            <a:pPr marL="800100" indent="-457200" eaLnBrk="1" hangingPunct="1">
              <a:spcBef>
                <a:spcPts val="375"/>
              </a:spcBef>
              <a:buSzPct val="100000"/>
              <a:buFont typeface="Arial" panose="020B0604020202020204" pitchFamily="34" charset="0"/>
              <a:buChar char="•"/>
            </a:pPr>
            <a:r>
              <a:rPr lang="en-US" altLang="en-US" sz="2000" dirty="0">
                <a:solidFill>
                  <a:srgbClr val="000000"/>
                </a:solidFill>
              </a:rPr>
              <a:t>September 2018 </a:t>
            </a:r>
            <a:r>
              <a:rPr lang="mr-IN" altLang="en-US" sz="2000" dirty="0">
                <a:solidFill>
                  <a:srgbClr val="000000"/>
                </a:solidFill>
              </a:rPr>
              <a:t>–</a:t>
            </a:r>
            <a:r>
              <a:rPr lang="en-US" altLang="en-US" sz="2000" dirty="0">
                <a:solidFill>
                  <a:srgbClr val="000000"/>
                </a:solidFill>
              </a:rPr>
              <a:t> Drafting using merged baselines</a:t>
            </a:r>
          </a:p>
          <a:p>
            <a:pPr marL="800100" indent="-457200" eaLnBrk="1" hangingPunct="1">
              <a:spcBef>
                <a:spcPts val="375"/>
              </a:spcBef>
              <a:buSzPct val="100000"/>
              <a:buFont typeface="Arial" panose="020B0604020202020204" pitchFamily="34" charset="0"/>
              <a:buChar char="•"/>
            </a:pPr>
            <a:r>
              <a:rPr lang="en-US" altLang="en-US" sz="2000" dirty="0">
                <a:solidFill>
                  <a:srgbClr val="000000"/>
                </a:solidFill>
              </a:rPr>
              <a:t>November 2018 – Drafting using merged baselines</a:t>
            </a:r>
          </a:p>
          <a:p>
            <a:pPr marL="800100" indent="-457200" eaLnBrk="1" hangingPunct="1">
              <a:spcBef>
                <a:spcPts val="375"/>
              </a:spcBef>
              <a:buSzPct val="100000"/>
              <a:buFont typeface="Arial" panose="020B0604020202020204" pitchFamily="34" charset="0"/>
              <a:buChar char="•"/>
            </a:pPr>
            <a:r>
              <a:rPr lang="en-US" altLang="en-US" sz="2000" dirty="0">
                <a:solidFill>
                  <a:schemeClr val="tx1"/>
                </a:solidFill>
              </a:rPr>
              <a:t>January 2019 – Send Draft to TEG</a:t>
            </a:r>
          </a:p>
          <a:p>
            <a:pPr marL="800100" indent="-457200" eaLnBrk="1" hangingPunct="1">
              <a:spcBef>
                <a:spcPts val="375"/>
              </a:spcBef>
              <a:buSzPct val="100000"/>
              <a:buFont typeface="Arial" panose="020B0604020202020204" pitchFamily="34" charset="0"/>
              <a:buChar char="•"/>
            </a:pPr>
            <a:r>
              <a:rPr lang="en-US" altLang="en-US" sz="2000" dirty="0">
                <a:solidFill>
                  <a:schemeClr val="tx1"/>
                </a:solidFill>
              </a:rPr>
              <a:t>March 2019 – TEG Comment Resolution - Initiate WG Letter Ballot</a:t>
            </a:r>
          </a:p>
          <a:p>
            <a:pPr marL="800100" indent="-457200" eaLnBrk="1" hangingPunct="1">
              <a:spcBef>
                <a:spcPts val="375"/>
              </a:spcBef>
              <a:buSzPct val="100000"/>
              <a:buFont typeface="Arial" panose="020B0604020202020204" pitchFamily="34" charset="0"/>
              <a:buChar char="•"/>
            </a:pPr>
            <a:r>
              <a:rPr lang="en-US" altLang="en-US" sz="2000" dirty="0">
                <a:solidFill>
                  <a:srgbClr val="FF0000"/>
                </a:solidFill>
              </a:rPr>
              <a:t>May 2019 – Comment Resolution – Working Group Recirculation</a:t>
            </a:r>
          </a:p>
          <a:p>
            <a:pPr marL="800100" indent="-457200" eaLnBrk="1" hangingPunct="1">
              <a:spcBef>
                <a:spcPts val="375"/>
              </a:spcBef>
              <a:buSzPct val="100000"/>
              <a:buFont typeface="Arial" panose="020B0604020202020204" pitchFamily="34" charset="0"/>
              <a:buChar char="•"/>
            </a:pPr>
            <a:r>
              <a:rPr lang="en-US" altLang="en-US" sz="2000" dirty="0">
                <a:solidFill>
                  <a:srgbClr val="FF0000"/>
                </a:solidFill>
              </a:rPr>
              <a:t>July 2019 –Request Approval to proceed to Standards Association Ballot</a:t>
            </a:r>
          </a:p>
          <a:p>
            <a:pPr marL="800100" indent="-457200" eaLnBrk="1" hangingPunct="1">
              <a:spcBef>
                <a:spcPts val="375"/>
              </a:spcBef>
              <a:buSzPct val="100000"/>
              <a:buFont typeface="Arial" panose="020B0604020202020204" pitchFamily="34" charset="0"/>
              <a:buChar char="•"/>
            </a:pPr>
            <a:r>
              <a:rPr lang="en-US" altLang="en-US" sz="2000" dirty="0">
                <a:solidFill>
                  <a:srgbClr val="FF0000"/>
                </a:solidFill>
              </a:rPr>
              <a:t>September 2019 - Comment Resolution – Recirculation</a:t>
            </a:r>
          </a:p>
          <a:p>
            <a:pPr marL="800100" indent="-457200" eaLnBrk="1" hangingPunct="1">
              <a:spcBef>
                <a:spcPts val="375"/>
              </a:spcBef>
              <a:buSzPct val="100000"/>
              <a:buFont typeface="Arial" panose="020B0604020202020204" pitchFamily="34" charset="0"/>
              <a:buChar char="•"/>
            </a:pPr>
            <a:r>
              <a:rPr lang="en-US" altLang="en-US" sz="2000" dirty="0">
                <a:solidFill>
                  <a:srgbClr val="FF0000"/>
                </a:solidFill>
              </a:rPr>
              <a:t>November 2019 – Comment Resolution - Request to Forward to </a:t>
            </a:r>
            <a:r>
              <a:rPr lang="en-US" altLang="en-US" sz="2000" dirty="0" err="1">
                <a:solidFill>
                  <a:srgbClr val="FF0000"/>
                </a:solidFill>
              </a:rPr>
              <a:t>RevCom</a:t>
            </a:r>
            <a:endParaRPr lang="en-US" altLang="en-US" sz="2000" dirty="0">
              <a:solidFill>
                <a:srgbClr val="FF0000"/>
              </a:solidFill>
            </a:endParaRPr>
          </a:p>
          <a:p>
            <a:pPr marL="800100" indent="-457200" eaLnBrk="1" hangingPunct="1">
              <a:spcBef>
                <a:spcPts val="375"/>
              </a:spcBef>
              <a:buSzPct val="100000"/>
              <a:buFont typeface="Arial" panose="020B0604020202020204" pitchFamily="34" charset="0"/>
              <a:buChar char="•"/>
            </a:pPr>
            <a:endParaRPr lang="en-US" altLang="en-US" sz="2000" dirty="0">
              <a:solidFill>
                <a:srgbClr val="000000"/>
              </a:solidFill>
            </a:endParaRPr>
          </a:p>
        </p:txBody>
      </p:sp>
      <p:sp>
        <p:nvSpPr>
          <p:cNvPr id="10" name="Date Placeholder 5">
            <a:extLst>
              <a:ext uri="{FF2B5EF4-FFF2-40B4-BE49-F238E27FC236}">
                <a16:creationId xmlns:a16="http://schemas.microsoft.com/office/drawing/2014/main" id="{224D17B0-E4A2-4CAA-9414-526027A000BE}"/>
              </a:ext>
            </a:extLst>
          </p:cNvPr>
          <p:cNvSpPr>
            <a:spLocks noGrp="1"/>
          </p:cNvSpPr>
          <p:nvPr>
            <p:ph type="dt" sz="half" idx="10"/>
          </p:nvPr>
        </p:nvSpPr>
        <p:spPr>
          <a:xfrm>
            <a:off x="685800" y="412234"/>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&lt;March 2019&gt;</a:t>
            </a:r>
          </a:p>
        </p:txBody>
      </p:sp>
      <p:sp>
        <p:nvSpPr>
          <p:cNvPr id="11" name="Footer Placeholder 2">
            <a:extLst>
              <a:ext uri="{FF2B5EF4-FFF2-40B4-BE49-F238E27FC236}">
                <a16:creationId xmlns:a16="http://schemas.microsoft.com/office/drawing/2014/main" id="{3B2DD068-79A4-4B15-AE2A-F3145B109432}"/>
              </a:ext>
            </a:extLst>
          </p:cNvPr>
          <p:cNvSpPr>
            <a:spLocks noGrp="1"/>
          </p:cNvSpPr>
          <p:nvPr>
            <p:ph type="ftr" sz="quarter" idx="11"/>
          </p:nvPr>
        </p:nvSpPr>
        <p:spPr>
          <a:xfrm>
            <a:off x="5486400" y="6475413"/>
            <a:ext cx="3124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
        <p:nvSpPr>
          <p:cNvPr id="12" name="Slide Number Placeholder 5">
            <a:extLst>
              <a:ext uri="{FF2B5EF4-FFF2-40B4-BE49-F238E27FC236}">
                <a16:creationId xmlns:a16="http://schemas.microsoft.com/office/drawing/2014/main" id="{476500AD-54AE-48F4-BE07-95CA86821511}"/>
              </a:ext>
            </a:extLst>
          </p:cNvPr>
          <p:cNvSpPr>
            <a:spLocks noGrp="1"/>
          </p:cNvSpPr>
          <p:nvPr>
            <p:ph type="sldNum" sz="quarter" idx="12"/>
          </p:nvPr>
        </p:nvSpPr>
        <p:spPr>
          <a:xfrm>
            <a:off x="4344988" y="6475413"/>
            <a:ext cx="530225" cy="182562"/>
          </a:xfrm>
        </p:spPr>
        <p:txBody>
          <a:bodyPr/>
          <a:lstStyle/>
          <a:p>
            <a:r>
              <a:rPr lang="en-US" dirty="0"/>
              <a:t>Slide </a:t>
            </a:r>
            <a:fld id="{7415733E-E371-8944-98C6-8B637C4A033A}" type="slidenum">
              <a:rPr lang="en-US" smtClean="0"/>
              <a:pPr/>
              <a:t>4</a:t>
            </a:fld>
            <a:endParaRPr lang="en-US"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5AC88FA-2EB7-473B-B554-3B1F7F777F48}"/>
              </a:ext>
            </a:extLst>
          </p:cNvPr>
          <p:cNvSpPr>
            <a:spLocks noGrp="1"/>
          </p:cNvSpPr>
          <p:nvPr>
            <p:ph type="title"/>
          </p:nvPr>
        </p:nvSpPr>
        <p:spPr/>
        <p:txBody>
          <a:bodyPr/>
          <a:lstStyle/>
          <a:p>
            <a:r>
              <a:rPr lang="en-US" dirty="0"/>
              <a:t>Motion</a:t>
            </a:r>
          </a:p>
        </p:txBody>
      </p:sp>
      <p:sp>
        <p:nvSpPr>
          <p:cNvPr id="6" name="Content Placeholder 5">
            <a:extLst>
              <a:ext uri="{FF2B5EF4-FFF2-40B4-BE49-F238E27FC236}">
                <a16:creationId xmlns:a16="http://schemas.microsoft.com/office/drawing/2014/main" id="{9DF6D074-2AAC-466E-A732-B20DDCD4AA49}"/>
              </a:ext>
            </a:extLst>
          </p:cNvPr>
          <p:cNvSpPr>
            <a:spLocks noGrp="1"/>
          </p:cNvSpPr>
          <p:nvPr>
            <p:ph idx="1"/>
          </p:nvPr>
        </p:nvSpPr>
        <p:spPr/>
        <p:txBody>
          <a:bodyPr/>
          <a:lstStyle/>
          <a:p>
            <a:r>
              <a:rPr lang="en-US" sz="1800" dirty="0"/>
              <a:t>Move that 802.15 WG approve the formation of a Comment Resolution Group (CRG) for the WG balloting of the P802.15.4z_D00 with the following membership: </a:t>
            </a:r>
          </a:p>
          <a:p>
            <a:r>
              <a:rPr lang="en-US" sz="1800" dirty="0"/>
              <a:t>Tim Harrington (Chair), Ayman Naguib, Seongah </a:t>
            </a:r>
            <a:r>
              <a:rPr lang="en-US" sz="1800" dirty="0" err="1"/>
              <a:t>Jeong</a:t>
            </a:r>
            <a:r>
              <a:rPr lang="en-US" sz="1800" dirty="0"/>
              <a:t>, Aditya Padaki, Billy Verso, Frank Leong, Ben Rolfe, David Barras, Daniel Knobloch, Jochen Hammerschmidt, Boris Danev, </a:t>
            </a:r>
            <a:r>
              <a:rPr lang="en-US" sz="1800" dirty="0" err="1"/>
              <a:t>Brima</a:t>
            </a:r>
            <a:r>
              <a:rPr lang="en-US" sz="1800" dirty="0"/>
              <a:t> Ibrahim, Peter Sauer and </a:t>
            </a:r>
            <a:r>
              <a:rPr lang="en-US" sz="1800" dirty="0" err="1"/>
              <a:t>Jarek</a:t>
            </a:r>
            <a:r>
              <a:rPr lang="en-US" sz="1800" dirty="0"/>
              <a:t> </a:t>
            </a:r>
            <a:r>
              <a:rPr lang="en-US" sz="1800" dirty="0" err="1"/>
              <a:t>Niewczas</a:t>
            </a:r>
            <a:r>
              <a:rPr lang="en-US" sz="1800" dirty="0"/>
              <a:t>.  </a:t>
            </a:r>
          </a:p>
          <a:p>
            <a:r>
              <a:rPr lang="en-US" sz="1800" dirty="0"/>
              <a:t>The 802.15.4z CRG is authorized to approve comment resolutions, edit the draft according to the comment resolutions, and conditionally approve start of the initial Working Group ballot of the revised draft on behalf of the 802.15 WG. Comment resolution on the ballots between sessions will be conducted via reflector email and via teleconferences announced to the reflector as per the LMSC 802 WG P&amp;P.</a:t>
            </a:r>
          </a:p>
          <a:p>
            <a:r>
              <a:rPr lang="en-US" sz="1800" dirty="0"/>
              <a:t>Moved by: Clint  2nd: Ayman</a:t>
            </a:r>
          </a:p>
          <a:p>
            <a:r>
              <a:rPr lang="en-US" sz="1800" dirty="0"/>
              <a:t>16/0/1</a:t>
            </a:r>
          </a:p>
        </p:txBody>
      </p:sp>
      <p:sp>
        <p:nvSpPr>
          <p:cNvPr id="2" name="Date Placeholder 1">
            <a:extLst>
              <a:ext uri="{FF2B5EF4-FFF2-40B4-BE49-F238E27FC236}">
                <a16:creationId xmlns:a16="http://schemas.microsoft.com/office/drawing/2014/main" id="{C3B0CC27-2C3A-4DED-A87A-A9D7739DBE5E}"/>
              </a:ext>
            </a:extLst>
          </p:cNvPr>
          <p:cNvSpPr>
            <a:spLocks noGrp="1"/>
          </p:cNvSpPr>
          <p:nvPr>
            <p:ph type="dt" sz="half" idx="10"/>
          </p:nvPr>
        </p:nvSpPr>
        <p:spPr/>
        <p:txBody>
          <a:bodyPr/>
          <a:lstStyle/>
          <a:p>
            <a:pPr>
              <a:defRPr/>
            </a:pPr>
            <a:r>
              <a:rPr lang="en-US" dirty="0"/>
              <a:t>&lt;March 2019&gt;</a:t>
            </a:r>
          </a:p>
        </p:txBody>
      </p:sp>
      <p:sp>
        <p:nvSpPr>
          <p:cNvPr id="3" name="Footer Placeholder 2">
            <a:extLst>
              <a:ext uri="{FF2B5EF4-FFF2-40B4-BE49-F238E27FC236}">
                <a16:creationId xmlns:a16="http://schemas.microsoft.com/office/drawing/2014/main" id="{66B4CA49-A58F-42C4-A499-02A34189BCD3}"/>
              </a:ext>
            </a:extLst>
          </p:cNvPr>
          <p:cNvSpPr>
            <a:spLocks noGrp="1"/>
          </p:cNvSpPr>
          <p:nvPr>
            <p:ph type="ftr" sz="quarter" idx="11"/>
          </p:nvPr>
        </p:nvSpPr>
        <p:spPr/>
        <p:txBody>
          <a:bodyPr/>
          <a:lstStyle/>
          <a:p>
            <a:pPr>
              <a:defRPr/>
            </a:pPr>
            <a:r>
              <a:rPr lang="en-US"/>
              <a:t>Tim Harrington (Pro-ID)</a:t>
            </a:r>
            <a:endParaRPr lang="en-US" dirty="0"/>
          </a:p>
        </p:txBody>
      </p:sp>
      <p:sp>
        <p:nvSpPr>
          <p:cNvPr id="4" name="Slide Number Placeholder 3">
            <a:extLst>
              <a:ext uri="{FF2B5EF4-FFF2-40B4-BE49-F238E27FC236}">
                <a16:creationId xmlns:a16="http://schemas.microsoft.com/office/drawing/2014/main" id="{EBD27E15-588D-4443-9521-4951BB10BF49}"/>
              </a:ext>
            </a:extLst>
          </p:cNvPr>
          <p:cNvSpPr>
            <a:spLocks noGrp="1"/>
          </p:cNvSpPr>
          <p:nvPr>
            <p:ph type="sldNum" sz="quarter" idx="12"/>
          </p:nvPr>
        </p:nvSpPr>
        <p:spPr/>
        <p:txBody>
          <a:bodyPr/>
          <a:lstStyle/>
          <a:p>
            <a:pPr>
              <a:defRPr/>
            </a:pPr>
            <a:r>
              <a:rPr lang="en-US"/>
              <a:t>Slide </a:t>
            </a:r>
            <a:fld id="{03628903-88D7-C74D-8D58-8597ECE2BB7F}" type="slidenum">
              <a:rPr lang="en-US" smtClean="0"/>
              <a:pPr>
                <a:defRPr/>
              </a:pPr>
              <a:t>5</a:t>
            </a:fld>
            <a:endParaRPr lang="en-US"/>
          </a:p>
        </p:txBody>
      </p:sp>
    </p:spTree>
    <p:extLst>
      <p:ext uri="{BB962C8B-B14F-4D97-AF65-F5344CB8AC3E}">
        <p14:creationId xmlns:p14="http://schemas.microsoft.com/office/powerpoint/2010/main" val="1061113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5AC88FA-2EB7-473B-B554-3B1F7F777F48}"/>
              </a:ext>
            </a:extLst>
          </p:cNvPr>
          <p:cNvSpPr>
            <a:spLocks noGrp="1"/>
          </p:cNvSpPr>
          <p:nvPr>
            <p:ph type="title"/>
          </p:nvPr>
        </p:nvSpPr>
        <p:spPr/>
        <p:txBody>
          <a:bodyPr/>
          <a:lstStyle/>
          <a:p>
            <a:r>
              <a:rPr lang="en-US" dirty="0"/>
              <a:t>Motion</a:t>
            </a:r>
          </a:p>
        </p:txBody>
      </p:sp>
      <p:sp>
        <p:nvSpPr>
          <p:cNvPr id="6" name="Content Placeholder 5">
            <a:extLst>
              <a:ext uri="{FF2B5EF4-FFF2-40B4-BE49-F238E27FC236}">
                <a16:creationId xmlns:a16="http://schemas.microsoft.com/office/drawing/2014/main" id="{9DF6D074-2AAC-466E-A732-B20DDCD4AA49}"/>
              </a:ext>
            </a:extLst>
          </p:cNvPr>
          <p:cNvSpPr>
            <a:spLocks noGrp="1"/>
          </p:cNvSpPr>
          <p:nvPr>
            <p:ph idx="1"/>
          </p:nvPr>
        </p:nvSpPr>
        <p:spPr/>
        <p:txBody>
          <a:bodyPr/>
          <a:lstStyle/>
          <a:p>
            <a:r>
              <a:rPr lang="en-US" sz="1800" dirty="0"/>
              <a:t>Move that 802.15 WG start a WG Letter Ballot requesting approval of CA document [15-18-0523-04-004z with editorial </a:t>
            </a:r>
            <a:r>
              <a:rPr lang="en-US" sz="1800" dirty="0" err="1"/>
              <a:t>corretions</a:t>
            </a:r>
            <a:r>
              <a:rPr lang="en-US" sz="1800" dirty="0"/>
              <a:t> as needed by the CAD technical editor] and document P802-15-4z_D06a (as edited in accordance with the instructions in document 15-19-0109-15-004z) and to forward document P802-15-4z_D06a, as edited in accordance with the instructions in document 15-19-0109-15-004z, and CA document [15-18-0523-04-004z with editorial </a:t>
            </a:r>
            <a:r>
              <a:rPr lang="en-US" sz="1800" dirty="0" err="1"/>
              <a:t>corretions</a:t>
            </a:r>
            <a:r>
              <a:rPr lang="en-US" sz="1800" dirty="0"/>
              <a:t> as needed by the CAD technical editor] to Standards Association ballot pending the completion and inclusion of the edits in the draft.</a:t>
            </a:r>
          </a:p>
          <a:p>
            <a:r>
              <a:rPr lang="en-US" sz="1800" dirty="0"/>
              <a:t>Moved by: Ben  2nd: Ayman</a:t>
            </a:r>
          </a:p>
          <a:p>
            <a:r>
              <a:rPr lang="en-US" sz="1800" dirty="0"/>
              <a:t>Discussion: None  heard</a:t>
            </a:r>
          </a:p>
          <a:p>
            <a:r>
              <a:rPr lang="en-US" sz="1800" dirty="0"/>
              <a:t>15/2/0</a:t>
            </a:r>
          </a:p>
          <a:p>
            <a:r>
              <a:rPr lang="en-US" sz="1800" dirty="0"/>
              <a:t>Motion carries. </a:t>
            </a:r>
          </a:p>
        </p:txBody>
      </p:sp>
      <p:sp>
        <p:nvSpPr>
          <p:cNvPr id="2" name="Date Placeholder 1">
            <a:extLst>
              <a:ext uri="{FF2B5EF4-FFF2-40B4-BE49-F238E27FC236}">
                <a16:creationId xmlns:a16="http://schemas.microsoft.com/office/drawing/2014/main" id="{C3B0CC27-2C3A-4DED-A87A-A9D7739DBE5E}"/>
              </a:ext>
            </a:extLst>
          </p:cNvPr>
          <p:cNvSpPr>
            <a:spLocks noGrp="1"/>
          </p:cNvSpPr>
          <p:nvPr>
            <p:ph type="dt" sz="half" idx="10"/>
          </p:nvPr>
        </p:nvSpPr>
        <p:spPr/>
        <p:txBody>
          <a:bodyPr/>
          <a:lstStyle/>
          <a:p>
            <a:pPr>
              <a:defRPr/>
            </a:pPr>
            <a:r>
              <a:rPr lang="en-US" dirty="0"/>
              <a:t>&lt;March 2019&gt;</a:t>
            </a:r>
          </a:p>
        </p:txBody>
      </p:sp>
      <p:sp>
        <p:nvSpPr>
          <p:cNvPr id="3" name="Footer Placeholder 2">
            <a:extLst>
              <a:ext uri="{FF2B5EF4-FFF2-40B4-BE49-F238E27FC236}">
                <a16:creationId xmlns:a16="http://schemas.microsoft.com/office/drawing/2014/main" id="{66B4CA49-A58F-42C4-A499-02A34189BCD3}"/>
              </a:ext>
            </a:extLst>
          </p:cNvPr>
          <p:cNvSpPr>
            <a:spLocks noGrp="1"/>
          </p:cNvSpPr>
          <p:nvPr>
            <p:ph type="ftr" sz="quarter" idx="11"/>
          </p:nvPr>
        </p:nvSpPr>
        <p:spPr/>
        <p:txBody>
          <a:bodyPr/>
          <a:lstStyle/>
          <a:p>
            <a:pPr>
              <a:defRPr/>
            </a:pPr>
            <a:r>
              <a:rPr lang="en-US"/>
              <a:t>Tim Harrington (Pro-ID)</a:t>
            </a:r>
            <a:endParaRPr lang="en-US" dirty="0"/>
          </a:p>
        </p:txBody>
      </p:sp>
      <p:sp>
        <p:nvSpPr>
          <p:cNvPr id="4" name="Slide Number Placeholder 3">
            <a:extLst>
              <a:ext uri="{FF2B5EF4-FFF2-40B4-BE49-F238E27FC236}">
                <a16:creationId xmlns:a16="http://schemas.microsoft.com/office/drawing/2014/main" id="{EBD27E15-588D-4443-9521-4951BB10BF49}"/>
              </a:ext>
            </a:extLst>
          </p:cNvPr>
          <p:cNvSpPr>
            <a:spLocks noGrp="1"/>
          </p:cNvSpPr>
          <p:nvPr>
            <p:ph type="sldNum" sz="quarter" idx="12"/>
          </p:nvPr>
        </p:nvSpPr>
        <p:spPr/>
        <p:txBody>
          <a:bodyPr/>
          <a:lstStyle/>
          <a:p>
            <a:pPr>
              <a:defRPr/>
            </a:pPr>
            <a:r>
              <a:rPr lang="en-US"/>
              <a:t>Slide </a:t>
            </a:r>
            <a:fld id="{03628903-88D7-C74D-8D58-8597ECE2BB7F}" type="slidenum">
              <a:rPr lang="en-US" smtClean="0"/>
              <a:pPr>
                <a:defRPr/>
              </a:pPr>
              <a:t>6</a:t>
            </a:fld>
            <a:endParaRPr lang="en-US"/>
          </a:p>
        </p:txBody>
      </p:sp>
    </p:spTree>
    <p:extLst>
      <p:ext uri="{BB962C8B-B14F-4D97-AF65-F5344CB8AC3E}">
        <p14:creationId xmlns:p14="http://schemas.microsoft.com/office/powerpoint/2010/main" val="2228033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Agenda for May Interim</a:t>
            </a:r>
          </a:p>
        </p:txBody>
      </p:sp>
      <p:sp>
        <p:nvSpPr>
          <p:cNvPr id="5124" name="Text Box 4"/>
          <p:cNvSpPr txBox="1">
            <a:spLocks noChangeArrowheads="1"/>
          </p:cNvSpPr>
          <p:nvPr/>
        </p:nvSpPr>
        <p:spPr bwMode="auto">
          <a:xfrm>
            <a:off x="457200" y="1905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Scheduled for 10 Time Slots</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Comment Resolution for TEG Comments</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Comment Resolution for Workgroup Ballot</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Comment resolution for CA Document</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Start Recirculation of Draft Standard and CAD</a:t>
            </a:r>
          </a:p>
        </p:txBody>
      </p:sp>
      <p:sp>
        <p:nvSpPr>
          <p:cNvPr id="10" name="Date Placeholder 5">
            <a:extLst>
              <a:ext uri="{FF2B5EF4-FFF2-40B4-BE49-F238E27FC236}">
                <a16:creationId xmlns:a16="http://schemas.microsoft.com/office/drawing/2014/main" id="{6AC48195-E978-4098-A3A9-0D849D57EEB3}"/>
              </a:ext>
            </a:extLst>
          </p:cNvPr>
          <p:cNvSpPr>
            <a:spLocks noGrp="1"/>
          </p:cNvSpPr>
          <p:nvPr>
            <p:ph type="dt" sz="half" idx="10"/>
          </p:nvPr>
        </p:nvSpPr>
        <p:spPr>
          <a:xfrm>
            <a:off x="685800" y="412234"/>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&lt;March 2019&gt;</a:t>
            </a:r>
          </a:p>
        </p:txBody>
      </p:sp>
      <p:sp>
        <p:nvSpPr>
          <p:cNvPr id="11" name="Footer Placeholder 2">
            <a:extLst>
              <a:ext uri="{FF2B5EF4-FFF2-40B4-BE49-F238E27FC236}">
                <a16:creationId xmlns:a16="http://schemas.microsoft.com/office/drawing/2014/main" id="{86BB5E71-50BE-4F86-B100-CEB0828083BB}"/>
              </a:ext>
            </a:extLst>
          </p:cNvPr>
          <p:cNvSpPr>
            <a:spLocks noGrp="1"/>
          </p:cNvSpPr>
          <p:nvPr>
            <p:ph type="ftr" sz="quarter" idx="11"/>
          </p:nvPr>
        </p:nvSpPr>
        <p:spPr>
          <a:xfrm>
            <a:off x="5486400" y="6475413"/>
            <a:ext cx="3124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
        <p:nvSpPr>
          <p:cNvPr id="12" name="Slide Number Placeholder 5">
            <a:extLst>
              <a:ext uri="{FF2B5EF4-FFF2-40B4-BE49-F238E27FC236}">
                <a16:creationId xmlns:a16="http://schemas.microsoft.com/office/drawing/2014/main" id="{D35866F7-B6B8-4363-8E35-37270A01D933}"/>
              </a:ext>
            </a:extLst>
          </p:cNvPr>
          <p:cNvSpPr>
            <a:spLocks noGrp="1"/>
          </p:cNvSpPr>
          <p:nvPr>
            <p:ph type="sldNum" sz="quarter" idx="12"/>
          </p:nvPr>
        </p:nvSpPr>
        <p:spPr>
          <a:xfrm>
            <a:off x="4344988" y="6475413"/>
            <a:ext cx="530225" cy="182562"/>
          </a:xfrm>
        </p:spPr>
        <p:txBody>
          <a:bodyPr/>
          <a:lstStyle/>
          <a:p>
            <a:r>
              <a:rPr lang="en-US" dirty="0"/>
              <a:t>Slide </a:t>
            </a:r>
            <a:fld id="{7415733E-E371-8944-98C6-8B637C4A033A}" type="slidenum">
              <a:rPr lang="en-US" smtClean="0"/>
              <a:pPr/>
              <a:t>7</a:t>
            </a:fld>
            <a:endParaRPr lang="en-US" dirty="0"/>
          </a:p>
        </p:txBody>
      </p:sp>
    </p:spTree>
    <p:extLst>
      <p:ext uri="{BB962C8B-B14F-4D97-AF65-F5344CB8AC3E}">
        <p14:creationId xmlns:p14="http://schemas.microsoft.com/office/powerpoint/2010/main" val="6692830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39906</TotalTime>
  <Words>548</Words>
  <Application>Microsoft Office PowerPoint</Application>
  <PresentationFormat>On-screen Show (4:3)</PresentationFormat>
  <Paragraphs>84</Paragraphs>
  <Slides>7</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Times New Roman</vt:lpstr>
      <vt:lpstr>Default Design</vt:lpstr>
      <vt:lpstr>PowerPoint Presentation</vt:lpstr>
      <vt:lpstr>IEEE 802.15.4z EiR Closing report</vt:lpstr>
      <vt:lpstr>Accomplishments</vt:lpstr>
      <vt:lpstr>PowerPoint Presentation</vt:lpstr>
      <vt:lpstr>Motion</vt:lpstr>
      <vt:lpstr>Motion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TG4z July Closing Repoprt</dc:title>
  <dc:subject>IEEE 802.15</dc:subject>
  <dc:creator>Tim Harrington</dc:creator>
  <cp:keywords/>
  <dc:description/>
  <cp:lastModifiedBy>Tim Harrington</cp:lastModifiedBy>
  <cp:revision>673</cp:revision>
  <cp:lastPrinted>2015-07-14T16:02:16Z</cp:lastPrinted>
  <dcterms:created xsi:type="dcterms:W3CDTF">2009-07-12T16:25:16Z</dcterms:created>
  <dcterms:modified xsi:type="dcterms:W3CDTF">2019-03-15T01:39:29Z</dcterms:modified>
  <cp:category/>
</cp:coreProperties>
</file>