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5"/>
  </p:notesMasterIdLst>
  <p:handoutMasterIdLst>
    <p:handoutMasterId r:id="rId16"/>
  </p:handoutMasterIdLst>
  <p:sldIdLst>
    <p:sldId id="259" r:id="rId5"/>
    <p:sldId id="258" r:id="rId6"/>
    <p:sldId id="309" r:id="rId7"/>
    <p:sldId id="264" r:id="rId8"/>
    <p:sldId id="311" r:id="rId9"/>
    <p:sldId id="312" r:id="rId10"/>
    <p:sldId id="313" r:id="rId11"/>
    <p:sldId id="310" r:id="rId12"/>
    <p:sldId id="282" r:id="rId13"/>
    <p:sldId id="26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3608" autoAdjust="0"/>
  </p:normalViewPr>
  <p:slideViewPr>
    <p:cSldViewPr>
      <p:cViewPr varScale="1">
        <p:scale>
          <a:sx n="61" d="100"/>
          <a:sy n="61" d="100"/>
        </p:scale>
        <p:origin x="1768" y="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38"/>
    </p:cViewPr>
  </p:sorterViewPr>
  <p:notesViewPr>
    <p:cSldViewPr>
      <p:cViewPr>
        <p:scale>
          <a:sx n="100" d="100"/>
          <a:sy n="100" d="100"/>
        </p:scale>
        <p:origin x="1606" y="-152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802.15-19-0168-00-0000</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March 2019</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802.15-19-0168-00-0000</a:t>
            </a:r>
            <a:endParaRPr lang="en-US" altLang="en-US"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March 2019</a:t>
            </a:r>
            <a:endParaRPr lang="en-US" alt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802.15-19-0168-00-0000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March 2019</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endParaRPr lang="en-US" altLang="en-US" dirty="0"/>
          </a:p>
        </p:txBody>
      </p:sp>
      <p:sp>
        <p:nvSpPr>
          <p:cNvPr id="5" name="Date Placeholder 4"/>
          <p:cNvSpPr>
            <a:spLocks noGrp="1"/>
          </p:cNvSpPr>
          <p:nvPr>
            <p:ph type="dt" idx="11"/>
          </p:nvPr>
        </p:nvSpPr>
        <p:spPr/>
        <p:txBody>
          <a:bodyPr/>
          <a:lstStyle/>
          <a:p>
            <a:r>
              <a:rPr lang="en-US" altLang="en-US"/>
              <a:t>March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endParaRPr lang="en-US" altLang="en-US" dirty="0"/>
          </a:p>
        </p:txBody>
      </p:sp>
      <p:sp>
        <p:nvSpPr>
          <p:cNvPr id="5" name="Date Placeholder 4"/>
          <p:cNvSpPr>
            <a:spLocks noGrp="1"/>
          </p:cNvSpPr>
          <p:nvPr>
            <p:ph type="dt" idx="11"/>
          </p:nvPr>
        </p:nvSpPr>
        <p:spPr/>
        <p:txBody>
          <a:bodyPr/>
          <a:lstStyle/>
          <a:p>
            <a:r>
              <a:rPr lang="en-US" altLang="en-US"/>
              <a:t>March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802.15-19-0168-00-0000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March 2019</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32071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endParaRPr lang="en-US" altLang="en-US" dirty="0"/>
          </a:p>
        </p:txBody>
      </p:sp>
      <p:sp>
        <p:nvSpPr>
          <p:cNvPr id="5" name="Date Placeholder 4"/>
          <p:cNvSpPr>
            <a:spLocks noGrp="1"/>
          </p:cNvSpPr>
          <p:nvPr>
            <p:ph type="dt" idx="11"/>
          </p:nvPr>
        </p:nvSpPr>
        <p:spPr/>
        <p:txBody>
          <a:bodyPr/>
          <a:lstStyle/>
          <a:p>
            <a:r>
              <a:rPr lang="en-US" altLang="en-US"/>
              <a:t>March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1845793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endParaRPr lang="en-US" altLang="en-US" dirty="0"/>
          </a:p>
        </p:txBody>
      </p:sp>
      <p:sp>
        <p:nvSpPr>
          <p:cNvPr id="5" name="Date Placeholder 4"/>
          <p:cNvSpPr>
            <a:spLocks noGrp="1"/>
          </p:cNvSpPr>
          <p:nvPr>
            <p:ph type="dt" idx="11"/>
          </p:nvPr>
        </p:nvSpPr>
        <p:spPr/>
        <p:txBody>
          <a:bodyPr/>
          <a:lstStyle/>
          <a:p>
            <a:r>
              <a:rPr lang="en-US" altLang="en-US"/>
              <a:t>March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159323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endParaRPr lang="en-US" altLang="en-US" dirty="0"/>
          </a:p>
        </p:txBody>
      </p:sp>
      <p:sp>
        <p:nvSpPr>
          <p:cNvPr id="5" name="Date Placeholder 4"/>
          <p:cNvSpPr>
            <a:spLocks noGrp="1"/>
          </p:cNvSpPr>
          <p:nvPr>
            <p:ph type="dt" idx="11"/>
          </p:nvPr>
        </p:nvSpPr>
        <p:spPr/>
        <p:txBody>
          <a:bodyPr/>
          <a:lstStyle/>
          <a:p>
            <a:r>
              <a:rPr lang="en-US" altLang="en-US"/>
              <a:t>March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March 2019</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9</a:t>
            </a:fld>
            <a:endParaRPr lang="en-US"/>
          </a:p>
        </p:txBody>
      </p:sp>
    </p:spTree>
    <p:extLst>
      <p:ext uri="{BB962C8B-B14F-4D97-AF65-F5344CB8AC3E}">
        <p14:creationId xmlns:p14="http://schemas.microsoft.com/office/powerpoint/2010/main" val="957959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9310FB07-EAD7-4E5A-9453-7BAD69C4FB06}"/>
              </a:ext>
            </a:extLst>
          </p:cNvPr>
          <p:cNvSpPr>
            <a:spLocks noGrp="1"/>
          </p:cNvSpPr>
          <p:nvPr>
            <p:ph type="dt" sz="half" idx="10"/>
          </p:nvPr>
        </p:nvSpPr>
        <p:spPr/>
        <p:txBody>
          <a:body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441641AA-57FB-4C29-8B12-86B468EC627C}"/>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6" name="Slide Number Placeholder 5">
            <a:extLst>
              <a:ext uri="{FF2B5EF4-FFF2-40B4-BE49-F238E27FC236}">
                <a16:creationId xmlns:a16="http://schemas.microsoft.com/office/drawing/2014/main" id="{4CA52070-AD44-4250-B16A-6CF305B190DD}"/>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
        <p:nvSpPr>
          <p:cNvPr id="7" name="Title 6">
            <a:extLst>
              <a:ext uri="{FF2B5EF4-FFF2-40B4-BE49-F238E27FC236}">
                <a16:creationId xmlns:a16="http://schemas.microsoft.com/office/drawing/2014/main" id="{F1F99963-2E7A-450E-8865-853F8E99389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March 2019</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March 2019</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March 2019</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March 2019</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March 2019</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March 2019</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March 2019</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March 2019</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March 2019</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March 2019</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March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March 2019</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March 2019</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March 2019</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March 2019</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March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March 2019</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March 2019</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March 2019</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2019</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March 2019</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March 2019</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12" name="Date Placeholder 11"/>
          <p:cNvSpPr>
            <a:spLocks noGrp="1"/>
          </p:cNvSpPr>
          <p:nvPr>
            <p:ph type="dt" sz="half" idx="10"/>
          </p:nvPr>
        </p:nvSpPr>
        <p:spPr/>
        <p:txBody>
          <a:bodyPr/>
          <a:lstStyle/>
          <a:p>
            <a:r>
              <a:rPr lang="en-US" altLang="en-US" dirty="0"/>
              <a:t>March 2019</a:t>
            </a:r>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2019</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2019</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2019</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15-18-0168-00-0000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2019</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2019</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2019</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dirty="0"/>
              <a:t>March 2019</a:t>
            </a:r>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March 2019</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14 March 2019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March 2019</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March 2019</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March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15-19-</a:t>
            </a:r>
            <a:r>
              <a:rPr lang="en-US" sz="2800" b="1" dirty="0">
                <a:solidFill>
                  <a:srgbClr val="FF0000"/>
                </a:solidFill>
              </a:rPr>
              <a:t>0168</a:t>
            </a:r>
            <a:r>
              <a:rPr lang="en-US" sz="2800" b="1" dirty="0"/>
              <a:t>-0</a:t>
            </a:r>
            <a:r>
              <a:rPr lang="en-US" sz="2800" b="1" dirty="0">
                <a:solidFill>
                  <a:srgbClr val="FF0000"/>
                </a:solidFill>
              </a:rPr>
              <a:t>0</a:t>
            </a:r>
            <a:r>
              <a:rPr lang="en-US" sz="2800" b="1" dirty="0"/>
              <a:t>-0000</a:t>
            </a:r>
            <a:br>
              <a:rPr lang="en-US" altLang="en-US" sz="3600" b="1" dirty="0"/>
            </a:br>
            <a:endParaRPr lang="en-US" altLang="en-US" sz="3600" b="1" dirty="0"/>
          </a:p>
          <a:p>
            <a:r>
              <a:rPr lang="en-US" sz="3600" b="1" i="1" dirty="0"/>
              <a:t>Hyatt Regency</a:t>
            </a:r>
            <a:endParaRPr lang="en-GB" sz="2800" i="1" dirty="0"/>
          </a:p>
          <a:p>
            <a:r>
              <a:rPr lang="en-GB" sz="2800" dirty="0"/>
              <a:t>Vancouver, BC, Canada</a:t>
            </a:r>
            <a:br>
              <a:rPr lang="en-GB" sz="2800" dirty="0"/>
            </a:br>
            <a:r>
              <a:rPr lang="en-US" sz="2800" dirty="0"/>
              <a:t>March 10-15, </a:t>
            </a:r>
            <a:r>
              <a:rPr lang="en-US" altLang="en-US" sz="2800" dirty="0"/>
              <a:t>2019</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143E1-6C62-4A93-AB85-FAF02F1E8774}"/>
              </a:ext>
            </a:extLst>
          </p:cNvPr>
          <p:cNvSpPr>
            <a:spLocks noGrp="1"/>
          </p:cNvSpPr>
          <p:nvPr>
            <p:ph type="title"/>
          </p:nvPr>
        </p:nvSpPr>
        <p:spPr>
          <a:xfrm>
            <a:off x="604044" y="445652"/>
            <a:ext cx="7772400" cy="1066800"/>
          </a:xfrm>
        </p:spPr>
        <p:txBody>
          <a:bodyPr/>
          <a:lstStyle/>
          <a:p>
            <a:r>
              <a:rPr lang="en-US" dirty="0">
                <a:latin typeface="Calibri" panose="020F0502020204030204" pitchFamily="34" charset="0"/>
                <a:cs typeface="Calibri" panose="020F0502020204030204" pitchFamily="34" charset="0"/>
              </a:rPr>
              <a:t>IEEE 802.11 Standards Pipeline</a:t>
            </a:r>
            <a:endParaRPr lang="en-US" dirty="0"/>
          </a:p>
        </p:txBody>
      </p:sp>
      <p:sp>
        <p:nvSpPr>
          <p:cNvPr id="3" name="Date Placeholder 2">
            <a:extLst>
              <a:ext uri="{FF2B5EF4-FFF2-40B4-BE49-F238E27FC236}">
                <a16:creationId xmlns:a16="http://schemas.microsoft.com/office/drawing/2014/main" id="{FD365E50-5703-4B47-9942-0F58873FD49B}"/>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2447CD9A-F335-4ED1-BF09-45B6DAEF0A0B}"/>
              </a:ext>
            </a:extLst>
          </p:cNvPr>
          <p:cNvSpPr>
            <a:spLocks noGrp="1"/>
          </p:cNvSpPr>
          <p:nvPr>
            <p:ph type="ftr" sz="quarter" idx="11"/>
          </p:nvPr>
        </p:nvSpPr>
        <p:spPr/>
        <p:txBody>
          <a:bodyPr/>
          <a:lstStyle/>
          <a:p>
            <a:r>
              <a:rPr lang="en-US" altLang="en-US"/>
              <a:t>Al Petrick, Jones-Petrick and Associates</a:t>
            </a:r>
          </a:p>
        </p:txBody>
      </p:sp>
      <p:sp>
        <p:nvSpPr>
          <p:cNvPr id="5" name="Slide Number Placeholder 4">
            <a:extLst>
              <a:ext uri="{FF2B5EF4-FFF2-40B4-BE49-F238E27FC236}">
                <a16:creationId xmlns:a16="http://schemas.microsoft.com/office/drawing/2014/main" id="{DAB6C3C1-D86F-4B31-814A-FD448DA2138D}"/>
              </a:ext>
            </a:extLst>
          </p:cNvPr>
          <p:cNvSpPr>
            <a:spLocks noGrp="1"/>
          </p:cNvSpPr>
          <p:nvPr>
            <p:ph type="sldNum" sz="quarter" idx="12"/>
          </p:nvPr>
        </p:nvSpPr>
        <p:spPr/>
        <p:txBody>
          <a:bodyPr/>
          <a:lstStyle/>
          <a:p>
            <a:r>
              <a:rPr lang="en-US" altLang="en-US"/>
              <a:t>Slide </a:t>
            </a:r>
            <a:fld id="{2E82B872-AF6F-42CC-99E2-D138C3E89944}" type="slidenum">
              <a:rPr lang="en-US" altLang="en-US" smtClean="0"/>
              <a:pPr/>
              <a:t>3</a:t>
            </a:fld>
            <a:endParaRPr lang="en-US" altLang="en-US"/>
          </a:p>
        </p:txBody>
      </p:sp>
      <p:sp>
        <p:nvSpPr>
          <p:cNvPr id="8" name="AutoShape 3">
            <a:extLst>
              <a:ext uri="{FF2B5EF4-FFF2-40B4-BE49-F238E27FC236}">
                <a16:creationId xmlns:a16="http://schemas.microsoft.com/office/drawing/2014/main" id="{EC72EC37-7DC3-4962-8206-421E34FB5256}"/>
              </a:ext>
            </a:extLst>
          </p:cNvPr>
          <p:cNvSpPr>
            <a:spLocks noChangeAspect="1" noChangeArrowheads="1" noTextEdit="1"/>
          </p:cNvSpPr>
          <p:nvPr/>
        </p:nvSpPr>
        <p:spPr bwMode="auto">
          <a:xfrm>
            <a:off x="10625517" y="5105400"/>
            <a:ext cx="3738946"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96" name="Group 195">
            <a:extLst>
              <a:ext uri="{FF2B5EF4-FFF2-40B4-BE49-F238E27FC236}">
                <a16:creationId xmlns:a16="http://schemas.microsoft.com/office/drawing/2014/main" id="{6D45E7C8-C449-4C39-941C-30B0CC13232A}"/>
              </a:ext>
            </a:extLst>
          </p:cNvPr>
          <p:cNvGrpSpPr/>
          <p:nvPr/>
        </p:nvGrpSpPr>
        <p:grpSpPr>
          <a:xfrm>
            <a:off x="536575" y="1541462"/>
            <a:ext cx="8308975" cy="4554538"/>
            <a:chOff x="536575" y="1751013"/>
            <a:chExt cx="8308975" cy="4554538"/>
          </a:xfrm>
        </p:grpSpPr>
        <p:sp>
          <p:nvSpPr>
            <p:cNvPr id="9" name="Rectangle 5">
              <a:extLst>
                <a:ext uri="{FF2B5EF4-FFF2-40B4-BE49-F238E27FC236}">
                  <a16:creationId xmlns:a16="http://schemas.microsoft.com/office/drawing/2014/main" id="{97780623-C304-467A-9BC1-7F41A9D519FD}"/>
                </a:ext>
              </a:extLst>
            </p:cNvPr>
            <p:cNvSpPr>
              <a:spLocks noChangeArrowheads="1"/>
            </p:cNvSpPr>
            <p:nvPr/>
          </p:nvSpPr>
          <p:spPr bwMode="auto">
            <a:xfrm>
              <a:off x="700088" y="5219700"/>
              <a:ext cx="1023938"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ahoma" panose="020B0604030504040204" pitchFamily="34" charset="0"/>
                </a:rPr>
                <a:t>MAC &amp; PHY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6">
              <a:extLst>
                <a:ext uri="{FF2B5EF4-FFF2-40B4-BE49-F238E27FC236}">
                  <a16:creationId xmlns:a16="http://schemas.microsoft.com/office/drawing/2014/main" id="{1E067200-0BDA-43D1-8618-2E83AEA14223}"/>
                </a:ext>
              </a:extLst>
            </p:cNvPr>
            <p:cNvSpPr>
              <a:spLocks noChangeArrowheads="1"/>
            </p:cNvSpPr>
            <p:nvPr/>
          </p:nvSpPr>
          <p:spPr bwMode="auto">
            <a:xfrm>
              <a:off x="5305425" y="5934075"/>
              <a:ext cx="638175"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Sponsor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Rectangle 7">
              <a:extLst>
                <a:ext uri="{FF2B5EF4-FFF2-40B4-BE49-F238E27FC236}">
                  <a16:creationId xmlns:a16="http://schemas.microsoft.com/office/drawing/2014/main" id="{4083E9DE-83A3-4AC3-858C-949B0257C34B}"/>
                </a:ext>
              </a:extLst>
            </p:cNvPr>
            <p:cNvSpPr>
              <a:spLocks noChangeArrowheads="1"/>
            </p:cNvSpPr>
            <p:nvPr/>
          </p:nvSpPr>
          <p:spPr bwMode="auto">
            <a:xfrm>
              <a:off x="5389563" y="6099175"/>
              <a:ext cx="477838"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Ballot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Freeform 8">
              <a:extLst>
                <a:ext uri="{FF2B5EF4-FFF2-40B4-BE49-F238E27FC236}">
                  <a16:creationId xmlns:a16="http://schemas.microsoft.com/office/drawing/2014/main" id="{6C550840-5F81-47DD-81C8-FD203360144E}"/>
                </a:ext>
              </a:extLst>
            </p:cNvPr>
            <p:cNvSpPr>
              <a:spLocks/>
            </p:cNvSpPr>
            <p:nvPr/>
          </p:nvSpPr>
          <p:spPr bwMode="auto">
            <a:xfrm>
              <a:off x="4002088" y="5722938"/>
              <a:ext cx="904875" cy="196850"/>
            </a:xfrm>
            <a:custGeom>
              <a:avLst/>
              <a:gdLst>
                <a:gd name="T0" fmla="*/ 4992 w 4992"/>
                <a:gd name="T1" fmla="*/ 0 h 1088"/>
                <a:gd name="T2" fmla="*/ 4576 w 4992"/>
                <a:gd name="T3" fmla="*/ 544 h 1088"/>
                <a:gd name="T4" fmla="*/ 2977 w 4992"/>
                <a:gd name="T5" fmla="*/ 544 h 1088"/>
                <a:gd name="T6" fmla="*/ 2561 w 4992"/>
                <a:gd name="T7" fmla="*/ 1088 h 1088"/>
                <a:gd name="T8" fmla="*/ 2145 w 4992"/>
                <a:gd name="T9" fmla="*/ 544 h 1088"/>
                <a:gd name="T10" fmla="*/ 416 w 4992"/>
                <a:gd name="T11" fmla="*/ 544 h 1088"/>
                <a:gd name="T12" fmla="*/ 0 w 4992"/>
                <a:gd name="T13" fmla="*/ 0 h 1088"/>
              </a:gdLst>
              <a:ahLst/>
              <a:cxnLst>
                <a:cxn ang="0">
                  <a:pos x="T0" y="T1"/>
                </a:cxn>
                <a:cxn ang="0">
                  <a:pos x="T2" y="T3"/>
                </a:cxn>
                <a:cxn ang="0">
                  <a:pos x="T4" y="T5"/>
                </a:cxn>
                <a:cxn ang="0">
                  <a:pos x="T6" y="T7"/>
                </a:cxn>
                <a:cxn ang="0">
                  <a:pos x="T8" y="T9"/>
                </a:cxn>
                <a:cxn ang="0">
                  <a:pos x="T10" y="T11"/>
                </a:cxn>
                <a:cxn ang="0">
                  <a:pos x="T12" y="T13"/>
                </a:cxn>
              </a:cxnLst>
              <a:rect l="0" t="0" r="r" b="b"/>
              <a:pathLst>
                <a:path w="4992" h="1088">
                  <a:moveTo>
                    <a:pt x="4992" y="0"/>
                  </a:moveTo>
                  <a:cubicBezTo>
                    <a:pt x="4992" y="301"/>
                    <a:pt x="4806" y="544"/>
                    <a:pt x="4576" y="544"/>
                  </a:cubicBezTo>
                  <a:lnTo>
                    <a:pt x="2977" y="544"/>
                  </a:lnTo>
                  <a:cubicBezTo>
                    <a:pt x="2748" y="544"/>
                    <a:pt x="2561" y="788"/>
                    <a:pt x="2561" y="1088"/>
                  </a:cubicBezTo>
                  <a:cubicBezTo>
                    <a:pt x="2561" y="788"/>
                    <a:pt x="2375" y="544"/>
                    <a:pt x="2145" y="544"/>
                  </a:cubicBezTo>
                  <a:lnTo>
                    <a:pt x="416" y="544"/>
                  </a:lnTo>
                  <a:cubicBezTo>
                    <a:pt x="187" y="544"/>
                    <a:pt x="0" y="301"/>
                    <a:pt x="0" y="0"/>
                  </a:cubicBez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9">
              <a:extLst>
                <a:ext uri="{FF2B5EF4-FFF2-40B4-BE49-F238E27FC236}">
                  <a16:creationId xmlns:a16="http://schemas.microsoft.com/office/drawing/2014/main" id="{8B2940F1-23B2-4862-BA72-79FC1A92477D}"/>
                </a:ext>
              </a:extLst>
            </p:cNvPr>
            <p:cNvSpPr>
              <a:spLocks noChangeArrowheads="1"/>
            </p:cNvSpPr>
            <p:nvPr/>
          </p:nvSpPr>
          <p:spPr bwMode="auto">
            <a:xfrm>
              <a:off x="1033463" y="1876425"/>
              <a:ext cx="455613"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ahoma" panose="020B0604030504040204" pitchFamily="34" charset="0"/>
                </a:rPr>
                <a:t>MAC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10">
              <a:extLst>
                <a:ext uri="{FF2B5EF4-FFF2-40B4-BE49-F238E27FC236}">
                  <a16:creationId xmlns:a16="http://schemas.microsoft.com/office/drawing/2014/main" id="{D47B60EA-8885-4C8F-B92C-09BC83536586}"/>
                </a:ext>
              </a:extLst>
            </p:cNvPr>
            <p:cNvSpPr>
              <a:spLocks noChangeArrowheads="1"/>
            </p:cNvSpPr>
            <p:nvPr/>
          </p:nvSpPr>
          <p:spPr bwMode="auto">
            <a:xfrm>
              <a:off x="1951038" y="5934075"/>
              <a:ext cx="854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TIG/Study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11">
              <a:extLst>
                <a:ext uri="{FF2B5EF4-FFF2-40B4-BE49-F238E27FC236}">
                  <a16:creationId xmlns:a16="http://schemas.microsoft.com/office/drawing/2014/main" id="{120B3935-9740-44A0-9B16-9175A94A1DF2}"/>
                </a:ext>
              </a:extLst>
            </p:cNvPr>
            <p:cNvSpPr>
              <a:spLocks noChangeArrowheads="1"/>
            </p:cNvSpPr>
            <p:nvPr/>
          </p:nvSpPr>
          <p:spPr bwMode="auto">
            <a:xfrm>
              <a:off x="2078038" y="6067425"/>
              <a:ext cx="5508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groups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Freeform 12">
              <a:extLst>
                <a:ext uri="{FF2B5EF4-FFF2-40B4-BE49-F238E27FC236}">
                  <a16:creationId xmlns:a16="http://schemas.microsoft.com/office/drawing/2014/main" id="{6AE70A78-CA55-4653-BEFA-36C1A90241A6}"/>
                </a:ext>
              </a:extLst>
            </p:cNvPr>
            <p:cNvSpPr>
              <a:spLocks/>
            </p:cNvSpPr>
            <p:nvPr/>
          </p:nvSpPr>
          <p:spPr bwMode="auto">
            <a:xfrm>
              <a:off x="1906588" y="5681663"/>
              <a:ext cx="835025" cy="153988"/>
            </a:xfrm>
            <a:custGeom>
              <a:avLst/>
              <a:gdLst>
                <a:gd name="T0" fmla="*/ 4608 w 4608"/>
                <a:gd name="T1" fmla="*/ 0 h 848"/>
                <a:gd name="T2" fmla="*/ 4224 w 4608"/>
                <a:gd name="T3" fmla="*/ 424 h 848"/>
                <a:gd name="T4" fmla="*/ 2748 w 4608"/>
                <a:gd name="T5" fmla="*/ 424 h 848"/>
                <a:gd name="T6" fmla="*/ 2364 w 4608"/>
                <a:gd name="T7" fmla="*/ 848 h 848"/>
                <a:gd name="T8" fmla="*/ 1980 w 4608"/>
                <a:gd name="T9" fmla="*/ 424 h 848"/>
                <a:gd name="T10" fmla="*/ 384 w 4608"/>
                <a:gd name="T11" fmla="*/ 424 h 848"/>
                <a:gd name="T12" fmla="*/ 0 w 4608"/>
                <a:gd name="T13" fmla="*/ 0 h 848"/>
              </a:gdLst>
              <a:ahLst/>
              <a:cxnLst>
                <a:cxn ang="0">
                  <a:pos x="T0" y="T1"/>
                </a:cxn>
                <a:cxn ang="0">
                  <a:pos x="T2" y="T3"/>
                </a:cxn>
                <a:cxn ang="0">
                  <a:pos x="T4" y="T5"/>
                </a:cxn>
                <a:cxn ang="0">
                  <a:pos x="T6" y="T7"/>
                </a:cxn>
                <a:cxn ang="0">
                  <a:pos x="T8" y="T9"/>
                </a:cxn>
                <a:cxn ang="0">
                  <a:pos x="T10" y="T11"/>
                </a:cxn>
                <a:cxn ang="0">
                  <a:pos x="T12" y="T13"/>
                </a:cxn>
              </a:cxnLst>
              <a:rect l="0" t="0" r="r" b="b"/>
              <a:pathLst>
                <a:path w="4608" h="848">
                  <a:moveTo>
                    <a:pt x="4608" y="0"/>
                  </a:moveTo>
                  <a:cubicBezTo>
                    <a:pt x="4608" y="235"/>
                    <a:pt x="4437" y="424"/>
                    <a:pt x="4224" y="424"/>
                  </a:cubicBezTo>
                  <a:lnTo>
                    <a:pt x="2748" y="424"/>
                  </a:lnTo>
                  <a:cubicBezTo>
                    <a:pt x="2536" y="424"/>
                    <a:pt x="2364" y="614"/>
                    <a:pt x="2364" y="848"/>
                  </a:cubicBezTo>
                  <a:cubicBezTo>
                    <a:pt x="2364" y="614"/>
                    <a:pt x="2192" y="424"/>
                    <a:pt x="1980" y="424"/>
                  </a:cubicBezTo>
                  <a:lnTo>
                    <a:pt x="384" y="424"/>
                  </a:lnTo>
                  <a:cubicBezTo>
                    <a:pt x="172" y="424"/>
                    <a:pt x="0" y="235"/>
                    <a:pt x="0" y="0"/>
                  </a:cubicBez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13">
              <a:extLst>
                <a:ext uri="{FF2B5EF4-FFF2-40B4-BE49-F238E27FC236}">
                  <a16:creationId xmlns:a16="http://schemas.microsoft.com/office/drawing/2014/main" id="{2C3F381A-A113-4E00-AC75-C5B57C1359D1}"/>
                </a:ext>
              </a:extLst>
            </p:cNvPr>
            <p:cNvSpPr>
              <a:spLocks noChangeArrowheads="1"/>
            </p:cNvSpPr>
            <p:nvPr/>
          </p:nvSpPr>
          <p:spPr bwMode="auto">
            <a:xfrm>
              <a:off x="7615238" y="5867400"/>
              <a:ext cx="857250" cy="4206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14">
              <a:extLst>
                <a:ext uri="{FF2B5EF4-FFF2-40B4-BE49-F238E27FC236}">
                  <a16:creationId xmlns:a16="http://schemas.microsoft.com/office/drawing/2014/main" id="{9F52BA3F-977B-4FE5-AABF-A9665E348FEB}"/>
                </a:ext>
              </a:extLst>
            </p:cNvPr>
            <p:cNvSpPr>
              <a:spLocks noChangeArrowheads="1"/>
            </p:cNvSpPr>
            <p:nvPr/>
          </p:nvSpPr>
          <p:spPr bwMode="auto">
            <a:xfrm>
              <a:off x="7704138" y="5911850"/>
              <a:ext cx="757238"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Published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5">
              <a:extLst>
                <a:ext uri="{FF2B5EF4-FFF2-40B4-BE49-F238E27FC236}">
                  <a16:creationId xmlns:a16="http://schemas.microsoft.com/office/drawing/2014/main" id="{829D5DDF-E04F-4708-ABC0-C832C51353C0}"/>
                </a:ext>
              </a:extLst>
            </p:cNvPr>
            <p:cNvSpPr>
              <a:spLocks noChangeArrowheads="1"/>
            </p:cNvSpPr>
            <p:nvPr/>
          </p:nvSpPr>
          <p:spPr bwMode="auto">
            <a:xfrm>
              <a:off x="7727950" y="6075363"/>
              <a:ext cx="709613"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Standard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6">
              <a:extLst>
                <a:ext uri="{FF2B5EF4-FFF2-40B4-BE49-F238E27FC236}">
                  <a16:creationId xmlns:a16="http://schemas.microsoft.com/office/drawing/2014/main" id="{0EE7D57D-5926-43A3-8F14-2D81D440C1B1}"/>
                </a:ext>
              </a:extLst>
            </p:cNvPr>
            <p:cNvSpPr>
              <a:spLocks noChangeArrowheads="1"/>
            </p:cNvSpPr>
            <p:nvPr/>
          </p:nvSpPr>
          <p:spPr bwMode="auto">
            <a:xfrm>
              <a:off x="4360863" y="5956300"/>
              <a:ext cx="398463"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WG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7">
              <a:extLst>
                <a:ext uri="{FF2B5EF4-FFF2-40B4-BE49-F238E27FC236}">
                  <a16:creationId xmlns:a16="http://schemas.microsoft.com/office/drawing/2014/main" id="{00E1F331-9B7E-4D3A-94C5-89CBE5121E99}"/>
                </a:ext>
              </a:extLst>
            </p:cNvPr>
            <p:cNvSpPr>
              <a:spLocks noChangeArrowheads="1"/>
            </p:cNvSpPr>
            <p:nvPr/>
          </p:nvSpPr>
          <p:spPr bwMode="auto">
            <a:xfrm>
              <a:off x="4090988" y="6089650"/>
              <a:ext cx="941388"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Letter Ballot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Freeform 18">
              <a:extLst>
                <a:ext uri="{FF2B5EF4-FFF2-40B4-BE49-F238E27FC236}">
                  <a16:creationId xmlns:a16="http://schemas.microsoft.com/office/drawing/2014/main" id="{D4EE2639-A3FF-4EFF-8262-421C8BA41348}"/>
                </a:ext>
              </a:extLst>
            </p:cNvPr>
            <p:cNvSpPr>
              <a:spLocks/>
            </p:cNvSpPr>
            <p:nvPr/>
          </p:nvSpPr>
          <p:spPr bwMode="auto">
            <a:xfrm>
              <a:off x="5037138" y="5732463"/>
              <a:ext cx="1020763" cy="179388"/>
            </a:xfrm>
            <a:custGeom>
              <a:avLst/>
              <a:gdLst>
                <a:gd name="T0" fmla="*/ 5632 w 5632"/>
                <a:gd name="T1" fmla="*/ 0 h 992"/>
                <a:gd name="T2" fmla="*/ 4870 w 5632"/>
                <a:gd name="T3" fmla="*/ 496 h 992"/>
                <a:gd name="T4" fmla="*/ 3652 w 5632"/>
                <a:gd name="T5" fmla="*/ 496 h 992"/>
                <a:gd name="T6" fmla="*/ 2890 w 5632"/>
                <a:gd name="T7" fmla="*/ 992 h 992"/>
                <a:gd name="T8" fmla="*/ 2127 w 5632"/>
                <a:gd name="T9" fmla="*/ 496 h 992"/>
                <a:gd name="T10" fmla="*/ 763 w 5632"/>
                <a:gd name="T11" fmla="*/ 496 h 992"/>
                <a:gd name="T12" fmla="*/ 0 w 5632"/>
                <a:gd name="T13" fmla="*/ 0 h 992"/>
              </a:gdLst>
              <a:ahLst/>
              <a:cxnLst>
                <a:cxn ang="0">
                  <a:pos x="T0" y="T1"/>
                </a:cxn>
                <a:cxn ang="0">
                  <a:pos x="T2" y="T3"/>
                </a:cxn>
                <a:cxn ang="0">
                  <a:pos x="T4" y="T5"/>
                </a:cxn>
                <a:cxn ang="0">
                  <a:pos x="T6" y="T7"/>
                </a:cxn>
                <a:cxn ang="0">
                  <a:pos x="T8" y="T9"/>
                </a:cxn>
                <a:cxn ang="0">
                  <a:pos x="T10" y="T11"/>
                </a:cxn>
                <a:cxn ang="0">
                  <a:pos x="T12" y="T13"/>
                </a:cxn>
              </a:cxnLst>
              <a:rect l="0" t="0" r="r" b="b"/>
              <a:pathLst>
                <a:path w="5632" h="992">
                  <a:moveTo>
                    <a:pt x="5632" y="0"/>
                  </a:moveTo>
                  <a:cubicBezTo>
                    <a:pt x="5632" y="274"/>
                    <a:pt x="5291" y="496"/>
                    <a:pt x="4870" y="496"/>
                  </a:cubicBezTo>
                  <a:lnTo>
                    <a:pt x="3652" y="496"/>
                  </a:lnTo>
                  <a:cubicBezTo>
                    <a:pt x="3231" y="496"/>
                    <a:pt x="2890" y="719"/>
                    <a:pt x="2890" y="992"/>
                  </a:cubicBezTo>
                  <a:cubicBezTo>
                    <a:pt x="2890" y="719"/>
                    <a:pt x="2548" y="496"/>
                    <a:pt x="2127" y="496"/>
                  </a:cubicBezTo>
                  <a:lnTo>
                    <a:pt x="763" y="496"/>
                  </a:lnTo>
                  <a:cubicBezTo>
                    <a:pt x="342" y="496"/>
                    <a:pt x="0" y="274"/>
                    <a:pt x="0" y="0"/>
                  </a:cubicBez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9">
              <a:extLst>
                <a:ext uri="{FF2B5EF4-FFF2-40B4-BE49-F238E27FC236}">
                  <a16:creationId xmlns:a16="http://schemas.microsoft.com/office/drawing/2014/main" id="{7FE7669E-8642-476C-A0FD-274C19AF70E1}"/>
                </a:ext>
              </a:extLst>
            </p:cNvPr>
            <p:cNvSpPr>
              <a:spLocks noEditPoints="1"/>
            </p:cNvSpPr>
            <p:nvPr/>
          </p:nvSpPr>
          <p:spPr bwMode="auto">
            <a:xfrm>
              <a:off x="1689100" y="3706813"/>
              <a:ext cx="7156450" cy="9525"/>
            </a:xfrm>
            <a:custGeom>
              <a:avLst/>
              <a:gdLst>
                <a:gd name="T0" fmla="*/ 39 w 4508"/>
                <a:gd name="T1" fmla="*/ 0 h 6"/>
                <a:gd name="T2" fmla="*/ 115 w 4508"/>
                <a:gd name="T3" fmla="*/ 0 h 6"/>
                <a:gd name="T4" fmla="*/ 192 w 4508"/>
                <a:gd name="T5" fmla="*/ 0 h 6"/>
                <a:gd name="T6" fmla="*/ 269 w 4508"/>
                <a:gd name="T7" fmla="*/ 0 h 6"/>
                <a:gd name="T8" fmla="*/ 345 w 4508"/>
                <a:gd name="T9" fmla="*/ 0 h 6"/>
                <a:gd name="T10" fmla="*/ 422 w 4508"/>
                <a:gd name="T11" fmla="*/ 0 h 6"/>
                <a:gd name="T12" fmla="*/ 499 w 4508"/>
                <a:gd name="T13" fmla="*/ 0 h 6"/>
                <a:gd name="T14" fmla="*/ 575 w 4508"/>
                <a:gd name="T15" fmla="*/ 0 h 6"/>
                <a:gd name="T16" fmla="*/ 652 w 4508"/>
                <a:gd name="T17" fmla="*/ 0 h 6"/>
                <a:gd name="T18" fmla="*/ 729 w 4508"/>
                <a:gd name="T19" fmla="*/ 0 h 6"/>
                <a:gd name="T20" fmla="*/ 805 w 4508"/>
                <a:gd name="T21" fmla="*/ 0 h 6"/>
                <a:gd name="T22" fmla="*/ 882 w 4508"/>
                <a:gd name="T23" fmla="*/ 0 h 6"/>
                <a:gd name="T24" fmla="*/ 959 w 4508"/>
                <a:gd name="T25" fmla="*/ 0 h 6"/>
                <a:gd name="T26" fmla="*/ 1035 w 4508"/>
                <a:gd name="T27" fmla="*/ 0 h 6"/>
                <a:gd name="T28" fmla="*/ 1112 w 4508"/>
                <a:gd name="T29" fmla="*/ 0 h 6"/>
                <a:gd name="T30" fmla="*/ 1189 w 4508"/>
                <a:gd name="T31" fmla="*/ 0 h 6"/>
                <a:gd name="T32" fmla="*/ 1266 w 4508"/>
                <a:gd name="T33" fmla="*/ 0 h 6"/>
                <a:gd name="T34" fmla="*/ 1342 w 4508"/>
                <a:gd name="T35" fmla="*/ 0 h 6"/>
                <a:gd name="T36" fmla="*/ 1419 w 4508"/>
                <a:gd name="T37" fmla="*/ 0 h 6"/>
                <a:gd name="T38" fmla="*/ 1496 w 4508"/>
                <a:gd name="T39" fmla="*/ 0 h 6"/>
                <a:gd name="T40" fmla="*/ 1572 w 4508"/>
                <a:gd name="T41" fmla="*/ 0 h 6"/>
                <a:gd name="T42" fmla="*/ 1649 w 4508"/>
                <a:gd name="T43" fmla="*/ 0 h 6"/>
                <a:gd name="T44" fmla="*/ 1726 w 4508"/>
                <a:gd name="T45" fmla="*/ 0 h 6"/>
                <a:gd name="T46" fmla="*/ 1802 w 4508"/>
                <a:gd name="T47" fmla="*/ 0 h 6"/>
                <a:gd name="T48" fmla="*/ 1879 w 4508"/>
                <a:gd name="T49" fmla="*/ 0 h 6"/>
                <a:gd name="T50" fmla="*/ 1956 w 4508"/>
                <a:gd name="T51" fmla="*/ 0 h 6"/>
                <a:gd name="T52" fmla="*/ 2032 w 4508"/>
                <a:gd name="T53" fmla="*/ 0 h 6"/>
                <a:gd name="T54" fmla="*/ 2109 w 4508"/>
                <a:gd name="T55" fmla="*/ 0 h 6"/>
                <a:gd name="T56" fmla="*/ 2186 w 4508"/>
                <a:gd name="T57" fmla="*/ 0 h 6"/>
                <a:gd name="T58" fmla="*/ 2262 w 4508"/>
                <a:gd name="T59" fmla="*/ 0 h 6"/>
                <a:gd name="T60" fmla="*/ 2339 w 4508"/>
                <a:gd name="T61" fmla="*/ 0 h 6"/>
                <a:gd name="T62" fmla="*/ 2416 w 4508"/>
                <a:gd name="T63" fmla="*/ 0 h 6"/>
                <a:gd name="T64" fmla="*/ 2492 w 4508"/>
                <a:gd name="T65" fmla="*/ 0 h 6"/>
                <a:gd name="T66" fmla="*/ 2569 w 4508"/>
                <a:gd name="T67" fmla="*/ 0 h 6"/>
                <a:gd name="T68" fmla="*/ 2646 w 4508"/>
                <a:gd name="T69" fmla="*/ 0 h 6"/>
                <a:gd name="T70" fmla="*/ 2722 w 4508"/>
                <a:gd name="T71" fmla="*/ 0 h 6"/>
                <a:gd name="T72" fmla="*/ 2799 w 4508"/>
                <a:gd name="T73" fmla="*/ 0 h 6"/>
                <a:gd name="T74" fmla="*/ 2876 w 4508"/>
                <a:gd name="T75" fmla="*/ 0 h 6"/>
                <a:gd name="T76" fmla="*/ 2952 w 4508"/>
                <a:gd name="T77" fmla="*/ 0 h 6"/>
                <a:gd name="T78" fmla="*/ 3029 w 4508"/>
                <a:gd name="T79" fmla="*/ 0 h 6"/>
                <a:gd name="T80" fmla="*/ 3106 w 4508"/>
                <a:gd name="T81" fmla="*/ 0 h 6"/>
                <a:gd name="T82" fmla="*/ 3182 w 4508"/>
                <a:gd name="T83" fmla="*/ 0 h 6"/>
                <a:gd name="T84" fmla="*/ 3259 w 4508"/>
                <a:gd name="T85" fmla="*/ 0 h 6"/>
                <a:gd name="T86" fmla="*/ 3336 w 4508"/>
                <a:gd name="T87" fmla="*/ 0 h 6"/>
                <a:gd name="T88" fmla="*/ 3412 w 4508"/>
                <a:gd name="T89" fmla="*/ 0 h 6"/>
                <a:gd name="T90" fmla="*/ 3489 w 4508"/>
                <a:gd name="T91" fmla="*/ 0 h 6"/>
                <a:gd name="T92" fmla="*/ 3566 w 4508"/>
                <a:gd name="T93" fmla="*/ 0 h 6"/>
                <a:gd name="T94" fmla="*/ 3642 w 4508"/>
                <a:gd name="T95" fmla="*/ 0 h 6"/>
                <a:gd name="T96" fmla="*/ 3719 w 4508"/>
                <a:gd name="T97" fmla="*/ 0 h 6"/>
                <a:gd name="T98" fmla="*/ 3796 w 4508"/>
                <a:gd name="T99" fmla="*/ 0 h 6"/>
                <a:gd name="T100" fmla="*/ 3872 w 4508"/>
                <a:gd name="T101" fmla="*/ 0 h 6"/>
                <a:gd name="T102" fmla="*/ 3949 w 4508"/>
                <a:gd name="T103" fmla="*/ 0 h 6"/>
                <a:gd name="T104" fmla="*/ 4026 w 4508"/>
                <a:gd name="T105" fmla="*/ 0 h 6"/>
                <a:gd name="T106" fmla="*/ 4102 w 4508"/>
                <a:gd name="T107" fmla="*/ 0 h 6"/>
                <a:gd name="T108" fmla="*/ 4179 w 4508"/>
                <a:gd name="T109" fmla="*/ 0 h 6"/>
                <a:gd name="T110" fmla="*/ 4256 w 4508"/>
                <a:gd name="T111" fmla="*/ 0 h 6"/>
                <a:gd name="T112" fmla="*/ 4332 w 4508"/>
                <a:gd name="T113" fmla="*/ 0 h 6"/>
                <a:gd name="T114" fmla="*/ 4409 w 4508"/>
                <a:gd name="T115" fmla="*/ 0 h 6"/>
                <a:gd name="T116" fmla="*/ 4486 w 4508"/>
                <a:gd name="T1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508" h="6">
                  <a:moveTo>
                    <a:pt x="0" y="0"/>
                  </a:moveTo>
                  <a:lnTo>
                    <a:pt x="22" y="0"/>
                  </a:lnTo>
                  <a:lnTo>
                    <a:pt x="22" y="6"/>
                  </a:lnTo>
                  <a:lnTo>
                    <a:pt x="0" y="6"/>
                  </a:lnTo>
                  <a:lnTo>
                    <a:pt x="0" y="0"/>
                  </a:lnTo>
                  <a:close/>
                  <a:moveTo>
                    <a:pt x="39" y="0"/>
                  </a:moveTo>
                  <a:lnTo>
                    <a:pt x="61" y="0"/>
                  </a:lnTo>
                  <a:lnTo>
                    <a:pt x="61" y="6"/>
                  </a:lnTo>
                  <a:lnTo>
                    <a:pt x="39" y="6"/>
                  </a:lnTo>
                  <a:lnTo>
                    <a:pt x="39" y="0"/>
                  </a:lnTo>
                  <a:close/>
                  <a:moveTo>
                    <a:pt x="77" y="0"/>
                  </a:moveTo>
                  <a:lnTo>
                    <a:pt x="99" y="0"/>
                  </a:lnTo>
                  <a:lnTo>
                    <a:pt x="99" y="6"/>
                  </a:lnTo>
                  <a:lnTo>
                    <a:pt x="77" y="6"/>
                  </a:lnTo>
                  <a:lnTo>
                    <a:pt x="77" y="0"/>
                  </a:lnTo>
                  <a:close/>
                  <a:moveTo>
                    <a:pt x="115" y="0"/>
                  </a:moveTo>
                  <a:lnTo>
                    <a:pt x="137" y="0"/>
                  </a:lnTo>
                  <a:lnTo>
                    <a:pt x="137" y="6"/>
                  </a:lnTo>
                  <a:lnTo>
                    <a:pt x="115" y="6"/>
                  </a:lnTo>
                  <a:lnTo>
                    <a:pt x="115" y="0"/>
                  </a:lnTo>
                  <a:close/>
                  <a:moveTo>
                    <a:pt x="154" y="0"/>
                  </a:moveTo>
                  <a:lnTo>
                    <a:pt x="176" y="0"/>
                  </a:lnTo>
                  <a:lnTo>
                    <a:pt x="176" y="6"/>
                  </a:lnTo>
                  <a:lnTo>
                    <a:pt x="154" y="6"/>
                  </a:lnTo>
                  <a:lnTo>
                    <a:pt x="154" y="0"/>
                  </a:lnTo>
                  <a:close/>
                  <a:moveTo>
                    <a:pt x="192" y="0"/>
                  </a:moveTo>
                  <a:lnTo>
                    <a:pt x="214" y="0"/>
                  </a:lnTo>
                  <a:lnTo>
                    <a:pt x="214" y="6"/>
                  </a:lnTo>
                  <a:lnTo>
                    <a:pt x="192" y="6"/>
                  </a:lnTo>
                  <a:lnTo>
                    <a:pt x="192" y="0"/>
                  </a:lnTo>
                  <a:close/>
                  <a:moveTo>
                    <a:pt x="230" y="0"/>
                  </a:moveTo>
                  <a:lnTo>
                    <a:pt x="252" y="0"/>
                  </a:lnTo>
                  <a:lnTo>
                    <a:pt x="252" y="6"/>
                  </a:lnTo>
                  <a:lnTo>
                    <a:pt x="230" y="6"/>
                  </a:lnTo>
                  <a:lnTo>
                    <a:pt x="230" y="0"/>
                  </a:lnTo>
                  <a:close/>
                  <a:moveTo>
                    <a:pt x="269" y="0"/>
                  </a:moveTo>
                  <a:lnTo>
                    <a:pt x="291" y="0"/>
                  </a:lnTo>
                  <a:lnTo>
                    <a:pt x="291" y="6"/>
                  </a:lnTo>
                  <a:lnTo>
                    <a:pt x="269" y="6"/>
                  </a:lnTo>
                  <a:lnTo>
                    <a:pt x="269" y="0"/>
                  </a:lnTo>
                  <a:close/>
                  <a:moveTo>
                    <a:pt x="307" y="0"/>
                  </a:moveTo>
                  <a:lnTo>
                    <a:pt x="329" y="0"/>
                  </a:lnTo>
                  <a:lnTo>
                    <a:pt x="329" y="6"/>
                  </a:lnTo>
                  <a:lnTo>
                    <a:pt x="307" y="6"/>
                  </a:lnTo>
                  <a:lnTo>
                    <a:pt x="307" y="0"/>
                  </a:lnTo>
                  <a:close/>
                  <a:moveTo>
                    <a:pt x="345" y="0"/>
                  </a:moveTo>
                  <a:lnTo>
                    <a:pt x="367" y="0"/>
                  </a:lnTo>
                  <a:lnTo>
                    <a:pt x="367" y="6"/>
                  </a:lnTo>
                  <a:lnTo>
                    <a:pt x="345" y="6"/>
                  </a:lnTo>
                  <a:lnTo>
                    <a:pt x="345" y="0"/>
                  </a:lnTo>
                  <a:close/>
                  <a:moveTo>
                    <a:pt x="384" y="0"/>
                  </a:moveTo>
                  <a:lnTo>
                    <a:pt x="406" y="0"/>
                  </a:lnTo>
                  <a:lnTo>
                    <a:pt x="406" y="6"/>
                  </a:lnTo>
                  <a:lnTo>
                    <a:pt x="384" y="6"/>
                  </a:lnTo>
                  <a:lnTo>
                    <a:pt x="384" y="0"/>
                  </a:lnTo>
                  <a:close/>
                  <a:moveTo>
                    <a:pt x="422" y="0"/>
                  </a:moveTo>
                  <a:lnTo>
                    <a:pt x="444" y="0"/>
                  </a:lnTo>
                  <a:lnTo>
                    <a:pt x="444" y="6"/>
                  </a:lnTo>
                  <a:lnTo>
                    <a:pt x="422" y="6"/>
                  </a:lnTo>
                  <a:lnTo>
                    <a:pt x="422" y="0"/>
                  </a:lnTo>
                  <a:close/>
                  <a:moveTo>
                    <a:pt x="460" y="0"/>
                  </a:moveTo>
                  <a:lnTo>
                    <a:pt x="482" y="0"/>
                  </a:lnTo>
                  <a:lnTo>
                    <a:pt x="482" y="6"/>
                  </a:lnTo>
                  <a:lnTo>
                    <a:pt x="460" y="6"/>
                  </a:lnTo>
                  <a:lnTo>
                    <a:pt x="460" y="0"/>
                  </a:lnTo>
                  <a:close/>
                  <a:moveTo>
                    <a:pt x="499" y="0"/>
                  </a:moveTo>
                  <a:lnTo>
                    <a:pt x="521" y="0"/>
                  </a:lnTo>
                  <a:lnTo>
                    <a:pt x="521" y="6"/>
                  </a:lnTo>
                  <a:lnTo>
                    <a:pt x="499" y="6"/>
                  </a:lnTo>
                  <a:lnTo>
                    <a:pt x="499" y="0"/>
                  </a:lnTo>
                  <a:close/>
                  <a:moveTo>
                    <a:pt x="537" y="0"/>
                  </a:moveTo>
                  <a:lnTo>
                    <a:pt x="559" y="0"/>
                  </a:lnTo>
                  <a:lnTo>
                    <a:pt x="559" y="6"/>
                  </a:lnTo>
                  <a:lnTo>
                    <a:pt x="537" y="6"/>
                  </a:lnTo>
                  <a:lnTo>
                    <a:pt x="537" y="0"/>
                  </a:lnTo>
                  <a:close/>
                  <a:moveTo>
                    <a:pt x="575" y="0"/>
                  </a:moveTo>
                  <a:lnTo>
                    <a:pt x="597" y="0"/>
                  </a:lnTo>
                  <a:lnTo>
                    <a:pt x="597" y="6"/>
                  </a:lnTo>
                  <a:lnTo>
                    <a:pt x="575" y="6"/>
                  </a:lnTo>
                  <a:lnTo>
                    <a:pt x="575" y="0"/>
                  </a:lnTo>
                  <a:close/>
                  <a:moveTo>
                    <a:pt x="614" y="0"/>
                  </a:moveTo>
                  <a:lnTo>
                    <a:pt x="636" y="0"/>
                  </a:lnTo>
                  <a:lnTo>
                    <a:pt x="636" y="6"/>
                  </a:lnTo>
                  <a:lnTo>
                    <a:pt x="614" y="6"/>
                  </a:lnTo>
                  <a:lnTo>
                    <a:pt x="614" y="0"/>
                  </a:lnTo>
                  <a:close/>
                  <a:moveTo>
                    <a:pt x="652" y="0"/>
                  </a:moveTo>
                  <a:lnTo>
                    <a:pt x="674" y="0"/>
                  </a:lnTo>
                  <a:lnTo>
                    <a:pt x="674" y="6"/>
                  </a:lnTo>
                  <a:lnTo>
                    <a:pt x="652" y="6"/>
                  </a:lnTo>
                  <a:lnTo>
                    <a:pt x="652" y="0"/>
                  </a:lnTo>
                  <a:close/>
                  <a:moveTo>
                    <a:pt x="690" y="0"/>
                  </a:moveTo>
                  <a:lnTo>
                    <a:pt x="712" y="0"/>
                  </a:lnTo>
                  <a:lnTo>
                    <a:pt x="712" y="6"/>
                  </a:lnTo>
                  <a:lnTo>
                    <a:pt x="690" y="6"/>
                  </a:lnTo>
                  <a:lnTo>
                    <a:pt x="690" y="0"/>
                  </a:lnTo>
                  <a:close/>
                  <a:moveTo>
                    <a:pt x="729" y="0"/>
                  </a:moveTo>
                  <a:lnTo>
                    <a:pt x="751" y="0"/>
                  </a:lnTo>
                  <a:lnTo>
                    <a:pt x="751" y="6"/>
                  </a:lnTo>
                  <a:lnTo>
                    <a:pt x="729" y="6"/>
                  </a:lnTo>
                  <a:lnTo>
                    <a:pt x="729" y="0"/>
                  </a:lnTo>
                  <a:close/>
                  <a:moveTo>
                    <a:pt x="767" y="0"/>
                  </a:moveTo>
                  <a:lnTo>
                    <a:pt x="789" y="0"/>
                  </a:lnTo>
                  <a:lnTo>
                    <a:pt x="789" y="6"/>
                  </a:lnTo>
                  <a:lnTo>
                    <a:pt x="767" y="6"/>
                  </a:lnTo>
                  <a:lnTo>
                    <a:pt x="767" y="0"/>
                  </a:lnTo>
                  <a:close/>
                  <a:moveTo>
                    <a:pt x="805" y="0"/>
                  </a:moveTo>
                  <a:lnTo>
                    <a:pt x="827" y="0"/>
                  </a:lnTo>
                  <a:lnTo>
                    <a:pt x="827" y="6"/>
                  </a:lnTo>
                  <a:lnTo>
                    <a:pt x="805" y="6"/>
                  </a:lnTo>
                  <a:lnTo>
                    <a:pt x="805" y="0"/>
                  </a:lnTo>
                  <a:close/>
                  <a:moveTo>
                    <a:pt x="844" y="0"/>
                  </a:moveTo>
                  <a:lnTo>
                    <a:pt x="866" y="0"/>
                  </a:lnTo>
                  <a:lnTo>
                    <a:pt x="866" y="6"/>
                  </a:lnTo>
                  <a:lnTo>
                    <a:pt x="844" y="6"/>
                  </a:lnTo>
                  <a:lnTo>
                    <a:pt x="844" y="0"/>
                  </a:lnTo>
                  <a:close/>
                  <a:moveTo>
                    <a:pt x="882" y="0"/>
                  </a:moveTo>
                  <a:lnTo>
                    <a:pt x="904" y="0"/>
                  </a:lnTo>
                  <a:lnTo>
                    <a:pt x="904" y="6"/>
                  </a:lnTo>
                  <a:lnTo>
                    <a:pt x="882" y="6"/>
                  </a:lnTo>
                  <a:lnTo>
                    <a:pt x="882" y="0"/>
                  </a:lnTo>
                  <a:close/>
                  <a:moveTo>
                    <a:pt x="920" y="0"/>
                  </a:moveTo>
                  <a:lnTo>
                    <a:pt x="942" y="0"/>
                  </a:lnTo>
                  <a:lnTo>
                    <a:pt x="942" y="6"/>
                  </a:lnTo>
                  <a:lnTo>
                    <a:pt x="920" y="6"/>
                  </a:lnTo>
                  <a:lnTo>
                    <a:pt x="920" y="0"/>
                  </a:lnTo>
                  <a:close/>
                  <a:moveTo>
                    <a:pt x="959" y="0"/>
                  </a:moveTo>
                  <a:lnTo>
                    <a:pt x="981" y="0"/>
                  </a:lnTo>
                  <a:lnTo>
                    <a:pt x="981" y="6"/>
                  </a:lnTo>
                  <a:lnTo>
                    <a:pt x="959" y="6"/>
                  </a:lnTo>
                  <a:lnTo>
                    <a:pt x="959" y="0"/>
                  </a:lnTo>
                  <a:close/>
                  <a:moveTo>
                    <a:pt x="997" y="0"/>
                  </a:moveTo>
                  <a:lnTo>
                    <a:pt x="1019" y="0"/>
                  </a:lnTo>
                  <a:lnTo>
                    <a:pt x="1019" y="6"/>
                  </a:lnTo>
                  <a:lnTo>
                    <a:pt x="997" y="6"/>
                  </a:lnTo>
                  <a:lnTo>
                    <a:pt x="997" y="0"/>
                  </a:lnTo>
                  <a:close/>
                  <a:moveTo>
                    <a:pt x="1035" y="0"/>
                  </a:moveTo>
                  <a:lnTo>
                    <a:pt x="1057" y="0"/>
                  </a:lnTo>
                  <a:lnTo>
                    <a:pt x="1057" y="6"/>
                  </a:lnTo>
                  <a:lnTo>
                    <a:pt x="1035" y="6"/>
                  </a:lnTo>
                  <a:lnTo>
                    <a:pt x="1035" y="0"/>
                  </a:lnTo>
                  <a:close/>
                  <a:moveTo>
                    <a:pt x="1074" y="0"/>
                  </a:moveTo>
                  <a:lnTo>
                    <a:pt x="1096" y="0"/>
                  </a:lnTo>
                  <a:lnTo>
                    <a:pt x="1096" y="6"/>
                  </a:lnTo>
                  <a:lnTo>
                    <a:pt x="1074" y="6"/>
                  </a:lnTo>
                  <a:lnTo>
                    <a:pt x="1074" y="0"/>
                  </a:lnTo>
                  <a:close/>
                  <a:moveTo>
                    <a:pt x="1112" y="0"/>
                  </a:moveTo>
                  <a:lnTo>
                    <a:pt x="1134" y="0"/>
                  </a:lnTo>
                  <a:lnTo>
                    <a:pt x="1134" y="6"/>
                  </a:lnTo>
                  <a:lnTo>
                    <a:pt x="1112" y="6"/>
                  </a:lnTo>
                  <a:lnTo>
                    <a:pt x="1112" y="0"/>
                  </a:lnTo>
                  <a:close/>
                  <a:moveTo>
                    <a:pt x="1151" y="0"/>
                  </a:moveTo>
                  <a:lnTo>
                    <a:pt x="1172" y="0"/>
                  </a:lnTo>
                  <a:lnTo>
                    <a:pt x="1172" y="6"/>
                  </a:lnTo>
                  <a:lnTo>
                    <a:pt x="1151" y="6"/>
                  </a:lnTo>
                  <a:lnTo>
                    <a:pt x="1151" y="0"/>
                  </a:lnTo>
                  <a:close/>
                  <a:moveTo>
                    <a:pt x="1189" y="0"/>
                  </a:moveTo>
                  <a:lnTo>
                    <a:pt x="1211" y="0"/>
                  </a:lnTo>
                  <a:lnTo>
                    <a:pt x="1211" y="6"/>
                  </a:lnTo>
                  <a:lnTo>
                    <a:pt x="1189" y="6"/>
                  </a:lnTo>
                  <a:lnTo>
                    <a:pt x="1189" y="0"/>
                  </a:lnTo>
                  <a:close/>
                  <a:moveTo>
                    <a:pt x="1227" y="0"/>
                  </a:moveTo>
                  <a:lnTo>
                    <a:pt x="1249" y="0"/>
                  </a:lnTo>
                  <a:lnTo>
                    <a:pt x="1249" y="6"/>
                  </a:lnTo>
                  <a:lnTo>
                    <a:pt x="1227" y="6"/>
                  </a:lnTo>
                  <a:lnTo>
                    <a:pt x="1227" y="0"/>
                  </a:lnTo>
                  <a:close/>
                  <a:moveTo>
                    <a:pt x="1266" y="0"/>
                  </a:moveTo>
                  <a:lnTo>
                    <a:pt x="1287" y="0"/>
                  </a:lnTo>
                  <a:lnTo>
                    <a:pt x="1287" y="6"/>
                  </a:lnTo>
                  <a:lnTo>
                    <a:pt x="1266" y="6"/>
                  </a:lnTo>
                  <a:lnTo>
                    <a:pt x="1266" y="0"/>
                  </a:lnTo>
                  <a:close/>
                  <a:moveTo>
                    <a:pt x="1304" y="0"/>
                  </a:moveTo>
                  <a:lnTo>
                    <a:pt x="1326" y="0"/>
                  </a:lnTo>
                  <a:lnTo>
                    <a:pt x="1326" y="6"/>
                  </a:lnTo>
                  <a:lnTo>
                    <a:pt x="1304" y="6"/>
                  </a:lnTo>
                  <a:lnTo>
                    <a:pt x="1304" y="0"/>
                  </a:lnTo>
                  <a:close/>
                  <a:moveTo>
                    <a:pt x="1342" y="0"/>
                  </a:moveTo>
                  <a:lnTo>
                    <a:pt x="1364" y="0"/>
                  </a:lnTo>
                  <a:lnTo>
                    <a:pt x="1364" y="6"/>
                  </a:lnTo>
                  <a:lnTo>
                    <a:pt x="1342" y="6"/>
                  </a:lnTo>
                  <a:lnTo>
                    <a:pt x="1342" y="0"/>
                  </a:lnTo>
                  <a:close/>
                  <a:moveTo>
                    <a:pt x="1381" y="0"/>
                  </a:moveTo>
                  <a:lnTo>
                    <a:pt x="1402" y="0"/>
                  </a:lnTo>
                  <a:lnTo>
                    <a:pt x="1402" y="6"/>
                  </a:lnTo>
                  <a:lnTo>
                    <a:pt x="1381" y="6"/>
                  </a:lnTo>
                  <a:lnTo>
                    <a:pt x="1381" y="0"/>
                  </a:lnTo>
                  <a:close/>
                  <a:moveTo>
                    <a:pt x="1419" y="0"/>
                  </a:moveTo>
                  <a:lnTo>
                    <a:pt x="1441" y="0"/>
                  </a:lnTo>
                  <a:lnTo>
                    <a:pt x="1441" y="6"/>
                  </a:lnTo>
                  <a:lnTo>
                    <a:pt x="1419" y="6"/>
                  </a:lnTo>
                  <a:lnTo>
                    <a:pt x="1419" y="0"/>
                  </a:lnTo>
                  <a:close/>
                  <a:moveTo>
                    <a:pt x="1457" y="0"/>
                  </a:moveTo>
                  <a:lnTo>
                    <a:pt x="1479" y="0"/>
                  </a:lnTo>
                  <a:lnTo>
                    <a:pt x="1479" y="6"/>
                  </a:lnTo>
                  <a:lnTo>
                    <a:pt x="1457" y="6"/>
                  </a:lnTo>
                  <a:lnTo>
                    <a:pt x="1457" y="0"/>
                  </a:lnTo>
                  <a:close/>
                  <a:moveTo>
                    <a:pt x="1496" y="0"/>
                  </a:moveTo>
                  <a:lnTo>
                    <a:pt x="1517" y="0"/>
                  </a:lnTo>
                  <a:lnTo>
                    <a:pt x="1517" y="6"/>
                  </a:lnTo>
                  <a:lnTo>
                    <a:pt x="1496" y="6"/>
                  </a:lnTo>
                  <a:lnTo>
                    <a:pt x="1496" y="0"/>
                  </a:lnTo>
                  <a:close/>
                  <a:moveTo>
                    <a:pt x="1534" y="0"/>
                  </a:moveTo>
                  <a:lnTo>
                    <a:pt x="1556" y="0"/>
                  </a:lnTo>
                  <a:lnTo>
                    <a:pt x="1556" y="6"/>
                  </a:lnTo>
                  <a:lnTo>
                    <a:pt x="1534" y="6"/>
                  </a:lnTo>
                  <a:lnTo>
                    <a:pt x="1534" y="0"/>
                  </a:lnTo>
                  <a:close/>
                  <a:moveTo>
                    <a:pt x="1572" y="0"/>
                  </a:moveTo>
                  <a:lnTo>
                    <a:pt x="1594" y="0"/>
                  </a:lnTo>
                  <a:lnTo>
                    <a:pt x="1594" y="6"/>
                  </a:lnTo>
                  <a:lnTo>
                    <a:pt x="1572" y="6"/>
                  </a:lnTo>
                  <a:lnTo>
                    <a:pt x="1572" y="0"/>
                  </a:lnTo>
                  <a:close/>
                  <a:moveTo>
                    <a:pt x="1611" y="0"/>
                  </a:moveTo>
                  <a:lnTo>
                    <a:pt x="1632" y="0"/>
                  </a:lnTo>
                  <a:lnTo>
                    <a:pt x="1632" y="6"/>
                  </a:lnTo>
                  <a:lnTo>
                    <a:pt x="1611" y="6"/>
                  </a:lnTo>
                  <a:lnTo>
                    <a:pt x="1611" y="0"/>
                  </a:lnTo>
                  <a:close/>
                  <a:moveTo>
                    <a:pt x="1649" y="0"/>
                  </a:moveTo>
                  <a:lnTo>
                    <a:pt x="1671" y="0"/>
                  </a:lnTo>
                  <a:lnTo>
                    <a:pt x="1671" y="6"/>
                  </a:lnTo>
                  <a:lnTo>
                    <a:pt x="1649" y="6"/>
                  </a:lnTo>
                  <a:lnTo>
                    <a:pt x="1649" y="0"/>
                  </a:lnTo>
                  <a:close/>
                  <a:moveTo>
                    <a:pt x="1687" y="0"/>
                  </a:moveTo>
                  <a:lnTo>
                    <a:pt x="1709" y="0"/>
                  </a:lnTo>
                  <a:lnTo>
                    <a:pt x="1709" y="6"/>
                  </a:lnTo>
                  <a:lnTo>
                    <a:pt x="1687" y="6"/>
                  </a:lnTo>
                  <a:lnTo>
                    <a:pt x="1687" y="0"/>
                  </a:lnTo>
                  <a:close/>
                  <a:moveTo>
                    <a:pt x="1726" y="0"/>
                  </a:moveTo>
                  <a:lnTo>
                    <a:pt x="1747" y="0"/>
                  </a:lnTo>
                  <a:lnTo>
                    <a:pt x="1747" y="6"/>
                  </a:lnTo>
                  <a:lnTo>
                    <a:pt x="1726" y="6"/>
                  </a:lnTo>
                  <a:lnTo>
                    <a:pt x="1726" y="0"/>
                  </a:lnTo>
                  <a:close/>
                  <a:moveTo>
                    <a:pt x="1764" y="0"/>
                  </a:moveTo>
                  <a:lnTo>
                    <a:pt x="1786" y="0"/>
                  </a:lnTo>
                  <a:lnTo>
                    <a:pt x="1786" y="6"/>
                  </a:lnTo>
                  <a:lnTo>
                    <a:pt x="1764" y="6"/>
                  </a:lnTo>
                  <a:lnTo>
                    <a:pt x="1764" y="0"/>
                  </a:lnTo>
                  <a:close/>
                  <a:moveTo>
                    <a:pt x="1802" y="0"/>
                  </a:moveTo>
                  <a:lnTo>
                    <a:pt x="1824" y="0"/>
                  </a:lnTo>
                  <a:lnTo>
                    <a:pt x="1824" y="6"/>
                  </a:lnTo>
                  <a:lnTo>
                    <a:pt x="1802" y="6"/>
                  </a:lnTo>
                  <a:lnTo>
                    <a:pt x="1802" y="0"/>
                  </a:lnTo>
                  <a:close/>
                  <a:moveTo>
                    <a:pt x="1841" y="0"/>
                  </a:moveTo>
                  <a:lnTo>
                    <a:pt x="1862" y="0"/>
                  </a:lnTo>
                  <a:lnTo>
                    <a:pt x="1862" y="6"/>
                  </a:lnTo>
                  <a:lnTo>
                    <a:pt x="1841" y="6"/>
                  </a:lnTo>
                  <a:lnTo>
                    <a:pt x="1841" y="0"/>
                  </a:lnTo>
                  <a:close/>
                  <a:moveTo>
                    <a:pt x="1879" y="0"/>
                  </a:moveTo>
                  <a:lnTo>
                    <a:pt x="1901" y="0"/>
                  </a:lnTo>
                  <a:lnTo>
                    <a:pt x="1901" y="6"/>
                  </a:lnTo>
                  <a:lnTo>
                    <a:pt x="1879" y="6"/>
                  </a:lnTo>
                  <a:lnTo>
                    <a:pt x="1879" y="0"/>
                  </a:lnTo>
                  <a:close/>
                  <a:moveTo>
                    <a:pt x="1917" y="0"/>
                  </a:moveTo>
                  <a:lnTo>
                    <a:pt x="1939" y="0"/>
                  </a:lnTo>
                  <a:lnTo>
                    <a:pt x="1939" y="6"/>
                  </a:lnTo>
                  <a:lnTo>
                    <a:pt x="1917" y="6"/>
                  </a:lnTo>
                  <a:lnTo>
                    <a:pt x="1917" y="0"/>
                  </a:lnTo>
                  <a:close/>
                  <a:moveTo>
                    <a:pt x="1956" y="0"/>
                  </a:moveTo>
                  <a:lnTo>
                    <a:pt x="1977" y="0"/>
                  </a:lnTo>
                  <a:lnTo>
                    <a:pt x="1977" y="6"/>
                  </a:lnTo>
                  <a:lnTo>
                    <a:pt x="1956" y="6"/>
                  </a:lnTo>
                  <a:lnTo>
                    <a:pt x="1956" y="0"/>
                  </a:lnTo>
                  <a:close/>
                  <a:moveTo>
                    <a:pt x="1994" y="0"/>
                  </a:moveTo>
                  <a:lnTo>
                    <a:pt x="2016" y="0"/>
                  </a:lnTo>
                  <a:lnTo>
                    <a:pt x="2016" y="6"/>
                  </a:lnTo>
                  <a:lnTo>
                    <a:pt x="1994" y="6"/>
                  </a:lnTo>
                  <a:lnTo>
                    <a:pt x="1994" y="0"/>
                  </a:lnTo>
                  <a:close/>
                  <a:moveTo>
                    <a:pt x="2032" y="0"/>
                  </a:moveTo>
                  <a:lnTo>
                    <a:pt x="2054" y="0"/>
                  </a:lnTo>
                  <a:lnTo>
                    <a:pt x="2054" y="6"/>
                  </a:lnTo>
                  <a:lnTo>
                    <a:pt x="2032" y="6"/>
                  </a:lnTo>
                  <a:lnTo>
                    <a:pt x="2032" y="0"/>
                  </a:lnTo>
                  <a:close/>
                  <a:moveTo>
                    <a:pt x="2071" y="0"/>
                  </a:moveTo>
                  <a:lnTo>
                    <a:pt x="2092" y="0"/>
                  </a:lnTo>
                  <a:lnTo>
                    <a:pt x="2092" y="6"/>
                  </a:lnTo>
                  <a:lnTo>
                    <a:pt x="2071" y="6"/>
                  </a:lnTo>
                  <a:lnTo>
                    <a:pt x="2071" y="0"/>
                  </a:lnTo>
                  <a:close/>
                  <a:moveTo>
                    <a:pt x="2109" y="0"/>
                  </a:moveTo>
                  <a:lnTo>
                    <a:pt x="2131" y="0"/>
                  </a:lnTo>
                  <a:lnTo>
                    <a:pt x="2131" y="6"/>
                  </a:lnTo>
                  <a:lnTo>
                    <a:pt x="2109" y="6"/>
                  </a:lnTo>
                  <a:lnTo>
                    <a:pt x="2109" y="0"/>
                  </a:lnTo>
                  <a:close/>
                  <a:moveTo>
                    <a:pt x="2147" y="0"/>
                  </a:moveTo>
                  <a:lnTo>
                    <a:pt x="2169" y="0"/>
                  </a:lnTo>
                  <a:lnTo>
                    <a:pt x="2169" y="6"/>
                  </a:lnTo>
                  <a:lnTo>
                    <a:pt x="2147" y="6"/>
                  </a:lnTo>
                  <a:lnTo>
                    <a:pt x="2147" y="0"/>
                  </a:lnTo>
                  <a:close/>
                  <a:moveTo>
                    <a:pt x="2186" y="0"/>
                  </a:moveTo>
                  <a:lnTo>
                    <a:pt x="2208" y="0"/>
                  </a:lnTo>
                  <a:lnTo>
                    <a:pt x="2208" y="6"/>
                  </a:lnTo>
                  <a:lnTo>
                    <a:pt x="2186" y="6"/>
                  </a:lnTo>
                  <a:lnTo>
                    <a:pt x="2186" y="0"/>
                  </a:lnTo>
                  <a:close/>
                  <a:moveTo>
                    <a:pt x="2224" y="0"/>
                  </a:moveTo>
                  <a:lnTo>
                    <a:pt x="2246" y="0"/>
                  </a:lnTo>
                  <a:lnTo>
                    <a:pt x="2246" y="6"/>
                  </a:lnTo>
                  <a:lnTo>
                    <a:pt x="2224" y="6"/>
                  </a:lnTo>
                  <a:lnTo>
                    <a:pt x="2224" y="0"/>
                  </a:lnTo>
                  <a:close/>
                  <a:moveTo>
                    <a:pt x="2262" y="0"/>
                  </a:moveTo>
                  <a:lnTo>
                    <a:pt x="2284" y="0"/>
                  </a:lnTo>
                  <a:lnTo>
                    <a:pt x="2284" y="6"/>
                  </a:lnTo>
                  <a:lnTo>
                    <a:pt x="2262" y="6"/>
                  </a:lnTo>
                  <a:lnTo>
                    <a:pt x="2262" y="0"/>
                  </a:lnTo>
                  <a:close/>
                  <a:moveTo>
                    <a:pt x="2301" y="0"/>
                  </a:moveTo>
                  <a:lnTo>
                    <a:pt x="2323" y="0"/>
                  </a:lnTo>
                  <a:lnTo>
                    <a:pt x="2323" y="6"/>
                  </a:lnTo>
                  <a:lnTo>
                    <a:pt x="2301" y="6"/>
                  </a:lnTo>
                  <a:lnTo>
                    <a:pt x="2301" y="0"/>
                  </a:lnTo>
                  <a:close/>
                  <a:moveTo>
                    <a:pt x="2339" y="0"/>
                  </a:moveTo>
                  <a:lnTo>
                    <a:pt x="2361" y="0"/>
                  </a:lnTo>
                  <a:lnTo>
                    <a:pt x="2361" y="6"/>
                  </a:lnTo>
                  <a:lnTo>
                    <a:pt x="2339" y="6"/>
                  </a:lnTo>
                  <a:lnTo>
                    <a:pt x="2339" y="0"/>
                  </a:lnTo>
                  <a:close/>
                  <a:moveTo>
                    <a:pt x="2377" y="0"/>
                  </a:moveTo>
                  <a:lnTo>
                    <a:pt x="2399" y="0"/>
                  </a:lnTo>
                  <a:lnTo>
                    <a:pt x="2399" y="6"/>
                  </a:lnTo>
                  <a:lnTo>
                    <a:pt x="2377" y="6"/>
                  </a:lnTo>
                  <a:lnTo>
                    <a:pt x="2377" y="0"/>
                  </a:lnTo>
                  <a:close/>
                  <a:moveTo>
                    <a:pt x="2416" y="0"/>
                  </a:moveTo>
                  <a:lnTo>
                    <a:pt x="2438" y="0"/>
                  </a:lnTo>
                  <a:lnTo>
                    <a:pt x="2438" y="6"/>
                  </a:lnTo>
                  <a:lnTo>
                    <a:pt x="2416" y="6"/>
                  </a:lnTo>
                  <a:lnTo>
                    <a:pt x="2416" y="0"/>
                  </a:lnTo>
                  <a:close/>
                  <a:moveTo>
                    <a:pt x="2454" y="0"/>
                  </a:moveTo>
                  <a:lnTo>
                    <a:pt x="2476" y="0"/>
                  </a:lnTo>
                  <a:lnTo>
                    <a:pt x="2476" y="6"/>
                  </a:lnTo>
                  <a:lnTo>
                    <a:pt x="2454" y="6"/>
                  </a:lnTo>
                  <a:lnTo>
                    <a:pt x="2454" y="0"/>
                  </a:lnTo>
                  <a:close/>
                  <a:moveTo>
                    <a:pt x="2492" y="0"/>
                  </a:moveTo>
                  <a:lnTo>
                    <a:pt x="2514" y="0"/>
                  </a:lnTo>
                  <a:lnTo>
                    <a:pt x="2514" y="6"/>
                  </a:lnTo>
                  <a:lnTo>
                    <a:pt x="2492" y="6"/>
                  </a:lnTo>
                  <a:lnTo>
                    <a:pt x="2492" y="0"/>
                  </a:lnTo>
                  <a:close/>
                  <a:moveTo>
                    <a:pt x="2531" y="0"/>
                  </a:moveTo>
                  <a:lnTo>
                    <a:pt x="2553" y="0"/>
                  </a:lnTo>
                  <a:lnTo>
                    <a:pt x="2553" y="6"/>
                  </a:lnTo>
                  <a:lnTo>
                    <a:pt x="2531" y="6"/>
                  </a:lnTo>
                  <a:lnTo>
                    <a:pt x="2531" y="0"/>
                  </a:lnTo>
                  <a:close/>
                  <a:moveTo>
                    <a:pt x="2569" y="0"/>
                  </a:moveTo>
                  <a:lnTo>
                    <a:pt x="2591" y="0"/>
                  </a:lnTo>
                  <a:lnTo>
                    <a:pt x="2591" y="6"/>
                  </a:lnTo>
                  <a:lnTo>
                    <a:pt x="2569" y="6"/>
                  </a:lnTo>
                  <a:lnTo>
                    <a:pt x="2569" y="0"/>
                  </a:lnTo>
                  <a:close/>
                  <a:moveTo>
                    <a:pt x="2607" y="0"/>
                  </a:moveTo>
                  <a:lnTo>
                    <a:pt x="2629" y="0"/>
                  </a:lnTo>
                  <a:lnTo>
                    <a:pt x="2629" y="6"/>
                  </a:lnTo>
                  <a:lnTo>
                    <a:pt x="2607" y="6"/>
                  </a:lnTo>
                  <a:lnTo>
                    <a:pt x="2607" y="0"/>
                  </a:lnTo>
                  <a:close/>
                  <a:moveTo>
                    <a:pt x="2646" y="0"/>
                  </a:moveTo>
                  <a:lnTo>
                    <a:pt x="2668" y="0"/>
                  </a:lnTo>
                  <a:lnTo>
                    <a:pt x="2668" y="6"/>
                  </a:lnTo>
                  <a:lnTo>
                    <a:pt x="2646" y="6"/>
                  </a:lnTo>
                  <a:lnTo>
                    <a:pt x="2646" y="0"/>
                  </a:lnTo>
                  <a:close/>
                  <a:moveTo>
                    <a:pt x="2684" y="0"/>
                  </a:moveTo>
                  <a:lnTo>
                    <a:pt x="2706" y="0"/>
                  </a:lnTo>
                  <a:lnTo>
                    <a:pt x="2706" y="6"/>
                  </a:lnTo>
                  <a:lnTo>
                    <a:pt x="2684" y="6"/>
                  </a:lnTo>
                  <a:lnTo>
                    <a:pt x="2684" y="0"/>
                  </a:lnTo>
                  <a:close/>
                  <a:moveTo>
                    <a:pt x="2722" y="0"/>
                  </a:moveTo>
                  <a:lnTo>
                    <a:pt x="2744" y="0"/>
                  </a:lnTo>
                  <a:lnTo>
                    <a:pt x="2744" y="6"/>
                  </a:lnTo>
                  <a:lnTo>
                    <a:pt x="2722" y="6"/>
                  </a:lnTo>
                  <a:lnTo>
                    <a:pt x="2722" y="0"/>
                  </a:lnTo>
                  <a:close/>
                  <a:moveTo>
                    <a:pt x="2761" y="0"/>
                  </a:moveTo>
                  <a:lnTo>
                    <a:pt x="2783" y="0"/>
                  </a:lnTo>
                  <a:lnTo>
                    <a:pt x="2783" y="6"/>
                  </a:lnTo>
                  <a:lnTo>
                    <a:pt x="2761" y="6"/>
                  </a:lnTo>
                  <a:lnTo>
                    <a:pt x="2761" y="0"/>
                  </a:lnTo>
                  <a:close/>
                  <a:moveTo>
                    <a:pt x="2799" y="0"/>
                  </a:moveTo>
                  <a:lnTo>
                    <a:pt x="2821" y="0"/>
                  </a:lnTo>
                  <a:lnTo>
                    <a:pt x="2821" y="6"/>
                  </a:lnTo>
                  <a:lnTo>
                    <a:pt x="2799" y="6"/>
                  </a:lnTo>
                  <a:lnTo>
                    <a:pt x="2799" y="0"/>
                  </a:lnTo>
                  <a:close/>
                  <a:moveTo>
                    <a:pt x="2837" y="0"/>
                  </a:moveTo>
                  <a:lnTo>
                    <a:pt x="2859" y="0"/>
                  </a:lnTo>
                  <a:lnTo>
                    <a:pt x="2859" y="6"/>
                  </a:lnTo>
                  <a:lnTo>
                    <a:pt x="2837" y="6"/>
                  </a:lnTo>
                  <a:lnTo>
                    <a:pt x="2837" y="0"/>
                  </a:lnTo>
                  <a:close/>
                  <a:moveTo>
                    <a:pt x="2876" y="0"/>
                  </a:moveTo>
                  <a:lnTo>
                    <a:pt x="2898" y="0"/>
                  </a:lnTo>
                  <a:lnTo>
                    <a:pt x="2898" y="6"/>
                  </a:lnTo>
                  <a:lnTo>
                    <a:pt x="2876" y="6"/>
                  </a:lnTo>
                  <a:lnTo>
                    <a:pt x="2876" y="0"/>
                  </a:lnTo>
                  <a:close/>
                  <a:moveTo>
                    <a:pt x="2914" y="0"/>
                  </a:moveTo>
                  <a:lnTo>
                    <a:pt x="2936" y="0"/>
                  </a:lnTo>
                  <a:lnTo>
                    <a:pt x="2936" y="6"/>
                  </a:lnTo>
                  <a:lnTo>
                    <a:pt x="2914" y="6"/>
                  </a:lnTo>
                  <a:lnTo>
                    <a:pt x="2914" y="0"/>
                  </a:lnTo>
                  <a:close/>
                  <a:moveTo>
                    <a:pt x="2952" y="0"/>
                  </a:moveTo>
                  <a:lnTo>
                    <a:pt x="2974" y="0"/>
                  </a:lnTo>
                  <a:lnTo>
                    <a:pt x="2974" y="6"/>
                  </a:lnTo>
                  <a:lnTo>
                    <a:pt x="2952" y="6"/>
                  </a:lnTo>
                  <a:lnTo>
                    <a:pt x="2952" y="0"/>
                  </a:lnTo>
                  <a:close/>
                  <a:moveTo>
                    <a:pt x="2991" y="0"/>
                  </a:moveTo>
                  <a:lnTo>
                    <a:pt x="3013" y="0"/>
                  </a:lnTo>
                  <a:lnTo>
                    <a:pt x="3013" y="6"/>
                  </a:lnTo>
                  <a:lnTo>
                    <a:pt x="2991" y="6"/>
                  </a:lnTo>
                  <a:lnTo>
                    <a:pt x="2991" y="0"/>
                  </a:lnTo>
                  <a:close/>
                  <a:moveTo>
                    <a:pt x="3029" y="0"/>
                  </a:moveTo>
                  <a:lnTo>
                    <a:pt x="3051" y="0"/>
                  </a:lnTo>
                  <a:lnTo>
                    <a:pt x="3051" y="6"/>
                  </a:lnTo>
                  <a:lnTo>
                    <a:pt x="3029" y="6"/>
                  </a:lnTo>
                  <a:lnTo>
                    <a:pt x="3029" y="0"/>
                  </a:lnTo>
                  <a:close/>
                  <a:moveTo>
                    <a:pt x="3067" y="0"/>
                  </a:moveTo>
                  <a:lnTo>
                    <a:pt x="3089" y="0"/>
                  </a:lnTo>
                  <a:lnTo>
                    <a:pt x="3089" y="6"/>
                  </a:lnTo>
                  <a:lnTo>
                    <a:pt x="3067" y="6"/>
                  </a:lnTo>
                  <a:lnTo>
                    <a:pt x="3067" y="0"/>
                  </a:lnTo>
                  <a:close/>
                  <a:moveTo>
                    <a:pt x="3106" y="0"/>
                  </a:moveTo>
                  <a:lnTo>
                    <a:pt x="3128" y="0"/>
                  </a:lnTo>
                  <a:lnTo>
                    <a:pt x="3128" y="6"/>
                  </a:lnTo>
                  <a:lnTo>
                    <a:pt x="3106" y="6"/>
                  </a:lnTo>
                  <a:lnTo>
                    <a:pt x="3106" y="0"/>
                  </a:lnTo>
                  <a:close/>
                  <a:moveTo>
                    <a:pt x="3144" y="0"/>
                  </a:moveTo>
                  <a:lnTo>
                    <a:pt x="3166" y="0"/>
                  </a:lnTo>
                  <a:lnTo>
                    <a:pt x="3166" y="6"/>
                  </a:lnTo>
                  <a:lnTo>
                    <a:pt x="3144" y="6"/>
                  </a:lnTo>
                  <a:lnTo>
                    <a:pt x="3144" y="0"/>
                  </a:lnTo>
                  <a:close/>
                  <a:moveTo>
                    <a:pt x="3182" y="0"/>
                  </a:moveTo>
                  <a:lnTo>
                    <a:pt x="3204" y="0"/>
                  </a:lnTo>
                  <a:lnTo>
                    <a:pt x="3204" y="6"/>
                  </a:lnTo>
                  <a:lnTo>
                    <a:pt x="3182" y="6"/>
                  </a:lnTo>
                  <a:lnTo>
                    <a:pt x="3182" y="0"/>
                  </a:lnTo>
                  <a:close/>
                  <a:moveTo>
                    <a:pt x="3221" y="0"/>
                  </a:moveTo>
                  <a:lnTo>
                    <a:pt x="3243" y="0"/>
                  </a:lnTo>
                  <a:lnTo>
                    <a:pt x="3243" y="6"/>
                  </a:lnTo>
                  <a:lnTo>
                    <a:pt x="3221" y="6"/>
                  </a:lnTo>
                  <a:lnTo>
                    <a:pt x="3221" y="0"/>
                  </a:lnTo>
                  <a:close/>
                  <a:moveTo>
                    <a:pt x="3259" y="0"/>
                  </a:moveTo>
                  <a:lnTo>
                    <a:pt x="3281" y="0"/>
                  </a:lnTo>
                  <a:lnTo>
                    <a:pt x="3281" y="6"/>
                  </a:lnTo>
                  <a:lnTo>
                    <a:pt x="3259" y="6"/>
                  </a:lnTo>
                  <a:lnTo>
                    <a:pt x="3259" y="0"/>
                  </a:lnTo>
                  <a:close/>
                  <a:moveTo>
                    <a:pt x="3297" y="0"/>
                  </a:moveTo>
                  <a:lnTo>
                    <a:pt x="3319" y="0"/>
                  </a:lnTo>
                  <a:lnTo>
                    <a:pt x="3319" y="6"/>
                  </a:lnTo>
                  <a:lnTo>
                    <a:pt x="3297" y="6"/>
                  </a:lnTo>
                  <a:lnTo>
                    <a:pt x="3297" y="0"/>
                  </a:lnTo>
                  <a:close/>
                  <a:moveTo>
                    <a:pt x="3336" y="0"/>
                  </a:moveTo>
                  <a:lnTo>
                    <a:pt x="3358" y="0"/>
                  </a:lnTo>
                  <a:lnTo>
                    <a:pt x="3358" y="6"/>
                  </a:lnTo>
                  <a:lnTo>
                    <a:pt x="3336" y="6"/>
                  </a:lnTo>
                  <a:lnTo>
                    <a:pt x="3336" y="0"/>
                  </a:lnTo>
                  <a:close/>
                  <a:moveTo>
                    <a:pt x="3374" y="0"/>
                  </a:moveTo>
                  <a:lnTo>
                    <a:pt x="3396" y="0"/>
                  </a:lnTo>
                  <a:lnTo>
                    <a:pt x="3396" y="6"/>
                  </a:lnTo>
                  <a:lnTo>
                    <a:pt x="3374" y="6"/>
                  </a:lnTo>
                  <a:lnTo>
                    <a:pt x="3374" y="0"/>
                  </a:lnTo>
                  <a:close/>
                  <a:moveTo>
                    <a:pt x="3412" y="0"/>
                  </a:moveTo>
                  <a:lnTo>
                    <a:pt x="3434" y="0"/>
                  </a:lnTo>
                  <a:lnTo>
                    <a:pt x="3434" y="6"/>
                  </a:lnTo>
                  <a:lnTo>
                    <a:pt x="3412" y="6"/>
                  </a:lnTo>
                  <a:lnTo>
                    <a:pt x="3412" y="0"/>
                  </a:lnTo>
                  <a:close/>
                  <a:moveTo>
                    <a:pt x="3451" y="0"/>
                  </a:moveTo>
                  <a:lnTo>
                    <a:pt x="3473" y="0"/>
                  </a:lnTo>
                  <a:lnTo>
                    <a:pt x="3473" y="6"/>
                  </a:lnTo>
                  <a:lnTo>
                    <a:pt x="3451" y="6"/>
                  </a:lnTo>
                  <a:lnTo>
                    <a:pt x="3451" y="0"/>
                  </a:lnTo>
                  <a:close/>
                  <a:moveTo>
                    <a:pt x="3489" y="0"/>
                  </a:moveTo>
                  <a:lnTo>
                    <a:pt x="3511" y="0"/>
                  </a:lnTo>
                  <a:lnTo>
                    <a:pt x="3511" y="6"/>
                  </a:lnTo>
                  <a:lnTo>
                    <a:pt x="3489" y="6"/>
                  </a:lnTo>
                  <a:lnTo>
                    <a:pt x="3489" y="0"/>
                  </a:lnTo>
                  <a:close/>
                  <a:moveTo>
                    <a:pt x="3527" y="0"/>
                  </a:moveTo>
                  <a:lnTo>
                    <a:pt x="3549" y="0"/>
                  </a:lnTo>
                  <a:lnTo>
                    <a:pt x="3549" y="6"/>
                  </a:lnTo>
                  <a:lnTo>
                    <a:pt x="3527" y="6"/>
                  </a:lnTo>
                  <a:lnTo>
                    <a:pt x="3527" y="0"/>
                  </a:lnTo>
                  <a:close/>
                  <a:moveTo>
                    <a:pt x="3566" y="0"/>
                  </a:moveTo>
                  <a:lnTo>
                    <a:pt x="3588" y="0"/>
                  </a:lnTo>
                  <a:lnTo>
                    <a:pt x="3588" y="6"/>
                  </a:lnTo>
                  <a:lnTo>
                    <a:pt x="3566" y="6"/>
                  </a:lnTo>
                  <a:lnTo>
                    <a:pt x="3566" y="0"/>
                  </a:lnTo>
                  <a:close/>
                  <a:moveTo>
                    <a:pt x="3604" y="0"/>
                  </a:moveTo>
                  <a:lnTo>
                    <a:pt x="3626" y="0"/>
                  </a:lnTo>
                  <a:lnTo>
                    <a:pt x="3626" y="6"/>
                  </a:lnTo>
                  <a:lnTo>
                    <a:pt x="3604" y="6"/>
                  </a:lnTo>
                  <a:lnTo>
                    <a:pt x="3604" y="0"/>
                  </a:lnTo>
                  <a:close/>
                  <a:moveTo>
                    <a:pt x="3642" y="0"/>
                  </a:moveTo>
                  <a:lnTo>
                    <a:pt x="3664" y="0"/>
                  </a:lnTo>
                  <a:lnTo>
                    <a:pt x="3664" y="6"/>
                  </a:lnTo>
                  <a:lnTo>
                    <a:pt x="3642" y="6"/>
                  </a:lnTo>
                  <a:lnTo>
                    <a:pt x="3642" y="0"/>
                  </a:lnTo>
                  <a:close/>
                  <a:moveTo>
                    <a:pt x="3681" y="0"/>
                  </a:moveTo>
                  <a:lnTo>
                    <a:pt x="3703" y="0"/>
                  </a:lnTo>
                  <a:lnTo>
                    <a:pt x="3703" y="6"/>
                  </a:lnTo>
                  <a:lnTo>
                    <a:pt x="3681" y="6"/>
                  </a:lnTo>
                  <a:lnTo>
                    <a:pt x="3681" y="0"/>
                  </a:lnTo>
                  <a:close/>
                  <a:moveTo>
                    <a:pt x="3719" y="0"/>
                  </a:moveTo>
                  <a:lnTo>
                    <a:pt x="3741" y="0"/>
                  </a:lnTo>
                  <a:lnTo>
                    <a:pt x="3741" y="6"/>
                  </a:lnTo>
                  <a:lnTo>
                    <a:pt x="3719" y="6"/>
                  </a:lnTo>
                  <a:lnTo>
                    <a:pt x="3719" y="0"/>
                  </a:lnTo>
                  <a:close/>
                  <a:moveTo>
                    <a:pt x="3757" y="0"/>
                  </a:moveTo>
                  <a:lnTo>
                    <a:pt x="3779" y="0"/>
                  </a:lnTo>
                  <a:lnTo>
                    <a:pt x="3779" y="6"/>
                  </a:lnTo>
                  <a:lnTo>
                    <a:pt x="3757" y="6"/>
                  </a:lnTo>
                  <a:lnTo>
                    <a:pt x="3757" y="0"/>
                  </a:lnTo>
                  <a:close/>
                  <a:moveTo>
                    <a:pt x="3796" y="0"/>
                  </a:moveTo>
                  <a:lnTo>
                    <a:pt x="3818" y="0"/>
                  </a:lnTo>
                  <a:lnTo>
                    <a:pt x="3818" y="6"/>
                  </a:lnTo>
                  <a:lnTo>
                    <a:pt x="3796" y="6"/>
                  </a:lnTo>
                  <a:lnTo>
                    <a:pt x="3796" y="0"/>
                  </a:lnTo>
                  <a:close/>
                  <a:moveTo>
                    <a:pt x="3834" y="0"/>
                  </a:moveTo>
                  <a:lnTo>
                    <a:pt x="3856" y="0"/>
                  </a:lnTo>
                  <a:lnTo>
                    <a:pt x="3856" y="6"/>
                  </a:lnTo>
                  <a:lnTo>
                    <a:pt x="3834" y="6"/>
                  </a:lnTo>
                  <a:lnTo>
                    <a:pt x="3834" y="0"/>
                  </a:lnTo>
                  <a:close/>
                  <a:moveTo>
                    <a:pt x="3872" y="0"/>
                  </a:moveTo>
                  <a:lnTo>
                    <a:pt x="3894" y="0"/>
                  </a:lnTo>
                  <a:lnTo>
                    <a:pt x="3894" y="6"/>
                  </a:lnTo>
                  <a:lnTo>
                    <a:pt x="3872" y="6"/>
                  </a:lnTo>
                  <a:lnTo>
                    <a:pt x="3872" y="0"/>
                  </a:lnTo>
                  <a:close/>
                  <a:moveTo>
                    <a:pt x="3911" y="0"/>
                  </a:moveTo>
                  <a:lnTo>
                    <a:pt x="3933" y="0"/>
                  </a:lnTo>
                  <a:lnTo>
                    <a:pt x="3933" y="6"/>
                  </a:lnTo>
                  <a:lnTo>
                    <a:pt x="3911" y="6"/>
                  </a:lnTo>
                  <a:lnTo>
                    <a:pt x="3911" y="0"/>
                  </a:lnTo>
                  <a:close/>
                  <a:moveTo>
                    <a:pt x="3949" y="0"/>
                  </a:moveTo>
                  <a:lnTo>
                    <a:pt x="3971" y="0"/>
                  </a:lnTo>
                  <a:lnTo>
                    <a:pt x="3971" y="6"/>
                  </a:lnTo>
                  <a:lnTo>
                    <a:pt x="3949" y="6"/>
                  </a:lnTo>
                  <a:lnTo>
                    <a:pt x="3949" y="0"/>
                  </a:lnTo>
                  <a:close/>
                  <a:moveTo>
                    <a:pt x="3987" y="0"/>
                  </a:moveTo>
                  <a:lnTo>
                    <a:pt x="4009" y="0"/>
                  </a:lnTo>
                  <a:lnTo>
                    <a:pt x="4009" y="6"/>
                  </a:lnTo>
                  <a:lnTo>
                    <a:pt x="3987" y="6"/>
                  </a:lnTo>
                  <a:lnTo>
                    <a:pt x="3987" y="0"/>
                  </a:lnTo>
                  <a:close/>
                  <a:moveTo>
                    <a:pt x="4026" y="0"/>
                  </a:moveTo>
                  <a:lnTo>
                    <a:pt x="4048" y="0"/>
                  </a:lnTo>
                  <a:lnTo>
                    <a:pt x="4048" y="6"/>
                  </a:lnTo>
                  <a:lnTo>
                    <a:pt x="4026" y="6"/>
                  </a:lnTo>
                  <a:lnTo>
                    <a:pt x="4026" y="0"/>
                  </a:lnTo>
                  <a:close/>
                  <a:moveTo>
                    <a:pt x="4064" y="0"/>
                  </a:moveTo>
                  <a:lnTo>
                    <a:pt x="4086" y="0"/>
                  </a:lnTo>
                  <a:lnTo>
                    <a:pt x="4086" y="6"/>
                  </a:lnTo>
                  <a:lnTo>
                    <a:pt x="4064" y="6"/>
                  </a:lnTo>
                  <a:lnTo>
                    <a:pt x="4064" y="0"/>
                  </a:lnTo>
                  <a:close/>
                  <a:moveTo>
                    <a:pt x="4102" y="0"/>
                  </a:moveTo>
                  <a:lnTo>
                    <a:pt x="4124" y="0"/>
                  </a:lnTo>
                  <a:lnTo>
                    <a:pt x="4124" y="6"/>
                  </a:lnTo>
                  <a:lnTo>
                    <a:pt x="4102" y="6"/>
                  </a:lnTo>
                  <a:lnTo>
                    <a:pt x="4102" y="0"/>
                  </a:lnTo>
                  <a:close/>
                  <a:moveTo>
                    <a:pt x="4141" y="0"/>
                  </a:moveTo>
                  <a:lnTo>
                    <a:pt x="4163" y="0"/>
                  </a:lnTo>
                  <a:lnTo>
                    <a:pt x="4163" y="6"/>
                  </a:lnTo>
                  <a:lnTo>
                    <a:pt x="4141" y="6"/>
                  </a:lnTo>
                  <a:lnTo>
                    <a:pt x="4141" y="0"/>
                  </a:lnTo>
                  <a:close/>
                  <a:moveTo>
                    <a:pt x="4179" y="0"/>
                  </a:moveTo>
                  <a:lnTo>
                    <a:pt x="4201" y="0"/>
                  </a:lnTo>
                  <a:lnTo>
                    <a:pt x="4201" y="6"/>
                  </a:lnTo>
                  <a:lnTo>
                    <a:pt x="4179" y="6"/>
                  </a:lnTo>
                  <a:lnTo>
                    <a:pt x="4179" y="0"/>
                  </a:lnTo>
                  <a:close/>
                  <a:moveTo>
                    <a:pt x="4217" y="0"/>
                  </a:moveTo>
                  <a:lnTo>
                    <a:pt x="4239" y="0"/>
                  </a:lnTo>
                  <a:lnTo>
                    <a:pt x="4239" y="6"/>
                  </a:lnTo>
                  <a:lnTo>
                    <a:pt x="4217" y="6"/>
                  </a:lnTo>
                  <a:lnTo>
                    <a:pt x="4217" y="0"/>
                  </a:lnTo>
                  <a:close/>
                  <a:moveTo>
                    <a:pt x="4256" y="0"/>
                  </a:moveTo>
                  <a:lnTo>
                    <a:pt x="4278" y="0"/>
                  </a:lnTo>
                  <a:lnTo>
                    <a:pt x="4278" y="6"/>
                  </a:lnTo>
                  <a:lnTo>
                    <a:pt x="4256" y="6"/>
                  </a:lnTo>
                  <a:lnTo>
                    <a:pt x="4256" y="0"/>
                  </a:lnTo>
                  <a:close/>
                  <a:moveTo>
                    <a:pt x="4294" y="0"/>
                  </a:moveTo>
                  <a:lnTo>
                    <a:pt x="4316" y="0"/>
                  </a:lnTo>
                  <a:lnTo>
                    <a:pt x="4316" y="6"/>
                  </a:lnTo>
                  <a:lnTo>
                    <a:pt x="4294" y="6"/>
                  </a:lnTo>
                  <a:lnTo>
                    <a:pt x="4294" y="0"/>
                  </a:lnTo>
                  <a:close/>
                  <a:moveTo>
                    <a:pt x="4332" y="0"/>
                  </a:moveTo>
                  <a:lnTo>
                    <a:pt x="4354" y="0"/>
                  </a:lnTo>
                  <a:lnTo>
                    <a:pt x="4354" y="6"/>
                  </a:lnTo>
                  <a:lnTo>
                    <a:pt x="4332" y="6"/>
                  </a:lnTo>
                  <a:lnTo>
                    <a:pt x="4332" y="0"/>
                  </a:lnTo>
                  <a:close/>
                  <a:moveTo>
                    <a:pt x="4371" y="0"/>
                  </a:moveTo>
                  <a:lnTo>
                    <a:pt x="4393" y="0"/>
                  </a:lnTo>
                  <a:lnTo>
                    <a:pt x="4393" y="6"/>
                  </a:lnTo>
                  <a:lnTo>
                    <a:pt x="4371" y="6"/>
                  </a:lnTo>
                  <a:lnTo>
                    <a:pt x="4371" y="0"/>
                  </a:lnTo>
                  <a:close/>
                  <a:moveTo>
                    <a:pt x="4409" y="0"/>
                  </a:moveTo>
                  <a:lnTo>
                    <a:pt x="4431" y="0"/>
                  </a:lnTo>
                  <a:lnTo>
                    <a:pt x="4431" y="6"/>
                  </a:lnTo>
                  <a:lnTo>
                    <a:pt x="4409" y="6"/>
                  </a:lnTo>
                  <a:lnTo>
                    <a:pt x="4409" y="0"/>
                  </a:lnTo>
                  <a:close/>
                  <a:moveTo>
                    <a:pt x="4447" y="0"/>
                  </a:moveTo>
                  <a:lnTo>
                    <a:pt x="4469" y="0"/>
                  </a:lnTo>
                  <a:lnTo>
                    <a:pt x="4469" y="6"/>
                  </a:lnTo>
                  <a:lnTo>
                    <a:pt x="4447" y="6"/>
                  </a:lnTo>
                  <a:lnTo>
                    <a:pt x="4447" y="0"/>
                  </a:lnTo>
                  <a:close/>
                  <a:moveTo>
                    <a:pt x="4486" y="0"/>
                  </a:moveTo>
                  <a:lnTo>
                    <a:pt x="4508" y="0"/>
                  </a:lnTo>
                  <a:lnTo>
                    <a:pt x="4508" y="6"/>
                  </a:lnTo>
                  <a:lnTo>
                    <a:pt x="4486" y="6"/>
                  </a:lnTo>
                  <a:lnTo>
                    <a:pt x="4486"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0">
              <a:extLst>
                <a:ext uri="{FF2B5EF4-FFF2-40B4-BE49-F238E27FC236}">
                  <a16:creationId xmlns:a16="http://schemas.microsoft.com/office/drawing/2014/main" id="{020074B2-73F4-4BF6-ABEB-FCD1356F5765}"/>
                </a:ext>
              </a:extLst>
            </p:cNvPr>
            <p:cNvSpPr>
              <a:spLocks/>
            </p:cNvSpPr>
            <p:nvPr/>
          </p:nvSpPr>
          <p:spPr bwMode="auto">
            <a:xfrm>
              <a:off x="2951163" y="5673725"/>
              <a:ext cx="903288" cy="246063"/>
            </a:xfrm>
            <a:custGeom>
              <a:avLst/>
              <a:gdLst>
                <a:gd name="T0" fmla="*/ 4992 w 4992"/>
                <a:gd name="T1" fmla="*/ 0 h 1360"/>
                <a:gd name="T2" fmla="*/ 4576 w 4992"/>
                <a:gd name="T3" fmla="*/ 680 h 1360"/>
                <a:gd name="T4" fmla="*/ 2977 w 4992"/>
                <a:gd name="T5" fmla="*/ 680 h 1360"/>
                <a:gd name="T6" fmla="*/ 2561 w 4992"/>
                <a:gd name="T7" fmla="*/ 1360 h 1360"/>
                <a:gd name="T8" fmla="*/ 2145 w 4992"/>
                <a:gd name="T9" fmla="*/ 680 h 1360"/>
                <a:gd name="T10" fmla="*/ 416 w 4992"/>
                <a:gd name="T11" fmla="*/ 680 h 1360"/>
                <a:gd name="T12" fmla="*/ 0 w 4992"/>
                <a:gd name="T13" fmla="*/ 0 h 1360"/>
              </a:gdLst>
              <a:ahLst/>
              <a:cxnLst>
                <a:cxn ang="0">
                  <a:pos x="T0" y="T1"/>
                </a:cxn>
                <a:cxn ang="0">
                  <a:pos x="T2" y="T3"/>
                </a:cxn>
                <a:cxn ang="0">
                  <a:pos x="T4" y="T5"/>
                </a:cxn>
                <a:cxn ang="0">
                  <a:pos x="T6" y="T7"/>
                </a:cxn>
                <a:cxn ang="0">
                  <a:pos x="T8" y="T9"/>
                </a:cxn>
                <a:cxn ang="0">
                  <a:pos x="T10" y="T11"/>
                </a:cxn>
                <a:cxn ang="0">
                  <a:pos x="T12" y="T13"/>
                </a:cxn>
              </a:cxnLst>
              <a:rect l="0" t="0" r="r" b="b"/>
              <a:pathLst>
                <a:path w="4992" h="1360">
                  <a:moveTo>
                    <a:pt x="4992" y="0"/>
                  </a:moveTo>
                  <a:cubicBezTo>
                    <a:pt x="4992" y="376"/>
                    <a:pt x="4806" y="680"/>
                    <a:pt x="4576" y="680"/>
                  </a:cubicBezTo>
                  <a:lnTo>
                    <a:pt x="2977" y="680"/>
                  </a:lnTo>
                  <a:cubicBezTo>
                    <a:pt x="2748" y="680"/>
                    <a:pt x="2561" y="985"/>
                    <a:pt x="2561" y="1360"/>
                  </a:cubicBezTo>
                  <a:cubicBezTo>
                    <a:pt x="2561" y="985"/>
                    <a:pt x="2375" y="680"/>
                    <a:pt x="2145" y="680"/>
                  </a:cubicBezTo>
                  <a:lnTo>
                    <a:pt x="416" y="680"/>
                  </a:lnTo>
                  <a:cubicBezTo>
                    <a:pt x="187" y="680"/>
                    <a:pt x="0" y="376"/>
                    <a:pt x="0" y="0"/>
                  </a:cubicBez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21">
              <a:extLst>
                <a:ext uri="{FF2B5EF4-FFF2-40B4-BE49-F238E27FC236}">
                  <a16:creationId xmlns:a16="http://schemas.microsoft.com/office/drawing/2014/main" id="{3ED9137D-BCBB-405F-9F40-180B52851C53}"/>
                </a:ext>
              </a:extLst>
            </p:cNvPr>
            <p:cNvSpPr>
              <a:spLocks noChangeArrowheads="1"/>
            </p:cNvSpPr>
            <p:nvPr/>
          </p:nvSpPr>
          <p:spPr bwMode="auto">
            <a:xfrm>
              <a:off x="2998788" y="5948363"/>
              <a:ext cx="88900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TG without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22">
              <a:extLst>
                <a:ext uri="{FF2B5EF4-FFF2-40B4-BE49-F238E27FC236}">
                  <a16:creationId xmlns:a16="http://schemas.microsoft.com/office/drawing/2014/main" id="{440E523B-8C00-426C-A4B4-986672186D9D}"/>
                </a:ext>
              </a:extLst>
            </p:cNvPr>
            <p:cNvSpPr>
              <a:spLocks noChangeArrowheads="1"/>
            </p:cNvSpPr>
            <p:nvPr/>
          </p:nvSpPr>
          <p:spPr bwMode="auto">
            <a:xfrm>
              <a:off x="2882900" y="6081713"/>
              <a:ext cx="11207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Approved draft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23">
              <a:extLst>
                <a:ext uri="{FF2B5EF4-FFF2-40B4-BE49-F238E27FC236}">
                  <a16:creationId xmlns:a16="http://schemas.microsoft.com/office/drawing/2014/main" id="{9884D8D2-D95E-409A-A090-7BA8A83F46F7}"/>
                </a:ext>
              </a:extLst>
            </p:cNvPr>
            <p:cNvSpPr>
              <a:spLocks noChangeArrowheads="1"/>
            </p:cNvSpPr>
            <p:nvPr/>
          </p:nvSpPr>
          <p:spPr bwMode="auto">
            <a:xfrm>
              <a:off x="841375" y="5924550"/>
              <a:ext cx="854075"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Discussion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4">
              <a:extLst>
                <a:ext uri="{FF2B5EF4-FFF2-40B4-BE49-F238E27FC236}">
                  <a16:creationId xmlns:a16="http://schemas.microsoft.com/office/drawing/2014/main" id="{BF336712-1F23-4102-95C0-D105DD2E9B81}"/>
                </a:ext>
              </a:extLst>
            </p:cNvPr>
            <p:cNvSpPr>
              <a:spLocks noChangeArrowheads="1"/>
            </p:cNvSpPr>
            <p:nvPr/>
          </p:nvSpPr>
          <p:spPr bwMode="auto">
            <a:xfrm>
              <a:off x="989013" y="6057900"/>
              <a:ext cx="515938"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Topics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Freeform 25">
              <a:extLst>
                <a:ext uri="{FF2B5EF4-FFF2-40B4-BE49-F238E27FC236}">
                  <a16:creationId xmlns:a16="http://schemas.microsoft.com/office/drawing/2014/main" id="{DD760787-B28B-48E3-8C44-3C4895DE3253}"/>
                </a:ext>
              </a:extLst>
            </p:cNvPr>
            <p:cNvSpPr>
              <a:spLocks/>
            </p:cNvSpPr>
            <p:nvPr/>
          </p:nvSpPr>
          <p:spPr bwMode="auto">
            <a:xfrm>
              <a:off x="788988" y="5680075"/>
              <a:ext cx="833438" cy="185738"/>
            </a:xfrm>
            <a:custGeom>
              <a:avLst/>
              <a:gdLst>
                <a:gd name="T0" fmla="*/ 4608 w 4608"/>
                <a:gd name="T1" fmla="*/ 0 h 1024"/>
                <a:gd name="T2" fmla="*/ 4221 w 4608"/>
                <a:gd name="T3" fmla="*/ 512 h 1024"/>
                <a:gd name="T4" fmla="*/ 2751 w 4608"/>
                <a:gd name="T5" fmla="*/ 512 h 1024"/>
                <a:gd name="T6" fmla="*/ 2364 w 4608"/>
                <a:gd name="T7" fmla="*/ 1024 h 1024"/>
                <a:gd name="T8" fmla="*/ 1977 w 4608"/>
                <a:gd name="T9" fmla="*/ 512 h 1024"/>
                <a:gd name="T10" fmla="*/ 387 w 4608"/>
                <a:gd name="T11" fmla="*/ 512 h 1024"/>
                <a:gd name="T12" fmla="*/ 0 w 4608"/>
                <a:gd name="T13" fmla="*/ 0 h 1024"/>
              </a:gdLst>
              <a:ahLst/>
              <a:cxnLst>
                <a:cxn ang="0">
                  <a:pos x="T0" y="T1"/>
                </a:cxn>
                <a:cxn ang="0">
                  <a:pos x="T2" y="T3"/>
                </a:cxn>
                <a:cxn ang="0">
                  <a:pos x="T4" y="T5"/>
                </a:cxn>
                <a:cxn ang="0">
                  <a:pos x="T6" y="T7"/>
                </a:cxn>
                <a:cxn ang="0">
                  <a:pos x="T8" y="T9"/>
                </a:cxn>
                <a:cxn ang="0">
                  <a:pos x="T10" y="T11"/>
                </a:cxn>
                <a:cxn ang="0">
                  <a:pos x="T12" y="T13"/>
                </a:cxn>
              </a:cxnLst>
              <a:rect l="0" t="0" r="r" b="b"/>
              <a:pathLst>
                <a:path w="4608" h="1024">
                  <a:moveTo>
                    <a:pt x="4608" y="0"/>
                  </a:moveTo>
                  <a:cubicBezTo>
                    <a:pt x="4608" y="283"/>
                    <a:pt x="4435" y="512"/>
                    <a:pt x="4221" y="512"/>
                  </a:cubicBezTo>
                  <a:lnTo>
                    <a:pt x="2751" y="512"/>
                  </a:lnTo>
                  <a:cubicBezTo>
                    <a:pt x="2538" y="512"/>
                    <a:pt x="2364" y="742"/>
                    <a:pt x="2364" y="1024"/>
                  </a:cubicBezTo>
                  <a:cubicBezTo>
                    <a:pt x="2364" y="742"/>
                    <a:pt x="2191" y="512"/>
                    <a:pt x="1977" y="512"/>
                  </a:cubicBezTo>
                  <a:lnTo>
                    <a:pt x="387" y="512"/>
                  </a:lnTo>
                  <a:cubicBezTo>
                    <a:pt x="174" y="512"/>
                    <a:pt x="0" y="283"/>
                    <a:pt x="0" y="0"/>
                  </a:cubicBez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6">
              <a:extLst>
                <a:ext uri="{FF2B5EF4-FFF2-40B4-BE49-F238E27FC236}">
                  <a16:creationId xmlns:a16="http://schemas.microsoft.com/office/drawing/2014/main" id="{0DF2E544-F45E-4402-A71C-9F2057B96821}"/>
                </a:ext>
              </a:extLst>
            </p:cNvPr>
            <p:cNvSpPr>
              <a:spLocks noChangeArrowheads="1"/>
            </p:cNvSpPr>
            <p:nvPr/>
          </p:nvSpPr>
          <p:spPr bwMode="auto">
            <a:xfrm>
              <a:off x="6215063" y="5884863"/>
              <a:ext cx="1025525" cy="4206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27">
              <a:extLst>
                <a:ext uri="{FF2B5EF4-FFF2-40B4-BE49-F238E27FC236}">
                  <a16:creationId xmlns:a16="http://schemas.microsoft.com/office/drawing/2014/main" id="{3F9C607C-6CAF-4ADA-884A-F500BF7FBE10}"/>
                </a:ext>
              </a:extLst>
            </p:cNvPr>
            <p:cNvSpPr>
              <a:spLocks noChangeArrowheads="1"/>
            </p:cNvSpPr>
            <p:nvPr/>
          </p:nvSpPr>
          <p:spPr bwMode="auto">
            <a:xfrm>
              <a:off x="6386513" y="5926138"/>
              <a:ext cx="757238"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Published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2" name="Rectangle 28">
              <a:extLst>
                <a:ext uri="{FF2B5EF4-FFF2-40B4-BE49-F238E27FC236}">
                  <a16:creationId xmlns:a16="http://schemas.microsoft.com/office/drawing/2014/main" id="{27A7136A-0DB6-4D96-8FA3-4AC9830AD54D}"/>
                </a:ext>
              </a:extLst>
            </p:cNvPr>
            <p:cNvSpPr>
              <a:spLocks noChangeArrowheads="1"/>
            </p:cNvSpPr>
            <p:nvPr/>
          </p:nvSpPr>
          <p:spPr bwMode="auto">
            <a:xfrm>
              <a:off x="6300788" y="6091238"/>
              <a:ext cx="92075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Amendment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29">
              <a:extLst>
                <a:ext uri="{FF2B5EF4-FFF2-40B4-BE49-F238E27FC236}">
                  <a16:creationId xmlns:a16="http://schemas.microsoft.com/office/drawing/2014/main" id="{6551AC99-7A02-4BF4-BB63-CA2F0B2628EB}"/>
                </a:ext>
              </a:extLst>
            </p:cNvPr>
            <p:cNvSpPr>
              <a:spLocks noChangeArrowheads="1"/>
            </p:cNvSpPr>
            <p:nvPr/>
          </p:nvSpPr>
          <p:spPr bwMode="auto">
            <a:xfrm>
              <a:off x="6276975" y="3133725"/>
              <a:ext cx="855663" cy="438150"/>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30">
              <a:extLst>
                <a:ext uri="{FF2B5EF4-FFF2-40B4-BE49-F238E27FC236}">
                  <a16:creationId xmlns:a16="http://schemas.microsoft.com/office/drawing/2014/main" id="{AB8EC7AA-39AF-4E38-A02F-8DF68FC35EAB}"/>
                </a:ext>
              </a:extLst>
            </p:cNvPr>
            <p:cNvSpPr>
              <a:spLocks/>
            </p:cNvSpPr>
            <p:nvPr/>
          </p:nvSpPr>
          <p:spPr bwMode="auto">
            <a:xfrm>
              <a:off x="7132638" y="3084513"/>
              <a:ext cx="49213" cy="487363"/>
            </a:xfrm>
            <a:custGeom>
              <a:avLst/>
              <a:gdLst>
                <a:gd name="T0" fmla="*/ 0 w 31"/>
                <a:gd name="T1" fmla="*/ 31 h 307"/>
                <a:gd name="T2" fmla="*/ 31 w 31"/>
                <a:gd name="T3" fmla="*/ 0 h 307"/>
                <a:gd name="T4" fmla="*/ 31 w 31"/>
                <a:gd name="T5" fmla="*/ 276 h 307"/>
                <a:gd name="T6" fmla="*/ 0 w 31"/>
                <a:gd name="T7" fmla="*/ 307 h 307"/>
                <a:gd name="T8" fmla="*/ 0 w 31"/>
                <a:gd name="T9" fmla="*/ 31 h 307"/>
              </a:gdLst>
              <a:ahLst/>
              <a:cxnLst>
                <a:cxn ang="0">
                  <a:pos x="T0" y="T1"/>
                </a:cxn>
                <a:cxn ang="0">
                  <a:pos x="T2" y="T3"/>
                </a:cxn>
                <a:cxn ang="0">
                  <a:pos x="T4" y="T5"/>
                </a:cxn>
                <a:cxn ang="0">
                  <a:pos x="T6" y="T7"/>
                </a:cxn>
                <a:cxn ang="0">
                  <a:pos x="T8" y="T9"/>
                </a:cxn>
              </a:cxnLst>
              <a:rect l="0" t="0" r="r" b="b"/>
              <a:pathLst>
                <a:path w="31" h="307">
                  <a:moveTo>
                    <a:pt x="0" y="31"/>
                  </a:moveTo>
                  <a:lnTo>
                    <a:pt x="31" y="0"/>
                  </a:lnTo>
                  <a:lnTo>
                    <a:pt x="31" y="276"/>
                  </a:lnTo>
                  <a:lnTo>
                    <a:pt x="0" y="307"/>
                  </a:lnTo>
                  <a:lnTo>
                    <a:pt x="0" y="31"/>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31">
              <a:extLst>
                <a:ext uri="{FF2B5EF4-FFF2-40B4-BE49-F238E27FC236}">
                  <a16:creationId xmlns:a16="http://schemas.microsoft.com/office/drawing/2014/main" id="{B2C0D94E-581A-4F70-A28E-80B8879216BE}"/>
                </a:ext>
              </a:extLst>
            </p:cNvPr>
            <p:cNvSpPr>
              <a:spLocks/>
            </p:cNvSpPr>
            <p:nvPr/>
          </p:nvSpPr>
          <p:spPr bwMode="auto">
            <a:xfrm>
              <a:off x="6276975" y="3084513"/>
              <a:ext cx="904875" cy="49213"/>
            </a:xfrm>
            <a:custGeom>
              <a:avLst/>
              <a:gdLst>
                <a:gd name="T0" fmla="*/ 0 w 570"/>
                <a:gd name="T1" fmla="*/ 31 h 31"/>
                <a:gd name="T2" fmla="*/ 31 w 570"/>
                <a:gd name="T3" fmla="*/ 0 h 31"/>
                <a:gd name="T4" fmla="*/ 570 w 570"/>
                <a:gd name="T5" fmla="*/ 0 h 31"/>
                <a:gd name="T6" fmla="*/ 539 w 570"/>
                <a:gd name="T7" fmla="*/ 31 h 31"/>
                <a:gd name="T8" fmla="*/ 0 w 570"/>
                <a:gd name="T9" fmla="*/ 31 h 31"/>
              </a:gdLst>
              <a:ahLst/>
              <a:cxnLst>
                <a:cxn ang="0">
                  <a:pos x="T0" y="T1"/>
                </a:cxn>
                <a:cxn ang="0">
                  <a:pos x="T2" y="T3"/>
                </a:cxn>
                <a:cxn ang="0">
                  <a:pos x="T4" y="T5"/>
                </a:cxn>
                <a:cxn ang="0">
                  <a:pos x="T6" y="T7"/>
                </a:cxn>
                <a:cxn ang="0">
                  <a:pos x="T8" y="T9"/>
                </a:cxn>
              </a:cxnLst>
              <a:rect l="0" t="0" r="r" b="b"/>
              <a:pathLst>
                <a:path w="570" h="31">
                  <a:moveTo>
                    <a:pt x="0" y="31"/>
                  </a:moveTo>
                  <a:lnTo>
                    <a:pt x="31" y="0"/>
                  </a:lnTo>
                  <a:lnTo>
                    <a:pt x="570" y="0"/>
                  </a:lnTo>
                  <a:lnTo>
                    <a:pt x="539" y="31"/>
                  </a:lnTo>
                  <a:lnTo>
                    <a:pt x="0" y="31"/>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32">
              <a:extLst>
                <a:ext uri="{FF2B5EF4-FFF2-40B4-BE49-F238E27FC236}">
                  <a16:creationId xmlns:a16="http://schemas.microsoft.com/office/drawing/2014/main" id="{D59CF992-E95F-45DE-BB9A-52CE326B85C4}"/>
                </a:ext>
              </a:extLst>
            </p:cNvPr>
            <p:cNvSpPr>
              <a:spLocks/>
            </p:cNvSpPr>
            <p:nvPr/>
          </p:nvSpPr>
          <p:spPr bwMode="auto">
            <a:xfrm>
              <a:off x="6276975" y="3084513"/>
              <a:ext cx="904875" cy="487363"/>
            </a:xfrm>
            <a:custGeom>
              <a:avLst/>
              <a:gdLst>
                <a:gd name="T0" fmla="*/ 0 w 570"/>
                <a:gd name="T1" fmla="*/ 31 h 307"/>
                <a:gd name="T2" fmla="*/ 31 w 570"/>
                <a:gd name="T3" fmla="*/ 0 h 307"/>
                <a:gd name="T4" fmla="*/ 570 w 570"/>
                <a:gd name="T5" fmla="*/ 0 h 307"/>
                <a:gd name="T6" fmla="*/ 570 w 570"/>
                <a:gd name="T7" fmla="*/ 276 h 307"/>
                <a:gd name="T8" fmla="*/ 539 w 570"/>
                <a:gd name="T9" fmla="*/ 307 h 307"/>
                <a:gd name="T10" fmla="*/ 0 w 570"/>
                <a:gd name="T11" fmla="*/ 307 h 307"/>
                <a:gd name="T12" fmla="*/ 0 w 570"/>
                <a:gd name="T13" fmla="*/ 31 h 307"/>
              </a:gdLst>
              <a:ahLst/>
              <a:cxnLst>
                <a:cxn ang="0">
                  <a:pos x="T0" y="T1"/>
                </a:cxn>
                <a:cxn ang="0">
                  <a:pos x="T2" y="T3"/>
                </a:cxn>
                <a:cxn ang="0">
                  <a:pos x="T4" y="T5"/>
                </a:cxn>
                <a:cxn ang="0">
                  <a:pos x="T6" y="T7"/>
                </a:cxn>
                <a:cxn ang="0">
                  <a:pos x="T8" y="T9"/>
                </a:cxn>
                <a:cxn ang="0">
                  <a:pos x="T10" y="T11"/>
                </a:cxn>
                <a:cxn ang="0">
                  <a:pos x="T12" y="T13"/>
                </a:cxn>
              </a:cxnLst>
              <a:rect l="0" t="0" r="r" b="b"/>
              <a:pathLst>
                <a:path w="570" h="307">
                  <a:moveTo>
                    <a:pt x="0" y="31"/>
                  </a:moveTo>
                  <a:lnTo>
                    <a:pt x="31" y="0"/>
                  </a:lnTo>
                  <a:lnTo>
                    <a:pt x="570" y="0"/>
                  </a:lnTo>
                  <a:lnTo>
                    <a:pt x="570" y="276"/>
                  </a:lnTo>
                  <a:lnTo>
                    <a:pt x="539" y="307"/>
                  </a:lnTo>
                  <a:lnTo>
                    <a:pt x="0" y="307"/>
                  </a:lnTo>
                  <a:lnTo>
                    <a:pt x="0" y="31"/>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33">
              <a:extLst>
                <a:ext uri="{FF2B5EF4-FFF2-40B4-BE49-F238E27FC236}">
                  <a16:creationId xmlns:a16="http://schemas.microsoft.com/office/drawing/2014/main" id="{9105F736-BB98-4AFB-B221-7636BD64E06E}"/>
                </a:ext>
              </a:extLst>
            </p:cNvPr>
            <p:cNvSpPr>
              <a:spLocks/>
            </p:cNvSpPr>
            <p:nvPr/>
          </p:nvSpPr>
          <p:spPr bwMode="auto">
            <a:xfrm>
              <a:off x="6276975" y="3084513"/>
              <a:ext cx="904875" cy="49213"/>
            </a:xfrm>
            <a:custGeom>
              <a:avLst/>
              <a:gdLst>
                <a:gd name="T0" fmla="*/ 0 w 570"/>
                <a:gd name="T1" fmla="*/ 31 h 31"/>
                <a:gd name="T2" fmla="*/ 539 w 570"/>
                <a:gd name="T3" fmla="*/ 31 h 31"/>
                <a:gd name="T4" fmla="*/ 570 w 570"/>
                <a:gd name="T5" fmla="*/ 0 h 31"/>
              </a:gdLst>
              <a:ahLst/>
              <a:cxnLst>
                <a:cxn ang="0">
                  <a:pos x="T0" y="T1"/>
                </a:cxn>
                <a:cxn ang="0">
                  <a:pos x="T2" y="T3"/>
                </a:cxn>
                <a:cxn ang="0">
                  <a:pos x="T4" y="T5"/>
                </a:cxn>
              </a:cxnLst>
              <a:rect l="0" t="0" r="r" b="b"/>
              <a:pathLst>
                <a:path w="570" h="31">
                  <a:moveTo>
                    <a:pt x="0" y="31"/>
                  </a:moveTo>
                  <a:lnTo>
                    <a:pt x="539" y="31"/>
                  </a:lnTo>
                  <a:lnTo>
                    <a:pt x="570"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Line 34">
              <a:extLst>
                <a:ext uri="{FF2B5EF4-FFF2-40B4-BE49-F238E27FC236}">
                  <a16:creationId xmlns:a16="http://schemas.microsoft.com/office/drawing/2014/main" id="{B099CF7E-09E8-45B5-897A-503DC9957556}"/>
                </a:ext>
              </a:extLst>
            </p:cNvPr>
            <p:cNvSpPr>
              <a:spLocks noChangeShapeType="1"/>
            </p:cNvSpPr>
            <p:nvPr/>
          </p:nvSpPr>
          <p:spPr bwMode="auto">
            <a:xfrm>
              <a:off x="7132638" y="3133725"/>
              <a:ext cx="0" cy="43815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Rectangle 35">
              <a:extLst>
                <a:ext uri="{FF2B5EF4-FFF2-40B4-BE49-F238E27FC236}">
                  <a16:creationId xmlns:a16="http://schemas.microsoft.com/office/drawing/2014/main" id="{6840E928-2F0A-48D2-A4CC-E96D4FC75BA1}"/>
                </a:ext>
              </a:extLst>
            </p:cNvPr>
            <p:cNvSpPr>
              <a:spLocks noChangeArrowheads="1"/>
            </p:cNvSpPr>
            <p:nvPr/>
          </p:nvSpPr>
          <p:spPr bwMode="auto">
            <a:xfrm>
              <a:off x="6396038" y="3184525"/>
              <a:ext cx="687388"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802.11ai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36">
              <a:extLst>
                <a:ext uri="{FF2B5EF4-FFF2-40B4-BE49-F238E27FC236}">
                  <a16:creationId xmlns:a16="http://schemas.microsoft.com/office/drawing/2014/main" id="{71781B76-36B8-44B8-BD98-8743BFBDE7CB}"/>
                </a:ext>
              </a:extLst>
            </p:cNvPr>
            <p:cNvSpPr>
              <a:spLocks noChangeArrowheads="1"/>
            </p:cNvSpPr>
            <p:nvPr/>
          </p:nvSpPr>
          <p:spPr bwMode="auto">
            <a:xfrm>
              <a:off x="6546850" y="3349625"/>
              <a:ext cx="388938"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FILS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Freeform 37">
              <a:extLst>
                <a:ext uri="{FF2B5EF4-FFF2-40B4-BE49-F238E27FC236}">
                  <a16:creationId xmlns:a16="http://schemas.microsoft.com/office/drawing/2014/main" id="{9A2B791A-E675-4065-8338-DF78058C4510}"/>
                </a:ext>
              </a:extLst>
            </p:cNvPr>
            <p:cNvSpPr>
              <a:spLocks noEditPoints="1"/>
            </p:cNvSpPr>
            <p:nvPr/>
          </p:nvSpPr>
          <p:spPr bwMode="auto">
            <a:xfrm>
              <a:off x="601663" y="2498725"/>
              <a:ext cx="1347788" cy="2427288"/>
            </a:xfrm>
            <a:custGeom>
              <a:avLst/>
              <a:gdLst>
                <a:gd name="T0" fmla="*/ 470 w 849"/>
                <a:gd name="T1" fmla="*/ 44 h 1529"/>
                <a:gd name="T2" fmla="*/ 415 w 849"/>
                <a:gd name="T3" fmla="*/ 80 h 1529"/>
                <a:gd name="T4" fmla="*/ 335 w 849"/>
                <a:gd name="T5" fmla="*/ 66 h 1529"/>
                <a:gd name="T6" fmla="*/ 282 w 849"/>
                <a:gd name="T7" fmla="*/ 170 h 1529"/>
                <a:gd name="T8" fmla="*/ 209 w 849"/>
                <a:gd name="T9" fmla="*/ 145 h 1529"/>
                <a:gd name="T10" fmla="*/ 149 w 849"/>
                <a:gd name="T11" fmla="*/ 183 h 1529"/>
                <a:gd name="T12" fmla="*/ 81 w 849"/>
                <a:gd name="T13" fmla="*/ 433 h 1529"/>
                <a:gd name="T14" fmla="*/ 51 w 849"/>
                <a:gd name="T15" fmla="*/ 533 h 1529"/>
                <a:gd name="T16" fmla="*/ 7 w 849"/>
                <a:gd name="T17" fmla="*/ 679 h 1529"/>
                <a:gd name="T18" fmla="*/ 42 w 849"/>
                <a:gd name="T19" fmla="*/ 890 h 1529"/>
                <a:gd name="T20" fmla="*/ 25 w 849"/>
                <a:gd name="T21" fmla="*/ 1000 h 1529"/>
                <a:gd name="T22" fmla="*/ 49 w 849"/>
                <a:gd name="T23" fmla="*/ 1186 h 1529"/>
                <a:gd name="T24" fmla="*/ 120 w 849"/>
                <a:gd name="T25" fmla="*/ 1243 h 1529"/>
                <a:gd name="T26" fmla="*/ 182 w 849"/>
                <a:gd name="T27" fmla="*/ 1394 h 1529"/>
                <a:gd name="T28" fmla="*/ 276 w 849"/>
                <a:gd name="T29" fmla="*/ 1425 h 1529"/>
                <a:gd name="T30" fmla="*/ 342 w 849"/>
                <a:gd name="T31" fmla="*/ 1428 h 1529"/>
                <a:gd name="T32" fmla="*/ 410 w 849"/>
                <a:gd name="T33" fmla="*/ 1518 h 1529"/>
                <a:gd name="T34" fmla="*/ 501 w 849"/>
                <a:gd name="T35" fmla="*/ 1475 h 1529"/>
                <a:gd name="T36" fmla="*/ 561 w 849"/>
                <a:gd name="T37" fmla="*/ 1274 h 1529"/>
                <a:gd name="T38" fmla="*/ 625 w 849"/>
                <a:gd name="T39" fmla="*/ 1336 h 1529"/>
                <a:gd name="T40" fmla="*/ 710 w 849"/>
                <a:gd name="T41" fmla="*/ 1217 h 1529"/>
                <a:gd name="T42" fmla="*/ 765 w 849"/>
                <a:gd name="T43" fmla="*/ 1037 h 1529"/>
                <a:gd name="T44" fmla="*/ 838 w 849"/>
                <a:gd name="T45" fmla="*/ 829 h 1529"/>
                <a:gd name="T46" fmla="*/ 822 w 849"/>
                <a:gd name="T47" fmla="*/ 566 h 1529"/>
                <a:gd name="T48" fmla="*/ 819 w 849"/>
                <a:gd name="T49" fmla="*/ 360 h 1529"/>
                <a:gd name="T50" fmla="*/ 764 w 849"/>
                <a:gd name="T51" fmla="*/ 211 h 1529"/>
                <a:gd name="T52" fmla="*/ 721 w 849"/>
                <a:gd name="T53" fmla="*/ 72 h 1529"/>
                <a:gd name="T54" fmla="*/ 652 w 849"/>
                <a:gd name="T55" fmla="*/ 6 h 1529"/>
                <a:gd name="T56" fmla="*/ 582 w 849"/>
                <a:gd name="T57" fmla="*/ 86 h 1529"/>
                <a:gd name="T58" fmla="*/ 522 w 849"/>
                <a:gd name="T59" fmla="*/ 6 h 1529"/>
                <a:gd name="T60" fmla="*/ 720 w 849"/>
                <a:gd name="T61" fmla="*/ 56 h 1529"/>
                <a:gd name="T62" fmla="*/ 768 w 849"/>
                <a:gd name="T63" fmla="*/ 208 h 1529"/>
                <a:gd name="T64" fmla="*/ 824 w 849"/>
                <a:gd name="T65" fmla="*/ 359 h 1529"/>
                <a:gd name="T66" fmla="*/ 833 w 849"/>
                <a:gd name="T67" fmla="*/ 588 h 1529"/>
                <a:gd name="T68" fmla="*/ 840 w 849"/>
                <a:gd name="T69" fmla="*/ 858 h 1529"/>
                <a:gd name="T70" fmla="*/ 758 w 849"/>
                <a:gd name="T71" fmla="*/ 1052 h 1529"/>
                <a:gd name="T72" fmla="*/ 702 w 849"/>
                <a:gd name="T73" fmla="*/ 1260 h 1529"/>
                <a:gd name="T74" fmla="*/ 611 w 849"/>
                <a:gd name="T75" fmla="*/ 1341 h 1529"/>
                <a:gd name="T76" fmla="*/ 550 w 849"/>
                <a:gd name="T77" fmla="*/ 1368 h 1529"/>
                <a:gd name="T78" fmla="*/ 467 w 849"/>
                <a:gd name="T79" fmla="*/ 1519 h 1529"/>
                <a:gd name="T80" fmla="*/ 377 w 849"/>
                <a:gd name="T81" fmla="*/ 1499 h 1529"/>
                <a:gd name="T82" fmla="*/ 317 w 849"/>
                <a:gd name="T83" fmla="*/ 1396 h 1529"/>
                <a:gd name="T84" fmla="*/ 216 w 849"/>
                <a:gd name="T85" fmla="*/ 1430 h 1529"/>
                <a:gd name="T86" fmla="*/ 131 w 849"/>
                <a:gd name="T87" fmla="*/ 1309 h 1529"/>
                <a:gd name="T88" fmla="*/ 64 w 849"/>
                <a:gd name="T89" fmla="*/ 1224 h 1529"/>
                <a:gd name="T90" fmla="*/ 19 w 849"/>
                <a:gd name="T91" fmla="*/ 1061 h 1529"/>
                <a:gd name="T92" fmla="*/ 38 w 849"/>
                <a:gd name="T93" fmla="*/ 893 h 1529"/>
                <a:gd name="T94" fmla="*/ 1 w 849"/>
                <a:gd name="T95" fmla="*/ 679 h 1529"/>
                <a:gd name="T96" fmla="*/ 47 w 849"/>
                <a:gd name="T97" fmla="*/ 530 h 1529"/>
                <a:gd name="T98" fmla="*/ 85 w 849"/>
                <a:gd name="T99" fmla="*/ 340 h 1529"/>
                <a:gd name="T100" fmla="*/ 162 w 849"/>
                <a:gd name="T101" fmla="*/ 160 h 1529"/>
                <a:gd name="T102" fmla="*/ 236 w 849"/>
                <a:gd name="T103" fmla="*/ 146 h 1529"/>
                <a:gd name="T104" fmla="*/ 295 w 849"/>
                <a:gd name="T105" fmla="*/ 115 h 1529"/>
                <a:gd name="T106" fmla="*/ 360 w 849"/>
                <a:gd name="T107" fmla="*/ 47 h 1529"/>
                <a:gd name="T108" fmla="*/ 444 w 849"/>
                <a:gd name="T109" fmla="*/ 93 h 1529"/>
                <a:gd name="T110" fmla="*/ 492 w 849"/>
                <a:gd name="T111" fmla="*/ 9 h 1529"/>
                <a:gd name="T112" fmla="*/ 557 w 849"/>
                <a:gd name="T113" fmla="*/ 23 h 1529"/>
                <a:gd name="T114" fmla="*/ 635 w 849"/>
                <a:gd name="T115" fmla="*/ 6 h 1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49" h="1529">
                  <a:moveTo>
                    <a:pt x="517" y="6"/>
                  </a:moveTo>
                  <a:lnTo>
                    <a:pt x="512" y="7"/>
                  </a:lnTo>
                  <a:lnTo>
                    <a:pt x="506" y="8"/>
                  </a:lnTo>
                  <a:lnTo>
                    <a:pt x="501" y="10"/>
                  </a:lnTo>
                  <a:lnTo>
                    <a:pt x="495" y="14"/>
                  </a:lnTo>
                  <a:lnTo>
                    <a:pt x="490" y="18"/>
                  </a:lnTo>
                  <a:lnTo>
                    <a:pt x="485" y="23"/>
                  </a:lnTo>
                  <a:lnTo>
                    <a:pt x="480" y="29"/>
                  </a:lnTo>
                  <a:lnTo>
                    <a:pt x="475" y="36"/>
                  </a:lnTo>
                  <a:lnTo>
                    <a:pt x="470" y="44"/>
                  </a:lnTo>
                  <a:lnTo>
                    <a:pt x="465" y="53"/>
                  </a:lnTo>
                  <a:lnTo>
                    <a:pt x="461" y="62"/>
                  </a:lnTo>
                  <a:lnTo>
                    <a:pt x="457" y="72"/>
                  </a:lnTo>
                  <a:lnTo>
                    <a:pt x="453" y="83"/>
                  </a:lnTo>
                  <a:lnTo>
                    <a:pt x="450" y="95"/>
                  </a:lnTo>
                  <a:lnTo>
                    <a:pt x="444" y="120"/>
                  </a:lnTo>
                  <a:lnTo>
                    <a:pt x="445" y="138"/>
                  </a:lnTo>
                  <a:lnTo>
                    <a:pt x="431" y="107"/>
                  </a:lnTo>
                  <a:lnTo>
                    <a:pt x="423" y="93"/>
                  </a:lnTo>
                  <a:lnTo>
                    <a:pt x="415" y="80"/>
                  </a:lnTo>
                  <a:lnTo>
                    <a:pt x="406" y="70"/>
                  </a:lnTo>
                  <a:lnTo>
                    <a:pt x="397" y="62"/>
                  </a:lnTo>
                  <a:lnTo>
                    <a:pt x="387" y="56"/>
                  </a:lnTo>
                  <a:lnTo>
                    <a:pt x="378" y="53"/>
                  </a:lnTo>
                  <a:lnTo>
                    <a:pt x="368" y="52"/>
                  </a:lnTo>
                  <a:lnTo>
                    <a:pt x="361" y="52"/>
                  </a:lnTo>
                  <a:lnTo>
                    <a:pt x="355" y="54"/>
                  </a:lnTo>
                  <a:lnTo>
                    <a:pt x="348" y="57"/>
                  </a:lnTo>
                  <a:lnTo>
                    <a:pt x="342" y="61"/>
                  </a:lnTo>
                  <a:lnTo>
                    <a:pt x="335" y="66"/>
                  </a:lnTo>
                  <a:lnTo>
                    <a:pt x="329" y="72"/>
                  </a:lnTo>
                  <a:lnTo>
                    <a:pt x="323" y="79"/>
                  </a:lnTo>
                  <a:lnTo>
                    <a:pt x="317" y="87"/>
                  </a:lnTo>
                  <a:lnTo>
                    <a:pt x="311" y="96"/>
                  </a:lnTo>
                  <a:lnTo>
                    <a:pt x="306" y="107"/>
                  </a:lnTo>
                  <a:lnTo>
                    <a:pt x="300" y="118"/>
                  </a:lnTo>
                  <a:lnTo>
                    <a:pt x="295" y="130"/>
                  </a:lnTo>
                  <a:lnTo>
                    <a:pt x="291" y="142"/>
                  </a:lnTo>
                  <a:lnTo>
                    <a:pt x="286" y="156"/>
                  </a:lnTo>
                  <a:lnTo>
                    <a:pt x="282" y="170"/>
                  </a:lnTo>
                  <a:lnTo>
                    <a:pt x="279" y="186"/>
                  </a:lnTo>
                  <a:lnTo>
                    <a:pt x="277" y="193"/>
                  </a:lnTo>
                  <a:lnTo>
                    <a:pt x="266" y="178"/>
                  </a:lnTo>
                  <a:lnTo>
                    <a:pt x="258" y="170"/>
                  </a:lnTo>
                  <a:lnTo>
                    <a:pt x="250" y="162"/>
                  </a:lnTo>
                  <a:lnTo>
                    <a:pt x="242" y="156"/>
                  </a:lnTo>
                  <a:lnTo>
                    <a:pt x="234" y="151"/>
                  </a:lnTo>
                  <a:lnTo>
                    <a:pt x="226" y="148"/>
                  </a:lnTo>
                  <a:lnTo>
                    <a:pt x="218" y="146"/>
                  </a:lnTo>
                  <a:lnTo>
                    <a:pt x="209" y="145"/>
                  </a:lnTo>
                  <a:lnTo>
                    <a:pt x="203" y="146"/>
                  </a:lnTo>
                  <a:lnTo>
                    <a:pt x="196" y="147"/>
                  </a:lnTo>
                  <a:lnTo>
                    <a:pt x="190" y="149"/>
                  </a:lnTo>
                  <a:lnTo>
                    <a:pt x="184" y="151"/>
                  </a:lnTo>
                  <a:lnTo>
                    <a:pt x="178" y="155"/>
                  </a:lnTo>
                  <a:lnTo>
                    <a:pt x="172" y="159"/>
                  </a:lnTo>
                  <a:lnTo>
                    <a:pt x="166" y="164"/>
                  </a:lnTo>
                  <a:lnTo>
                    <a:pt x="160" y="170"/>
                  </a:lnTo>
                  <a:lnTo>
                    <a:pt x="154" y="176"/>
                  </a:lnTo>
                  <a:lnTo>
                    <a:pt x="149" y="183"/>
                  </a:lnTo>
                  <a:lnTo>
                    <a:pt x="138" y="199"/>
                  </a:lnTo>
                  <a:lnTo>
                    <a:pt x="128" y="218"/>
                  </a:lnTo>
                  <a:lnTo>
                    <a:pt x="119" y="238"/>
                  </a:lnTo>
                  <a:lnTo>
                    <a:pt x="110" y="261"/>
                  </a:lnTo>
                  <a:lnTo>
                    <a:pt x="103" y="286"/>
                  </a:lnTo>
                  <a:lnTo>
                    <a:pt x="96" y="313"/>
                  </a:lnTo>
                  <a:lnTo>
                    <a:pt x="90" y="341"/>
                  </a:lnTo>
                  <a:lnTo>
                    <a:pt x="86" y="371"/>
                  </a:lnTo>
                  <a:lnTo>
                    <a:pt x="83" y="401"/>
                  </a:lnTo>
                  <a:lnTo>
                    <a:pt x="81" y="433"/>
                  </a:lnTo>
                  <a:lnTo>
                    <a:pt x="80" y="467"/>
                  </a:lnTo>
                  <a:lnTo>
                    <a:pt x="80" y="488"/>
                  </a:lnTo>
                  <a:lnTo>
                    <a:pt x="81" y="506"/>
                  </a:lnTo>
                  <a:lnTo>
                    <a:pt x="86" y="504"/>
                  </a:lnTo>
                  <a:lnTo>
                    <a:pt x="76" y="519"/>
                  </a:lnTo>
                  <a:lnTo>
                    <a:pt x="76" y="514"/>
                  </a:lnTo>
                  <a:lnTo>
                    <a:pt x="72" y="515"/>
                  </a:lnTo>
                  <a:lnTo>
                    <a:pt x="65" y="520"/>
                  </a:lnTo>
                  <a:lnTo>
                    <a:pt x="58" y="526"/>
                  </a:lnTo>
                  <a:lnTo>
                    <a:pt x="51" y="533"/>
                  </a:lnTo>
                  <a:lnTo>
                    <a:pt x="44" y="543"/>
                  </a:lnTo>
                  <a:lnTo>
                    <a:pt x="38" y="553"/>
                  </a:lnTo>
                  <a:lnTo>
                    <a:pt x="32" y="565"/>
                  </a:lnTo>
                  <a:lnTo>
                    <a:pt x="27" y="579"/>
                  </a:lnTo>
                  <a:lnTo>
                    <a:pt x="22" y="593"/>
                  </a:lnTo>
                  <a:lnTo>
                    <a:pt x="18" y="608"/>
                  </a:lnTo>
                  <a:lnTo>
                    <a:pt x="14" y="625"/>
                  </a:lnTo>
                  <a:lnTo>
                    <a:pt x="11" y="642"/>
                  </a:lnTo>
                  <a:lnTo>
                    <a:pt x="9" y="660"/>
                  </a:lnTo>
                  <a:lnTo>
                    <a:pt x="7" y="679"/>
                  </a:lnTo>
                  <a:lnTo>
                    <a:pt x="6" y="698"/>
                  </a:lnTo>
                  <a:lnTo>
                    <a:pt x="5" y="718"/>
                  </a:lnTo>
                  <a:lnTo>
                    <a:pt x="6" y="746"/>
                  </a:lnTo>
                  <a:lnTo>
                    <a:pt x="8" y="772"/>
                  </a:lnTo>
                  <a:lnTo>
                    <a:pt x="12" y="798"/>
                  </a:lnTo>
                  <a:lnTo>
                    <a:pt x="17" y="822"/>
                  </a:lnTo>
                  <a:lnTo>
                    <a:pt x="22" y="844"/>
                  </a:lnTo>
                  <a:lnTo>
                    <a:pt x="30" y="864"/>
                  </a:lnTo>
                  <a:lnTo>
                    <a:pt x="38" y="882"/>
                  </a:lnTo>
                  <a:lnTo>
                    <a:pt x="42" y="890"/>
                  </a:lnTo>
                  <a:lnTo>
                    <a:pt x="43" y="892"/>
                  </a:lnTo>
                  <a:lnTo>
                    <a:pt x="45" y="886"/>
                  </a:lnTo>
                  <a:lnTo>
                    <a:pt x="50" y="912"/>
                  </a:lnTo>
                  <a:lnTo>
                    <a:pt x="45" y="904"/>
                  </a:lnTo>
                  <a:lnTo>
                    <a:pt x="42" y="913"/>
                  </a:lnTo>
                  <a:lnTo>
                    <a:pt x="37" y="928"/>
                  </a:lnTo>
                  <a:lnTo>
                    <a:pt x="33" y="945"/>
                  </a:lnTo>
                  <a:lnTo>
                    <a:pt x="30" y="963"/>
                  </a:lnTo>
                  <a:lnTo>
                    <a:pt x="27" y="981"/>
                  </a:lnTo>
                  <a:lnTo>
                    <a:pt x="25" y="1000"/>
                  </a:lnTo>
                  <a:lnTo>
                    <a:pt x="24" y="1020"/>
                  </a:lnTo>
                  <a:lnTo>
                    <a:pt x="24" y="1039"/>
                  </a:lnTo>
                  <a:lnTo>
                    <a:pt x="24" y="1060"/>
                  </a:lnTo>
                  <a:lnTo>
                    <a:pt x="26" y="1081"/>
                  </a:lnTo>
                  <a:lnTo>
                    <a:pt x="28" y="1101"/>
                  </a:lnTo>
                  <a:lnTo>
                    <a:pt x="31" y="1120"/>
                  </a:lnTo>
                  <a:lnTo>
                    <a:pt x="34" y="1138"/>
                  </a:lnTo>
                  <a:lnTo>
                    <a:pt x="38" y="1155"/>
                  </a:lnTo>
                  <a:lnTo>
                    <a:pt x="43" y="1171"/>
                  </a:lnTo>
                  <a:lnTo>
                    <a:pt x="49" y="1186"/>
                  </a:lnTo>
                  <a:lnTo>
                    <a:pt x="55" y="1199"/>
                  </a:lnTo>
                  <a:lnTo>
                    <a:pt x="61" y="1211"/>
                  </a:lnTo>
                  <a:lnTo>
                    <a:pt x="68" y="1221"/>
                  </a:lnTo>
                  <a:lnTo>
                    <a:pt x="75" y="1230"/>
                  </a:lnTo>
                  <a:lnTo>
                    <a:pt x="83" y="1236"/>
                  </a:lnTo>
                  <a:lnTo>
                    <a:pt x="90" y="1241"/>
                  </a:lnTo>
                  <a:lnTo>
                    <a:pt x="98" y="1244"/>
                  </a:lnTo>
                  <a:lnTo>
                    <a:pt x="106" y="1245"/>
                  </a:lnTo>
                  <a:lnTo>
                    <a:pt x="111" y="1245"/>
                  </a:lnTo>
                  <a:lnTo>
                    <a:pt x="120" y="1243"/>
                  </a:lnTo>
                  <a:lnTo>
                    <a:pt x="119" y="1248"/>
                  </a:lnTo>
                  <a:lnTo>
                    <a:pt x="124" y="1268"/>
                  </a:lnTo>
                  <a:lnTo>
                    <a:pt x="130" y="1288"/>
                  </a:lnTo>
                  <a:lnTo>
                    <a:pt x="136" y="1307"/>
                  </a:lnTo>
                  <a:lnTo>
                    <a:pt x="143" y="1325"/>
                  </a:lnTo>
                  <a:lnTo>
                    <a:pt x="150" y="1341"/>
                  </a:lnTo>
                  <a:lnTo>
                    <a:pt x="157" y="1357"/>
                  </a:lnTo>
                  <a:lnTo>
                    <a:pt x="165" y="1371"/>
                  </a:lnTo>
                  <a:lnTo>
                    <a:pt x="173" y="1383"/>
                  </a:lnTo>
                  <a:lnTo>
                    <a:pt x="182" y="1394"/>
                  </a:lnTo>
                  <a:lnTo>
                    <a:pt x="191" y="1404"/>
                  </a:lnTo>
                  <a:lnTo>
                    <a:pt x="200" y="1413"/>
                  </a:lnTo>
                  <a:lnTo>
                    <a:pt x="209" y="1420"/>
                  </a:lnTo>
                  <a:lnTo>
                    <a:pt x="218" y="1425"/>
                  </a:lnTo>
                  <a:lnTo>
                    <a:pt x="228" y="1429"/>
                  </a:lnTo>
                  <a:lnTo>
                    <a:pt x="237" y="1431"/>
                  </a:lnTo>
                  <a:lnTo>
                    <a:pt x="247" y="1432"/>
                  </a:lnTo>
                  <a:lnTo>
                    <a:pt x="257" y="1431"/>
                  </a:lnTo>
                  <a:lnTo>
                    <a:pt x="266" y="1429"/>
                  </a:lnTo>
                  <a:lnTo>
                    <a:pt x="276" y="1425"/>
                  </a:lnTo>
                  <a:lnTo>
                    <a:pt x="285" y="1419"/>
                  </a:lnTo>
                  <a:lnTo>
                    <a:pt x="295" y="1412"/>
                  </a:lnTo>
                  <a:lnTo>
                    <a:pt x="304" y="1403"/>
                  </a:lnTo>
                  <a:lnTo>
                    <a:pt x="313" y="1392"/>
                  </a:lnTo>
                  <a:lnTo>
                    <a:pt x="335" y="1363"/>
                  </a:lnTo>
                  <a:lnTo>
                    <a:pt x="339" y="1365"/>
                  </a:lnTo>
                  <a:lnTo>
                    <a:pt x="327" y="1382"/>
                  </a:lnTo>
                  <a:lnTo>
                    <a:pt x="331" y="1398"/>
                  </a:lnTo>
                  <a:lnTo>
                    <a:pt x="337" y="1413"/>
                  </a:lnTo>
                  <a:lnTo>
                    <a:pt x="342" y="1428"/>
                  </a:lnTo>
                  <a:lnTo>
                    <a:pt x="348" y="1441"/>
                  </a:lnTo>
                  <a:lnTo>
                    <a:pt x="354" y="1454"/>
                  </a:lnTo>
                  <a:lnTo>
                    <a:pt x="360" y="1466"/>
                  </a:lnTo>
                  <a:lnTo>
                    <a:pt x="367" y="1477"/>
                  </a:lnTo>
                  <a:lnTo>
                    <a:pt x="374" y="1486"/>
                  </a:lnTo>
                  <a:lnTo>
                    <a:pt x="381" y="1495"/>
                  </a:lnTo>
                  <a:lnTo>
                    <a:pt x="388" y="1502"/>
                  </a:lnTo>
                  <a:lnTo>
                    <a:pt x="395" y="1509"/>
                  </a:lnTo>
                  <a:lnTo>
                    <a:pt x="403" y="1514"/>
                  </a:lnTo>
                  <a:lnTo>
                    <a:pt x="410" y="1518"/>
                  </a:lnTo>
                  <a:lnTo>
                    <a:pt x="418" y="1521"/>
                  </a:lnTo>
                  <a:lnTo>
                    <a:pt x="426" y="1523"/>
                  </a:lnTo>
                  <a:lnTo>
                    <a:pt x="434" y="1524"/>
                  </a:lnTo>
                  <a:lnTo>
                    <a:pt x="444" y="1523"/>
                  </a:lnTo>
                  <a:lnTo>
                    <a:pt x="454" y="1519"/>
                  </a:lnTo>
                  <a:lnTo>
                    <a:pt x="464" y="1514"/>
                  </a:lnTo>
                  <a:lnTo>
                    <a:pt x="474" y="1507"/>
                  </a:lnTo>
                  <a:lnTo>
                    <a:pt x="483" y="1499"/>
                  </a:lnTo>
                  <a:lnTo>
                    <a:pt x="492" y="1488"/>
                  </a:lnTo>
                  <a:lnTo>
                    <a:pt x="501" y="1475"/>
                  </a:lnTo>
                  <a:lnTo>
                    <a:pt x="510" y="1461"/>
                  </a:lnTo>
                  <a:lnTo>
                    <a:pt x="518" y="1445"/>
                  </a:lnTo>
                  <a:lnTo>
                    <a:pt x="525" y="1428"/>
                  </a:lnTo>
                  <a:lnTo>
                    <a:pt x="532" y="1409"/>
                  </a:lnTo>
                  <a:lnTo>
                    <a:pt x="538" y="1389"/>
                  </a:lnTo>
                  <a:lnTo>
                    <a:pt x="544" y="1367"/>
                  </a:lnTo>
                  <a:lnTo>
                    <a:pt x="549" y="1344"/>
                  </a:lnTo>
                  <a:lnTo>
                    <a:pt x="554" y="1320"/>
                  </a:lnTo>
                  <a:lnTo>
                    <a:pt x="560" y="1273"/>
                  </a:lnTo>
                  <a:lnTo>
                    <a:pt x="561" y="1274"/>
                  </a:lnTo>
                  <a:lnTo>
                    <a:pt x="563" y="1296"/>
                  </a:lnTo>
                  <a:lnTo>
                    <a:pt x="569" y="1305"/>
                  </a:lnTo>
                  <a:lnTo>
                    <a:pt x="576" y="1314"/>
                  </a:lnTo>
                  <a:lnTo>
                    <a:pt x="583" y="1321"/>
                  </a:lnTo>
                  <a:lnTo>
                    <a:pt x="590" y="1326"/>
                  </a:lnTo>
                  <a:lnTo>
                    <a:pt x="598" y="1331"/>
                  </a:lnTo>
                  <a:lnTo>
                    <a:pt x="605" y="1334"/>
                  </a:lnTo>
                  <a:lnTo>
                    <a:pt x="612" y="1336"/>
                  </a:lnTo>
                  <a:lnTo>
                    <a:pt x="620" y="1337"/>
                  </a:lnTo>
                  <a:lnTo>
                    <a:pt x="625" y="1336"/>
                  </a:lnTo>
                  <a:lnTo>
                    <a:pt x="631" y="1335"/>
                  </a:lnTo>
                  <a:lnTo>
                    <a:pt x="641" y="1331"/>
                  </a:lnTo>
                  <a:lnTo>
                    <a:pt x="652" y="1325"/>
                  </a:lnTo>
                  <a:lnTo>
                    <a:pt x="662" y="1316"/>
                  </a:lnTo>
                  <a:lnTo>
                    <a:pt x="671" y="1305"/>
                  </a:lnTo>
                  <a:lnTo>
                    <a:pt x="680" y="1291"/>
                  </a:lnTo>
                  <a:lnTo>
                    <a:pt x="689" y="1276"/>
                  </a:lnTo>
                  <a:lnTo>
                    <a:pt x="697" y="1258"/>
                  </a:lnTo>
                  <a:lnTo>
                    <a:pt x="704" y="1239"/>
                  </a:lnTo>
                  <a:lnTo>
                    <a:pt x="710" y="1217"/>
                  </a:lnTo>
                  <a:lnTo>
                    <a:pt x="716" y="1195"/>
                  </a:lnTo>
                  <a:lnTo>
                    <a:pt x="721" y="1171"/>
                  </a:lnTo>
                  <a:lnTo>
                    <a:pt x="725" y="1146"/>
                  </a:lnTo>
                  <a:lnTo>
                    <a:pt x="728" y="1120"/>
                  </a:lnTo>
                  <a:lnTo>
                    <a:pt x="729" y="1092"/>
                  </a:lnTo>
                  <a:lnTo>
                    <a:pt x="730" y="1065"/>
                  </a:lnTo>
                  <a:lnTo>
                    <a:pt x="729" y="1062"/>
                  </a:lnTo>
                  <a:lnTo>
                    <a:pt x="743" y="1056"/>
                  </a:lnTo>
                  <a:lnTo>
                    <a:pt x="754" y="1048"/>
                  </a:lnTo>
                  <a:lnTo>
                    <a:pt x="765" y="1037"/>
                  </a:lnTo>
                  <a:lnTo>
                    <a:pt x="775" y="1025"/>
                  </a:lnTo>
                  <a:lnTo>
                    <a:pt x="785" y="1010"/>
                  </a:lnTo>
                  <a:lnTo>
                    <a:pt x="795" y="993"/>
                  </a:lnTo>
                  <a:lnTo>
                    <a:pt x="803" y="974"/>
                  </a:lnTo>
                  <a:lnTo>
                    <a:pt x="811" y="954"/>
                  </a:lnTo>
                  <a:lnTo>
                    <a:pt x="818" y="932"/>
                  </a:lnTo>
                  <a:lnTo>
                    <a:pt x="825" y="908"/>
                  </a:lnTo>
                  <a:lnTo>
                    <a:pt x="830" y="883"/>
                  </a:lnTo>
                  <a:lnTo>
                    <a:pt x="835" y="857"/>
                  </a:lnTo>
                  <a:lnTo>
                    <a:pt x="838" y="829"/>
                  </a:lnTo>
                  <a:lnTo>
                    <a:pt x="841" y="801"/>
                  </a:lnTo>
                  <a:lnTo>
                    <a:pt x="843" y="772"/>
                  </a:lnTo>
                  <a:lnTo>
                    <a:pt x="843" y="742"/>
                  </a:lnTo>
                  <a:lnTo>
                    <a:pt x="843" y="715"/>
                  </a:lnTo>
                  <a:lnTo>
                    <a:pt x="841" y="689"/>
                  </a:lnTo>
                  <a:lnTo>
                    <a:pt x="839" y="663"/>
                  </a:lnTo>
                  <a:lnTo>
                    <a:pt x="836" y="638"/>
                  </a:lnTo>
                  <a:lnTo>
                    <a:pt x="832" y="613"/>
                  </a:lnTo>
                  <a:lnTo>
                    <a:pt x="828" y="589"/>
                  </a:lnTo>
                  <a:lnTo>
                    <a:pt x="822" y="566"/>
                  </a:lnTo>
                  <a:lnTo>
                    <a:pt x="816" y="546"/>
                  </a:lnTo>
                  <a:lnTo>
                    <a:pt x="815" y="546"/>
                  </a:lnTo>
                  <a:lnTo>
                    <a:pt x="819" y="519"/>
                  </a:lnTo>
                  <a:lnTo>
                    <a:pt x="822" y="494"/>
                  </a:lnTo>
                  <a:lnTo>
                    <a:pt x="823" y="468"/>
                  </a:lnTo>
                  <a:lnTo>
                    <a:pt x="824" y="442"/>
                  </a:lnTo>
                  <a:lnTo>
                    <a:pt x="824" y="421"/>
                  </a:lnTo>
                  <a:lnTo>
                    <a:pt x="823" y="400"/>
                  </a:lnTo>
                  <a:lnTo>
                    <a:pt x="821" y="380"/>
                  </a:lnTo>
                  <a:lnTo>
                    <a:pt x="819" y="360"/>
                  </a:lnTo>
                  <a:lnTo>
                    <a:pt x="815" y="340"/>
                  </a:lnTo>
                  <a:lnTo>
                    <a:pt x="812" y="322"/>
                  </a:lnTo>
                  <a:lnTo>
                    <a:pt x="807" y="304"/>
                  </a:lnTo>
                  <a:lnTo>
                    <a:pt x="803" y="288"/>
                  </a:lnTo>
                  <a:lnTo>
                    <a:pt x="798" y="272"/>
                  </a:lnTo>
                  <a:lnTo>
                    <a:pt x="792" y="257"/>
                  </a:lnTo>
                  <a:lnTo>
                    <a:pt x="785" y="244"/>
                  </a:lnTo>
                  <a:lnTo>
                    <a:pt x="779" y="232"/>
                  </a:lnTo>
                  <a:lnTo>
                    <a:pt x="772" y="221"/>
                  </a:lnTo>
                  <a:lnTo>
                    <a:pt x="764" y="211"/>
                  </a:lnTo>
                  <a:lnTo>
                    <a:pt x="756" y="204"/>
                  </a:lnTo>
                  <a:lnTo>
                    <a:pt x="746" y="196"/>
                  </a:lnTo>
                  <a:lnTo>
                    <a:pt x="748" y="194"/>
                  </a:lnTo>
                  <a:lnTo>
                    <a:pt x="746" y="175"/>
                  </a:lnTo>
                  <a:lnTo>
                    <a:pt x="743" y="155"/>
                  </a:lnTo>
                  <a:lnTo>
                    <a:pt x="740" y="136"/>
                  </a:lnTo>
                  <a:lnTo>
                    <a:pt x="736" y="119"/>
                  </a:lnTo>
                  <a:lnTo>
                    <a:pt x="732" y="102"/>
                  </a:lnTo>
                  <a:lnTo>
                    <a:pt x="727" y="86"/>
                  </a:lnTo>
                  <a:lnTo>
                    <a:pt x="721" y="72"/>
                  </a:lnTo>
                  <a:lnTo>
                    <a:pt x="715" y="59"/>
                  </a:lnTo>
                  <a:lnTo>
                    <a:pt x="709" y="47"/>
                  </a:lnTo>
                  <a:lnTo>
                    <a:pt x="702" y="36"/>
                  </a:lnTo>
                  <a:lnTo>
                    <a:pt x="695" y="27"/>
                  </a:lnTo>
                  <a:lnTo>
                    <a:pt x="688" y="20"/>
                  </a:lnTo>
                  <a:lnTo>
                    <a:pt x="680" y="14"/>
                  </a:lnTo>
                  <a:lnTo>
                    <a:pt x="673" y="10"/>
                  </a:lnTo>
                  <a:lnTo>
                    <a:pt x="665" y="7"/>
                  </a:lnTo>
                  <a:lnTo>
                    <a:pt x="657" y="6"/>
                  </a:lnTo>
                  <a:lnTo>
                    <a:pt x="652" y="6"/>
                  </a:lnTo>
                  <a:lnTo>
                    <a:pt x="647" y="7"/>
                  </a:lnTo>
                  <a:lnTo>
                    <a:pt x="638" y="11"/>
                  </a:lnTo>
                  <a:lnTo>
                    <a:pt x="628" y="18"/>
                  </a:lnTo>
                  <a:lnTo>
                    <a:pt x="619" y="27"/>
                  </a:lnTo>
                  <a:lnTo>
                    <a:pt x="610" y="38"/>
                  </a:lnTo>
                  <a:lnTo>
                    <a:pt x="602" y="52"/>
                  </a:lnTo>
                  <a:lnTo>
                    <a:pt x="594" y="68"/>
                  </a:lnTo>
                  <a:lnTo>
                    <a:pt x="588" y="85"/>
                  </a:lnTo>
                  <a:lnTo>
                    <a:pt x="594" y="105"/>
                  </a:lnTo>
                  <a:lnTo>
                    <a:pt x="582" y="86"/>
                  </a:lnTo>
                  <a:lnTo>
                    <a:pt x="582" y="85"/>
                  </a:lnTo>
                  <a:lnTo>
                    <a:pt x="576" y="68"/>
                  </a:lnTo>
                  <a:lnTo>
                    <a:pt x="569" y="52"/>
                  </a:lnTo>
                  <a:lnTo>
                    <a:pt x="561" y="38"/>
                  </a:lnTo>
                  <a:lnTo>
                    <a:pt x="553" y="27"/>
                  </a:lnTo>
                  <a:lnTo>
                    <a:pt x="544" y="18"/>
                  </a:lnTo>
                  <a:lnTo>
                    <a:pt x="535" y="11"/>
                  </a:lnTo>
                  <a:lnTo>
                    <a:pt x="531" y="9"/>
                  </a:lnTo>
                  <a:lnTo>
                    <a:pt x="526" y="7"/>
                  </a:lnTo>
                  <a:lnTo>
                    <a:pt x="522" y="6"/>
                  </a:lnTo>
                  <a:lnTo>
                    <a:pt x="517" y="6"/>
                  </a:lnTo>
                  <a:close/>
                  <a:moveTo>
                    <a:pt x="657" y="0"/>
                  </a:moveTo>
                  <a:lnTo>
                    <a:pt x="666" y="2"/>
                  </a:lnTo>
                  <a:lnTo>
                    <a:pt x="675" y="4"/>
                  </a:lnTo>
                  <a:lnTo>
                    <a:pt x="684" y="9"/>
                  </a:lnTo>
                  <a:lnTo>
                    <a:pt x="692" y="16"/>
                  </a:lnTo>
                  <a:lnTo>
                    <a:pt x="700" y="24"/>
                  </a:lnTo>
                  <a:lnTo>
                    <a:pt x="707" y="33"/>
                  </a:lnTo>
                  <a:lnTo>
                    <a:pt x="714" y="44"/>
                  </a:lnTo>
                  <a:lnTo>
                    <a:pt x="720" y="56"/>
                  </a:lnTo>
                  <a:lnTo>
                    <a:pt x="726" y="70"/>
                  </a:lnTo>
                  <a:lnTo>
                    <a:pt x="732" y="85"/>
                  </a:lnTo>
                  <a:lnTo>
                    <a:pt x="737" y="100"/>
                  </a:lnTo>
                  <a:lnTo>
                    <a:pt x="742" y="117"/>
                  </a:lnTo>
                  <a:lnTo>
                    <a:pt x="745" y="135"/>
                  </a:lnTo>
                  <a:lnTo>
                    <a:pt x="749" y="154"/>
                  </a:lnTo>
                  <a:lnTo>
                    <a:pt x="751" y="174"/>
                  </a:lnTo>
                  <a:lnTo>
                    <a:pt x="753" y="194"/>
                  </a:lnTo>
                  <a:lnTo>
                    <a:pt x="760" y="200"/>
                  </a:lnTo>
                  <a:lnTo>
                    <a:pt x="768" y="208"/>
                  </a:lnTo>
                  <a:lnTo>
                    <a:pt x="776" y="218"/>
                  </a:lnTo>
                  <a:lnTo>
                    <a:pt x="784" y="229"/>
                  </a:lnTo>
                  <a:lnTo>
                    <a:pt x="790" y="241"/>
                  </a:lnTo>
                  <a:lnTo>
                    <a:pt x="797" y="255"/>
                  </a:lnTo>
                  <a:lnTo>
                    <a:pt x="803" y="270"/>
                  </a:lnTo>
                  <a:lnTo>
                    <a:pt x="808" y="286"/>
                  </a:lnTo>
                  <a:lnTo>
                    <a:pt x="813" y="303"/>
                  </a:lnTo>
                  <a:lnTo>
                    <a:pt x="817" y="321"/>
                  </a:lnTo>
                  <a:lnTo>
                    <a:pt x="821" y="339"/>
                  </a:lnTo>
                  <a:lnTo>
                    <a:pt x="824" y="359"/>
                  </a:lnTo>
                  <a:lnTo>
                    <a:pt x="826" y="379"/>
                  </a:lnTo>
                  <a:lnTo>
                    <a:pt x="828" y="400"/>
                  </a:lnTo>
                  <a:lnTo>
                    <a:pt x="829" y="421"/>
                  </a:lnTo>
                  <a:lnTo>
                    <a:pt x="830" y="443"/>
                  </a:lnTo>
                  <a:lnTo>
                    <a:pt x="829" y="469"/>
                  </a:lnTo>
                  <a:lnTo>
                    <a:pt x="827" y="494"/>
                  </a:lnTo>
                  <a:lnTo>
                    <a:pt x="825" y="520"/>
                  </a:lnTo>
                  <a:lnTo>
                    <a:pt x="821" y="543"/>
                  </a:lnTo>
                  <a:lnTo>
                    <a:pt x="828" y="565"/>
                  </a:lnTo>
                  <a:lnTo>
                    <a:pt x="833" y="588"/>
                  </a:lnTo>
                  <a:lnTo>
                    <a:pt x="838" y="612"/>
                  </a:lnTo>
                  <a:lnTo>
                    <a:pt x="842" y="637"/>
                  </a:lnTo>
                  <a:lnTo>
                    <a:pt x="845" y="662"/>
                  </a:lnTo>
                  <a:lnTo>
                    <a:pt x="847" y="688"/>
                  </a:lnTo>
                  <a:lnTo>
                    <a:pt x="848" y="715"/>
                  </a:lnTo>
                  <a:lnTo>
                    <a:pt x="849" y="742"/>
                  </a:lnTo>
                  <a:lnTo>
                    <a:pt x="848" y="772"/>
                  </a:lnTo>
                  <a:lnTo>
                    <a:pt x="847" y="801"/>
                  </a:lnTo>
                  <a:lnTo>
                    <a:pt x="844" y="830"/>
                  </a:lnTo>
                  <a:lnTo>
                    <a:pt x="840" y="858"/>
                  </a:lnTo>
                  <a:lnTo>
                    <a:pt x="835" y="884"/>
                  </a:lnTo>
                  <a:lnTo>
                    <a:pt x="830" y="909"/>
                  </a:lnTo>
                  <a:lnTo>
                    <a:pt x="823" y="933"/>
                  </a:lnTo>
                  <a:lnTo>
                    <a:pt x="816" y="956"/>
                  </a:lnTo>
                  <a:lnTo>
                    <a:pt x="808" y="976"/>
                  </a:lnTo>
                  <a:lnTo>
                    <a:pt x="799" y="996"/>
                  </a:lnTo>
                  <a:lnTo>
                    <a:pt x="790" y="1013"/>
                  </a:lnTo>
                  <a:lnTo>
                    <a:pt x="780" y="1028"/>
                  </a:lnTo>
                  <a:lnTo>
                    <a:pt x="769" y="1041"/>
                  </a:lnTo>
                  <a:lnTo>
                    <a:pt x="758" y="1052"/>
                  </a:lnTo>
                  <a:lnTo>
                    <a:pt x="746" y="1060"/>
                  </a:lnTo>
                  <a:lnTo>
                    <a:pt x="735" y="1065"/>
                  </a:lnTo>
                  <a:lnTo>
                    <a:pt x="735" y="1093"/>
                  </a:lnTo>
                  <a:lnTo>
                    <a:pt x="733" y="1120"/>
                  </a:lnTo>
                  <a:lnTo>
                    <a:pt x="730" y="1147"/>
                  </a:lnTo>
                  <a:lnTo>
                    <a:pt x="726" y="1172"/>
                  </a:lnTo>
                  <a:lnTo>
                    <a:pt x="721" y="1196"/>
                  </a:lnTo>
                  <a:lnTo>
                    <a:pt x="716" y="1219"/>
                  </a:lnTo>
                  <a:lnTo>
                    <a:pt x="709" y="1240"/>
                  </a:lnTo>
                  <a:lnTo>
                    <a:pt x="702" y="1260"/>
                  </a:lnTo>
                  <a:lnTo>
                    <a:pt x="694" y="1278"/>
                  </a:lnTo>
                  <a:lnTo>
                    <a:pt x="685" y="1294"/>
                  </a:lnTo>
                  <a:lnTo>
                    <a:pt x="676" y="1308"/>
                  </a:lnTo>
                  <a:lnTo>
                    <a:pt x="666" y="1320"/>
                  </a:lnTo>
                  <a:lnTo>
                    <a:pt x="655" y="1329"/>
                  </a:lnTo>
                  <a:lnTo>
                    <a:pt x="644" y="1336"/>
                  </a:lnTo>
                  <a:lnTo>
                    <a:pt x="632" y="1341"/>
                  </a:lnTo>
                  <a:lnTo>
                    <a:pt x="626" y="1342"/>
                  </a:lnTo>
                  <a:lnTo>
                    <a:pt x="620" y="1342"/>
                  </a:lnTo>
                  <a:lnTo>
                    <a:pt x="611" y="1341"/>
                  </a:lnTo>
                  <a:lnTo>
                    <a:pt x="603" y="1339"/>
                  </a:lnTo>
                  <a:lnTo>
                    <a:pt x="595" y="1336"/>
                  </a:lnTo>
                  <a:lnTo>
                    <a:pt x="587" y="1331"/>
                  </a:lnTo>
                  <a:lnTo>
                    <a:pt x="579" y="1325"/>
                  </a:lnTo>
                  <a:lnTo>
                    <a:pt x="572" y="1317"/>
                  </a:lnTo>
                  <a:lnTo>
                    <a:pt x="565" y="1309"/>
                  </a:lnTo>
                  <a:lnTo>
                    <a:pt x="561" y="1304"/>
                  </a:lnTo>
                  <a:lnTo>
                    <a:pt x="559" y="1321"/>
                  </a:lnTo>
                  <a:lnTo>
                    <a:pt x="555" y="1345"/>
                  </a:lnTo>
                  <a:lnTo>
                    <a:pt x="550" y="1368"/>
                  </a:lnTo>
                  <a:lnTo>
                    <a:pt x="544" y="1390"/>
                  </a:lnTo>
                  <a:lnTo>
                    <a:pt x="537" y="1411"/>
                  </a:lnTo>
                  <a:lnTo>
                    <a:pt x="530" y="1430"/>
                  </a:lnTo>
                  <a:lnTo>
                    <a:pt x="523" y="1447"/>
                  </a:lnTo>
                  <a:lnTo>
                    <a:pt x="515" y="1464"/>
                  </a:lnTo>
                  <a:lnTo>
                    <a:pt x="506" y="1478"/>
                  </a:lnTo>
                  <a:lnTo>
                    <a:pt x="497" y="1491"/>
                  </a:lnTo>
                  <a:lnTo>
                    <a:pt x="487" y="1502"/>
                  </a:lnTo>
                  <a:lnTo>
                    <a:pt x="477" y="1512"/>
                  </a:lnTo>
                  <a:lnTo>
                    <a:pt x="467" y="1519"/>
                  </a:lnTo>
                  <a:lnTo>
                    <a:pt x="456" y="1525"/>
                  </a:lnTo>
                  <a:lnTo>
                    <a:pt x="445" y="1528"/>
                  </a:lnTo>
                  <a:lnTo>
                    <a:pt x="434" y="1529"/>
                  </a:lnTo>
                  <a:lnTo>
                    <a:pt x="425" y="1528"/>
                  </a:lnTo>
                  <a:lnTo>
                    <a:pt x="417" y="1527"/>
                  </a:lnTo>
                  <a:lnTo>
                    <a:pt x="408" y="1523"/>
                  </a:lnTo>
                  <a:lnTo>
                    <a:pt x="400" y="1519"/>
                  </a:lnTo>
                  <a:lnTo>
                    <a:pt x="392" y="1513"/>
                  </a:lnTo>
                  <a:lnTo>
                    <a:pt x="384" y="1506"/>
                  </a:lnTo>
                  <a:lnTo>
                    <a:pt x="377" y="1499"/>
                  </a:lnTo>
                  <a:lnTo>
                    <a:pt x="369" y="1490"/>
                  </a:lnTo>
                  <a:lnTo>
                    <a:pt x="362" y="1480"/>
                  </a:lnTo>
                  <a:lnTo>
                    <a:pt x="356" y="1469"/>
                  </a:lnTo>
                  <a:lnTo>
                    <a:pt x="349" y="1457"/>
                  </a:lnTo>
                  <a:lnTo>
                    <a:pt x="343" y="1444"/>
                  </a:lnTo>
                  <a:lnTo>
                    <a:pt x="337" y="1430"/>
                  </a:lnTo>
                  <a:lnTo>
                    <a:pt x="331" y="1415"/>
                  </a:lnTo>
                  <a:lnTo>
                    <a:pt x="326" y="1399"/>
                  </a:lnTo>
                  <a:lnTo>
                    <a:pt x="323" y="1388"/>
                  </a:lnTo>
                  <a:lnTo>
                    <a:pt x="317" y="1396"/>
                  </a:lnTo>
                  <a:lnTo>
                    <a:pt x="308" y="1407"/>
                  </a:lnTo>
                  <a:lnTo>
                    <a:pt x="298" y="1416"/>
                  </a:lnTo>
                  <a:lnTo>
                    <a:pt x="288" y="1424"/>
                  </a:lnTo>
                  <a:lnTo>
                    <a:pt x="278" y="1430"/>
                  </a:lnTo>
                  <a:lnTo>
                    <a:pt x="268" y="1434"/>
                  </a:lnTo>
                  <a:lnTo>
                    <a:pt x="257" y="1437"/>
                  </a:lnTo>
                  <a:lnTo>
                    <a:pt x="247" y="1438"/>
                  </a:lnTo>
                  <a:lnTo>
                    <a:pt x="236" y="1437"/>
                  </a:lnTo>
                  <a:lnTo>
                    <a:pt x="226" y="1434"/>
                  </a:lnTo>
                  <a:lnTo>
                    <a:pt x="216" y="1430"/>
                  </a:lnTo>
                  <a:lnTo>
                    <a:pt x="206" y="1424"/>
                  </a:lnTo>
                  <a:lnTo>
                    <a:pt x="196" y="1417"/>
                  </a:lnTo>
                  <a:lnTo>
                    <a:pt x="187" y="1408"/>
                  </a:lnTo>
                  <a:lnTo>
                    <a:pt x="178" y="1398"/>
                  </a:lnTo>
                  <a:lnTo>
                    <a:pt x="169" y="1386"/>
                  </a:lnTo>
                  <a:lnTo>
                    <a:pt x="160" y="1373"/>
                  </a:lnTo>
                  <a:lnTo>
                    <a:pt x="152" y="1359"/>
                  </a:lnTo>
                  <a:lnTo>
                    <a:pt x="145" y="1344"/>
                  </a:lnTo>
                  <a:lnTo>
                    <a:pt x="138" y="1327"/>
                  </a:lnTo>
                  <a:lnTo>
                    <a:pt x="131" y="1309"/>
                  </a:lnTo>
                  <a:lnTo>
                    <a:pt x="124" y="1290"/>
                  </a:lnTo>
                  <a:lnTo>
                    <a:pt x="118" y="1270"/>
                  </a:lnTo>
                  <a:lnTo>
                    <a:pt x="114" y="1250"/>
                  </a:lnTo>
                  <a:lnTo>
                    <a:pt x="112" y="1250"/>
                  </a:lnTo>
                  <a:lnTo>
                    <a:pt x="106" y="1251"/>
                  </a:lnTo>
                  <a:lnTo>
                    <a:pt x="97" y="1250"/>
                  </a:lnTo>
                  <a:lnTo>
                    <a:pt x="88" y="1246"/>
                  </a:lnTo>
                  <a:lnTo>
                    <a:pt x="79" y="1241"/>
                  </a:lnTo>
                  <a:lnTo>
                    <a:pt x="71" y="1233"/>
                  </a:lnTo>
                  <a:lnTo>
                    <a:pt x="64" y="1224"/>
                  </a:lnTo>
                  <a:lnTo>
                    <a:pt x="56" y="1214"/>
                  </a:lnTo>
                  <a:lnTo>
                    <a:pt x="50" y="1201"/>
                  </a:lnTo>
                  <a:lnTo>
                    <a:pt x="44" y="1188"/>
                  </a:lnTo>
                  <a:lnTo>
                    <a:pt x="38" y="1173"/>
                  </a:lnTo>
                  <a:lnTo>
                    <a:pt x="33" y="1157"/>
                  </a:lnTo>
                  <a:lnTo>
                    <a:pt x="29" y="1139"/>
                  </a:lnTo>
                  <a:lnTo>
                    <a:pt x="25" y="1121"/>
                  </a:lnTo>
                  <a:lnTo>
                    <a:pt x="22" y="1102"/>
                  </a:lnTo>
                  <a:lnTo>
                    <a:pt x="20" y="1081"/>
                  </a:lnTo>
                  <a:lnTo>
                    <a:pt x="19" y="1061"/>
                  </a:lnTo>
                  <a:lnTo>
                    <a:pt x="18" y="1039"/>
                  </a:lnTo>
                  <a:lnTo>
                    <a:pt x="19" y="1019"/>
                  </a:lnTo>
                  <a:lnTo>
                    <a:pt x="20" y="1000"/>
                  </a:lnTo>
                  <a:lnTo>
                    <a:pt x="22" y="981"/>
                  </a:lnTo>
                  <a:lnTo>
                    <a:pt x="25" y="962"/>
                  </a:lnTo>
                  <a:lnTo>
                    <a:pt x="28" y="944"/>
                  </a:lnTo>
                  <a:lnTo>
                    <a:pt x="32" y="927"/>
                  </a:lnTo>
                  <a:lnTo>
                    <a:pt x="36" y="911"/>
                  </a:lnTo>
                  <a:lnTo>
                    <a:pt x="41" y="898"/>
                  </a:lnTo>
                  <a:lnTo>
                    <a:pt x="38" y="893"/>
                  </a:lnTo>
                  <a:lnTo>
                    <a:pt x="33" y="885"/>
                  </a:lnTo>
                  <a:lnTo>
                    <a:pt x="25" y="866"/>
                  </a:lnTo>
                  <a:lnTo>
                    <a:pt x="17" y="846"/>
                  </a:lnTo>
                  <a:lnTo>
                    <a:pt x="11" y="823"/>
                  </a:lnTo>
                  <a:lnTo>
                    <a:pt x="6" y="799"/>
                  </a:lnTo>
                  <a:lnTo>
                    <a:pt x="3" y="773"/>
                  </a:lnTo>
                  <a:lnTo>
                    <a:pt x="1" y="746"/>
                  </a:lnTo>
                  <a:lnTo>
                    <a:pt x="0" y="718"/>
                  </a:lnTo>
                  <a:lnTo>
                    <a:pt x="0" y="698"/>
                  </a:lnTo>
                  <a:lnTo>
                    <a:pt x="1" y="679"/>
                  </a:lnTo>
                  <a:lnTo>
                    <a:pt x="3" y="660"/>
                  </a:lnTo>
                  <a:lnTo>
                    <a:pt x="6" y="641"/>
                  </a:lnTo>
                  <a:lnTo>
                    <a:pt x="9" y="624"/>
                  </a:lnTo>
                  <a:lnTo>
                    <a:pt x="13" y="607"/>
                  </a:lnTo>
                  <a:lnTo>
                    <a:pt x="17" y="591"/>
                  </a:lnTo>
                  <a:lnTo>
                    <a:pt x="22" y="577"/>
                  </a:lnTo>
                  <a:lnTo>
                    <a:pt x="27" y="563"/>
                  </a:lnTo>
                  <a:lnTo>
                    <a:pt x="33" y="551"/>
                  </a:lnTo>
                  <a:lnTo>
                    <a:pt x="40" y="540"/>
                  </a:lnTo>
                  <a:lnTo>
                    <a:pt x="47" y="530"/>
                  </a:lnTo>
                  <a:lnTo>
                    <a:pt x="54" y="522"/>
                  </a:lnTo>
                  <a:lnTo>
                    <a:pt x="62" y="515"/>
                  </a:lnTo>
                  <a:lnTo>
                    <a:pt x="70" y="510"/>
                  </a:lnTo>
                  <a:lnTo>
                    <a:pt x="76" y="508"/>
                  </a:lnTo>
                  <a:lnTo>
                    <a:pt x="75" y="488"/>
                  </a:lnTo>
                  <a:lnTo>
                    <a:pt x="75" y="466"/>
                  </a:lnTo>
                  <a:lnTo>
                    <a:pt x="75" y="433"/>
                  </a:lnTo>
                  <a:lnTo>
                    <a:pt x="77" y="401"/>
                  </a:lnTo>
                  <a:lnTo>
                    <a:pt x="81" y="370"/>
                  </a:lnTo>
                  <a:lnTo>
                    <a:pt x="85" y="340"/>
                  </a:lnTo>
                  <a:lnTo>
                    <a:pt x="91" y="311"/>
                  </a:lnTo>
                  <a:lnTo>
                    <a:pt x="97" y="284"/>
                  </a:lnTo>
                  <a:lnTo>
                    <a:pt x="105" y="259"/>
                  </a:lnTo>
                  <a:lnTo>
                    <a:pt x="113" y="236"/>
                  </a:lnTo>
                  <a:lnTo>
                    <a:pt x="123" y="215"/>
                  </a:lnTo>
                  <a:lnTo>
                    <a:pt x="133" y="196"/>
                  </a:lnTo>
                  <a:lnTo>
                    <a:pt x="144" y="180"/>
                  </a:lnTo>
                  <a:lnTo>
                    <a:pt x="150" y="173"/>
                  </a:lnTo>
                  <a:lnTo>
                    <a:pt x="156" y="166"/>
                  </a:lnTo>
                  <a:lnTo>
                    <a:pt x="162" y="160"/>
                  </a:lnTo>
                  <a:lnTo>
                    <a:pt x="168" y="155"/>
                  </a:lnTo>
                  <a:lnTo>
                    <a:pt x="175" y="150"/>
                  </a:lnTo>
                  <a:lnTo>
                    <a:pt x="181" y="147"/>
                  </a:lnTo>
                  <a:lnTo>
                    <a:pt x="188" y="144"/>
                  </a:lnTo>
                  <a:lnTo>
                    <a:pt x="195" y="141"/>
                  </a:lnTo>
                  <a:lnTo>
                    <a:pt x="202" y="140"/>
                  </a:lnTo>
                  <a:lnTo>
                    <a:pt x="209" y="140"/>
                  </a:lnTo>
                  <a:lnTo>
                    <a:pt x="218" y="140"/>
                  </a:lnTo>
                  <a:lnTo>
                    <a:pt x="228" y="143"/>
                  </a:lnTo>
                  <a:lnTo>
                    <a:pt x="236" y="146"/>
                  </a:lnTo>
                  <a:lnTo>
                    <a:pt x="245" y="151"/>
                  </a:lnTo>
                  <a:lnTo>
                    <a:pt x="254" y="158"/>
                  </a:lnTo>
                  <a:lnTo>
                    <a:pt x="262" y="166"/>
                  </a:lnTo>
                  <a:lnTo>
                    <a:pt x="270" y="175"/>
                  </a:lnTo>
                  <a:lnTo>
                    <a:pt x="274" y="180"/>
                  </a:lnTo>
                  <a:lnTo>
                    <a:pt x="277" y="169"/>
                  </a:lnTo>
                  <a:lnTo>
                    <a:pt x="281" y="155"/>
                  </a:lnTo>
                  <a:lnTo>
                    <a:pt x="285" y="141"/>
                  </a:lnTo>
                  <a:lnTo>
                    <a:pt x="290" y="128"/>
                  </a:lnTo>
                  <a:lnTo>
                    <a:pt x="295" y="115"/>
                  </a:lnTo>
                  <a:lnTo>
                    <a:pt x="301" y="104"/>
                  </a:lnTo>
                  <a:lnTo>
                    <a:pt x="306" y="94"/>
                  </a:lnTo>
                  <a:lnTo>
                    <a:pt x="312" y="84"/>
                  </a:lnTo>
                  <a:lnTo>
                    <a:pt x="318" y="76"/>
                  </a:lnTo>
                  <a:lnTo>
                    <a:pt x="325" y="68"/>
                  </a:lnTo>
                  <a:lnTo>
                    <a:pt x="332" y="62"/>
                  </a:lnTo>
                  <a:lnTo>
                    <a:pt x="339" y="56"/>
                  </a:lnTo>
                  <a:lnTo>
                    <a:pt x="346" y="52"/>
                  </a:lnTo>
                  <a:lnTo>
                    <a:pt x="353" y="49"/>
                  </a:lnTo>
                  <a:lnTo>
                    <a:pt x="360" y="47"/>
                  </a:lnTo>
                  <a:lnTo>
                    <a:pt x="368" y="46"/>
                  </a:lnTo>
                  <a:lnTo>
                    <a:pt x="379" y="48"/>
                  </a:lnTo>
                  <a:lnTo>
                    <a:pt x="390" y="52"/>
                  </a:lnTo>
                  <a:lnTo>
                    <a:pt x="400" y="58"/>
                  </a:lnTo>
                  <a:lnTo>
                    <a:pt x="410" y="66"/>
                  </a:lnTo>
                  <a:lnTo>
                    <a:pt x="419" y="77"/>
                  </a:lnTo>
                  <a:lnTo>
                    <a:pt x="428" y="90"/>
                  </a:lnTo>
                  <a:lnTo>
                    <a:pt x="436" y="105"/>
                  </a:lnTo>
                  <a:lnTo>
                    <a:pt x="440" y="113"/>
                  </a:lnTo>
                  <a:lnTo>
                    <a:pt x="444" y="93"/>
                  </a:lnTo>
                  <a:lnTo>
                    <a:pt x="448" y="81"/>
                  </a:lnTo>
                  <a:lnTo>
                    <a:pt x="452" y="70"/>
                  </a:lnTo>
                  <a:lnTo>
                    <a:pt x="456" y="60"/>
                  </a:lnTo>
                  <a:lnTo>
                    <a:pt x="460" y="50"/>
                  </a:lnTo>
                  <a:lnTo>
                    <a:pt x="465" y="41"/>
                  </a:lnTo>
                  <a:lnTo>
                    <a:pt x="470" y="33"/>
                  </a:lnTo>
                  <a:lnTo>
                    <a:pt x="475" y="26"/>
                  </a:lnTo>
                  <a:lnTo>
                    <a:pt x="481" y="19"/>
                  </a:lnTo>
                  <a:lnTo>
                    <a:pt x="486" y="14"/>
                  </a:lnTo>
                  <a:lnTo>
                    <a:pt x="492" y="9"/>
                  </a:lnTo>
                  <a:lnTo>
                    <a:pt x="498" y="5"/>
                  </a:lnTo>
                  <a:lnTo>
                    <a:pt x="504" y="3"/>
                  </a:lnTo>
                  <a:lnTo>
                    <a:pt x="511" y="1"/>
                  </a:lnTo>
                  <a:lnTo>
                    <a:pt x="517" y="0"/>
                  </a:lnTo>
                  <a:lnTo>
                    <a:pt x="523" y="1"/>
                  </a:lnTo>
                  <a:lnTo>
                    <a:pt x="528" y="2"/>
                  </a:lnTo>
                  <a:lnTo>
                    <a:pt x="533" y="4"/>
                  </a:lnTo>
                  <a:lnTo>
                    <a:pt x="538" y="7"/>
                  </a:lnTo>
                  <a:lnTo>
                    <a:pt x="548" y="14"/>
                  </a:lnTo>
                  <a:lnTo>
                    <a:pt x="557" y="23"/>
                  </a:lnTo>
                  <a:lnTo>
                    <a:pt x="566" y="35"/>
                  </a:lnTo>
                  <a:lnTo>
                    <a:pt x="574" y="50"/>
                  </a:lnTo>
                  <a:lnTo>
                    <a:pt x="581" y="66"/>
                  </a:lnTo>
                  <a:lnTo>
                    <a:pt x="585" y="77"/>
                  </a:lnTo>
                  <a:lnTo>
                    <a:pt x="589" y="66"/>
                  </a:lnTo>
                  <a:lnTo>
                    <a:pt x="597" y="49"/>
                  </a:lnTo>
                  <a:lnTo>
                    <a:pt x="606" y="35"/>
                  </a:lnTo>
                  <a:lnTo>
                    <a:pt x="615" y="23"/>
                  </a:lnTo>
                  <a:lnTo>
                    <a:pt x="625" y="13"/>
                  </a:lnTo>
                  <a:lnTo>
                    <a:pt x="635" y="6"/>
                  </a:lnTo>
                  <a:lnTo>
                    <a:pt x="646" y="2"/>
                  </a:lnTo>
                  <a:lnTo>
                    <a:pt x="651" y="1"/>
                  </a:lnTo>
                  <a:lnTo>
                    <a:pt x="657"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8">
              <a:extLst>
                <a:ext uri="{FF2B5EF4-FFF2-40B4-BE49-F238E27FC236}">
                  <a16:creationId xmlns:a16="http://schemas.microsoft.com/office/drawing/2014/main" id="{AC7A3129-D404-4BF8-9DD7-845DF39C18A2}"/>
                </a:ext>
              </a:extLst>
            </p:cNvPr>
            <p:cNvSpPr>
              <a:spLocks/>
            </p:cNvSpPr>
            <p:nvPr/>
          </p:nvSpPr>
          <p:spPr bwMode="auto">
            <a:xfrm>
              <a:off x="668338" y="3922713"/>
              <a:ext cx="82550" cy="53975"/>
            </a:xfrm>
            <a:custGeom>
              <a:avLst/>
              <a:gdLst>
                <a:gd name="T0" fmla="*/ 5 w 52"/>
                <a:gd name="T1" fmla="*/ 0 h 34"/>
                <a:gd name="T2" fmla="*/ 10 w 52"/>
                <a:gd name="T3" fmla="*/ 7 h 34"/>
                <a:gd name="T4" fmla="*/ 15 w 52"/>
                <a:gd name="T5" fmla="*/ 13 h 34"/>
                <a:gd name="T6" fmla="*/ 20 w 52"/>
                <a:gd name="T7" fmla="*/ 17 h 34"/>
                <a:gd name="T8" fmla="*/ 25 w 52"/>
                <a:gd name="T9" fmla="*/ 21 h 34"/>
                <a:gd name="T10" fmla="*/ 30 w 52"/>
                <a:gd name="T11" fmla="*/ 24 h 34"/>
                <a:gd name="T12" fmla="*/ 35 w 52"/>
                <a:gd name="T13" fmla="*/ 26 h 34"/>
                <a:gd name="T14" fmla="*/ 40 w 52"/>
                <a:gd name="T15" fmla="*/ 28 h 34"/>
                <a:gd name="T16" fmla="*/ 46 w 52"/>
                <a:gd name="T17" fmla="*/ 28 h 34"/>
                <a:gd name="T18" fmla="*/ 52 w 52"/>
                <a:gd name="T19" fmla="*/ 27 h 34"/>
                <a:gd name="T20" fmla="*/ 52 w 52"/>
                <a:gd name="T21" fmla="*/ 33 h 34"/>
                <a:gd name="T22" fmla="*/ 46 w 52"/>
                <a:gd name="T23" fmla="*/ 34 h 34"/>
                <a:gd name="T24" fmla="*/ 40 w 52"/>
                <a:gd name="T25" fmla="*/ 33 h 34"/>
                <a:gd name="T26" fmla="*/ 34 w 52"/>
                <a:gd name="T27" fmla="*/ 32 h 34"/>
                <a:gd name="T28" fmla="*/ 28 w 52"/>
                <a:gd name="T29" fmla="*/ 29 h 34"/>
                <a:gd name="T30" fmla="*/ 22 w 52"/>
                <a:gd name="T31" fmla="*/ 26 h 34"/>
                <a:gd name="T32" fmla="*/ 16 w 52"/>
                <a:gd name="T33" fmla="*/ 22 h 34"/>
                <a:gd name="T34" fmla="*/ 11 w 52"/>
                <a:gd name="T35" fmla="*/ 16 h 34"/>
                <a:gd name="T36" fmla="*/ 5 w 52"/>
                <a:gd name="T37" fmla="*/ 10 h 34"/>
                <a:gd name="T38" fmla="*/ 0 w 52"/>
                <a:gd name="T39" fmla="*/ 4 h 34"/>
                <a:gd name="T40" fmla="*/ 5 w 52"/>
                <a:gd name="T4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34">
                  <a:moveTo>
                    <a:pt x="5" y="0"/>
                  </a:moveTo>
                  <a:lnTo>
                    <a:pt x="10" y="7"/>
                  </a:lnTo>
                  <a:lnTo>
                    <a:pt x="15" y="13"/>
                  </a:lnTo>
                  <a:lnTo>
                    <a:pt x="20" y="17"/>
                  </a:lnTo>
                  <a:lnTo>
                    <a:pt x="25" y="21"/>
                  </a:lnTo>
                  <a:lnTo>
                    <a:pt x="30" y="24"/>
                  </a:lnTo>
                  <a:lnTo>
                    <a:pt x="35" y="26"/>
                  </a:lnTo>
                  <a:lnTo>
                    <a:pt x="40" y="28"/>
                  </a:lnTo>
                  <a:lnTo>
                    <a:pt x="46" y="28"/>
                  </a:lnTo>
                  <a:lnTo>
                    <a:pt x="52" y="27"/>
                  </a:lnTo>
                  <a:lnTo>
                    <a:pt x="52" y="33"/>
                  </a:lnTo>
                  <a:lnTo>
                    <a:pt x="46" y="34"/>
                  </a:lnTo>
                  <a:lnTo>
                    <a:pt x="40" y="33"/>
                  </a:lnTo>
                  <a:lnTo>
                    <a:pt x="34" y="32"/>
                  </a:lnTo>
                  <a:lnTo>
                    <a:pt x="28" y="29"/>
                  </a:lnTo>
                  <a:lnTo>
                    <a:pt x="22" y="26"/>
                  </a:lnTo>
                  <a:lnTo>
                    <a:pt x="16" y="22"/>
                  </a:lnTo>
                  <a:lnTo>
                    <a:pt x="11" y="16"/>
                  </a:lnTo>
                  <a:lnTo>
                    <a:pt x="5" y="10"/>
                  </a:lnTo>
                  <a:lnTo>
                    <a:pt x="0" y="4"/>
                  </a:lnTo>
                  <a:lnTo>
                    <a:pt x="5"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39">
              <a:extLst>
                <a:ext uri="{FF2B5EF4-FFF2-40B4-BE49-F238E27FC236}">
                  <a16:creationId xmlns:a16="http://schemas.microsoft.com/office/drawing/2014/main" id="{E77C30DC-6214-4260-9507-890605A767A6}"/>
                </a:ext>
              </a:extLst>
            </p:cNvPr>
            <p:cNvSpPr>
              <a:spLocks/>
            </p:cNvSpPr>
            <p:nvPr/>
          </p:nvSpPr>
          <p:spPr bwMode="auto">
            <a:xfrm>
              <a:off x="784225" y="4452938"/>
              <a:ext cx="39688" cy="28575"/>
            </a:xfrm>
            <a:custGeom>
              <a:avLst/>
              <a:gdLst>
                <a:gd name="T0" fmla="*/ 21 w 25"/>
                <a:gd name="T1" fmla="*/ 0 h 18"/>
                <a:gd name="T2" fmla="*/ 25 w 25"/>
                <a:gd name="T3" fmla="*/ 4 h 18"/>
                <a:gd name="T4" fmla="*/ 19 w 25"/>
                <a:gd name="T5" fmla="*/ 9 h 18"/>
                <a:gd name="T6" fmla="*/ 14 w 25"/>
                <a:gd name="T7" fmla="*/ 13 h 18"/>
                <a:gd name="T8" fmla="*/ 8 w 25"/>
                <a:gd name="T9" fmla="*/ 16 h 18"/>
                <a:gd name="T10" fmla="*/ 2 w 25"/>
                <a:gd name="T11" fmla="*/ 18 h 18"/>
                <a:gd name="T12" fmla="*/ 0 w 25"/>
                <a:gd name="T13" fmla="*/ 13 h 18"/>
                <a:gd name="T14" fmla="*/ 6 w 25"/>
                <a:gd name="T15" fmla="*/ 11 h 18"/>
                <a:gd name="T16" fmla="*/ 11 w 25"/>
                <a:gd name="T17" fmla="*/ 8 h 18"/>
                <a:gd name="T18" fmla="*/ 16 w 25"/>
                <a:gd name="T19" fmla="*/ 5 h 18"/>
                <a:gd name="T20" fmla="*/ 21 w 25"/>
                <a:gd name="T21"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 h="18">
                  <a:moveTo>
                    <a:pt x="21" y="0"/>
                  </a:moveTo>
                  <a:lnTo>
                    <a:pt x="25" y="4"/>
                  </a:lnTo>
                  <a:lnTo>
                    <a:pt x="19" y="9"/>
                  </a:lnTo>
                  <a:lnTo>
                    <a:pt x="14" y="13"/>
                  </a:lnTo>
                  <a:lnTo>
                    <a:pt x="8" y="16"/>
                  </a:lnTo>
                  <a:lnTo>
                    <a:pt x="2" y="18"/>
                  </a:lnTo>
                  <a:lnTo>
                    <a:pt x="0" y="13"/>
                  </a:lnTo>
                  <a:lnTo>
                    <a:pt x="6" y="11"/>
                  </a:lnTo>
                  <a:lnTo>
                    <a:pt x="11" y="8"/>
                  </a:lnTo>
                  <a:lnTo>
                    <a:pt x="16" y="5"/>
                  </a:lnTo>
                  <a:lnTo>
                    <a:pt x="21"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40">
              <a:extLst>
                <a:ext uri="{FF2B5EF4-FFF2-40B4-BE49-F238E27FC236}">
                  <a16:creationId xmlns:a16="http://schemas.microsoft.com/office/drawing/2014/main" id="{0CD9E739-E6C6-4988-BC35-4BD2114D36B3}"/>
                </a:ext>
              </a:extLst>
            </p:cNvPr>
            <p:cNvSpPr>
              <a:spLocks/>
            </p:cNvSpPr>
            <p:nvPr/>
          </p:nvSpPr>
          <p:spPr bwMode="auto">
            <a:xfrm>
              <a:off x="1090613" y="4594225"/>
              <a:ext cx="30163" cy="100013"/>
            </a:xfrm>
            <a:custGeom>
              <a:avLst/>
              <a:gdLst>
                <a:gd name="T0" fmla="*/ 6 w 19"/>
                <a:gd name="T1" fmla="*/ 0 h 63"/>
                <a:gd name="T2" fmla="*/ 12 w 19"/>
                <a:gd name="T3" fmla="*/ 32 h 63"/>
                <a:gd name="T4" fmla="*/ 19 w 19"/>
                <a:gd name="T5" fmla="*/ 61 h 63"/>
                <a:gd name="T6" fmla="*/ 13 w 19"/>
                <a:gd name="T7" fmla="*/ 63 h 63"/>
                <a:gd name="T8" fmla="*/ 6 w 19"/>
                <a:gd name="T9" fmla="*/ 33 h 63"/>
                <a:gd name="T10" fmla="*/ 0 w 19"/>
                <a:gd name="T11" fmla="*/ 1 h 63"/>
                <a:gd name="T12" fmla="*/ 6 w 1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9" h="63">
                  <a:moveTo>
                    <a:pt x="6" y="0"/>
                  </a:moveTo>
                  <a:lnTo>
                    <a:pt x="12" y="32"/>
                  </a:lnTo>
                  <a:lnTo>
                    <a:pt x="19" y="61"/>
                  </a:lnTo>
                  <a:lnTo>
                    <a:pt x="13" y="63"/>
                  </a:lnTo>
                  <a:lnTo>
                    <a:pt x="6" y="33"/>
                  </a:lnTo>
                  <a:lnTo>
                    <a:pt x="0" y="1"/>
                  </a:lnTo>
                  <a:lnTo>
                    <a:pt x="6"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41">
              <a:extLst>
                <a:ext uri="{FF2B5EF4-FFF2-40B4-BE49-F238E27FC236}">
                  <a16:creationId xmlns:a16="http://schemas.microsoft.com/office/drawing/2014/main" id="{99F05BAD-9CFC-4906-AC94-35F9CEFB6EA3}"/>
                </a:ext>
              </a:extLst>
            </p:cNvPr>
            <p:cNvSpPr>
              <a:spLocks/>
            </p:cNvSpPr>
            <p:nvPr/>
          </p:nvSpPr>
          <p:spPr bwMode="auto">
            <a:xfrm>
              <a:off x="1485900" y="4448175"/>
              <a:ext cx="17463" cy="107950"/>
            </a:xfrm>
            <a:custGeom>
              <a:avLst/>
              <a:gdLst>
                <a:gd name="T0" fmla="*/ 5 w 11"/>
                <a:gd name="T1" fmla="*/ 0 h 68"/>
                <a:gd name="T2" fmla="*/ 11 w 11"/>
                <a:gd name="T3" fmla="*/ 0 h 68"/>
                <a:gd name="T4" fmla="*/ 9 w 11"/>
                <a:gd name="T5" fmla="*/ 34 h 68"/>
                <a:gd name="T6" fmla="*/ 6 w 11"/>
                <a:gd name="T7" fmla="*/ 68 h 68"/>
                <a:gd name="T8" fmla="*/ 0 w 11"/>
                <a:gd name="T9" fmla="*/ 67 h 68"/>
                <a:gd name="T10" fmla="*/ 3 w 11"/>
                <a:gd name="T11" fmla="*/ 34 h 68"/>
                <a:gd name="T12" fmla="*/ 5 w 11"/>
                <a:gd name="T13" fmla="*/ 0 h 68"/>
              </a:gdLst>
              <a:ahLst/>
              <a:cxnLst>
                <a:cxn ang="0">
                  <a:pos x="T0" y="T1"/>
                </a:cxn>
                <a:cxn ang="0">
                  <a:pos x="T2" y="T3"/>
                </a:cxn>
                <a:cxn ang="0">
                  <a:pos x="T4" y="T5"/>
                </a:cxn>
                <a:cxn ang="0">
                  <a:pos x="T6" y="T7"/>
                </a:cxn>
                <a:cxn ang="0">
                  <a:pos x="T8" y="T9"/>
                </a:cxn>
                <a:cxn ang="0">
                  <a:pos x="T10" y="T11"/>
                </a:cxn>
                <a:cxn ang="0">
                  <a:pos x="T12" y="T13"/>
                </a:cxn>
              </a:cxnLst>
              <a:rect l="0" t="0" r="r" b="b"/>
              <a:pathLst>
                <a:path w="11" h="68">
                  <a:moveTo>
                    <a:pt x="5" y="0"/>
                  </a:moveTo>
                  <a:lnTo>
                    <a:pt x="11" y="0"/>
                  </a:lnTo>
                  <a:lnTo>
                    <a:pt x="9" y="34"/>
                  </a:lnTo>
                  <a:lnTo>
                    <a:pt x="6" y="68"/>
                  </a:lnTo>
                  <a:lnTo>
                    <a:pt x="0" y="67"/>
                  </a:lnTo>
                  <a:lnTo>
                    <a:pt x="3" y="34"/>
                  </a:lnTo>
                  <a:lnTo>
                    <a:pt x="5"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2">
              <a:extLst>
                <a:ext uri="{FF2B5EF4-FFF2-40B4-BE49-F238E27FC236}">
                  <a16:creationId xmlns:a16="http://schemas.microsoft.com/office/drawing/2014/main" id="{551CE7A9-93D3-4577-A4CA-0D72352D108B}"/>
                </a:ext>
              </a:extLst>
            </p:cNvPr>
            <p:cNvSpPr>
              <a:spLocks/>
            </p:cNvSpPr>
            <p:nvPr/>
          </p:nvSpPr>
          <p:spPr bwMode="auto">
            <a:xfrm>
              <a:off x="1660525" y="3786188"/>
              <a:ext cx="107950" cy="401638"/>
            </a:xfrm>
            <a:custGeom>
              <a:avLst/>
              <a:gdLst>
                <a:gd name="T0" fmla="*/ 4 w 68"/>
                <a:gd name="T1" fmla="*/ 0 h 253"/>
                <a:gd name="T2" fmla="*/ 12 w 68"/>
                <a:gd name="T3" fmla="*/ 9 h 253"/>
                <a:gd name="T4" fmla="*/ 19 w 68"/>
                <a:gd name="T5" fmla="*/ 20 h 253"/>
                <a:gd name="T6" fmla="*/ 25 w 68"/>
                <a:gd name="T7" fmla="*/ 32 h 253"/>
                <a:gd name="T8" fmla="*/ 31 w 68"/>
                <a:gd name="T9" fmla="*/ 44 h 253"/>
                <a:gd name="T10" fmla="*/ 37 w 68"/>
                <a:gd name="T11" fmla="*/ 58 h 253"/>
                <a:gd name="T12" fmla="*/ 42 w 68"/>
                <a:gd name="T13" fmla="*/ 72 h 253"/>
                <a:gd name="T14" fmla="*/ 47 w 68"/>
                <a:gd name="T15" fmla="*/ 87 h 253"/>
                <a:gd name="T16" fmla="*/ 51 w 68"/>
                <a:gd name="T17" fmla="*/ 103 h 253"/>
                <a:gd name="T18" fmla="*/ 55 w 68"/>
                <a:gd name="T19" fmla="*/ 120 h 253"/>
                <a:gd name="T20" fmla="*/ 59 w 68"/>
                <a:gd name="T21" fmla="*/ 137 h 253"/>
                <a:gd name="T22" fmla="*/ 64 w 68"/>
                <a:gd name="T23" fmla="*/ 173 h 253"/>
                <a:gd name="T24" fmla="*/ 67 w 68"/>
                <a:gd name="T25" fmla="*/ 212 h 253"/>
                <a:gd name="T26" fmla="*/ 68 w 68"/>
                <a:gd name="T27" fmla="*/ 251 h 253"/>
                <a:gd name="T28" fmla="*/ 68 w 68"/>
                <a:gd name="T29" fmla="*/ 253 h 253"/>
                <a:gd name="T30" fmla="*/ 63 w 68"/>
                <a:gd name="T31" fmla="*/ 253 h 253"/>
                <a:gd name="T32" fmla="*/ 63 w 68"/>
                <a:gd name="T33" fmla="*/ 251 h 253"/>
                <a:gd name="T34" fmla="*/ 62 w 68"/>
                <a:gd name="T35" fmla="*/ 212 h 253"/>
                <a:gd name="T36" fmla="*/ 59 w 68"/>
                <a:gd name="T37" fmla="*/ 174 h 253"/>
                <a:gd name="T38" fmla="*/ 53 w 68"/>
                <a:gd name="T39" fmla="*/ 138 h 253"/>
                <a:gd name="T40" fmla="*/ 50 w 68"/>
                <a:gd name="T41" fmla="*/ 121 h 253"/>
                <a:gd name="T42" fmla="*/ 46 w 68"/>
                <a:gd name="T43" fmla="*/ 105 h 253"/>
                <a:gd name="T44" fmla="*/ 41 w 68"/>
                <a:gd name="T45" fmla="*/ 89 h 253"/>
                <a:gd name="T46" fmla="*/ 37 w 68"/>
                <a:gd name="T47" fmla="*/ 74 h 253"/>
                <a:gd name="T48" fmla="*/ 32 w 68"/>
                <a:gd name="T49" fmla="*/ 60 h 253"/>
                <a:gd name="T50" fmla="*/ 26 w 68"/>
                <a:gd name="T51" fmla="*/ 46 h 253"/>
                <a:gd name="T52" fmla="*/ 20 w 68"/>
                <a:gd name="T53" fmla="*/ 34 h 253"/>
                <a:gd name="T54" fmla="*/ 14 w 68"/>
                <a:gd name="T55" fmla="*/ 23 h 253"/>
                <a:gd name="T56" fmla="*/ 7 w 68"/>
                <a:gd name="T57" fmla="*/ 12 h 253"/>
                <a:gd name="T58" fmla="*/ 0 w 68"/>
                <a:gd name="T59" fmla="*/ 3 h 253"/>
                <a:gd name="T60" fmla="*/ 4 w 68"/>
                <a:gd name="T61"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8" h="253">
                  <a:moveTo>
                    <a:pt x="4" y="0"/>
                  </a:moveTo>
                  <a:lnTo>
                    <a:pt x="12" y="9"/>
                  </a:lnTo>
                  <a:lnTo>
                    <a:pt x="19" y="20"/>
                  </a:lnTo>
                  <a:lnTo>
                    <a:pt x="25" y="32"/>
                  </a:lnTo>
                  <a:lnTo>
                    <a:pt x="31" y="44"/>
                  </a:lnTo>
                  <a:lnTo>
                    <a:pt x="37" y="58"/>
                  </a:lnTo>
                  <a:lnTo>
                    <a:pt x="42" y="72"/>
                  </a:lnTo>
                  <a:lnTo>
                    <a:pt x="47" y="87"/>
                  </a:lnTo>
                  <a:lnTo>
                    <a:pt x="51" y="103"/>
                  </a:lnTo>
                  <a:lnTo>
                    <a:pt x="55" y="120"/>
                  </a:lnTo>
                  <a:lnTo>
                    <a:pt x="59" y="137"/>
                  </a:lnTo>
                  <a:lnTo>
                    <a:pt x="64" y="173"/>
                  </a:lnTo>
                  <a:lnTo>
                    <a:pt x="67" y="212"/>
                  </a:lnTo>
                  <a:lnTo>
                    <a:pt x="68" y="251"/>
                  </a:lnTo>
                  <a:lnTo>
                    <a:pt x="68" y="253"/>
                  </a:lnTo>
                  <a:lnTo>
                    <a:pt x="63" y="253"/>
                  </a:lnTo>
                  <a:lnTo>
                    <a:pt x="63" y="251"/>
                  </a:lnTo>
                  <a:lnTo>
                    <a:pt x="62" y="212"/>
                  </a:lnTo>
                  <a:lnTo>
                    <a:pt x="59" y="174"/>
                  </a:lnTo>
                  <a:lnTo>
                    <a:pt x="53" y="138"/>
                  </a:lnTo>
                  <a:lnTo>
                    <a:pt x="50" y="121"/>
                  </a:lnTo>
                  <a:lnTo>
                    <a:pt x="46" y="105"/>
                  </a:lnTo>
                  <a:lnTo>
                    <a:pt x="41" y="89"/>
                  </a:lnTo>
                  <a:lnTo>
                    <a:pt x="37" y="74"/>
                  </a:lnTo>
                  <a:lnTo>
                    <a:pt x="32" y="60"/>
                  </a:lnTo>
                  <a:lnTo>
                    <a:pt x="26" y="46"/>
                  </a:lnTo>
                  <a:lnTo>
                    <a:pt x="20" y="34"/>
                  </a:lnTo>
                  <a:lnTo>
                    <a:pt x="14" y="23"/>
                  </a:lnTo>
                  <a:lnTo>
                    <a:pt x="7" y="12"/>
                  </a:lnTo>
                  <a:lnTo>
                    <a:pt x="0" y="3"/>
                  </a:lnTo>
                  <a:lnTo>
                    <a:pt x="4"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43">
              <a:extLst>
                <a:ext uri="{FF2B5EF4-FFF2-40B4-BE49-F238E27FC236}">
                  <a16:creationId xmlns:a16="http://schemas.microsoft.com/office/drawing/2014/main" id="{6792DCF1-B482-4CFC-87DF-AD9E71FB8D5E}"/>
                </a:ext>
              </a:extLst>
            </p:cNvPr>
            <p:cNvSpPr>
              <a:spLocks/>
            </p:cNvSpPr>
            <p:nvPr/>
          </p:nvSpPr>
          <p:spPr bwMode="auto">
            <a:xfrm>
              <a:off x="1852613" y="3360738"/>
              <a:ext cx="52388" cy="152400"/>
            </a:xfrm>
            <a:custGeom>
              <a:avLst/>
              <a:gdLst>
                <a:gd name="T0" fmla="*/ 28 w 33"/>
                <a:gd name="T1" fmla="*/ 0 h 96"/>
                <a:gd name="T2" fmla="*/ 33 w 33"/>
                <a:gd name="T3" fmla="*/ 1 h 96"/>
                <a:gd name="T4" fmla="*/ 28 w 33"/>
                <a:gd name="T5" fmla="*/ 28 h 96"/>
                <a:gd name="T6" fmla="*/ 21 w 33"/>
                <a:gd name="T7" fmla="*/ 53 h 96"/>
                <a:gd name="T8" fmla="*/ 13 w 33"/>
                <a:gd name="T9" fmla="*/ 75 h 96"/>
                <a:gd name="T10" fmla="*/ 5 w 33"/>
                <a:gd name="T11" fmla="*/ 96 h 96"/>
                <a:gd name="T12" fmla="*/ 0 w 33"/>
                <a:gd name="T13" fmla="*/ 94 h 96"/>
                <a:gd name="T14" fmla="*/ 8 w 33"/>
                <a:gd name="T15" fmla="*/ 73 h 96"/>
                <a:gd name="T16" fmla="*/ 16 w 33"/>
                <a:gd name="T17" fmla="*/ 51 h 96"/>
                <a:gd name="T18" fmla="*/ 22 w 33"/>
                <a:gd name="T19" fmla="*/ 27 h 96"/>
                <a:gd name="T20" fmla="*/ 28 w 33"/>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96">
                  <a:moveTo>
                    <a:pt x="28" y="0"/>
                  </a:moveTo>
                  <a:lnTo>
                    <a:pt x="33" y="1"/>
                  </a:lnTo>
                  <a:lnTo>
                    <a:pt x="28" y="28"/>
                  </a:lnTo>
                  <a:lnTo>
                    <a:pt x="21" y="53"/>
                  </a:lnTo>
                  <a:lnTo>
                    <a:pt x="13" y="75"/>
                  </a:lnTo>
                  <a:lnTo>
                    <a:pt x="5" y="96"/>
                  </a:lnTo>
                  <a:lnTo>
                    <a:pt x="0" y="94"/>
                  </a:lnTo>
                  <a:lnTo>
                    <a:pt x="8" y="73"/>
                  </a:lnTo>
                  <a:lnTo>
                    <a:pt x="16" y="51"/>
                  </a:lnTo>
                  <a:lnTo>
                    <a:pt x="22" y="27"/>
                  </a:lnTo>
                  <a:lnTo>
                    <a:pt x="28"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44">
              <a:extLst>
                <a:ext uri="{FF2B5EF4-FFF2-40B4-BE49-F238E27FC236}">
                  <a16:creationId xmlns:a16="http://schemas.microsoft.com/office/drawing/2014/main" id="{4F083604-D99D-49FA-B7DF-629377B1ACF1}"/>
                </a:ext>
              </a:extLst>
            </p:cNvPr>
            <p:cNvSpPr>
              <a:spLocks/>
            </p:cNvSpPr>
            <p:nvPr/>
          </p:nvSpPr>
          <p:spPr bwMode="auto">
            <a:xfrm>
              <a:off x="1789113" y="2806700"/>
              <a:ext cx="11113" cy="71438"/>
            </a:xfrm>
            <a:custGeom>
              <a:avLst/>
              <a:gdLst>
                <a:gd name="T0" fmla="*/ 5 w 7"/>
                <a:gd name="T1" fmla="*/ 0 h 45"/>
                <a:gd name="T2" fmla="*/ 6 w 7"/>
                <a:gd name="T3" fmla="*/ 21 h 45"/>
                <a:gd name="T4" fmla="*/ 7 w 7"/>
                <a:gd name="T5" fmla="*/ 42 h 45"/>
                <a:gd name="T6" fmla="*/ 7 w 7"/>
                <a:gd name="T7" fmla="*/ 45 h 45"/>
                <a:gd name="T8" fmla="*/ 1 w 7"/>
                <a:gd name="T9" fmla="*/ 45 h 45"/>
                <a:gd name="T10" fmla="*/ 1 w 7"/>
                <a:gd name="T11" fmla="*/ 42 h 45"/>
                <a:gd name="T12" fmla="*/ 1 w 7"/>
                <a:gd name="T13" fmla="*/ 21 h 45"/>
                <a:gd name="T14" fmla="*/ 0 w 7"/>
                <a:gd name="T15" fmla="*/ 1 h 45"/>
                <a:gd name="T16" fmla="*/ 5 w 7"/>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45">
                  <a:moveTo>
                    <a:pt x="5" y="0"/>
                  </a:moveTo>
                  <a:lnTo>
                    <a:pt x="6" y="21"/>
                  </a:lnTo>
                  <a:lnTo>
                    <a:pt x="7" y="42"/>
                  </a:lnTo>
                  <a:lnTo>
                    <a:pt x="7" y="45"/>
                  </a:lnTo>
                  <a:lnTo>
                    <a:pt x="1" y="45"/>
                  </a:lnTo>
                  <a:lnTo>
                    <a:pt x="1" y="42"/>
                  </a:lnTo>
                  <a:lnTo>
                    <a:pt x="1" y="21"/>
                  </a:lnTo>
                  <a:lnTo>
                    <a:pt x="0" y="1"/>
                  </a:lnTo>
                  <a:lnTo>
                    <a:pt x="5"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45">
              <a:extLst>
                <a:ext uri="{FF2B5EF4-FFF2-40B4-BE49-F238E27FC236}">
                  <a16:creationId xmlns:a16="http://schemas.microsoft.com/office/drawing/2014/main" id="{884049EA-EB76-45DB-9646-BAD842208AE2}"/>
                </a:ext>
              </a:extLst>
            </p:cNvPr>
            <p:cNvSpPr>
              <a:spLocks/>
            </p:cNvSpPr>
            <p:nvPr/>
          </p:nvSpPr>
          <p:spPr bwMode="auto">
            <a:xfrm>
              <a:off x="1503363" y="2633663"/>
              <a:ext cx="30163" cy="92075"/>
            </a:xfrm>
            <a:custGeom>
              <a:avLst/>
              <a:gdLst>
                <a:gd name="T0" fmla="*/ 14 w 19"/>
                <a:gd name="T1" fmla="*/ 0 h 58"/>
                <a:gd name="T2" fmla="*/ 19 w 19"/>
                <a:gd name="T3" fmla="*/ 1 h 58"/>
                <a:gd name="T4" fmla="*/ 15 w 19"/>
                <a:gd name="T5" fmla="*/ 14 h 58"/>
                <a:gd name="T6" fmla="*/ 11 w 19"/>
                <a:gd name="T7" fmla="*/ 28 h 58"/>
                <a:gd name="T8" fmla="*/ 5 w 19"/>
                <a:gd name="T9" fmla="*/ 58 h 58"/>
                <a:gd name="T10" fmla="*/ 0 w 19"/>
                <a:gd name="T11" fmla="*/ 57 h 58"/>
                <a:gd name="T12" fmla="*/ 6 w 19"/>
                <a:gd name="T13" fmla="*/ 27 h 58"/>
                <a:gd name="T14" fmla="*/ 10 w 19"/>
                <a:gd name="T15" fmla="*/ 13 h 58"/>
                <a:gd name="T16" fmla="*/ 14 w 19"/>
                <a:gd name="T17"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58">
                  <a:moveTo>
                    <a:pt x="14" y="0"/>
                  </a:moveTo>
                  <a:lnTo>
                    <a:pt x="19" y="1"/>
                  </a:lnTo>
                  <a:lnTo>
                    <a:pt x="15" y="14"/>
                  </a:lnTo>
                  <a:lnTo>
                    <a:pt x="11" y="28"/>
                  </a:lnTo>
                  <a:lnTo>
                    <a:pt x="5" y="58"/>
                  </a:lnTo>
                  <a:lnTo>
                    <a:pt x="0" y="57"/>
                  </a:lnTo>
                  <a:lnTo>
                    <a:pt x="6" y="27"/>
                  </a:lnTo>
                  <a:lnTo>
                    <a:pt x="10" y="13"/>
                  </a:lnTo>
                  <a:lnTo>
                    <a:pt x="14"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46">
              <a:extLst>
                <a:ext uri="{FF2B5EF4-FFF2-40B4-BE49-F238E27FC236}">
                  <a16:creationId xmlns:a16="http://schemas.microsoft.com/office/drawing/2014/main" id="{B00ED9B7-8AEB-4388-BB14-4884E0D62A10}"/>
                </a:ext>
              </a:extLst>
            </p:cNvPr>
            <p:cNvSpPr>
              <a:spLocks/>
            </p:cNvSpPr>
            <p:nvPr/>
          </p:nvSpPr>
          <p:spPr bwMode="auto">
            <a:xfrm>
              <a:off x="1285875" y="2687638"/>
              <a:ext cx="20638" cy="79375"/>
            </a:xfrm>
            <a:custGeom>
              <a:avLst/>
              <a:gdLst>
                <a:gd name="T0" fmla="*/ 7 w 13"/>
                <a:gd name="T1" fmla="*/ 0 h 50"/>
                <a:gd name="T2" fmla="*/ 13 w 13"/>
                <a:gd name="T3" fmla="*/ 1 h 50"/>
                <a:gd name="T4" fmla="*/ 8 w 13"/>
                <a:gd name="T5" fmla="*/ 25 h 50"/>
                <a:gd name="T6" fmla="*/ 6 w 13"/>
                <a:gd name="T7" fmla="*/ 50 h 50"/>
                <a:gd name="T8" fmla="*/ 0 w 13"/>
                <a:gd name="T9" fmla="*/ 49 h 50"/>
                <a:gd name="T10" fmla="*/ 3 w 13"/>
                <a:gd name="T11" fmla="*/ 24 h 50"/>
                <a:gd name="T12" fmla="*/ 7 w 13"/>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3" h="50">
                  <a:moveTo>
                    <a:pt x="7" y="0"/>
                  </a:moveTo>
                  <a:lnTo>
                    <a:pt x="13" y="1"/>
                  </a:lnTo>
                  <a:lnTo>
                    <a:pt x="8" y="25"/>
                  </a:lnTo>
                  <a:lnTo>
                    <a:pt x="6" y="50"/>
                  </a:lnTo>
                  <a:lnTo>
                    <a:pt x="0" y="49"/>
                  </a:lnTo>
                  <a:lnTo>
                    <a:pt x="3" y="24"/>
                  </a:lnTo>
                  <a:lnTo>
                    <a:pt x="7"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47">
              <a:extLst>
                <a:ext uri="{FF2B5EF4-FFF2-40B4-BE49-F238E27FC236}">
                  <a16:creationId xmlns:a16="http://schemas.microsoft.com/office/drawing/2014/main" id="{E5A6A2DB-E102-4D25-BB4D-F1DC0A708F32}"/>
                </a:ext>
              </a:extLst>
            </p:cNvPr>
            <p:cNvSpPr>
              <a:spLocks/>
            </p:cNvSpPr>
            <p:nvPr/>
          </p:nvSpPr>
          <p:spPr bwMode="auto">
            <a:xfrm>
              <a:off x="1036638" y="2792413"/>
              <a:ext cx="47625" cy="79375"/>
            </a:xfrm>
            <a:custGeom>
              <a:avLst/>
              <a:gdLst>
                <a:gd name="T0" fmla="*/ 4 w 30"/>
                <a:gd name="T1" fmla="*/ 0 h 50"/>
                <a:gd name="T2" fmla="*/ 11 w 30"/>
                <a:gd name="T3" fmla="*/ 11 h 50"/>
                <a:gd name="T4" fmla="*/ 18 w 30"/>
                <a:gd name="T5" fmla="*/ 22 h 50"/>
                <a:gd name="T6" fmla="*/ 24 w 30"/>
                <a:gd name="T7" fmla="*/ 35 h 50"/>
                <a:gd name="T8" fmla="*/ 30 w 30"/>
                <a:gd name="T9" fmla="*/ 48 h 50"/>
                <a:gd name="T10" fmla="*/ 25 w 30"/>
                <a:gd name="T11" fmla="*/ 50 h 50"/>
                <a:gd name="T12" fmla="*/ 19 w 30"/>
                <a:gd name="T13" fmla="*/ 37 h 50"/>
                <a:gd name="T14" fmla="*/ 13 w 30"/>
                <a:gd name="T15" fmla="*/ 25 h 50"/>
                <a:gd name="T16" fmla="*/ 6 w 30"/>
                <a:gd name="T17" fmla="*/ 14 h 50"/>
                <a:gd name="T18" fmla="*/ 0 w 30"/>
                <a:gd name="T19" fmla="*/ 3 h 50"/>
                <a:gd name="T20" fmla="*/ 4 w 30"/>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50">
                  <a:moveTo>
                    <a:pt x="4" y="0"/>
                  </a:moveTo>
                  <a:lnTo>
                    <a:pt x="11" y="11"/>
                  </a:lnTo>
                  <a:lnTo>
                    <a:pt x="18" y="22"/>
                  </a:lnTo>
                  <a:lnTo>
                    <a:pt x="24" y="35"/>
                  </a:lnTo>
                  <a:lnTo>
                    <a:pt x="30" y="48"/>
                  </a:lnTo>
                  <a:lnTo>
                    <a:pt x="25" y="50"/>
                  </a:lnTo>
                  <a:lnTo>
                    <a:pt x="19" y="37"/>
                  </a:lnTo>
                  <a:lnTo>
                    <a:pt x="13" y="25"/>
                  </a:lnTo>
                  <a:lnTo>
                    <a:pt x="6" y="14"/>
                  </a:lnTo>
                  <a:lnTo>
                    <a:pt x="0" y="3"/>
                  </a:lnTo>
                  <a:lnTo>
                    <a:pt x="4"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48">
              <a:extLst>
                <a:ext uri="{FF2B5EF4-FFF2-40B4-BE49-F238E27FC236}">
                  <a16:creationId xmlns:a16="http://schemas.microsoft.com/office/drawing/2014/main" id="{E0B22262-EC63-4631-BA86-F1F6A50476E1}"/>
                </a:ext>
              </a:extLst>
            </p:cNvPr>
            <p:cNvSpPr>
              <a:spLocks/>
            </p:cNvSpPr>
            <p:nvPr/>
          </p:nvSpPr>
          <p:spPr bwMode="auto">
            <a:xfrm>
              <a:off x="722313" y="3308350"/>
              <a:ext cx="15875" cy="79375"/>
            </a:xfrm>
            <a:custGeom>
              <a:avLst/>
              <a:gdLst>
                <a:gd name="T0" fmla="*/ 5 w 10"/>
                <a:gd name="T1" fmla="*/ 0 h 50"/>
                <a:gd name="T2" fmla="*/ 7 w 10"/>
                <a:gd name="T3" fmla="*/ 25 h 50"/>
                <a:gd name="T4" fmla="*/ 10 w 10"/>
                <a:gd name="T5" fmla="*/ 50 h 50"/>
                <a:gd name="T6" fmla="*/ 4 w 10"/>
                <a:gd name="T7" fmla="*/ 50 h 50"/>
                <a:gd name="T8" fmla="*/ 2 w 10"/>
                <a:gd name="T9" fmla="*/ 26 h 50"/>
                <a:gd name="T10" fmla="*/ 0 w 10"/>
                <a:gd name="T11" fmla="*/ 0 h 50"/>
                <a:gd name="T12" fmla="*/ 5 w 10"/>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 h="50">
                  <a:moveTo>
                    <a:pt x="5" y="0"/>
                  </a:moveTo>
                  <a:lnTo>
                    <a:pt x="7" y="25"/>
                  </a:lnTo>
                  <a:lnTo>
                    <a:pt x="10" y="50"/>
                  </a:lnTo>
                  <a:lnTo>
                    <a:pt x="4" y="50"/>
                  </a:lnTo>
                  <a:lnTo>
                    <a:pt x="2" y="26"/>
                  </a:lnTo>
                  <a:lnTo>
                    <a:pt x="0" y="0"/>
                  </a:lnTo>
                  <a:lnTo>
                    <a:pt x="5"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49">
              <a:extLst>
                <a:ext uri="{FF2B5EF4-FFF2-40B4-BE49-F238E27FC236}">
                  <a16:creationId xmlns:a16="http://schemas.microsoft.com/office/drawing/2014/main" id="{0E6686DE-9BCF-474E-9A7F-B9648C861A6D}"/>
                </a:ext>
              </a:extLst>
            </p:cNvPr>
            <p:cNvSpPr>
              <a:spLocks/>
            </p:cNvSpPr>
            <p:nvPr/>
          </p:nvSpPr>
          <p:spPr bwMode="auto">
            <a:xfrm>
              <a:off x="536575" y="2433638"/>
              <a:ext cx="1338263" cy="2417763"/>
            </a:xfrm>
            <a:custGeom>
              <a:avLst/>
              <a:gdLst>
                <a:gd name="T0" fmla="*/ 667 w 7391"/>
                <a:gd name="T1" fmla="*/ 4431 h 13327"/>
                <a:gd name="T2" fmla="*/ 0 w 7391"/>
                <a:gd name="T3" fmla="*/ 6255 h 13327"/>
                <a:gd name="T4" fmla="*/ 368 w 7391"/>
                <a:gd name="T5" fmla="*/ 7838 h 13327"/>
                <a:gd name="T6" fmla="*/ 364 w 7391"/>
                <a:gd name="T7" fmla="*/ 7817 h 13327"/>
                <a:gd name="T8" fmla="*/ 163 w 7391"/>
                <a:gd name="T9" fmla="*/ 9065 h 13327"/>
                <a:gd name="T10" fmla="*/ 909 w 7391"/>
                <a:gd name="T11" fmla="*/ 10891 h 13327"/>
                <a:gd name="T12" fmla="*/ 996 w 7391"/>
                <a:gd name="T13" fmla="*/ 10878 h 13327"/>
                <a:gd name="T14" fmla="*/ 992 w 7391"/>
                <a:gd name="T15" fmla="*/ 10891 h 13327"/>
                <a:gd name="T16" fmla="*/ 2138 w 7391"/>
                <a:gd name="T17" fmla="*/ 12526 h 13327"/>
                <a:gd name="T18" fmla="*/ 2819 w 7391"/>
                <a:gd name="T19" fmla="*/ 12061 h 13327"/>
                <a:gd name="T20" fmla="*/ 2817 w 7391"/>
                <a:gd name="T21" fmla="*/ 12064 h 13327"/>
                <a:gd name="T22" fmla="*/ 3777 w 7391"/>
                <a:gd name="T23" fmla="*/ 13327 h 13327"/>
                <a:gd name="T24" fmla="*/ 4883 w 7391"/>
                <a:gd name="T25" fmla="*/ 11307 h 13327"/>
                <a:gd name="T26" fmla="*/ 4884 w 7391"/>
                <a:gd name="T27" fmla="*/ 11323 h 13327"/>
                <a:gd name="T28" fmla="*/ 5408 w 7391"/>
                <a:gd name="T29" fmla="*/ 11691 h 13327"/>
                <a:gd name="T30" fmla="*/ 6398 w 7391"/>
                <a:gd name="T31" fmla="*/ 9284 h 13327"/>
                <a:gd name="T32" fmla="*/ 6396 w 7391"/>
                <a:gd name="T33" fmla="*/ 9278 h 13327"/>
                <a:gd name="T34" fmla="*/ 7391 w 7391"/>
                <a:gd name="T35" fmla="*/ 6462 h 13327"/>
                <a:gd name="T36" fmla="*/ 7152 w 7391"/>
                <a:gd name="T37" fmla="*/ 4729 h 13327"/>
                <a:gd name="T38" fmla="*/ 7149 w 7391"/>
                <a:gd name="T39" fmla="*/ 4728 h 13327"/>
                <a:gd name="T40" fmla="*/ 7223 w 7391"/>
                <a:gd name="T41" fmla="*/ 3843 h 13327"/>
                <a:gd name="T42" fmla="*/ 6550 w 7391"/>
                <a:gd name="T43" fmla="*/ 1678 h 13327"/>
                <a:gd name="T44" fmla="*/ 6553 w 7391"/>
                <a:gd name="T45" fmla="*/ 1674 h 13327"/>
                <a:gd name="T46" fmla="*/ 5735 w 7391"/>
                <a:gd name="T47" fmla="*/ 0 h 13327"/>
                <a:gd name="T48" fmla="*/ 5101 w 7391"/>
                <a:gd name="T49" fmla="*/ 719 h 13327"/>
                <a:gd name="T50" fmla="*/ 5103 w 7391"/>
                <a:gd name="T51" fmla="*/ 722 h 13327"/>
                <a:gd name="T52" fmla="*/ 4509 w 7391"/>
                <a:gd name="T53" fmla="*/ 0 h 13327"/>
                <a:gd name="T54" fmla="*/ 3841 w 7391"/>
                <a:gd name="T55" fmla="*/ 1015 h 13327"/>
                <a:gd name="T56" fmla="*/ 3843 w 7391"/>
                <a:gd name="T57" fmla="*/ 1046 h 13327"/>
                <a:gd name="T58" fmla="*/ 3203 w 7391"/>
                <a:gd name="T59" fmla="*/ 402 h 13327"/>
                <a:gd name="T60" fmla="*/ 2397 w 7391"/>
                <a:gd name="T61" fmla="*/ 1591 h 13327"/>
                <a:gd name="T62" fmla="*/ 2394 w 7391"/>
                <a:gd name="T63" fmla="*/ 1606 h 13327"/>
                <a:gd name="T64" fmla="*/ 1810 w 7391"/>
                <a:gd name="T65" fmla="*/ 1217 h 13327"/>
                <a:gd name="T66" fmla="*/ 655 w 7391"/>
                <a:gd name="T67" fmla="*/ 4053 h 13327"/>
                <a:gd name="T68" fmla="*/ 665 w 7391"/>
                <a:gd name="T69" fmla="*/ 4434 h 13327"/>
                <a:gd name="T70" fmla="*/ 667 w 7391"/>
                <a:gd name="T71" fmla="*/ 4431 h 13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91" h="13327">
                  <a:moveTo>
                    <a:pt x="667" y="4431"/>
                  </a:moveTo>
                  <a:cubicBezTo>
                    <a:pt x="288" y="4527"/>
                    <a:pt x="0" y="5315"/>
                    <a:pt x="0" y="6255"/>
                  </a:cubicBezTo>
                  <a:cubicBezTo>
                    <a:pt x="0" y="6906"/>
                    <a:pt x="140" y="7509"/>
                    <a:pt x="368" y="7838"/>
                  </a:cubicBezTo>
                  <a:lnTo>
                    <a:pt x="364" y="7817"/>
                  </a:lnTo>
                  <a:cubicBezTo>
                    <a:pt x="235" y="8156"/>
                    <a:pt x="163" y="8602"/>
                    <a:pt x="163" y="9065"/>
                  </a:cubicBezTo>
                  <a:cubicBezTo>
                    <a:pt x="163" y="10074"/>
                    <a:pt x="497" y="10891"/>
                    <a:pt x="909" y="10891"/>
                  </a:cubicBezTo>
                  <a:cubicBezTo>
                    <a:pt x="938" y="10891"/>
                    <a:pt x="967" y="10887"/>
                    <a:pt x="996" y="10878"/>
                  </a:cubicBezTo>
                  <a:lnTo>
                    <a:pt x="992" y="10891"/>
                  </a:lnTo>
                  <a:cubicBezTo>
                    <a:pt x="1227" y="11902"/>
                    <a:pt x="1665" y="12526"/>
                    <a:pt x="2138" y="12526"/>
                  </a:cubicBezTo>
                  <a:cubicBezTo>
                    <a:pt x="2378" y="12526"/>
                    <a:pt x="2613" y="12365"/>
                    <a:pt x="2819" y="12061"/>
                  </a:cubicBezTo>
                  <a:lnTo>
                    <a:pt x="2817" y="12064"/>
                  </a:lnTo>
                  <a:cubicBezTo>
                    <a:pt x="3031" y="12853"/>
                    <a:pt x="3391" y="13327"/>
                    <a:pt x="3777" y="13327"/>
                  </a:cubicBezTo>
                  <a:cubicBezTo>
                    <a:pt x="4286" y="13326"/>
                    <a:pt x="4735" y="12506"/>
                    <a:pt x="4883" y="11307"/>
                  </a:cubicBezTo>
                  <a:lnTo>
                    <a:pt x="4884" y="11323"/>
                  </a:lnTo>
                  <a:cubicBezTo>
                    <a:pt x="5041" y="11564"/>
                    <a:pt x="5223" y="11691"/>
                    <a:pt x="5408" y="11691"/>
                  </a:cubicBezTo>
                  <a:cubicBezTo>
                    <a:pt x="5952" y="11691"/>
                    <a:pt x="6394" y="10617"/>
                    <a:pt x="6398" y="9284"/>
                  </a:cubicBezTo>
                  <a:lnTo>
                    <a:pt x="6396" y="9278"/>
                  </a:lnTo>
                  <a:cubicBezTo>
                    <a:pt x="6967" y="9077"/>
                    <a:pt x="7391" y="7877"/>
                    <a:pt x="7391" y="6462"/>
                  </a:cubicBezTo>
                  <a:cubicBezTo>
                    <a:pt x="7391" y="5835"/>
                    <a:pt x="7307" y="5226"/>
                    <a:pt x="7152" y="4729"/>
                  </a:cubicBezTo>
                  <a:lnTo>
                    <a:pt x="7149" y="4728"/>
                  </a:lnTo>
                  <a:cubicBezTo>
                    <a:pt x="7198" y="4448"/>
                    <a:pt x="7223" y="4148"/>
                    <a:pt x="7223" y="3843"/>
                  </a:cubicBezTo>
                  <a:cubicBezTo>
                    <a:pt x="7223" y="2831"/>
                    <a:pt x="6947" y="1944"/>
                    <a:pt x="6550" y="1678"/>
                  </a:cubicBezTo>
                  <a:lnTo>
                    <a:pt x="6553" y="1674"/>
                  </a:lnTo>
                  <a:cubicBezTo>
                    <a:pt x="6482" y="705"/>
                    <a:pt x="6138" y="0"/>
                    <a:pt x="5735" y="0"/>
                  </a:cubicBezTo>
                  <a:cubicBezTo>
                    <a:pt x="5491" y="0"/>
                    <a:pt x="5259" y="263"/>
                    <a:pt x="5101" y="719"/>
                  </a:cubicBezTo>
                  <a:lnTo>
                    <a:pt x="5103" y="722"/>
                  </a:lnTo>
                  <a:cubicBezTo>
                    <a:pt x="4962" y="267"/>
                    <a:pt x="4742" y="0"/>
                    <a:pt x="4509" y="0"/>
                  </a:cubicBezTo>
                  <a:cubicBezTo>
                    <a:pt x="4226" y="0"/>
                    <a:pt x="3967" y="394"/>
                    <a:pt x="3841" y="1015"/>
                  </a:cubicBezTo>
                  <a:lnTo>
                    <a:pt x="3843" y="1046"/>
                  </a:lnTo>
                  <a:cubicBezTo>
                    <a:pt x="3673" y="632"/>
                    <a:pt x="3443" y="402"/>
                    <a:pt x="3203" y="402"/>
                  </a:cubicBezTo>
                  <a:cubicBezTo>
                    <a:pt x="2866" y="401"/>
                    <a:pt x="2556" y="859"/>
                    <a:pt x="2397" y="1591"/>
                  </a:cubicBezTo>
                  <a:lnTo>
                    <a:pt x="2394" y="1606"/>
                  </a:lnTo>
                  <a:cubicBezTo>
                    <a:pt x="2217" y="1351"/>
                    <a:pt x="2015" y="1217"/>
                    <a:pt x="1810" y="1217"/>
                  </a:cubicBezTo>
                  <a:cubicBezTo>
                    <a:pt x="1172" y="1217"/>
                    <a:pt x="655" y="2487"/>
                    <a:pt x="655" y="4053"/>
                  </a:cubicBezTo>
                  <a:cubicBezTo>
                    <a:pt x="654" y="4180"/>
                    <a:pt x="658" y="4308"/>
                    <a:pt x="665" y="4434"/>
                  </a:cubicBezTo>
                  <a:lnTo>
                    <a:pt x="667" y="4431"/>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50">
              <a:extLst>
                <a:ext uri="{FF2B5EF4-FFF2-40B4-BE49-F238E27FC236}">
                  <a16:creationId xmlns:a16="http://schemas.microsoft.com/office/drawing/2014/main" id="{3B0A885C-0B72-4518-A237-22619247EA45}"/>
                </a:ext>
              </a:extLst>
            </p:cNvPr>
            <p:cNvSpPr>
              <a:spLocks/>
            </p:cNvSpPr>
            <p:nvPr/>
          </p:nvSpPr>
          <p:spPr bwMode="auto">
            <a:xfrm>
              <a:off x="603250" y="3856038"/>
              <a:ext cx="77788" cy="46038"/>
            </a:xfrm>
            <a:custGeom>
              <a:avLst/>
              <a:gdLst>
                <a:gd name="T0" fmla="*/ 0 w 49"/>
                <a:gd name="T1" fmla="*/ 0 h 29"/>
                <a:gd name="T2" fmla="*/ 43 w 49"/>
                <a:gd name="T3" fmla="*/ 29 h 29"/>
                <a:gd name="T4" fmla="*/ 49 w 49"/>
                <a:gd name="T5" fmla="*/ 28 h 29"/>
              </a:gdLst>
              <a:ahLst/>
              <a:cxnLst>
                <a:cxn ang="0">
                  <a:pos x="T0" y="T1"/>
                </a:cxn>
                <a:cxn ang="0">
                  <a:pos x="T2" y="T3"/>
                </a:cxn>
                <a:cxn ang="0">
                  <a:pos x="T4" y="T5"/>
                </a:cxn>
              </a:cxnLst>
              <a:rect l="0" t="0" r="r" b="b"/>
              <a:pathLst>
                <a:path w="49" h="29">
                  <a:moveTo>
                    <a:pt x="0" y="0"/>
                  </a:moveTo>
                  <a:cubicBezTo>
                    <a:pt x="13" y="19"/>
                    <a:pt x="28" y="29"/>
                    <a:pt x="43" y="29"/>
                  </a:cubicBezTo>
                  <a:cubicBezTo>
                    <a:pt x="45" y="29"/>
                    <a:pt x="47" y="29"/>
                    <a:pt x="49" y="28"/>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51">
              <a:extLst>
                <a:ext uri="{FF2B5EF4-FFF2-40B4-BE49-F238E27FC236}">
                  <a16:creationId xmlns:a16="http://schemas.microsoft.com/office/drawing/2014/main" id="{EF7930BC-8BF0-4154-B727-25D7889C3AC4}"/>
                </a:ext>
              </a:extLst>
            </p:cNvPr>
            <p:cNvSpPr>
              <a:spLocks/>
            </p:cNvSpPr>
            <p:nvPr/>
          </p:nvSpPr>
          <p:spPr bwMode="auto">
            <a:xfrm>
              <a:off x="715963" y="4386263"/>
              <a:ext cx="34925" cy="22225"/>
            </a:xfrm>
            <a:custGeom>
              <a:avLst/>
              <a:gdLst>
                <a:gd name="T0" fmla="*/ 0 w 22"/>
                <a:gd name="T1" fmla="*/ 14 h 14"/>
                <a:gd name="T2" fmla="*/ 22 w 22"/>
                <a:gd name="T3" fmla="*/ 0 h 14"/>
              </a:gdLst>
              <a:ahLst/>
              <a:cxnLst>
                <a:cxn ang="0">
                  <a:pos x="T0" y="T1"/>
                </a:cxn>
                <a:cxn ang="0">
                  <a:pos x="T2" y="T3"/>
                </a:cxn>
              </a:cxnLst>
              <a:rect l="0" t="0" r="r" b="b"/>
              <a:pathLst>
                <a:path w="22" h="14">
                  <a:moveTo>
                    <a:pt x="0" y="14"/>
                  </a:moveTo>
                  <a:cubicBezTo>
                    <a:pt x="8" y="11"/>
                    <a:pt x="15" y="7"/>
                    <a:pt x="22" y="0"/>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52">
              <a:extLst>
                <a:ext uri="{FF2B5EF4-FFF2-40B4-BE49-F238E27FC236}">
                  <a16:creationId xmlns:a16="http://schemas.microsoft.com/office/drawing/2014/main" id="{A547D5DA-29F0-4A8F-8EBC-AC8F69FB87BE}"/>
                </a:ext>
              </a:extLst>
            </p:cNvPr>
            <p:cNvSpPr>
              <a:spLocks/>
            </p:cNvSpPr>
            <p:nvPr/>
          </p:nvSpPr>
          <p:spPr bwMode="auto">
            <a:xfrm>
              <a:off x="1025525" y="4525963"/>
              <a:ext cx="20638" cy="96838"/>
            </a:xfrm>
            <a:custGeom>
              <a:avLst/>
              <a:gdLst>
                <a:gd name="T0" fmla="*/ 0 w 13"/>
                <a:gd name="T1" fmla="*/ 0 h 61"/>
                <a:gd name="T2" fmla="*/ 13 w 13"/>
                <a:gd name="T3" fmla="*/ 61 h 61"/>
              </a:gdLst>
              <a:ahLst/>
              <a:cxnLst>
                <a:cxn ang="0">
                  <a:pos x="T0" y="T1"/>
                </a:cxn>
                <a:cxn ang="0">
                  <a:pos x="T2" y="T3"/>
                </a:cxn>
              </a:cxnLst>
              <a:rect l="0" t="0" r="r" b="b"/>
              <a:pathLst>
                <a:path w="13" h="61">
                  <a:moveTo>
                    <a:pt x="0" y="0"/>
                  </a:moveTo>
                  <a:cubicBezTo>
                    <a:pt x="4" y="21"/>
                    <a:pt x="8" y="42"/>
                    <a:pt x="13" y="61"/>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53">
              <a:extLst>
                <a:ext uri="{FF2B5EF4-FFF2-40B4-BE49-F238E27FC236}">
                  <a16:creationId xmlns:a16="http://schemas.microsoft.com/office/drawing/2014/main" id="{5315A23B-08FE-4390-B43A-F1D677D93ADE}"/>
                </a:ext>
              </a:extLst>
            </p:cNvPr>
            <p:cNvSpPr>
              <a:spLocks/>
            </p:cNvSpPr>
            <p:nvPr/>
          </p:nvSpPr>
          <p:spPr bwMode="auto">
            <a:xfrm>
              <a:off x="1420813" y="4378325"/>
              <a:ext cx="7938" cy="107950"/>
            </a:xfrm>
            <a:custGeom>
              <a:avLst/>
              <a:gdLst>
                <a:gd name="T0" fmla="*/ 0 w 5"/>
                <a:gd name="T1" fmla="*/ 68 h 68"/>
                <a:gd name="T2" fmla="*/ 5 w 5"/>
                <a:gd name="T3" fmla="*/ 0 h 68"/>
              </a:gdLst>
              <a:ahLst/>
              <a:cxnLst>
                <a:cxn ang="0">
                  <a:pos x="T0" y="T1"/>
                </a:cxn>
                <a:cxn ang="0">
                  <a:pos x="T2" y="T3"/>
                </a:cxn>
              </a:cxnLst>
              <a:rect l="0" t="0" r="r" b="b"/>
              <a:pathLst>
                <a:path w="5" h="68">
                  <a:moveTo>
                    <a:pt x="0" y="68"/>
                  </a:moveTo>
                  <a:cubicBezTo>
                    <a:pt x="3" y="46"/>
                    <a:pt x="4" y="23"/>
                    <a:pt x="5" y="0"/>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54">
              <a:extLst>
                <a:ext uri="{FF2B5EF4-FFF2-40B4-BE49-F238E27FC236}">
                  <a16:creationId xmlns:a16="http://schemas.microsoft.com/office/drawing/2014/main" id="{A6E0C33A-44AF-46AE-9252-2094F195A1CF}"/>
                </a:ext>
              </a:extLst>
            </p:cNvPr>
            <p:cNvSpPr>
              <a:spLocks/>
            </p:cNvSpPr>
            <p:nvPr/>
          </p:nvSpPr>
          <p:spPr bwMode="auto">
            <a:xfrm>
              <a:off x="1593850" y="3719513"/>
              <a:ext cx="101600" cy="398463"/>
            </a:xfrm>
            <a:custGeom>
              <a:avLst/>
              <a:gdLst>
                <a:gd name="T0" fmla="*/ 64 w 64"/>
                <a:gd name="T1" fmla="*/ 251 h 251"/>
                <a:gd name="T2" fmla="*/ 64 w 64"/>
                <a:gd name="T3" fmla="*/ 249 h 251"/>
                <a:gd name="T4" fmla="*/ 0 w 64"/>
                <a:gd name="T5" fmla="*/ 0 h 251"/>
              </a:gdLst>
              <a:ahLst/>
              <a:cxnLst>
                <a:cxn ang="0">
                  <a:pos x="T0" y="T1"/>
                </a:cxn>
                <a:cxn ang="0">
                  <a:pos x="T2" y="T3"/>
                </a:cxn>
                <a:cxn ang="0">
                  <a:pos x="T4" y="T5"/>
                </a:cxn>
              </a:cxnLst>
              <a:rect l="0" t="0" r="r" b="b"/>
              <a:pathLst>
                <a:path w="64" h="251">
                  <a:moveTo>
                    <a:pt x="64" y="251"/>
                  </a:moveTo>
                  <a:cubicBezTo>
                    <a:pt x="64" y="251"/>
                    <a:pt x="64" y="250"/>
                    <a:pt x="64" y="249"/>
                  </a:cubicBezTo>
                  <a:cubicBezTo>
                    <a:pt x="64" y="143"/>
                    <a:pt x="39" y="46"/>
                    <a:pt x="0" y="0"/>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55">
              <a:extLst>
                <a:ext uri="{FF2B5EF4-FFF2-40B4-BE49-F238E27FC236}">
                  <a16:creationId xmlns:a16="http://schemas.microsoft.com/office/drawing/2014/main" id="{74A5CB57-E25D-4494-8103-79A305F00A81}"/>
                </a:ext>
              </a:extLst>
            </p:cNvPr>
            <p:cNvSpPr>
              <a:spLocks/>
            </p:cNvSpPr>
            <p:nvPr/>
          </p:nvSpPr>
          <p:spPr bwMode="auto">
            <a:xfrm>
              <a:off x="1785938" y="3292475"/>
              <a:ext cx="46038" cy="149225"/>
            </a:xfrm>
            <a:custGeom>
              <a:avLst/>
              <a:gdLst>
                <a:gd name="T0" fmla="*/ 0 w 29"/>
                <a:gd name="T1" fmla="*/ 94 h 94"/>
                <a:gd name="T2" fmla="*/ 29 w 29"/>
                <a:gd name="T3" fmla="*/ 0 h 94"/>
              </a:gdLst>
              <a:ahLst/>
              <a:cxnLst>
                <a:cxn ang="0">
                  <a:pos x="T0" y="T1"/>
                </a:cxn>
                <a:cxn ang="0">
                  <a:pos x="T2" y="T3"/>
                </a:cxn>
              </a:cxnLst>
              <a:rect l="0" t="0" r="r" b="b"/>
              <a:pathLst>
                <a:path w="29" h="94">
                  <a:moveTo>
                    <a:pt x="0" y="94"/>
                  </a:moveTo>
                  <a:cubicBezTo>
                    <a:pt x="13" y="68"/>
                    <a:pt x="22" y="36"/>
                    <a:pt x="29" y="0"/>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56">
              <a:extLst>
                <a:ext uri="{FF2B5EF4-FFF2-40B4-BE49-F238E27FC236}">
                  <a16:creationId xmlns:a16="http://schemas.microsoft.com/office/drawing/2014/main" id="{6509F079-8A16-4E63-A918-322DB672F3BD}"/>
                </a:ext>
              </a:extLst>
            </p:cNvPr>
            <p:cNvSpPr>
              <a:spLocks/>
            </p:cNvSpPr>
            <p:nvPr/>
          </p:nvSpPr>
          <p:spPr bwMode="auto">
            <a:xfrm>
              <a:off x="1724025" y="2738438"/>
              <a:ext cx="1588" cy="69850"/>
            </a:xfrm>
            <a:custGeom>
              <a:avLst/>
              <a:gdLst>
                <a:gd name="T0" fmla="*/ 1 w 1"/>
                <a:gd name="T1" fmla="*/ 44 h 44"/>
                <a:gd name="T2" fmla="*/ 1 w 1"/>
                <a:gd name="T3" fmla="*/ 41 h 44"/>
                <a:gd name="T4" fmla="*/ 0 w 1"/>
                <a:gd name="T5" fmla="*/ 0 h 44"/>
              </a:gdLst>
              <a:ahLst/>
              <a:cxnLst>
                <a:cxn ang="0">
                  <a:pos x="T0" y="T1"/>
                </a:cxn>
                <a:cxn ang="0">
                  <a:pos x="T2" y="T3"/>
                </a:cxn>
                <a:cxn ang="0">
                  <a:pos x="T4" y="T5"/>
                </a:cxn>
              </a:cxnLst>
              <a:rect l="0" t="0" r="r" b="b"/>
              <a:pathLst>
                <a:path w="1" h="44">
                  <a:moveTo>
                    <a:pt x="1" y="44"/>
                  </a:moveTo>
                  <a:cubicBezTo>
                    <a:pt x="1" y="43"/>
                    <a:pt x="1" y="42"/>
                    <a:pt x="1" y="41"/>
                  </a:cubicBezTo>
                  <a:cubicBezTo>
                    <a:pt x="1" y="27"/>
                    <a:pt x="1" y="13"/>
                    <a:pt x="0" y="0"/>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57">
              <a:extLst>
                <a:ext uri="{FF2B5EF4-FFF2-40B4-BE49-F238E27FC236}">
                  <a16:creationId xmlns:a16="http://schemas.microsoft.com/office/drawing/2014/main" id="{B600E0B9-19A2-4EFA-AF5B-7B2A2B848A37}"/>
                </a:ext>
              </a:extLst>
            </p:cNvPr>
            <p:cNvSpPr>
              <a:spLocks/>
            </p:cNvSpPr>
            <p:nvPr/>
          </p:nvSpPr>
          <p:spPr bwMode="auto">
            <a:xfrm>
              <a:off x="1436688" y="2565400"/>
              <a:ext cx="23813" cy="88900"/>
            </a:xfrm>
            <a:custGeom>
              <a:avLst/>
              <a:gdLst>
                <a:gd name="T0" fmla="*/ 15 w 15"/>
                <a:gd name="T1" fmla="*/ 0 h 56"/>
                <a:gd name="T2" fmla="*/ 0 w 15"/>
                <a:gd name="T3" fmla="*/ 56 h 56"/>
              </a:gdLst>
              <a:ahLst/>
              <a:cxnLst>
                <a:cxn ang="0">
                  <a:pos x="T0" y="T1"/>
                </a:cxn>
                <a:cxn ang="0">
                  <a:pos x="T2" y="T3"/>
                </a:cxn>
              </a:cxnLst>
              <a:rect l="0" t="0" r="r" b="b"/>
              <a:pathLst>
                <a:path w="15" h="56">
                  <a:moveTo>
                    <a:pt x="15" y="0"/>
                  </a:moveTo>
                  <a:cubicBezTo>
                    <a:pt x="9" y="17"/>
                    <a:pt x="4" y="36"/>
                    <a:pt x="0" y="56"/>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58">
              <a:extLst>
                <a:ext uri="{FF2B5EF4-FFF2-40B4-BE49-F238E27FC236}">
                  <a16:creationId xmlns:a16="http://schemas.microsoft.com/office/drawing/2014/main" id="{C2B8FB96-29B8-47A9-A545-BF721EB80EF7}"/>
                </a:ext>
              </a:extLst>
            </p:cNvPr>
            <p:cNvSpPr>
              <a:spLocks/>
            </p:cNvSpPr>
            <p:nvPr/>
          </p:nvSpPr>
          <p:spPr bwMode="auto">
            <a:xfrm>
              <a:off x="1220788" y="2617788"/>
              <a:ext cx="11113" cy="77788"/>
            </a:xfrm>
            <a:custGeom>
              <a:avLst/>
              <a:gdLst>
                <a:gd name="T0" fmla="*/ 7 w 7"/>
                <a:gd name="T1" fmla="*/ 0 h 49"/>
                <a:gd name="T2" fmla="*/ 0 w 7"/>
                <a:gd name="T3" fmla="*/ 49 h 49"/>
              </a:gdLst>
              <a:ahLst/>
              <a:cxnLst>
                <a:cxn ang="0">
                  <a:pos x="T0" y="T1"/>
                </a:cxn>
                <a:cxn ang="0">
                  <a:pos x="T2" y="T3"/>
                </a:cxn>
              </a:cxnLst>
              <a:rect l="0" t="0" r="r" b="b"/>
              <a:pathLst>
                <a:path w="7" h="49">
                  <a:moveTo>
                    <a:pt x="7" y="0"/>
                  </a:moveTo>
                  <a:cubicBezTo>
                    <a:pt x="4" y="16"/>
                    <a:pt x="1" y="32"/>
                    <a:pt x="0" y="49"/>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59">
              <a:extLst>
                <a:ext uri="{FF2B5EF4-FFF2-40B4-BE49-F238E27FC236}">
                  <a16:creationId xmlns:a16="http://schemas.microsoft.com/office/drawing/2014/main" id="{FF09C531-3F51-4E0E-B29C-1757166F2014}"/>
                </a:ext>
              </a:extLst>
            </p:cNvPr>
            <p:cNvSpPr>
              <a:spLocks/>
            </p:cNvSpPr>
            <p:nvPr/>
          </p:nvSpPr>
          <p:spPr bwMode="auto">
            <a:xfrm>
              <a:off x="969963" y="2725738"/>
              <a:ext cx="39688" cy="74613"/>
            </a:xfrm>
            <a:custGeom>
              <a:avLst/>
              <a:gdLst>
                <a:gd name="T0" fmla="*/ 25 w 25"/>
                <a:gd name="T1" fmla="*/ 47 h 47"/>
                <a:gd name="T2" fmla="*/ 0 w 25"/>
                <a:gd name="T3" fmla="*/ 0 h 47"/>
              </a:gdLst>
              <a:ahLst/>
              <a:cxnLst>
                <a:cxn ang="0">
                  <a:pos x="T0" y="T1"/>
                </a:cxn>
                <a:cxn ang="0">
                  <a:pos x="T2" y="T3"/>
                </a:cxn>
              </a:cxnLst>
              <a:rect l="0" t="0" r="r" b="b"/>
              <a:pathLst>
                <a:path w="25" h="47">
                  <a:moveTo>
                    <a:pt x="25" y="47"/>
                  </a:moveTo>
                  <a:cubicBezTo>
                    <a:pt x="18" y="29"/>
                    <a:pt x="9" y="13"/>
                    <a:pt x="0" y="0"/>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60">
              <a:extLst>
                <a:ext uri="{FF2B5EF4-FFF2-40B4-BE49-F238E27FC236}">
                  <a16:creationId xmlns:a16="http://schemas.microsoft.com/office/drawing/2014/main" id="{C36C8233-E54D-4226-BE75-657B7846F44A}"/>
                </a:ext>
              </a:extLst>
            </p:cNvPr>
            <p:cNvSpPr>
              <a:spLocks/>
            </p:cNvSpPr>
            <p:nvPr/>
          </p:nvSpPr>
          <p:spPr bwMode="auto">
            <a:xfrm>
              <a:off x="657225" y="3238500"/>
              <a:ext cx="6350" cy="79375"/>
            </a:xfrm>
            <a:custGeom>
              <a:avLst/>
              <a:gdLst>
                <a:gd name="T0" fmla="*/ 0 w 4"/>
                <a:gd name="T1" fmla="*/ 0 h 50"/>
                <a:gd name="T2" fmla="*/ 4 w 4"/>
                <a:gd name="T3" fmla="*/ 50 h 50"/>
              </a:gdLst>
              <a:ahLst/>
              <a:cxnLst>
                <a:cxn ang="0">
                  <a:pos x="T0" y="T1"/>
                </a:cxn>
                <a:cxn ang="0">
                  <a:pos x="T2" y="T3"/>
                </a:cxn>
              </a:cxnLst>
              <a:rect l="0" t="0" r="r" b="b"/>
              <a:pathLst>
                <a:path w="4" h="50">
                  <a:moveTo>
                    <a:pt x="0" y="0"/>
                  </a:moveTo>
                  <a:cubicBezTo>
                    <a:pt x="1" y="17"/>
                    <a:pt x="2" y="34"/>
                    <a:pt x="4" y="50"/>
                  </a:cubicBez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Rectangle 61">
              <a:extLst>
                <a:ext uri="{FF2B5EF4-FFF2-40B4-BE49-F238E27FC236}">
                  <a16:creationId xmlns:a16="http://schemas.microsoft.com/office/drawing/2014/main" id="{4CFBBA57-B60D-4C7E-9D37-71F2A95B05DA}"/>
                </a:ext>
              </a:extLst>
            </p:cNvPr>
            <p:cNvSpPr>
              <a:spLocks noChangeArrowheads="1"/>
            </p:cNvSpPr>
            <p:nvPr/>
          </p:nvSpPr>
          <p:spPr bwMode="auto">
            <a:xfrm>
              <a:off x="779463" y="3540125"/>
              <a:ext cx="779463" cy="500063"/>
            </a:xfrm>
            <a:prstGeom prst="rect">
              <a:avLst/>
            </a:prstGeom>
            <a:solidFill>
              <a:srgbClr val="FF97D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62">
              <a:extLst>
                <a:ext uri="{FF2B5EF4-FFF2-40B4-BE49-F238E27FC236}">
                  <a16:creationId xmlns:a16="http://schemas.microsoft.com/office/drawing/2014/main" id="{BC4A1F8B-68E1-40FD-AA38-50C6EF71ACA4}"/>
                </a:ext>
              </a:extLst>
            </p:cNvPr>
            <p:cNvSpPr>
              <a:spLocks/>
            </p:cNvSpPr>
            <p:nvPr/>
          </p:nvSpPr>
          <p:spPr bwMode="auto">
            <a:xfrm>
              <a:off x="1558925" y="3484563"/>
              <a:ext cx="55563" cy="555625"/>
            </a:xfrm>
            <a:custGeom>
              <a:avLst/>
              <a:gdLst>
                <a:gd name="T0" fmla="*/ 0 w 35"/>
                <a:gd name="T1" fmla="*/ 35 h 350"/>
                <a:gd name="T2" fmla="*/ 35 w 35"/>
                <a:gd name="T3" fmla="*/ 0 h 350"/>
                <a:gd name="T4" fmla="*/ 35 w 35"/>
                <a:gd name="T5" fmla="*/ 314 h 350"/>
                <a:gd name="T6" fmla="*/ 0 w 35"/>
                <a:gd name="T7" fmla="*/ 350 h 350"/>
                <a:gd name="T8" fmla="*/ 0 w 35"/>
                <a:gd name="T9" fmla="*/ 35 h 350"/>
              </a:gdLst>
              <a:ahLst/>
              <a:cxnLst>
                <a:cxn ang="0">
                  <a:pos x="T0" y="T1"/>
                </a:cxn>
                <a:cxn ang="0">
                  <a:pos x="T2" y="T3"/>
                </a:cxn>
                <a:cxn ang="0">
                  <a:pos x="T4" y="T5"/>
                </a:cxn>
                <a:cxn ang="0">
                  <a:pos x="T6" y="T7"/>
                </a:cxn>
                <a:cxn ang="0">
                  <a:pos x="T8" y="T9"/>
                </a:cxn>
              </a:cxnLst>
              <a:rect l="0" t="0" r="r" b="b"/>
              <a:pathLst>
                <a:path w="35" h="350">
                  <a:moveTo>
                    <a:pt x="0" y="35"/>
                  </a:moveTo>
                  <a:lnTo>
                    <a:pt x="35" y="0"/>
                  </a:lnTo>
                  <a:lnTo>
                    <a:pt x="35" y="314"/>
                  </a:lnTo>
                  <a:lnTo>
                    <a:pt x="0" y="350"/>
                  </a:lnTo>
                  <a:lnTo>
                    <a:pt x="0" y="35"/>
                  </a:lnTo>
                  <a:close/>
                </a:path>
              </a:pathLst>
            </a:custGeom>
            <a:solidFill>
              <a:srgbClr val="CD79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63">
              <a:extLst>
                <a:ext uri="{FF2B5EF4-FFF2-40B4-BE49-F238E27FC236}">
                  <a16:creationId xmlns:a16="http://schemas.microsoft.com/office/drawing/2014/main" id="{B7C61EDC-CAF7-4504-9BDA-C3CED3A797A7}"/>
                </a:ext>
              </a:extLst>
            </p:cNvPr>
            <p:cNvSpPr>
              <a:spLocks/>
            </p:cNvSpPr>
            <p:nvPr/>
          </p:nvSpPr>
          <p:spPr bwMode="auto">
            <a:xfrm>
              <a:off x="779463" y="3484563"/>
              <a:ext cx="835025" cy="55563"/>
            </a:xfrm>
            <a:custGeom>
              <a:avLst/>
              <a:gdLst>
                <a:gd name="T0" fmla="*/ 0 w 526"/>
                <a:gd name="T1" fmla="*/ 35 h 35"/>
                <a:gd name="T2" fmla="*/ 35 w 526"/>
                <a:gd name="T3" fmla="*/ 0 h 35"/>
                <a:gd name="T4" fmla="*/ 526 w 526"/>
                <a:gd name="T5" fmla="*/ 0 h 35"/>
                <a:gd name="T6" fmla="*/ 491 w 526"/>
                <a:gd name="T7" fmla="*/ 35 h 35"/>
                <a:gd name="T8" fmla="*/ 0 w 526"/>
                <a:gd name="T9" fmla="*/ 35 h 35"/>
              </a:gdLst>
              <a:ahLst/>
              <a:cxnLst>
                <a:cxn ang="0">
                  <a:pos x="T0" y="T1"/>
                </a:cxn>
                <a:cxn ang="0">
                  <a:pos x="T2" y="T3"/>
                </a:cxn>
                <a:cxn ang="0">
                  <a:pos x="T4" y="T5"/>
                </a:cxn>
                <a:cxn ang="0">
                  <a:pos x="T6" y="T7"/>
                </a:cxn>
                <a:cxn ang="0">
                  <a:pos x="T8" y="T9"/>
                </a:cxn>
              </a:cxnLst>
              <a:rect l="0" t="0" r="r" b="b"/>
              <a:pathLst>
                <a:path w="526" h="35">
                  <a:moveTo>
                    <a:pt x="0" y="35"/>
                  </a:moveTo>
                  <a:lnTo>
                    <a:pt x="35" y="0"/>
                  </a:lnTo>
                  <a:lnTo>
                    <a:pt x="526" y="0"/>
                  </a:lnTo>
                  <a:lnTo>
                    <a:pt x="491" y="35"/>
                  </a:lnTo>
                  <a:lnTo>
                    <a:pt x="0" y="35"/>
                  </a:lnTo>
                  <a:close/>
                </a:path>
              </a:pathLst>
            </a:custGeom>
            <a:solidFill>
              <a:srgbClr val="FFAB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64">
              <a:extLst>
                <a:ext uri="{FF2B5EF4-FFF2-40B4-BE49-F238E27FC236}">
                  <a16:creationId xmlns:a16="http://schemas.microsoft.com/office/drawing/2014/main" id="{F4E624F4-CC18-46AF-8705-9139C76C8E98}"/>
                </a:ext>
              </a:extLst>
            </p:cNvPr>
            <p:cNvSpPr>
              <a:spLocks/>
            </p:cNvSpPr>
            <p:nvPr/>
          </p:nvSpPr>
          <p:spPr bwMode="auto">
            <a:xfrm>
              <a:off x="779463" y="3484563"/>
              <a:ext cx="835025" cy="555625"/>
            </a:xfrm>
            <a:custGeom>
              <a:avLst/>
              <a:gdLst>
                <a:gd name="T0" fmla="*/ 0 w 526"/>
                <a:gd name="T1" fmla="*/ 35 h 350"/>
                <a:gd name="T2" fmla="*/ 35 w 526"/>
                <a:gd name="T3" fmla="*/ 0 h 350"/>
                <a:gd name="T4" fmla="*/ 526 w 526"/>
                <a:gd name="T5" fmla="*/ 0 h 350"/>
                <a:gd name="T6" fmla="*/ 526 w 526"/>
                <a:gd name="T7" fmla="*/ 314 h 350"/>
                <a:gd name="T8" fmla="*/ 491 w 526"/>
                <a:gd name="T9" fmla="*/ 350 h 350"/>
                <a:gd name="T10" fmla="*/ 0 w 526"/>
                <a:gd name="T11" fmla="*/ 350 h 350"/>
                <a:gd name="T12" fmla="*/ 0 w 526"/>
                <a:gd name="T13" fmla="*/ 35 h 350"/>
              </a:gdLst>
              <a:ahLst/>
              <a:cxnLst>
                <a:cxn ang="0">
                  <a:pos x="T0" y="T1"/>
                </a:cxn>
                <a:cxn ang="0">
                  <a:pos x="T2" y="T3"/>
                </a:cxn>
                <a:cxn ang="0">
                  <a:pos x="T4" y="T5"/>
                </a:cxn>
                <a:cxn ang="0">
                  <a:pos x="T6" y="T7"/>
                </a:cxn>
                <a:cxn ang="0">
                  <a:pos x="T8" y="T9"/>
                </a:cxn>
                <a:cxn ang="0">
                  <a:pos x="T10" y="T11"/>
                </a:cxn>
                <a:cxn ang="0">
                  <a:pos x="T12" y="T13"/>
                </a:cxn>
              </a:cxnLst>
              <a:rect l="0" t="0" r="r" b="b"/>
              <a:pathLst>
                <a:path w="526" h="350">
                  <a:moveTo>
                    <a:pt x="0" y="35"/>
                  </a:moveTo>
                  <a:lnTo>
                    <a:pt x="35" y="0"/>
                  </a:lnTo>
                  <a:lnTo>
                    <a:pt x="526" y="0"/>
                  </a:lnTo>
                  <a:lnTo>
                    <a:pt x="526" y="314"/>
                  </a:lnTo>
                  <a:lnTo>
                    <a:pt x="491" y="350"/>
                  </a:lnTo>
                  <a:lnTo>
                    <a:pt x="0" y="350"/>
                  </a:lnTo>
                  <a:lnTo>
                    <a:pt x="0" y="35"/>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Freeform 65">
              <a:extLst>
                <a:ext uri="{FF2B5EF4-FFF2-40B4-BE49-F238E27FC236}">
                  <a16:creationId xmlns:a16="http://schemas.microsoft.com/office/drawing/2014/main" id="{69EE4DE5-5C8B-4598-9C59-89BF90F0B762}"/>
                </a:ext>
              </a:extLst>
            </p:cNvPr>
            <p:cNvSpPr>
              <a:spLocks/>
            </p:cNvSpPr>
            <p:nvPr/>
          </p:nvSpPr>
          <p:spPr bwMode="auto">
            <a:xfrm>
              <a:off x="779463" y="3484563"/>
              <a:ext cx="835025" cy="55563"/>
            </a:xfrm>
            <a:custGeom>
              <a:avLst/>
              <a:gdLst>
                <a:gd name="T0" fmla="*/ 0 w 526"/>
                <a:gd name="T1" fmla="*/ 35 h 35"/>
                <a:gd name="T2" fmla="*/ 491 w 526"/>
                <a:gd name="T3" fmla="*/ 35 h 35"/>
                <a:gd name="T4" fmla="*/ 526 w 526"/>
                <a:gd name="T5" fmla="*/ 0 h 35"/>
              </a:gdLst>
              <a:ahLst/>
              <a:cxnLst>
                <a:cxn ang="0">
                  <a:pos x="T0" y="T1"/>
                </a:cxn>
                <a:cxn ang="0">
                  <a:pos x="T2" y="T3"/>
                </a:cxn>
                <a:cxn ang="0">
                  <a:pos x="T4" y="T5"/>
                </a:cxn>
              </a:cxnLst>
              <a:rect l="0" t="0" r="r" b="b"/>
              <a:pathLst>
                <a:path w="526" h="35">
                  <a:moveTo>
                    <a:pt x="0" y="35"/>
                  </a:moveTo>
                  <a:lnTo>
                    <a:pt x="491" y="35"/>
                  </a:lnTo>
                  <a:lnTo>
                    <a:pt x="526"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Line 66">
              <a:extLst>
                <a:ext uri="{FF2B5EF4-FFF2-40B4-BE49-F238E27FC236}">
                  <a16:creationId xmlns:a16="http://schemas.microsoft.com/office/drawing/2014/main" id="{9BA04992-E9A7-4FA8-B116-2910837BF0BA}"/>
                </a:ext>
              </a:extLst>
            </p:cNvPr>
            <p:cNvSpPr>
              <a:spLocks noChangeShapeType="1"/>
            </p:cNvSpPr>
            <p:nvPr/>
          </p:nvSpPr>
          <p:spPr bwMode="auto">
            <a:xfrm>
              <a:off x="1558925" y="3540125"/>
              <a:ext cx="0" cy="500063"/>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Rectangle 67">
              <a:extLst>
                <a:ext uri="{FF2B5EF4-FFF2-40B4-BE49-F238E27FC236}">
                  <a16:creationId xmlns:a16="http://schemas.microsoft.com/office/drawing/2014/main" id="{6A4A8570-871D-4DA4-87C9-378D20F7A171}"/>
                </a:ext>
              </a:extLst>
            </p:cNvPr>
            <p:cNvSpPr>
              <a:spLocks noChangeArrowheads="1"/>
            </p:cNvSpPr>
            <p:nvPr/>
          </p:nvSpPr>
          <p:spPr bwMode="auto">
            <a:xfrm>
              <a:off x="903288" y="3667125"/>
              <a:ext cx="652463"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Tahoma" panose="020B0604030504040204" pitchFamily="34" charset="0"/>
                </a:rPr>
                <a:t>WNG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 name="Rectangle 68">
              <a:extLst>
                <a:ext uri="{FF2B5EF4-FFF2-40B4-BE49-F238E27FC236}">
                  <a16:creationId xmlns:a16="http://schemas.microsoft.com/office/drawing/2014/main" id="{E9E2F755-8A42-46B1-92B0-804206D0FF27}"/>
                </a:ext>
              </a:extLst>
            </p:cNvPr>
            <p:cNvSpPr>
              <a:spLocks noChangeArrowheads="1"/>
            </p:cNvSpPr>
            <p:nvPr/>
          </p:nvSpPr>
          <p:spPr bwMode="auto">
            <a:xfrm>
              <a:off x="6286500" y="1903413"/>
              <a:ext cx="842963" cy="463550"/>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69">
              <a:extLst>
                <a:ext uri="{FF2B5EF4-FFF2-40B4-BE49-F238E27FC236}">
                  <a16:creationId xmlns:a16="http://schemas.microsoft.com/office/drawing/2014/main" id="{489FFD2A-3E5C-4628-92CC-2A291F3E99BD}"/>
                </a:ext>
              </a:extLst>
            </p:cNvPr>
            <p:cNvSpPr>
              <a:spLocks/>
            </p:cNvSpPr>
            <p:nvPr/>
          </p:nvSpPr>
          <p:spPr bwMode="auto">
            <a:xfrm>
              <a:off x="7129463" y="1851025"/>
              <a:ext cx="52388" cy="515938"/>
            </a:xfrm>
            <a:custGeom>
              <a:avLst/>
              <a:gdLst>
                <a:gd name="T0" fmla="*/ 0 w 33"/>
                <a:gd name="T1" fmla="*/ 33 h 325"/>
                <a:gd name="T2" fmla="*/ 33 w 33"/>
                <a:gd name="T3" fmla="*/ 0 h 325"/>
                <a:gd name="T4" fmla="*/ 33 w 33"/>
                <a:gd name="T5" fmla="*/ 293 h 325"/>
                <a:gd name="T6" fmla="*/ 0 w 33"/>
                <a:gd name="T7" fmla="*/ 325 h 325"/>
                <a:gd name="T8" fmla="*/ 0 w 33"/>
                <a:gd name="T9" fmla="*/ 33 h 325"/>
              </a:gdLst>
              <a:ahLst/>
              <a:cxnLst>
                <a:cxn ang="0">
                  <a:pos x="T0" y="T1"/>
                </a:cxn>
                <a:cxn ang="0">
                  <a:pos x="T2" y="T3"/>
                </a:cxn>
                <a:cxn ang="0">
                  <a:pos x="T4" y="T5"/>
                </a:cxn>
                <a:cxn ang="0">
                  <a:pos x="T6" y="T7"/>
                </a:cxn>
                <a:cxn ang="0">
                  <a:pos x="T8" y="T9"/>
                </a:cxn>
              </a:cxnLst>
              <a:rect l="0" t="0" r="r" b="b"/>
              <a:pathLst>
                <a:path w="33" h="325">
                  <a:moveTo>
                    <a:pt x="0" y="33"/>
                  </a:moveTo>
                  <a:lnTo>
                    <a:pt x="33" y="0"/>
                  </a:lnTo>
                  <a:lnTo>
                    <a:pt x="33" y="293"/>
                  </a:lnTo>
                  <a:lnTo>
                    <a:pt x="0" y="325"/>
                  </a:lnTo>
                  <a:lnTo>
                    <a:pt x="0" y="33"/>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70">
              <a:extLst>
                <a:ext uri="{FF2B5EF4-FFF2-40B4-BE49-F238E27FC236}">
                  <a16:creationId xmlns:a16="http://schemas.microsoft.com/office/drawing/2014/main" id="{E8198B2B-74AC-4217-8DDD-4B635AC539CC}"/>
                </a:ext>
              </a:extLst>
            </p:cNvPr>
            <p:cNvSpPr>
              <a:spLocks/>
            </p:cNvSpPr>
            <p:nvPr/>
          </p:nvSpPr>
          <p:spPr bwMode="auto">
            <a:xfrm>
              <a:off x="6286500" y="1851025"/>
              <a:ext cx="895350" cy="52388"/>
            </a:xfrm>
            <a:custGeom>
              <a:avLst/>
              <a:gdLst>
                <a:gd name="T0" fmla="*/ 0 w 564"/>
                <a:gd name="T1" fmla="*/ 33 h 33"/>
                <a:gd name="T2" fmla="*/ 33 w 564"/>
                <a:gd name="T3" fmla="*/ 0 h 33"/>
                <a:gd name="T4" fmla="*/ 564 w 564"/>
                <a:gd name="T5" fmla="*/ 0 h 33"/>
                <a:gd name="T6" fmla="*/ 531 w 564"/>
                <a:gd name="T7" fmla="*/ 33 h 33"/>
                <a:gd name="T8" fmla="*/ 0 w 564"/>
                <a:gd name="T9" fmla="*/ 33 h 33"/>
              </a:gdLst>
              <a:ahLst/>
              <a:cxnLst>
                <a:cxn ang="0">
                  <a:pos x="T0" y="T1"/>
                </a:cxn>
                <a:cxn ang="0">
                  <a:pos x="T2" y="T3"/>
                </a:cxn>
                <a:cxn ang="0">
                  <a:pos x="T4" y="T5"/>
                </a:cxn>
                <a:cxn ang="0">
                  <a:pos x="T6" y="T7"/>
                </a:cxn>
                <a:cxn ang="0">
                  <a:pos x="T8" y="T9"/>
                </a:cxn>
              </a:cxnLst>
              <a:rect l="0" t="0" r="r" b="b"/>
              <a:pathLst>
                <a:path w="564" h="33">
                  <a:moveTo>
                    <a:pt x="0" y="33"/>
                  </a:moveTo>
                  <a:lnTo>
                    <a:pt x="33" y="0"/>
                  </a:lnTo>
                  <a:lnTo>
                    <a:pt x="564" y="0"/>
                  </a:lnTo>
                  <a:lnTo>
                    <a:pt x="531" y="33"/>
                  </a:lnTo>
                  <a:lnTo>
                    <a:pt x="0" y="33"/>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71">
              <a:extLst>
                <a:ext uri="{FF2B5EF4-FFF2-40B4-BE49-F238E27FC236}">
                  <a16:creationId xmlns:a16="http://schemas.microsoft.com/office/drawing/2014/main" id="{6E305468-5466-423C-BC6D-5806F3C0FA38}"/>
                </a:ext>
              </a:extLst>
            </p:cNvPr>
            <p:cNvSpPr>
              <a:spLocks/>
            </p:cNvSpPr>
            <p:nvPr/>
          </p:nvSpPr>
          <p:spPr bwMode="auto">
            <a:xfrm>
              <a:off x="6286500" y="1851025"/>
              <a:ext cx="895350" cy="515938"/>
            </a:xfrm>
            <a:custGeom>
              <a:avLst/>
              <a:gdLst>
                <a:gd name="T0" fmla="*/ 0 w 564"/>
                <a:gd name="T1" fmla="*/ 33 h 325"/>
                <a:gd name="T2" fmla="*/ 33 w 564"/>
                <a:gd name="T3" fmla="*/ 0 h 325"/>
                <a:gd name="T4" fmla="*/ 564 w 564"/>
                <a:gd name="T5" fmla="*/ 0 h 325"/>
                <a:gd name="T6" fmla="*/ 564 w 564"/>
                <a:gd name="T7" fmla="*/ 293 h 325"/>
                <a:gd name="T8" fmla="*/ 531 w 564"/>
                <a:gd name="T9" fmla="*/ 325 h 325"/>
                <a:gd name="T10" fmla="*/ 0 w 564"/>
                <a:gd name="T11" fmla="*/ 325 h 325"/>
                <a:gd name="T12" fmla="*/ 0 w 564"/>
                <a:gd name="T13" fmla="*/ 33 h 325"/>
              </a:gdLst>
              <a:ahLst/>
              <a:cxnLst>
                <a:cxn ang="0">
                  <a:pos x="T0" y="T1"/>
                </a:cxn>
                <a:cxn ang="0">
                  <a:pos x="T2" y="T3"/>
                </a:cxn>
                <a:cxn ang="0">
                  <a:pos x="T4" y="T5"/>
                </a:cxn>
                <a:cxn ang="0">
                  <a:pos x="T6" y="T7"/>
                </a:cxn>
                <a:cxn ang="0">
                  <a:pos x="T8" y="T9"/>
                </a:cxn>
                <a:cxn ang="0">
                  <a:pos x="T10" y="T11"/>
                </a:cxn>
                <a:cxn ang="0">
                  <a:pos x="T12" y="T13"/>
                </a:cxn>
              </a:cxnLst>
              <a:rect l="0" t="0" r="r" b="b"/>
              <a:pathLst>
                <a:path w="564" h="325">
                  <a:moveTo>
                    <a:pt x="0" y="33"/>
                  </a:moveTo>
                  <a:lnTo>
                    <a:pt x="33" y="0"/>
                  </a:lnTo>
                  <a:lnTo>
                    <a:pt x="564" y="0"/>
                  </a:lnTo>
                  <a:lnTo>
                    <a:pt x="564" y="293"/>
                  </a:lnTo>
                  <a:lnTo>
                    <a:pt x="531" y="325"/>
                  </a:lnTo>
                  <a:lnTo>
                    <a:pt x="0" y="325"/>
                  </a:lnTo>
                  <a:lnTo>
                    <a:pt x="0" y="33"/>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72">
              <a:extLst>
                <a:ext uri="{FF2B5EF4-FFF2-40B4-BE49-F238E27FC236}">
                  <a16:creationId xmlns:a16="http://schemas.microsoft.com/office/drawing/2014/main" id="{68292688-66FE-4161-A6D3-513667DD816F}"/>
                </a:ext>
              </a:extLst>
            </p:cNvPr>
            <p:cNvSpPr>
              <a:spLocks/>
            </p:cNvSpPr>
            <p:nvPr/>
          </p:nvSpPr>
          <p:spPr bwMode="auto">
            <a:xfrm>
              <a:off x="6286500" y="1851025"/>
              <a:ext cx="895350" cy="52388"/>
            </a:xfrm>
            <a:custGeom>
              <a:avLst/>
              <a:gdLst>
                <a:gd name="T0" fmla="*/ 0 w 564"/>
                <a:gd name="T1" fmla="*/ 33 h 33"/>
                <a:gd name="T2" fmla="*/ 531 w 564"/>
                <a:gd name="T3" fmla="*/ 33 h 33"/>
                <a:gd name="T4" fmla="*/ 564 w 564"/>
                <a:gd name="T5" fmla="*/ 0 h 33"/>
              </a:gdLst>
              <a:ahLst/>
              <a:cxnLst>
                <a:cxn ang="0">
                  <a:pos x="T0" y="T1"/>
                </a:cxn>
                <a:cxn ang="0">
                  <a:pos x="T2" y="T3"/>
                </a:cxn>
                <a:cxn ang="0">
                  <a:pos x="T4" y="T5"/>
                </a:cxn>
              </a:cxnLst>
              <a:rect l="0" t="0" r="r" b="b"/>
              <a:pathLst>
                <a:path w="564" h="33">
                  <a:moveTo>
                    <a:pt x="0" y="33"/>
                  </a:moveTo>
                  <a:lnTo>
                    <a:pt x="531" y="33"/>
                  </a:lnTo>
                  <a:lnTo>
                    <a:pt x="564"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Line 73">
              <a:extLst>
                <a:ext uri="{FF2B5EF4-FFF2-40B4-BE49-F238E27FC236}">
                  <a16:creationId xmlns:a16="http://schemas.microsoft.com/office/drawing/2014/main" id="{24930DDB-47DE-41E7-83FF-DE33D048ACB3}"/>
                </a:ext>
              </a:extLst>
            </p:cNvPr>
            <p:cNvSpPr>
              <a:spLocks noChangeShapeType="1"/>
            </p:cNvSpPr>
            <p:nvPr/>
          </p:nvSpPr>
          <p:spPr bwMode="auto">
            <a:xfrm>
              <a:off x="7129463" y="1903413"/>
              <a:ext cx="0" cy="46355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Rectangle 74">
              <a:extLst>
                <a:ext uri="{FF2B5EF4-FFF2-40B4-BE49-F238E27FC236}">
                  <a16:creationId xmlns:a16="http://schemas.microsoft.com/office/drawing/2014/main" id="{EC3CCB6E-88B8-4895-9F75-19C1C0EFEF41}"/>
                </a:ext>
              </a:extLst>
            </p:cNvPr>
            <p:cNvSpPr>
              <a:spLocks noChangeArrowheads="1"/>
            </p:cNvSpPr>
            <p:nvPr/>
          </p:nvSpPr>
          <p:spPr bwMode="auto">
            <a:xfrm>
              <a:off x="6376988" y="1968500"/>
              <a:ext cx="7302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802.11aq</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9" name="Rectangle 75">
              <a:extLst>
                <a:ext uri="{FF2B5EF4-FFF2-40B4-BE49-F238E27FC236}">
                  <a16:creationId xmlns:a16="http://schemas.microsoft.com/office/drawing/2014/main" id="{65CD18D0-794B-4303-92E1-857FD032D71A}"/>
                </a:ext>
              </a:extLst>
            </p:cNvPr>
            <p:cNvSpPr>
              <a:spLocks noChangeArrowheads="1"/>
            </p:cNvSpPr>
            <p:nvPr/>
          </p:nvSpPr>
          <p:spPr bwMode="auto">
            <a:xfrm>
              <a:off x="6562725" y="2133600"/>
              <a:ext cx="3619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PAD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0" name="Rectangle 76">
              <a:extLst>
                <a:ext uri="{FF2B5EF4-FFF2-40B4-BE49-F238E27FC236}">
                  <a16:creationId xmlns:a16="http://schemas.microsoft.com/office/drawing/2014/main" id="{A8B39F71-15C4-49F3-A74F-5568786C6122}"/>
                </a:ext>
              </a:extLst>
            </p:cNvPr>
            <p:cNvSpPr>
              <a:spLocks noChangeArrowheads="1"/>
            </p:cNvSpPr>
            <p:nvPr/>
          </p:nvSpPr>
          <p:spPr bwMode="auto">
            <a:xfrm>
              <a:off x="6308725" y="4987925"/>
              <a:ext cx="855663" cy="439738"/>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77">
              <a:extLst>
                <a:ext uri="{FF2B5EF4-FFF2-40B4-BE49-F238E27FC236}">
                  <a16:creationId xmlns:a16="http://schemas.microsoft.com/office/drawing/2014/main" id="{A8B22FC7-4BAC-4E7F-9022-2CDBB2B886BA}"/>
                </a:ext>
              </a:extLst>
            </p:cNvPr>
            <p:cNvSpPr>
              <a:spLocks/>
            </p:cNvSpPr>
            <p:nvPr/>
          </p:nvSpPr>
          <p:spPr bwMode="auto">
            <a:xfrm>
              <a:off x="7164388" y="4938713"/>
              <a:ext cx="49213" cy="488950"/>
            </a:xfrm>
            <a:custGeom>
              <a:avLst/>
              <a:gdLst>
                <a:gd name="T0" fmla="*/ 0 w 31"/>
                <a:gd name="T1" fmla="*/ 31 h 308"/>
                <a:gd name="T2" fmla="*/ 31 w 31"/>
                <a:gd name="T3" fmla="*/ 0 h 308"/>
                <a:gd name="T4" fmla="*/ 31 w 31"/>
                <a:gd name="T5" fmla="*/ 277 h 308"/>
                <a:gd name="T6" fmla="*/ 0 w 31"/>
                <a:gd name="T7" fmla="*/ 308 h 308"/>
                <a:gd name="T8" fmla="*/ 0 w 31"/>
                <a:gd name="T9" fmla="*/ 31 h 308"/>
              </a:gdLst>
              <a:ahLst/>
              <a:cxnLst>
                <a:cxn ang="0">
                  <a:pos x="T0" y="T1"/>
                </a:cxn>
                <a:cxn ang="0">
                  <a:pos x="T2" y="T3"/>
                </a:cxn>
                <a:cxn ang="0">
                  <a:pos x="T4" y="T5"/>
                </a:cxn>
                <a:cxn ang="0">
                  <a:pos x="T6" y="T7"/>
                </a:cxn>
                <a:cxn ang="0">
                  <a:pos x="T8" y="T9"/>
                </a:cxn>
              </a:cxnLst>
              <a:rect l="0" t="0" r="r" b="b"/>
              <a:pathLst>
                <a:path w="31" h="308">
                  <a:moveTo>
                    <a:pt x="0" y="31"/>
                  </a:moveTo>
                  <a:lnTo>
                    <a:pt x="31" y="0"/>
                  </a:lnTo>
                  <a:lnTo>
                    <a:pt x="31" y="277"/>
                  </a:lnTo>
                  <a:lnTo>
                    <a:pt x="0" y="308"/>
                  </a:lnTo>
                  <a:lnTo>
                    <a:pt x="0" y="31"/>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78">
              <a:extLst>
                <a:ext uri="{FF2B5EF4-FFF2-40B4-BE49-F238E27FC236}">
                  <a16:creationId xmlns:a16="http://schemas.microsoft.com/office/drawing/2014/main" id="{FEA2F900-3491-490F-8B2F-9BACE1ACFB90}"/>
                </a:ext>
              </a:extLst>
            </p:cNvPr>
            <p:cNvSpPr>
              <a:spLocks/>
            </p:cNvSpPr>
            <p:nvPr/>
          </p:nvSpPr>
          <p:spPr bwMode="auto">
            <a:xfrm>
              <a:off x="6308725" y="4938713"/>
              <a:ext cx="904875" cy="49213"/>
            </a:xfrm>
            <a:custGeom>
              <a:avLst/>
              <a:gdLst>
                <a:gd name="T0" fmla="*/ 0 w 570"/>
                <a:gd name="T1" fmla="*/ 31 h 31"/>
                <a:gd name="T2" fmla="*/ 31 w 570"/>
                <a:gd name="T3" fmla="*/ 0 h 31"/>
                <a:gd name="T4" fmla="*/ 570 w 570"/>
                <a:gd name="T5" fmla="*/ 0 h 31"/>
                <a:gd name="T6" fmla="*/ 539 w 570"/>
                <a:gd name="T7" fmla="*/ 31 h 31"/>
                <a:gd name="T8" fmla="*/ 0 w 570"/>
                <a:gd name="T9" fmla="*/ 31 h 31"/>
              </a:gdLst>
              <a:ahLst/>
              <a:cxnLst>
                <a:cxn ang="0">
                  <a:pos x="T0" y="T1"/>
                </a:cxn>
                <a:cxn ang="0">
                  <a:pos x="T2" y="T3"/>
                </a:cxn>
                <a:cxn ang="0">
                  <a:pos x="T4" y="T5"/>
                </a:cxn>
                <a:cxn ang="0">
                  <a:pos x="T6" y="T7"/>
                </a:cxn>
                <a:cxn ang="0">
                  <a:pos x="T8" y="T9"/>
                </a:cxn>
              </a:cxnLst>
              <a:rect l="0" t="0" r="r" b="b"/>
              <a:pathLst>
                <a:path w="570" h="31">
                  <a:moveTo>
                    <a:pt x="0" y="31"/>
                  </a:moveTo>
                  <a:lnTo>
                    <a:pt x="31" y="0"/>
                  </a:lnTo>
                  <a:lnTo>
                    <a:pt x="570" y="0"/>
                  </a:lnTo>
                  <a:lnTo>
                    <a:pt x="539" y="31"/>
                  </a:lnTo>
                  <a:lnTo>
                    <a:pt x="0" y="31"/>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79">
              <a:extLst>
                <a:ext uri="{FF2B5EF4-FFF2-40B4-BE49-F238E27FC236}">
                  <a16:creationId xmlns:a16="http://schemas.microsoft.com/office/drawing/2014/main" id="{8ABAE4FB-7806-47FD-834D-466F6A91199B}"/>
                </a:ext>
              </a:extLst>
            </p:cNvPr>
            <p:cNvSpPr>
              <a:spLocks/>
            </p:cNvSpPr>
            <p:nvPr/>
          </p:nvSpPr>
          <p:spPr bwMode="auto">
            <a:xfrm>
              <a:off x="6308725" y="4938713"/>
              <a:ext cx="904875" cy="488950"/>
            </a:xfrm>
            <a:custGeom>
              <a:avLst/>
              <a:gdLst>
                <a:gd name="T0" fmla="*/ 0 w 570"/>
                <a:gd name="T1" fmla="*/ 31 h 308"/>
                <a:gd name="T2" fmla="*/ 31 w 570"/>
                <a:gd name="T3" fmla="*/ 0 h 308"/>
                <a:gd name="T4" fmla="*/ 570 w 570"/>
                <a:gd name="T5" fmla="*/ 0 h 308"/>
                <a:gd name="T6" fmla="*/ 570 w 570"/>
                <a:gd name="T7" fmla="*/ 277 h 308"/>
                <a:gd name="T8" fmla="*/ 539 w 570"/>
                <a:gd name="T9" fmla="*/ 308 h 308"/>
                <a:gd name="T10" fmla="*/ 0 w 570"/>
                <a:gd name="T11" fmla="*/ 308 h 308"/>
                <a:gd name="T12" fmla="*/ 0 w 570"/>
                <a:gd name="T13" fmla="*/ 31 h 308"/>
              </a:gdLst>
              <a:ahLst/>
              <a:cxnLst>
                <a:cxn ang="0">
                  <a:pos x="T0" y="T1"/>
                </a:cxn>
                <a:cxn ang="0">
                  <a:pos x="T2" y="T3"/>
                </a:cxn>
                <a:cxn ang="0">
                  <a:pos x="T4" y="T5"/>
                </a:cxn>
                <a:cxn ang="0">
                  <a:pos x="T6" y="T7"/>
                </a:cxn>
                <a:cxn ang="0">
                  <a:pos x="T8" y="T9"/>
                </a:cxn>
                <a:cxn ang="0">
                  <a:pos x="T10" y="T11"/>
                </a:cxn>
                <a:cxn ang="0">
                  <a:pos x="T12" y="T13"/>
                </a:cxn>
              </a:cxnLst>
              <a:rect l="0" t="0" r="r" b="b"/>
              <a:pathLst>
                <a:path w="570" h="308">
                  <a:moveTo>
                    <a:pt x="0" y="31"/>
                  </a:moveTo>
                  <a:lnTo>
                    <a:pt x="31" y="0"/>
                  </a:lnTo>
                  <a:lnTo>
                    <a:pt x="570" y="0"/>
                  </a:lnTo>
                  <a:lnTo>
                    <a:pt x="570" y="277"/>
                  </a:lnTo>
                  <a:lnTo>
                    <a:pt x="539" y="308"/>
                  </a:lnTo>
                  <a:lnTo>
                    <a:pt x="0" y="308"/>
                  </a:lnTo>
                  <a:lnTo>
                    <a:pt x="0" y="31"/>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80">
              <a:extLst>
                <a:ext uri="{FF2B5EF4-FFF2-40B4-BE49-F238E27FC236}">
                  <a16:creationId xmlns:a16="http://schemas.microsoft.com/office/drawing/2014/main" id="{B020B307-8237-471C-9ED3-F71F773665D6}"/>
                </a:ext>
              </a:extLst>
            </p:cNvPr>
            <p:cNvSpPr>
              <a:spLocks/>
            </p:cNvSpPr>
            <p:nvPr/>
          </p:nvSpPr>
          <p:spPr bwMode="auto">
            <a:xfrm>
              <a:off x="6308725" y="4938713"/>
              <a:ext cx="904875" cy="49213"/>
            </a:xfrm>
            <a:custGeom>
              <a:avLst/>
              <a:gdLst>
                <a:gd name="T0" fmla="*/ 0 w 570"/>
                <a:gd name="T1" fmla="*/ 31 h 31"/>
                <a:gd name="T2" fmla="*/ 539 w 570"/>
                <a:gd name="T3" fmla="*/ 31 h 31"/>
                <a:gd name="T4" fmla="*/ 570 w 570"/>
                <a:gd name="T5" fmla="*/ 0 h 31"/>
              </a:gdLst>
              <a:ahLst/>
              <a:cxnLst>
                <a:cxn ang="0">
                  <a:pos x="T0" y="T1"/>
                </a:cxn>
                <a:cxn ang="0">
                  <a:pos x="T2" y="T3"/>
                </a:cxn>
                <a:cxn ang="0">
                  <a:pos x="T4" y="T5"/>
                </a:cxn>
              </a:cxnLst>
              <a:rect l="0" t="0" r="r" b="b"/>
              <a:pathLst>
                <a:path w="570" h="31">
                  <a:moveTo>
                    <a:pt x="0" y="31"/>
                  </a:moveTo>
                  <a:lnTo>
                    <a:pt x="539" y="31"/>
                  </a:lnTo>
                  <a:lnTo>
                    <a:pt x="570"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Line 81">
              <a:extLst>
                <a:ext uri="{FF2B5EF4-FFF2-40B4-BE49-F238E27FC236}">
                  <a16:creationId xmlns:a16="http://schemas.microsoft.com/office/drawing/2014/main" id="{A90E8BAE-A2B7-4093-9987-F4FE2724ABD8}"/>
                </a:ext>
              </a:extLst>
            </p:cNvPr>
            <p:cNvSpPr>
              <a:spLocks noChangeShapeType="1"/>
            </p:cNvSpPr>
            <p:nvPr/>
          </p:nvSpPr>
          <p:spPr bwMode="auto">
            <a:xfrm>
              <a:off x="7164388" y="4987925"/>
              <a:ext cx="0" cy="439738"/>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Rectangle 82">
              <a:extLst>
                <a:ext uri="{FF2B5EF4-FFF2-40B4-BE49-F238E27FC236}">
                  <a16:creationId xmlns:a16="http://schemas.microsoft.com/office/drawing/2014/main" id="{3A93894A-C9CF-42F5-9760-8EB5BA7BB826}"/>
                </a:ext>
              </a:extLst>
            </p:cNvPr>
            <p:cNvSpPr>
              <a:spLocks noChangeArrowheads="1"/>
            </p:cNvSpPr>
            <p:nvPr/>
          </p:nvSpPr>
          <p:spPr bwMode="auto">
            <a:xfrm>
              <a:off x="6423025" y="5038725"/>
              <a:ext cx="6921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802.11aj</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7" name="Rectangle 83">
              <a:extLst>
                <a:ext uri="{FF2B5EF4-FFF2-40B4-BE49-F238E27FC236}">
                  <a16:creationId xmlns:a16="http://schemas.microsoft.com/office/drawing/2014/main" id="{D940BAF8-78BF-411B-8CFE-7262ADF96F3B}"/>
                </a:ext>
              </a:extLst>
            </p:cNvPr>
            <p:cNvSpPr>
              <a:spLocks noChangeArrowheads="1"/>
            </p:cNvSpPr>
            <p:nvPr/>
          </p:nvSpPr>
          <p:spPr bwMode="auto">
            <a:xfrm>
              <a:off x="6494463" y="5207000"/>
              <a:ext cx="557213"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CMMW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8" name="Rectangle 84">
              <a:extLst>
                <a:ext uri="{FF2B5EF4-FFF2-40B4-BE49-F238E27FC236}">
                  <a16:creationId xmlns:a16="http://schemas.microsoft.com/office/drawing/2014/main" id="{07429835-D226-43C0-BE56-A69B1DFE757E}"/>
                </a:ext>
              </a:extLst>
            </p:cNvPr>
            <p:cNvSpPr>
              <a:spLocks noChangeArrowheads="1"/>
            </p:cNvSpPr>
            <p:nvPr/>
          </p:nvSpPr>
          <p:spPr bwMode="auto">
            <a:xfrm>
              <a:off x="6265863" y="2513013"/>
              <a:ext cx="852488" cy="463550"/>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5">
              <a:extLst>
                <a:ext uri="{FF2B5EF4-FFF2-40B4-BE49-F238E27FC236}">
                  <a16:creationId xmlns:a16="http://schemas.microsoft.com/office/drawing/2014/main" id="{9D36D389-5A14-4756-9879-BB4CB216339D}"/>
                </a:ext>
              </a:extLst>
            </p:cNvPr>
            <p:cNvSpPr>
              <a:spLocks/>
            </p:cNvSpPr>
            <p:nvPr/>
          </p:nvSpPr>
          <p:spPr bwMode="auto">
            <a:xfrm>
              <a:off x="7118350" y="2460625"/>
              <a:ext cx="52388" cy="515938"/>
            </a:xfrm>
            <a:custGeom>
              <a:avLst/>
              <a:gdLst>
                <a:gd name="T0" fmla="*/ 0 w 33"/>
                <a:gd name="T1" fmla="*/ 33 h 325"/>
                <a:gd name="T2" fmla="*/ 33 w 33"/>
                <a:gd name="T3" fmla="*/ 0 h 325"/>
                <a:gd name="T4" fmla="*/ 33 w 33"/>
                <a:gd name="T5" fmla="*/ 293 h 325"/>
                <a:gd name="T6" fmla="*/ 0 w 33"/>
                <a:gd name="T7" fmla="*/ 325 h 325"/>
                <a:gd name="T8" fmla="*/ 0 w 33"/>
                <a:gd name="T9" fmla="*/ 33 h 325"/>
              </a:gdLst>
              <a:ahLst/>
              <a:cxnLst>
                <a:cxn ang="0">
                  <a:pos x="T0" y="T1"/>
                </a:cxn>
                <a:cxn ang="0">
                  <a:pos x="T2" y="T3"/>
                </a:cxn>
                <a:cxn ang="0">
                  <a:pos x="T4" y="T5"/>
                </a:cxn>
                <a:cxn ang="0">
                  <a:pos x="T6" y="T7"/>
                </a:cxn>
                <a:cxn ang="0">
                  <a:pos x="T8" y="T9"/>
                </a:cxn>
              </a:cxnLst>
              <a:rect l="0" t="0" r="r" b="b"/>
              <a:pathLst>
                <a:path w="33" h="325">
                  <a:moveTo>
                    <a:pt x="0" y="33"/>
                  </a:moveTo>
                  <a:lnTo>
                    <a:pt x="33" y="0"/>
                  </a:lnTo>
                  <a:lnTo>
                    <a:pt x="33" y="293"/>
                  </a:lnTo>
                  <a:lnTo>
                    <a:pt x="0" y="325"/>
                  </a:lnTo>
                  <a:lnTo>
                    <a:pt x="0" y="33"/>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86">
              <a:extLst>
                <a:ext uri="{FF2B5EF4-FFF2-40B4-BE49-F238E27FC236}">
                  <a16:creationId xmlns:a16="http://schemas.microsoft.com/office/drawing/2014/main" id="{BB6E2D6C-0715-4D17-8536-A9AD9891EE25}"/>
                </a:ext>
              </a:extLst>
            </p:cNvPr>
            <p:cNvSpPr>
              <a:spLocks/>
            </p:cNvSpPr>
            <p:nvPr/>
          </p:nvSpPr>
          <p:spPr bwMode="auto">
            <a:xfrm>
              <a:off x="6265863" y="2460625"/>
              <a:ext cx="904875" cy="52388"/>
            </a:xfrm>
            <a:custGeom>
              <a:avLst/>
              <a:gdLst>
                <a:gd name="T0" fmla="*/ 0 w 570"/>
                <a:gd name="T1" fmla="*/ 33 h 33"/>
                <a:gd name="T2" fmla="*/ 33 w 570"/>
                <a:gd name="T3" fmla="*/ 0 h 33"/>
                <a:gd name="T4" fmla="*/ 570 w 570"/>
                <a:gd name="T5" fmla="*/ 0 h 33"/>
                <a:gd name="T6" fmla="*/ 537 w 570"/>
                <a:gd name="T7" fmla="*/ 33 h 33"/>
                <a:gd name="T8" fmla="*/ 0 w 570"/>
                <a:gd name="T9" fmla="*/ 33 h 33"/>
              </a:gdLst>
              <a:ahLst/>
              <a:cxnLst>
                <a:cxn ang="0">
                  <a:pos x="T0" y="T1"/>
                </a:cxn>
                <a:cxn ang="0">
                  <a:pos x="T2" y="T3"/>
                </a:cxn>
                <a:cxn ang="0">
                  <a:pos x="T4" y="T5"/>
                </a:cxn>
                <a:cxn ang="0">
                  <a:pos x="T6" y="T7"/>
                </a:cxn>
                <a:cxn ang="0">
                  <a:pos x="T8" y="T9"/>
                </a:cxn>
              </a:cxnLst>
              <a:rect l="0" t="0" r="r" b="b"/>
              <a:pathLst>
                <a:path w="570" h="33">
                  <a:moveTo>
                    <a:pt x="0" y="33"/>
                  </a:moveTo>
                  <a:lnTo>
                    <a:pt x="33" y="0"/>
                  </a:lnTo>
                  <a:lnTo>
                    <a:pt x="570" y="0"/>
                  </a:lnTo>
                  <a:lnTo>
                    <a:pt x="537" y="33"/>
                  </a:lnTo>
                  <a:lnTo>
                    <a:pt x="0" y="33"/>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87">
              <a:extLst>
                <a:ext uri="{FF2B5EF4-FFF2-40B4-BE49-F238E27FC236}">
                  <a16:creationId xmlns:a16="http://schemas.microsoft.com/office/drawing/2014/main" id="{CF201875-998B-4ABA-B938-2EBB47D45B2C}"/>
                </a:ext>
              </a:extLst>
            </p:cNvPr>
            <p:cNvSpPr>
              <a:spLocks/>
            </p:cNvSpPr>
            <p:nvPr/>
          </p:nvSpPr>
          <p:spPr bwMode="auto">
            <a:xfrm>
              <a:off x="6265863" y="2460625"/>
              <a:ext cx="904875" cy="515938"/>
            </a:xfrm>
            <a:custGeom>
              <a:avLst/>
              <a:gdLst>
                <a:gd name="T0" fmla="*/ 0 w 570"/>
                <a:gd name="T1" fmla="*/ 33 h 325"/>
                <a:gd name="T2" fmla="*/ 33 w 570"/>
                <a:gd name="T3" fmla="*/ 0 h 325"/>
                <a:gd name="T4" fmla="*/ 570 w 570"/>
                <a:gd name="T5" fmla="*/ 0 h 325"/>
                <a:gd name="T6" fmla="*/ 570 w 570"/>
                <a:gd name="T7" fmla="*/ 293 h 325"/>
                <a:gd name="T8" fmla="*/ 537 w 570"/>
                <a:gd name="T9" fmla="*/ 325 h 325"/>
                <a:gd name="T10" fmla="*/ 0 w 570"/>
                <a:gd name="T11" fmla="*/ 325 h 325"/>
                <a:gd name="T12" fmla="*/ 0 w 570"/>
                <a:gd name="T13" fmla="*/ 33 h 325"/>
              </a:gdLst>
              <a:ahLst/>
              <a:cxnLst>
                <a:cxn ang="0">
                  <a:pos x="T0" y="T1"/>
                </a:cxn>
                <a:cxn ang="0">
                  <a:pos x="T2" y="T3"/>
                </a:cxn>
                <a:cxn ang="0">
                  <a:pos x="T4" y="T5"/>
                </a:cxn>
                <a:cxn ang="0">
                  <a:pos x="T6" y="T7"/>
                </a:cxn>
                <a:cxn ang="0">
                  <a:pos x="T8" y="T9"/>
                </a:cxn>
                <a:cxn ang="0">
                  <a:pos x="T10" y="T11"/>
                </a:cxn>
                <a:cxn ang="0">
                  <a:pos x="T12" y="T13"/>
                </a:cxn>
              </a:cxnLst>
              <a:rect l="0" t="0" r="r" b="b"/>
              <a:pathLst>
                <a:path w="570" h="325">
                  <a:moveTo>
                    <a:pt x="0" y="33"/>
                  </a:moveTo>
                  <a:lnTo>
                    <a:pt x="33" y="0"/>
                  </a:lnTo>
                  <a:lnTo>
                    <a:pt x="570" y="0"/>
                  </a:lnTo>
                  <a:lnTo>
                    <a:pt x="570" y="293"/>
                  </a:lnTo>
                  <a:lnTo>
                    <a:pt x="537" y="325"/>
                  </a:lnTo>
                  <a:lnTo>
                    <a:pt x="0" y="325"/>
                  </a:lnTo>
                  <a:lnTo>
                    <a:pt x="0" y="33"/>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88">
              <a:extLst>
                <a:ext uri="{FF2B5EF4-FFF2-40B4-BE49-F238E27FC236}">
                  <a16:creationId xmlns:a16="http://schemas.microsoft.com/office/drawing/2014/main" id="{B78430A4-CB0B-4BA6-909C-44AEABE813D8}"/>
                </a:ext>
              </a:extLst>
            </p:cNvPr>
            <p:cNvSpPr>
              <a:spLocks/>
            </p:cNvSpPr>
            <p:nvPr/>
          </p:nvSpPr>
          <p:spPr bwMode="auto">
            <a:xfrm>
              <a:off x="6265863" y="2460625"/>
              <a:ext cx="904875" cy="52388"/>
            </a:xfrm>
            <a:custGeom>
              <a:avLst/>
              <a:gdLst>
                <a:gd name="T0" fmla="*/ 0 w 570"/>
                <a:gd name="T1" fmla="*/ 33 h 33"/>
                <a:gd name="T2" fmla="*/ 537 w 570"/>
                <a:gd name="T3" fmla="*/ 33 h 33"/>
                <a:gd name="T4" fmla="*/ 570 w 570"/>
                <a:gd name="T5" fmla="*/ 0 h 33"/>
              </a:gdLst>
              <a:ahLst/>
              <a:cxnLst>
                <a:cxn ang="0">
                  <a:pos x="T0" y="T1"/>
                </a:cxn>
                <a:cxn ang="0">
                  <a:pos x="T2" y="T3"/>
                </a:cxn>
                <a:cxn ang="0">
                  <a:pos x="T4" y="T5"/>
                </a:cxn>
              </a:cxnLst>
              <a:rect l="0" t="0" r="r" b="b"/>
              <a:pathLst>
                <a:path w="570" h="33">
                  <a:moveTo>
                    <a:pt x="0" y="33"/>
                  </a:moveTo>
                  <a:lnTo>
                    <a:pt x="537" y="33"/>
                  </a:lnTo>
                  <a:lnTo>
                    <a:pt x="570"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Line 89">
              <a:extLst>
                <a:ext uri="{FF2B5EF4-FFF2-40B4-BE49-F238E27FC236}">
                  <a16:creationId xmlns:a16="http://schemas.microsoft.com/office/drawing/2014/main" id="{589B9AA5-A963-4BF7-AEA4-04CF688037BA}"/>
                </a:ext>
              </a:extLst>
            </p:cNvPr>
            <p:cNvSpPr>
              <a:spLocks noChangeShapeType="1"/>
            </p:cNvSpPr>
            <p:nvPr/>
          </p:nvSpPr>
          <p:spPr bwMode="auto">
            <a:xfrm>
              <a:off x="7118350" y="2513013"/>
              <a:ext cx="0" cy="46355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Rectangle 90">
              <a:extLst>
                <a:ext uri="{FF2B5EF4-FFF2-40B4-BE49-F238E27FC236}">
                  <a16:creationId xmlns:a16="http://schemas.microsoft.com/office/drawing/2014/main" id="{26C92981-79A4-4B47-A5FA-9DBC92C520AC}"/>
                </a:ext>
              </a:extLst>
            </p:cNvPr>
            <p:cNvSpPr>
              <a:spLocks noChangeArrowheads="1"/>
            </p:cNvSpPr>
            <p:nvPr/>
          </p:nvSpPr>
          <p:spPr bwMode="auto">
            <a:xfrm>
              <a:off x="6359525" y="2576513"/>
              <a:ext cx="727075"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802.11ak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5" name="Rectangle 91">
              <a:extLst>
                <a:ext uri="{FF2B5EF4-FFF2-40B4-BE49-F238E27FC236}">
                  <a16:creationId xmlns:a16="http://schemas.microsoft.com/office/drawing/2014/main" id="{AAC13339-F8BB-4890-988C-E78E60C4AACF}"/>
                </a:ext>
              </a:extLst>
            </p:cNvPr>
            <p:cNvSpPr>
              <a:spLocks noChangeArrowheads="1"/>
            </p:cNvSpPr>
            <p:nvPr/>
          </p:nvSpPr>
          <p:spPr bwMode="auto">
            <a:xfrm>
              <a:off x="6551613" y="2741613"/>
              <a:ext cx="350838"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GLK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6" name="Rectangle 92">
              <a:extLst>
                <a:ext uri="{FF2B5EF4-FFF2-40B4-BE49-F238E27FC236}">
                  <a16:creationId xmlns:a16="http://schemas.microsoft.com/office/drawing/2014/main" id="{C4AA2EAA-163F-4238-BF0B-9F0A8416DD77}"/>
                </a:ext>
              </a:extLst>
            </p:cNvPr>
            <p:cNvSpPr>
              <a:spLocks noChangeArrowheads="1"/>
            </p:cNvSpPr>
            <p:nvPr/>
          </p:nvSpPr>
          <p:spPr bwMode="auto">
            <a:xfrm>
              <a:off x="4092575" y="3830638"/>
              <a:ext cx="857250" cy="412750"/>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93">
              <a:extLst>
                <a:ext uri="{FF2B5EF4-FFF2-40B4-BE49-F238E27FC236}">
                  <a16:creationId xmlns:a16="http://schemas.microsoft.com/office/drawing/2014/main" id="{BDA5B457-B75F-4319-A701-888D55D82212}"/>
                </a:ext>
              </a:extLst>
            </p:cNvPr>
            <p:cNvSpPr>
              <a:spLocks/>
            </p:cNvSpPr>
            <p:nvPr/>
          </p:nvSpPr>
          <p:spPr bwMode="auto">
            <a:xfrm>
              <a:off x="4949825" y="3784600"/>
              <a:ext cx="46038" cy="458788"/>
            </a:xfrm>
            <a:custGeom>
              <a:avLst/>
              <a:gdLst>
                <a:gd name="T0" fmla="*/ 0 w 29"/>
                <a:gd name="T1" fmla="*/ 29 h 289"/>
                <a:gd name="T2" fmla="*/ 29 w 29"/>
                <a:gd name="T3" fmla="*/ 0 h 289"/>
                <a:gd name="T4" fmla="*/ 29 w 29"/>
                <a:gd name="T5" fmla="*/ 259 h 289"/>
                <a:gd name="T6" fmla="*/ 0 w 29"/>
                <a:gd name="T7" fmla="*/ 289 h 289"/>
                <a:gd name="T8" fmla="*/ 0 w 29"/>
                <a:gd name="T9" fmla="*/ 29 h 289"/>
              </a:gdLst>
              <a:ahLst/>
              <a:cxnLst>
                <a:cxn ang="0">
                  <a:pos x="T0" y="T1"/>
                </a:cxn>
                <a:cxn ang="0">
                  <a:pos x="T2" y="T3"/>
                </a:cxn>
                <a:cxn ang="0">
                  <a:pos x="T4" y="T5"/>
                </a:cxn>
                <a:cxn ang="0">
                  <a:pos x="T6" y="T7"/>
                </a:cxn>
                <a:cxn ang="0">
                  <a:pos x="T8" y="T9"/>
                </a:cxn>
              </a:cxnLst>
              <a:rect l="0" t="0" r="r" b="b"/>
              <a:pathLst>
                <a:path w="29" h="289">
                  <a:moveTo>
                    <a:pt x="0" y="29"/>
                  </a:moveTo>
                  <a:lnTo>
                    <a:pt x="29" y="0"/>
                  </a:lnTo>
                  <a:lnTo>
                    <a:pt x="29" y="259"/>
                  </a:lnTo>
                  <a:lnTo>
                    <a:pt x="0" y="289"/>
                  </a:lnTo>
                  <a:lnTo>
                    <a:pt x="0" y="29"/>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94">
              <a:extLst>
                <a:ext uri="{FF2B5EF4-FFF2-40B4-BE49-F238E27FC236}">
                  <a16:creationId xmlns:a16="http://schemas.microsoft.com/office/drawing/2014/main" id="{8FECB524-5DCF-474C-B769-BB8AB91C5C12}"/>
                </a:ext>
              </a:extLst>
            </p:cNvPr>
            <p:cNvSpPr>
              <a:spLocks/>
            </p:cNvSpPr>
            <p:nvPr/>
          </p:nvSpPr>
          <p:spPr bwMode="auto">
            <a:xfrm>
              <a:off x="4038600" y="3784600"/>
              <a:ext cx="903288" cy="46038"/>
            </a:xfrm>
            <a:custGeom>
              <a:avLst/>
              <a:gdLst>
                <a:gd name="T0" fmla="*/ 0 w 569"/>
                <a:gd name="T1" fmla="*/ 29 h 29"/>
                <a:gd name="T2" fmla="*/ 29 w 569"/>
                <a:gd name="T3" fmla="*/ 0 h 29"/>
                <a:gd name="T4" fmla="*/ 569 w 569"/>
                <a:gd name="T5" fmla="*/ 0 h 29"/>
                <a:gd name="T6" fmla="*/ 540 w 569"/>
                <a:gd name="T7" fmla="*/ 29 h 29"/>
                <a:gd name="T8" fmla="*/ 0 w 569"/>
                <a:gd name="T9" fmla="*/ 29 h 29"/>
              </a:gdLst>
              <a:ahLst/>
              <a:cxnLst>
                <a:cxn ang="0">
                  <a:pos x="T0" y="T1"/>
                </a:cxn>
                <a:cxn ang="0">
                  <a:pos x="T2" y="T3"/>
                </a:cxn>
                <a:cxn ang="0">
                  <a:pos x="T4" y="T5"/>
                </a:cxn>
                <a:cxn ang="0">
                  <a:pos x="T6" y="T7"/>
                </a:cxn>
                <a:cxn ang="0">
                  <a:pos x="T8" y="T9"/>
                </a:cxn>
              </a:cxnLst>
              <a:rect l="0" t="0" r="r" b="b"/>
              <a:pathLst>
                <a:path w="569" h="29">
                  <a:moveTo>
                    <a:pt x="0" y="29"/>
                  </a:moveTo>
                  <a:lnTo>
                    <a:pt x="29" y="0"/>
                  </a:lnTo>
                  <a:lnTo>
                    <a:pt x="569" y="0"/>
                  </a:lnTo>
                  <a:lnTo>
                    <a:pt x="540" y="29"/>
                  </a:lnTo>
                  <a:lnTo>
                    <a:pt x="0" y="29"/>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95">
              <a:extLst>
                <a:ext uri="{FF2B5EF4-FFF2-40B4-BE49-F238E27FC236}">
                  <a16:creationId xmlns:a16="http://schemas.microsoft.com/office/drawing/2014/main" id="{C395001B-F7EC-4F0D-B214-E252A6543253}"/>
                </a:ext>
              </a:extLst>
            </p:cNvPr>
            <p:cNvSpPr>
              <a:spLocks/>
            </p:cNvSpPr>
            <p:nvPr/>
          </p:nvSpPr>
          <p:spPr bwMode="auto">
            <a:xfrm>
              <a:off x="4092575" y="3784600"/>
              <a:ext cx="903288" cy="458788"/>
            </a:xfrm>
            <a:custGeom>
              <a:avLst/>
              <a:gdLst>
                <a:gd name="T0" fmla="*/ 0 w 569"/>
                <a:gd name="T1" fmla="*/ 29 h 289"/>
                <a:gd name="T2" fmla="*/ 29 w 569"/>
                <a:gd name="T3" fmla="*/ 0 h 289"/>
                <a:gd name="T4" fmla="*/ 569 w 569"/>
                <a:gd name="T5" fmla="*/ 0 h 289"/>
                <a:gd name="T6" fmla="*/ 569 w 569"/>
                <a:gd name="T7" fmla="*/ 259 h 289"/>
                <a:gd name="T8" fmla="*/ 540 w 569"/>
                <a:gd name="T9" fmla="*/ 289 h 289"/>
                <a:gd name="T10" fmla="*/ 0 w 569"/>
                <a:gd name="T11" fmla="*/ 289 h 289"/>
                <a:gd name="T12" fmla="*/ 0 w 569"/>
                <a:gd name="T13" fmla="*/ 29 h 289"/>
              </a:gdLst>
              <a:ahLst/>
              <a:cxnLst>
                <a:cxn ang="0">
                  <a:pos x="T0" y="T1"/>
                </a:cxn>
                <a:cxn ang="0">
                  <a:pos x="T2" y="T3"/>
                </a:cxn>
                <a:cxn ang="0">
                  <a:pos x="T4" y="T5"/>
                </a:cxn>
                <a:cxn ang="0">
                  <a:pos x="T6" y="T7"/>
                </a:cxn>
                <a:cxn ang="0">
                  <a:pos x="T8" y="T9"/>
                </a:cxn>
                <a:cxn ang="0">
                  <a:pos x="T10" y="T11"/>
                </a:cxn>
                <a:cxn ang="0">
                  <a:pos x="T12" y="T13"/>
                </a:cxn>
              </a:cxnLst>
              <a:rect l="0" t="0" r="r" b="b"/>
              <a:pathLst>
                <a:path w="569" h="289">
                  <a:moveTo>
                    <a:pt x="0" y="29"/>
                  </a:moveTo>
                  <a:lnTo>
                    <a:pt x="29" y="0"/>
                  </a:lnTo>
                  <a:lnTo>
                    <a:pt x="569" y="0"/>
                  </a:lnTo>
                  <a:lnTo>
                    <a:pt x="569" y="259"/>
                  </a:lnTo>
                  <a:lnTo>
                    <a:pt x="540" y="289"/>
                  </a:lnTo>
                  <a:lnTo>
                    <a:pt x="0" y="289"/>
                  </a:lnTo>
                  <a:lnTo>
                    <a:pt x="0" y="29"/>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96">
              <a:extLst>
                <a:ext uri="{FF2B5EF4-FFF2-40B4-BE49-F238E27FC236}">
                  <a16:creationId xmlns:a16="http://schemas.microsoft.com/office/drawing/2014/main" id="{31DEE532-3AE9-426B-B260-D1A4DEC9BE65}"/>
                </a:ext>
              </a:extLst>
            </p:cNvPr>
            <p:cNvSpPr>
              <a:spLocks/>
            </p:cNvSpPr>
            <p:nvPr/>
          </p:nvSpPr>
          <p:spPr bwMode="auto">
            <a:xfrm>
              <a:off x="4038600" y="3784600"/>
              <a:ext cx="903288" cy="46038"/>
            </a:xfrm>
            <a:custGeom>
              <a:avLst/>
              <a:gdLst>
                <a:gd name="T0" fmla="*/ 0 w 569"/>
                <a:gd name="T1" fmla="*/ 29 h 29"/>
                <a:gd name="T2" fmla="*/ 540 w 569"/>
                <a:gd name="T3" fmla="*/ 29 h 29"/>
                <a:gd name="T4" fmla="*/ 569 w 569"/>
                <a:gd name="T5" fmla="*/ 0 h 29"/>
              </a:gdLst>
              <a:ahLst/>
              <a:cxnLst>
                <a:cxn ang="0">
                  <a:pos x="T0" y="T1"/>
                </a:cxn>
                <a:cxn ang="0">
                  <a:pos x="T2" y="T3"/>
                </a:cxn>
                <a:cxn ang="0">
                  <a:pos x="T4" y="T5"/>
                </a:cxn>
              </a:cxnLst>
              <a:rect l="0" t="0" r="r" b="b"/>
              <a:pathLst>
                <a:path w="569" h="29">
                  <a:moveTo>
                    <a:pt x="0" y="29"/>
                  </a:moveTo>
                  <a:lnTo>
                    <a:pt x="540" y="29"/>
                  </a:lnTo>
                  <a:lnTo>
                    <a:pt x="569"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Line 97">
              <a:extLst>
                <a:ext uri="{FF2B5EF4-FFF2-40B4-BE49-F238E27FC236}">
                  <a16:creationId xmlns:a16="http://schemas.microsoft.com/office/drawing/2014/main" id="{06F79F50-86D6-4729-8CBC-CB98C1C6FDE7}"/>
                </a:ext>
              </a:extLst>
            </p:cNvPr>
            <p:cNvSpPr>
              <a:spLocks noChangeShapeType="1"/>
            </p:cNvSpPr>
            <p:nvPr/>
          </p:nvSpPr>
          <p:spPr bwMode="auto">
            <a:xfrm>
              <a:off x="4949825" y="3830638"/>
              <a:ext cx="0" cy="41275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Rectangle 98">
              <a:extLst>
                <a:ext uri="{FF2B5EF4-FFF2-40B4-BE49-F238E27FC236}">
                  <a16:creationId xmlns:a16="http://schemas.microsoft.com/office/drawing/2014/main" id="{D75AB191-0806-4E07-A74E-6A3FA8018185}"/>
                </a:ext>
              </a:extLst>
            </p:cNvPr>
            <p:cNvSpPr>
              <a:spLocks noChangeArrowheads="1"/>
            </p:cNvSpPr>
            <p:nvPr/>
          </p:nvSpPr>
          <p:spPr bwMode="auto">
            <a:xfrm>
              <a:off x="4191000" y="3868738"/>
              <a:ext cx="727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802.11ax</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 name="Rectangle 99">
              <a:extLst>
                <a:ext uri="{FF2B5EF4-FFF2-40B4-BE49-F238E27FC236}">
                  <a16:creationId xmlns:a16="http://schemas.microsoft.com/office/drawing/2014/main" id="{68A7ACC9-F9E6-4DAB-AC86-080E56571ED1}"/>
                </a:ext>
              </a:extLst>
            </p:cNvPr>
            <p:cNvSpPr>
              <a:spLocks noChangeArrowheads="1"/>
            </p:cNvSpPr>
            <p:nvPr/>
          </p:nvSpPr>
          <p:spPr bwMode="auto">
            <a:xfrm>
              <a:off x="4352925" y="4037013"/>
              <a:ext cx="40640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HEW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 name="Rectangle 100">
              <a:extLst>
                <a:ext uri="{FF2B5EF4-FFF2-40B4-BE49-F238E27FC236}">
                  <a16:creationId xmlns:a16="http://schemas.microsoft.com/office/drawing/2014/main" id="{A7F18E08-35E1-4CB0-A92F-B584B53D1B68}"/>
                </a:ext>
              </a:extLst>
            </p:cNvPr>
            <p:cNvSpPr>
              <a:spLocks noChangeArrowheads="1"/>
            </p:cNvSpPr>
            <p:nvPr/>
          </p:nvSpPr>
          <p:spPr bwMode="auto">
            <a:xfrm>
              <a:off x="4100513" y="4392613"/>
              <a:ext cx="855663" cy="436563"/>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101">
              <a:extLst>
                <a:ext uri="{FF2B5EF4-FFF2-40B4-BE49-F238E27FC236}">
                  <a16:creationId xmlns:a16="http://schemas.microsoft.com/office/drawing/2014/main" id="{79143043-289D-4D02-954E-64EB9007163D}"/>
                </a:ext>
              </a:extLst>
            </p:cNvPr>
            <p:cNvSpPr>
              <a:spLocks/>
            </p:cNvSpPr>
            <p:nvPr/>
          </p:nvSpPr>
          <p:spPr bwMode="auto">
            <a:xfrm>
              <a:off x="4956175" y="4344988"/>
              <a:ext cx="49213" cy="484188"/>
            </a:xfrm>
            <a:custGeom>
              <a:avLst/>
              <a:gdLst>
                <a:gd name="T0" fmla="*/ 0 w 31"/>
                <a:gd name="T1" fmla="*/ 30 h 305"/>
                <a:gd name="T2" fmla="*/ 31 w 31"/>
                <a:gd name="T3" fmla="*/ 0 h 305"/>
                <a:gd name="T4" fmla="*/ 31 w 31"/>
                <a:gd name="T5" fmla="*/ 274 h 305"/>
                <a:gd name="T6" fmla="*/ 0 w 31"/>
                <a:gd name="T7" fmla="*/ 305 h 305"/>
                <a:gd name="T8" fmla="*/ 0 w 31"/>
                <a:gd name="T9" fmla="*/ 30 h 305"/>
              </a:gdLst>
              <a:ahLst/>
              <a:cxnLst>
                <a:cxn ang="0">
                  <a:pos x="T0" y="T1"/>
                </a:cxn>
                <a:cxn ang="0">
                  <a:pos x="T2" y="T3"/>
                </a:cxn>
                <a:cxn ang="0">
                  <a:pos x="T4" y="T5"/>
                </a:cxn>
                <a:cxn ang="0">
                  <a:pos x="T6" y="T7"/>
                </a:cxn>
                <a:cxn ang="0">
                  <a:pos x="T8" y="T9"/>
                </a:cxn>
              </a:cxnLst>
              <a:rect l="0" t="0" r="r" b="b"/>
              <a:pathLst>
                <a:path w="31" h="305">
                  <a:moveTo>
                    <a:pt x="0" y="30"/>
                  </a:moveTo>
                  <a:lnTo>
                    <a:pt x="31" y="0"/>
                  </a:lnTo>
                  <a:lnTo>
                    <a:pt x="31" y="274"/>
                  </a:lnTo>
                  <a:lnTo>
                    <a:pt x="0" y="305"/>
                  </a:lnTo>
                  <a:lnTo>
                    <a:pt x="0" y="30"/>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Freeform 102">
              <a:extLst>
                <a:ext uri="{FF2B5EF4-FFF2-40B4-BE49-F238E27FC236}">
                  <a16:creationId xmlns:a16="http://schemas.microsoft.com/office/drawing/2014/main" id="{E61361EA-921B-4672-9E41-86FD41495324}"/>
                </a:ext>
              </a:extLst>
            </p:cNvPr>
            <p:cNvSpPr>
              <a:spLocks/>
            </p:cNvSpPr>
            <p:nvPr/>
          </p:nvSpPr>
          <p:spPr bwMode="auto">
            <a:xfrm>
              <a:off x="4100513" y="4344988"/>
              <a:ext cx="904875" cy="47625"/>
            </a:xfrm>
            <a:custGeom>
              <a:avLst/>
              <a:gdLst>
                <a:gd name="T0" fmla="*/ 0 w 570"/>
                <a:gd name="T1" fmla="*/ 30 h 30"/>
                <a:gd name="T2" fmla="*/ 31 w 570"/>
                <a:gd name="T3" fmla="*/ 0 h 30"/>
                <a:gd name="T4" fmla="*/ 570 w 570"/>
                <a:gd name="T5" fmla="*/ 0 h 30"/>
                <a:gd name="T6" fmla="*/ 539 w 570"/>
                <a:gd name="T7" fmla="*/ 30 h 30"/>
                <a:gd name="T8" fmla="*/ 0 w 570"/>
                <a:gd name="T9" fmla="*/ 30 h 30"/>
              </a:gdLst>
              <a:ahLst/>
              <a:cxnLst>
                <a:cxn ang="0">
                  <a:pos x="T0" y="T1"/>
                </a:cxn>
                <a:cxn ang="0">
                  <a:pos x="T2" y="T3"/>
                </a:cxn>
                <a:cxn ang="0">
                  <a:pos x="T4" y="T5"/>
                </a:cxn>
                <a:cxn ang="0">
                  <a:pos x="T6" y="T7"/>
                </a:cxn>
                <a:cxn ang="0">
                  <a:pos x="T8" y="T9"/>
                </a:cxn>
              </a:cxnLst>
              <a:rect l="0" t="0" r="r" b="b"/>
              <a:pathLst>
                <a:path w="570" h="30">
                  <a:moveTo>
                    <a:pt x="0" y="30"/>
                  </a:moveTo>
                  <a:lnTo>
                    <a:pt x="31" y="0"/>
                  </a:lnTo>
                  <a:lnTo>
                    <a:pt x="570" y="0"/>
                  </a:lnTo>
                  <a:lnTo>
                    <a:pt x="539" y="30"/>
                  </a:lnTo>
                  <a:lnTo>
                    <a:pt x="0" y="30"/>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Freeform 103">
              <a:extLst>
                <a:ext uri="{FF2B5EF4-FFF2-40B4-BE49-F238E27FC236}">
                  <a16:creationId xmlns:a16="http://schemas.microsoft.com/office/drawing/2014/main" id="{F7CC5FFC-3183-4E89-8FC1-71AEA453A908}"/>
                </a:ext>
              </a:extLst>
            </p:cNvPr>
            <p:cNvSpPr>
              <a:spLocks/>
            </p:cNvSpPr>
            <p:nvPr/>
          </p:nvSpPr>
          <p:spPr bwMode="auto">
            <a:xfrm>
              <a:off x="4100513" y="4344988"/>
              <a:ext cx="904875" cy="484188"/>
            </a:xfrm>
            <a:custGeom>
              <a:avLst/>
              <a:gdLst>
                <a:gd name="T0" fmla="*/ 0 w 570"/>
                <a:gd name="T1" fmla="*/ 30 h 305"/>
                <a:gd name="T2" fmla="*/ 31 w 570"/>
                <a:gd name="T3" fmla="*/ 0 h 305"/>
                <a:gd name="T4" fmla="*/ 570 w 570"/>
                <a:gd name="T5" fmla="*/ 0 h 305"/>
                <a:gd name="T6" fmla="*/ 570 w 570"/>
                <a:gd name="T7" fmla="*/ 274 h 305"/>
                <a:gd name="T8" fmla="*/ 539 w 570"/>
                <a:gd name="T9" fmla="*/ 305 h 305"/>
                <a:gd name="T10" fmla="*/ 0 w 570"/>
                <a:gd name="T11" fmla="*/ 305 h 305"/>
                <a:gd name="T12" fmla="*/ 0 w 570"/>
                <a:gd name="T13" fmla="*/ 30 h 305"/>
              </a:gdLst>
              <a:ahLst/>
              <a:cxnLst>
                <a:cxn ang="0">
                  <a:pos x="T0" y="T1"/>
                </a:cxn>
                <a:cxn ang="0">
                  <a:pos x="T2" y="T3"/>
                </a:cxn>
                <a:cxn ang="0">
                  <a:pos x="T4" y="T5"/>
                </a:cxn>
                <a:cxn ang="0">
                  <a:pos x="T6" y="T7"/>
                </a:cxn>
                <a:cxn ang="0">
                  <a:pos x="T8" y="T9"/>
                </a:cxn>
                <a:cxn ang="0">
                  <a:pos x="T10" y="T11"/>
                </a:cxn>
                <a:cxn ang="0">
                  <a:pos x="T12" y="T13"/>
                </a:cxn>
              </a:cxnLst>
              <a:rect l="0" t="0" r="r" b="b"/>
              <a:pathLst>
                <a:path w="570" h="305">
                  <a:moveTo>
                    <a:pt x="0" y="30"/>
                  </a:moveTo>
                  <a:lnTo>
                    <a:pt x="31" y="0"/>
                  </a:lnTo>
                  <a:lnTo>
                    <a:pt x="570" y="0"/>
                  </a:lnTo>
                  <a:lnTo>
                    <a:pt x="570" y="274"/>
                  </a:lnTo>
                  <a:lnTo>
                    <a:pt x="539" y="305"/>
                  </a:lnTo>
                  <a:lnTo>
                    <a:pt x="0" y="305"/>
                  </a:lnTo>
                  <a:lnTo>
                    <a:pt x="0" y="30"/>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104">
              <a:extLst>
                <a:ext uri="{FF2B5EF4-FFF2-40B4-BE49-F238E27FC236}">
                  <a16:creationId xmlns:a16="http://schemas.microsoft.com/office/drawing/2014/main" id="{7CD2C07C-B7C2-4A0F-B116-1D94531B03DC}"/>
                </a:ext>
              </a:extLst>
            </p:cNvPr>
            <p:cNvSpPr>
              <a:spLocks/>
            </p:cNvSpPr>
            <p:nvPr/>
          </p:nvSpPr>
          <p:spPr bwMode="auto">
            <a:xfrm>
              <a:off x="4100513" y="4344988"/>
              <a:ext cx="904875" cy="47625"/>
            </a:xfrm>
            <a:custGeom>
              <a:avLst/>
              <a:gdLst>
                <a:gd name="T0" fmla="*/ 0 w 570"/>
                <a:gd name="T1" fmla="*/ 30 h 30"/>
                <a:gd name="T2" fmla="*/ 539 w 570"/>
                <a:gd name="T3" fmla="*/ 30 h 30"/>
                <a:gd name="T4" fmla="*/ 570 w 570"/>
                <a:gd name="T5" fmla="*/ 0 h 30"/>
              </a:gdLst>
              <a:ahLst/>
              <a:cxnLst>
                <a:cxn ang="0">
                  <a:pos x="T0" y="T1"/>
                </a:cxn>
                <a:cxn ang="0">
                  <a:pos x="T2" y="T3"/>
                </a:cxn>
                <a:cxn ang="0">
                  <a:pos x="T4" y="T5"/>
                </a:cxn>
              </a:cxnLst>
              <a:rect l="0" t="0" r="r" b="b"/>
              <a:pathLst>
                <a:path w="570" h="30">
                  <a:moveTo>
                    <a:pt x="0" y="30"/>
                  </a:moveTo>
                  <a:lnTo>
                    <a:pt x="539" y="30"/>
                  </a:lnTo>
                  <a:lnTo>
                    <a:pt x="570"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Line 105">
              <a:extLst>
                <a:ext uri="{FF2B5EF4-FFF2-40B4-BE49-F238E27FC236}">
                  <a16:creationId xmlns:a16="http://schemas.microsoft.com/office/drawing/2014/main" id="{8FC95A34-8C8D-4D8A-ACF1-FC399BB64D21}"/>
                </a:ext>
              </a:extLst>
            </p:cNvPr>
            <p:cNvSpPr>
              <a:spLocks noChangeShapeType="1"/>
            </p:cNvSpPr>
            <p:nvPr/>
          </p:nvSpPr>
          <p:spPr bwMode="auto">
            <a:xfrm>
              <a:off x="4956175" y="4392613"/>
              <a:ext cx="0" cy="436563"/>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Rectangle 106">
              <a:extLst>
                <a:ext uri="{FF2B5EF4-FFF2-40B4-BE49-F238E27FC236}">
                  <a16:creationId xmlns:a16="http://schemas.microsoft.com/office/drawing/2014/main" id="{C5E3A98A-A1D6-4A19-8084-422B26705A0F}"/>
                </a:ext>
              </a:extLst>
            </p:cNvPr>
            <p:cNvSpPr>
              <a:spLocks noChangeArrowheads="1"/>
            </p:cNvSpPr>
            <p:nvPr/>
          </p:nvSpPr>
          <p:spPr bwMode="auto">
            <a:xfrm>
              <a:off x="4202113" y="4443413"/>
              <a:ext cx="72390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802.11ay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 name="Rectangle 107">
              <a:extLst>
                <a:ext uri="{FF2B5EF4-FFF2-40B4-BE49-F238E27FC236}">
                  <a16:creationId xmlns:a16="http://schemas.microsoft.com/office/drawing/2014/main" id="{51A7C03A-D9C5-4EC6-A2DA-C5D08CE225E0}"/>
                </a:ext>
              </a:extLst>
            </p:cNvPr>
            <p:cNvSpPr>
              <a:spLocks noChangeArrowheads="1"/>
            </p:cNvSpPr>
            <p:nvPr/>
          </p:nvSpPr>
          <p:spPr bwMode="auto">
            <a:xfrm>
              <a:off x="4332288" y="4608513"/>
              <a:ext cx="4603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NG60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 name="Rectangle 108">
              <a:extLst>
                <a:ext uri="{FF2B5EF4-FFF2-40B4-BE49-F238E27FC236}">
                  <a16:creationId xmlns:a16="http://schemas.microsoft.com/office/drawing/2014/main" id="{C6067F01-4677-4189-B170-CEEEF8AAC3B1}"/>
                </a:ext>
              </a:extLst>
            </p:cNvPr>
            <p:cNvSpPr>
              <a:spLocks noChangeArrowheads="1"/>
            </p:cNvSpPr>
            <p:nvPr/>
          </p:nvSpPr>
          <p:spPr bwMode="auto">
            <a:xfrm>
              <a:off x="7615238" y="1789113"/>
              <a:ext cx="796925" cy="385445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Freeform 109">
              <a:extLst>
                <a:ext uri="{FF2B5EF4-FFF2-40B4-BE49-F238E27FC236}">
                  <a16:creationId xmlns:a16="http://schemas.microsoft.com/office/drawing/2014/main" id="{AB7A6DC0-1F4B-4790-BE63-B0129AB2178F}"/>
                </a:ext>
              </a:extLst>
            </p:cNvPr>
            <p:cNvSpPr>
              <a:spLocks/>
            </p:cNvSpPr>
            <p:nvPr/>
          </p:nvSpPr>
          <p:spPr bwMode="auto">
            <a:xfrm>
              <a:off x="8412163" y="1751013"/>
              <a:ext cx="38100" cy="3892550"/>
            </a:xfrm>
            <a:custGeom>
              <a:avLst/>
              <a:gdLst>
                <a:gd name="T0" fmla="*/ 0 w 24"/>
                <a:gd name="T1" fmla="*/ 24 h 2452"/>
                <a:gd name="T2" fmla="*/ 24 w 24"/>
                <a:gd name="T3" fmla="*/ 0 h 2452"/>
                <a:gd name="T4" fmla="*/ 24 w 24"/>
                <a:gd name="T5" fmla="*/ 2428 h 2452"/>
                <a:gd name="T6" fmla="*/ 0 w 24"/>
                <a:gd name="T7" fmla="*/ 2452 h 2452"/>
                <a:gd name="T8" fmla="*/ 0 w 24"/>
                <a:gd name="T9" fmla="*/ 24 h 2452"/>
              </a:gdLst>
              <a:ahLst/>
              <a:cxnLst>
                <a:cxn ang="0">
                  <a:pos x="T0" y="T1"/>
                </a:cxn>
                <a:cxn ang="0">
                  <a:pos x="T2" y="T3"/>
                </a:cxn>
                <a:cxn ang="0">
                  <a:pos x="T4" y="T5"/>
                </a:cxn>
                <a:cxn ang="0">
                  <a:pos x="T6" y="T7"/>
                </a:cxn>
                <a:cxn ang="0">
                  <a:pos x="T8" y="T9"/>
                </a:cxn>
              </a:cxnLst>
              <a:rect l="0" t="0" r="r" b="b"/>
              <a:pathLst>
                <a:path w="24" h="2452">
                  <a:moveTo>
                    <a:pt x="0" y="24"/>
                  </a:moveTo>
                  <a:lnTo>
                    <a:pt x="24" y="0"/>
                  </a:lnTo>
                  <a:lnTo>
                    <a:pt x="24" y="2428"/>
                  </a:lnTo>
                  <a:lnTo>
                    <a:pt x="0" y="2452"/>
                  </a:lnTo>
                  <a:lnTo>
                    <a:pt x="0" y="24"/>
                  </a:lnTo>
                  <a:close/>
                </a:path>
              </a:pathLst>
            </a:custGeom>
            <a:solidFill>
              <a:srgbClr val="CD9A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 name="Freeform 110">
              <a:extLst>
                <a:ext uri="{FF2B5EF4-FFF2-40B4-BE49-F238E27FC236}">
                  <a16:creationId xmlns:a16="http://schemas.microsoft.com/office/drawing/2014/main" id="{95A4192C-3E68-435E-AF4C-8D915765999E}"/>
                </a:ext>
              </a:extLst>
            </p:cNvPr>
            <p:cNvSpPr>
              <a:spLocks/>
            </p:cNvSpPr>
            <p:nvPr/>
          </p:nvSpPr>
          <p:spPr bwMode="auto">
            <a:xfrm>
              <a:off x="7615238" y="1751013"/>
              <a:ext cx="835025" cy="38100"/>
            </a:xfrm>
            <a:custGeom>
              <a:avLst/>
              <a:gdLst>
                <a:gd name="T0" fmla="*/ 0 w 526"/>
                <a:gd name="T1" fmla="*/ 24 h 24"/>
                <a:gd name="T2" fmla="*/ 24 w 526"/>
                <a:gd name="T3" fmla="*/ 0 h 24"/>
                <a:gd name="T4" fmla="*/ 526 w 526"/>
                <a:gd name="T5" fmla="*/ 0 h 24"/>
                <a:gd name="T6" fmla="*/ 502 w 526"/>
                <a:gd name="T7" fmla="*/ 24 h 24"/>
                <a:gd name="T8" fmla="*/ 0 w 526"/>
                <a:gd name="T9" fmla="*/ 24 h 24"/>
              </a:gdLst>
              <a:ahLst/>
              <a:cxnLst>
                <a:cxn ang="0">
                  <a:pos x="T0" y="T1"/>
                </a:cxn>
                <a:cxn ang="0">
                  <a:pos x="T2" y="T3"/>
                </a:cxn>
                <a:cxn ang="0">
                  <a:pos x="T4" y="T5"/>
                </a:cxn>
                <a:cxn ang="0">
                  <a:pos x="T6" y="T7"/>
                </a:cxn>
                <a:cxn ang="0">
                  <a:pos x="T8" y="T9"/>
                </a:cxn>
              </a:cxnLst>
              <a:rect l="0" t="0" r="r" b="b"/>
              <a:pathLst>
                <a:path w="526" h="24">
                  <a:moveTo>
                    <a:pt x="0" y="24"/>
                  </a:moveTo>
                  <a:lnTo>
                    <a:pt x="24" y="0"/>
                  </a:lnTo>
                  <a:lnTo>
                    <a:pt x="526" y="0"/>
                  </a:lnTo>
                  <a:lnTo>
                    <a:pt x="502" y="24"/>
                  </a:lnTo>
                  <a:lnTo>
                    <a:pt x="0" y="24"/>
                  </a:lnTo>
                  <a:close/>
                </a:path>
              </a:pathLst>
            </a:custGeom>
            <a:solidFill>
              <a:srgbClr val="FFCC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Freeform 111">
              <a:extLst>
                <a:ext uri="{FF2B5EF4-FFF2-40B4-BE49-F238E27FC236}">
                  <a16:creationId xmlns:a16="http://schemas.microsoft.com/office/drawing/2014/main" id="{F3E603F1-2E0F-4723-A34F-7B8FFCE967F8}"/>
                </a:ext>
              </a:extLst>
            </p:cNvPr>
            <p:cNvSpPr>
              <a:spLocks/>
            </p:cNvSpPr>
            <p:nvPr/>
          </p:nvSpPr>
          <p:spPr bwMode="auto">
            <a:xfrm>
              <a:off x="7615238" y="1751013"/>
              <a:ext cx="835025" cy="3892550"/>
            </a:xfrm>
            <a:custGeom>
              <a:avLst/>
              <a:gdLst>
                <a:gd name="T0" fmla="*/ 0 w 526"/>
                <a:gd name="T1" fmla="*/ 24 h 2452"/>
                <a:gd name="T2" fmla="*/ 24 w 526"/>
                <a:gd name="T3" fmla="*/ 0 h 2452"/>
                <a:gd name="T4" fmla="*/ 526 w 526"/>
                <a:gd name="T5" fmla="*/ 0 h 2452"/>
                <a:gd name="T6" fmla="*/ 526 w 526"/>
                <a:gd name="T7" fmla="*/ 2428 h 2452"/>
                <a:gd name="T8" fmla="*/ 502 w 526"/>
                <a:gd name="T9" fmla="*/ 2452 h 2452"/>
                <a:gd name="T10" fmla="*/ 0 w 526"/>
                <a:gd name="T11" fmla="*/ 2452 h 2452"/>
                <a:gd name="T12" fmla="*/ 0 w 526"/>
                <a:gd name="T13" fmla="*/ 24 h 2452"/>
              </a:gdLst>
              <a:ahLst/>
              <a:cxnLst>
                <a:cxn ang="0">
                  <a:pos x="T0" y="T1"/>
                </a:cxn>
                <a:cxn ang="0">
                  <a:pos x="T2" y="T3"/>
                </a:cxn>
                <a:cxn ang="0">
                  <a:pos x="T4" y="T5"/>
                </a:cxn>
                <a:cxn ang="0">
                  <a:pos x="T6" y="T7"/>
                </a:cxn>
                <a:cxn ang="0">
                  <a:pos x="T8" y="T9"/>
                </a:cxn>
                <a:cxn ang="0">
                  <a:pos x="T10" y="T11"/>
                </a:cxn>
                <a:cxn ang="0">
                  <a:pos x="T12" y="T13"/>
                </a:cxn>
              </a:cxnLst>
              <a:rect l="0" t="0" r="r" b="b"/>
              <a:pathLst>
                <a:path w="526" h="2452">
                  <a:moveTo>
                    <a:pt x="0" y="24"/>
                  </a:moveTo>
                  <a:lnTo>
                    <a:pt x="24" y="0"/>
                  </a:lnTo>
                  <a:lnTo>
                    <a:pt x="526" y="0"/>
                  </a:lnTo>
                  <a:lnTo>
                    <a:pt x="526" y="2428"/>
                  </a:lnTo>
                  <a:lnTo>
                    <a:pt x="502" y="2452"/>
                  </a:lnTo>
                  <a:lnTo>
                    <a:pt x="0" y="2452"/>
                  </a:lnTo>
                  <a:lnTo>
                    <a:pt x="0" y="24"/>
                  </a:lnTo>
                  <a:close/>
                </a:path>
              </a:pathLst>
            </a:cu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Freeform 112">
              <a:extLst>
                <a:ext uri="{FF2B5EF4-FFF2-40B4-BE49-F238E27FC236}">
                  <a16:creationId xmlns:a16="http://schemas.microsoft.com/office/drawing/2014/main" id="{ABA67990-919E-414B-816E-5B0830500A2A}"/>
                </a:ext>
              </a:extLst>
            </p:cNvPr>
            <p:cNvSpPr>
              <a:spLocks/>
            </p:cNvSpPr>
            <p:nvPr/>
          </p:nvSpPr>
          <p:spPr bwMode="auto">
            <a:xfrm>
              <a:off x="7615238" y="1751013"/>
              <a:ext cx="835025" cy="38100"/>
            </a:xfrm>
            <a:custGeom>
              <a:avLst/>
              <a:gdLst>
                <a:gd name="T0" fmla="*/ 0 w 526"/>
                <a:gd name="T1" fmla="*/ 24 h 24"/>
                <a:gd name="T2" fmla="*/ 502 w 526"/>
                <a:gd name="T3" fmla="*/ 24 h 24"/>
                <a:gd name="T4" fmla="*/ 526 w 526"/>
                <a:gd name="T5" fmla="*/ 0 h 24"/>
              </a:gdLst>
              <a:ahLst/>
              <a:cxnLst>
                <a:cxn ang="0">
                  <a:pos x="T0" y="T1"/>
                </a:cxn>
                <a:cxn ang="0">
                  <a:pos x="T2" y="T3"/>
                </a:cxn>
                <a:cxn ang="0">
                  <a:pos x="T4" y="T5"/>
                </a:cxn>
              </a:cxnLst>
              <a:rect l="0" t="0" r="r" b="b"/>
              <a:pathLst>
                <a:path w="526" h="24">
                  <a:moveTo>
                    <a:pt x="0" y="24"/>
                  </a:moveTo>
                  <a:lnTo>
                    <a:pt x="502" y="24"/>
                  </a:lnTo>
                  <a:lnTo>
                    <a:pt x="526" y="0"/>
                  </a:lnTo>
                </a:path>
              </a:pathLst>
            </a:cu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Line 113">
              <a:extLst>
                <a:ext uri="{FF2B5EF4-FFF2-40B4-BE49-F238E27FC236}">
                  <a16:creationId xmlns:a16="http://schemas.microsoft.com/office/drawing/2014/main" id="{BFF91663-56AD-4A6D-83A1-8902C91F2479}"/>
                </a:ext>
              </a:extLst>
            </p:cNvPr>
            <p:cNvSpPr>
              <a:spLocks noChangeShapeType="1"/>
            </p:cNvSpPr>
            <p:nvPr/>
          </p:nvSpPr>
          <p:spPr bwMode="auto">
            <a:xfrm>
              <a:off x="8412163" y="1789113"/>
              <a:ext cx="0" cy="385445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Rectangle 114">
              <a:extLst>
                <a:ext uri="{FF2B5EF4-FFF2-40B4-BE49-F238E27FC236}">
                  <a16:creationId xmlns:a16="http://schemas.microsoft.com/office/drawing/2014/main" id="{CF87CA21-96B1-4072-848F-62FDD70F109F}"/>
                </a:ext>
              </a:extLst>
            </p:cNvPr>
            <p:cNvSpPr>
              <a:spLocks noChangeArrowheads="1"/>
            </p:cNvSpPr>
            <p:nvPr/>
          </p:nvSpPr>
          <p:spPr bwMode="auto">
            <a:xfrm>
              <a:off x="7770813" y="3529013"/>
              <a:ext cx="5857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Arial" panose="020B0604020202020204" pitchFamily="34" charset="0"/>
                </a:rPr>
                <a:t>802.11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 name="Rectangle 115">
              <a:extLst>
                <a:ext uri="{FF2B5EF4-FFF2-40B4-BE49-F238E27FC236}">
                  <a16:creationId xmlns:a16="http://schemas.microsoft.com/office/drawing/2014/main" id="{368D9FCE-3F94-4B4D-80F1-CF7D8595C400}"/>
                </a:ext>
              </a:extLst>
            </p:cNvPr>
            <p:cNvSpPr>
              <a:spLocks noChangeArrowheads="1"/>
            </p:cNvSpPr>
            <p:nvPr/>
          </p:nvSpPr>
          <p:spPr bwMode="auto">
            <a:xfrm>
              <a:off x="7808913" y="3725863"/>
              <a:ext cx="1333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 name="Rectangle 116">
              <a:extLst>
                <a:ext uri="{FF2B5EF4-FFF2-40B4-BE49-F238E27FC236}">
                  <a16:creationId xmlns:a16="http://schemas.microsoft.com/office/drawing/2014/main" id="{1A42173F-917D-45BA-A246-FB6CF37CBFD6}"/>
                </a:ext>
              </a:extLst>
            </p:cNvPr>
            <p:cNvSpPr>
              <a:spLocks noChangeArrowheads="1"/>
            </p:cNvSpPr>
            <p:nvPr/>
          </p:nvSpPr>
          <p:spPr bwMode="auto">
            <a:xfrm>
              <a:off x="7864475" y="3725863"/>
              <a:ext cx="44608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Arial" panose="020B0604020202020204" pitchFamily="34" charset="0"/>
                </a:rPr>
                <a:t>2016</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 name="Rectangle 117">
              <a:extLst>
                <a:ext uri="{FF2B5EF4-FFF2-40B4-BE49-F238E27FC236}">
                  <a16:creationId xmlns:a16="http://schemas.microsoft.com/office/drawing/2014/main" id="{E747C045-0117-40CB-AEEC-C8D41D564C84}"/>
                </a:ext>
              </a:extLst>
            </p:cNvPr>
            <p:cNvSpPr>
              <a:spLocks noChangeArrowheads="1"/>
            </p:cNvSpPr>
            <p:nvPr/>
          </p:nvSpPr>
          <p:spPr bwMode="auto">
            <a:xfrm>
              <a:off x="4146550" y="2646363"/>
              <a:ext cx="855663" cy="434975"/>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Freeform 118">
              <a:extLst>
                <a:ext uri="{FF2B5EF4-FFF2-40B4-BE49-F238E27FC236}">
                  <a16:creationId xmlns:a16="http://schemas.microsoft.com/office/drawing/2014/main" id="{7A502B60-A50F-410A-A2E1-0D6A691176B9}"/>
                </a:ext>
              </a:extLst>
            </p:cNvPr>
            <p:cNvSpPr>
              <a:spLocks/>
            </p:cNvSpPr>
            <p:nvPr/>
          </p:nvSpPr>
          <p:spPr bwMode="auto">
            <a:xfrm>
              <a:off x="5002212" y="2597150"/>
              <a:ext cx="49213" cy="484188"/>
            </a:xfrm>
            <a:custGeom>
              <a:avLst/>
              <a:gdLst>
                <a:gd name="T0" fmla="*/ 0 w 31"/>
                <a:gd name="T1" fmla="*/ 31 h 305"/>
                <a:gd name="T2" fmla="*/ 31 w 31"/>
                <a:gd name="T3" fmla="*/ 0 h 305"/>
                <a:gd name="T4" fmla="*/ 31 w 31"/>
                <a:gd name="T5" fmla="*/ 274 h 305"/>
                <a:gd name="T6" fmla="*/ 0 w 31"/>
                <a:gd name="T7" fmla="*/ 305 h 305"/>
                <a:gd name="T8" fmla="*/ 0 w 31"/>
                <a:gd name="T9" fmla="*/ 31 h 305"/>
              </a:gdLst>
              <a:ahLst/>
              <a:cxnLst>
                <a:cxn ang="0">
                  <a:pos x="T0" y="T1"/>
                </a:cxn>
                <a:cxn ang="0">
                  <a:pos x="T2" y="T3"/>
                </a:cxn>
                <a:cxn ang="0">
                  <a:pos x="T4" y="T5"/>
                </a:cxn>
                <a:cxn ang="0">
                  <a:pos x="T6" y="T7"/>
                </a:cxn>
                <a:cxn ang="0">
                  <a:pos x="T8" y="T9"/>
                </a:cxn>
              </a:cxnLst>
              <a:rect l="0" t="0" r="r" b="b"/>
              <a:pathLst>
                <a:path w="31" h="305">
                  <a:moveTo>
                    <a:pt x="0" y="31"/>
                  </a:moveTo>
                  <a:lnTo>
                    <a:pt x="31" y="0"/>
                  </a:lnTo>
                  <a:lnTo>
                    <a:pt x="31" y="274"/>
                  </a:lnTo>
                  <a:lnTo>
                    <a:pt x="0" y="305"/>
                  </a:lnTo>
                  <a:lnTo>
                    <a:pt x="0" y="31"/>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Freeform 119">
              <a:extLst>
                <a:ext uri="{FF2B5EF4-FFF2-40B4-BE49-F238E27FC236}">
                  <a16:creationId xmlns:a16="http://schemas.microsoft.com/office/drawing/2014/main" id="{84F6EB69-F1F2-411D-9DDA-F250E4641021}"/>
                </a:ext>
              </a:extLst>
            </p:cNvPr>
            <p:cNvSpPr>
              <a:spLocks/>
            </p:cNvSpPr>
            <p:nvPr/>
          </p:nvSpPr>
          <p:spPr bwMode="auto">
            <a:xfrm>
              <a:off x="4146550" y="2597150"/>
              <a:ext cx="904875" cy="49213"/>
            </a:xfrm>
            <a:custGeom>
              <a:avLst/>
              <a:gdLst>
                <a:gd name="T0" fmla="*/ 0 w 570"/>
                <a:gd name="T1" fmla="*/ 31 h 31"/>
                <a:gd name="T2" fmla="*/ 31 w 570"/>
                <a:gd name="T3" fmla="*/ 0 h 31"/>
                <a:gd name="T4" fmla="*/ 570 w 570"/>
                <a:gd name="T5" fmla="*/ 0 h 31"/>
                <a:gd name="T6" fmla="*/ 539 w 570"/>
                <a:gd name="T7" fmla="*/ 31 h 31"/>
                <a:gd name="T8" fmla="*/ 0 w 570"/>
                <a:gd name="T9" fmla="*/ 31 h 31"/>
              </a:gdLst>
              <a:ahLst/>
              <a:cxnLst>
                <a:cxn ang="0">
                  <a:pos x="T0" y="T1"/>
                </a:cxn>
                <a:cxn ang="0">
                  <a:pos x="T2" y="T3"/>
                </a:cxn>
                <a:cxn ang="0">
                  <a:pos x="T4" y="T5"/>
                </a:cxn>
                <a:cxn ang="0">
                  <a:pos x="T6" y="T7"/>
                </a:cxn>
                <a:cxn ang="0">
                  <a:pos x="T8" y="T9"/>
                </a:cxn>
              </a:cxnLst>
              <a:rect l="0" t="0" r="r" b="b"/>
              <a:pathLst>
                <a:path w="570" h="31">
                  <a:moveTo>
                    <a:pt x="0" y="31"/>
                  </a:moveTo>
                  <a:lnTo>
                    <a:pt x="31" y="0"/>
                  </a:lnTo>
                  <a:lnTo>
                    <a:pt x="570" y="0"/>
                  </a:lnTo>
                  <a:lnTo>
                    <a:pt x="539" y="31"/>
                  </a:lnTo>
                  <a:lnTo>
                    <a:pt x="0" y="31"/>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Freeform 120">
              <a:extLst>
                <a:ext uri="{FF2B5EF4-FFF2-40B4-BE49-F238E27FC236}">
                  <a16:creationId xmlns:a16="http://schemas.microsoft.com/office/drawing/2014/main" id="{A347A523-5A73-4F8B-89C7-79F34F46C3D2}"/>
                </a:ext>
              </a:extLst>
            </p:cNvPr>
            <p:cNvSpPr>
              <a:spLocks/>
            </p:cNvSpPr>
            <p:nvPr/>
          </p:nvSpPr>
          <p:spPr bwMode="auto">
            <a:xfrm>
              <a:off x="4146550" y="2597150"/>
              <a:ext cx="904875" cy="484188"/>
            </a:xfrm>
            <a:custGeom>
              <a:avLst/>
              <a:gdLst>
                <a:gd name="T0" fmla="*/ 0 w 570"/>
                <a:gd name="T1" fmla="*/ 31 h 305"/>
                <a:gd name="T2" fmla="*/ 31 w 570"/>
                <a:gd name="T3" fmla="*/ 0 h 305"/>
                <a:gd name="T4" fmla="*/ 570 w 570"/>
                <a:gd name="T5" fmla="*/ 0 h 305"/>
                <a:gd name="T6" fmla="*/ 570 w 570"/>
                <a:gd name="T7" fmla="*/ 274 h 305"/>
                <a:gd name="T8" fmla="*/ 539 w 570"/>
                <a:gd name="T9" fmla="*/ 305 h 305"/>
                <a:gd name="T10" fmla="*/ 0 w 570"/>
                <a:gd name="T11" fmla="*/ 305 h 305"/>
                <a:gd name="T12" fmla="*/ 0 w 570"/>
                <a:gd name="T13" fmla="*/ 31 h 305"/>
              </a:gdLst>
              <a:ahLst/>
              <a:cxnLst>
                <a:cxn ang="0">
                  <a:pos x="T0" y="T1"/>
                </a:cxn>
                <a:cxn ang="0">
                  <a:pos x="T2" y="T3"/>
                </a:cxn>
                <a:cxn ang="0">
                  <a:pos x="T4" y="T5"/>
                </a:cxn>
                <a:cxn ang="0">
                  <a:pos x="T6" y="T7"/>
                </a:cxn>
                <a:cxn ang="0">
                  <a:pos x="T8" y="T9"/>
                </a:cxn>
                <a:cxn ang="0">
                  <a:pos x="T10" y="T11"/>
                </a:cxn>
                <a:cxn ang="0">
                  <a:pos x="T12" y="T13"/>
                </a:cxn>
              </a:cxnLst>
              <a:rect l="0" t="0" r="r" b="b"/>
              <a:pathLst>
                <a:path w="570" h="305">
                  <a:moveTo>
                    <a:pt x="0" y="31"/>
                  </a:moveTo>
                  <a:lnTo>
                    <a:pt x="31" y="0"/>
                  </a:lnTo>
                  <a:lnTo>
                    <a:pt x="570" y="0"/>
                  </a:lnTo>
                  <a:lnTo>
                    <a:pt x="570" y="274"/>
                  </a:lnTo>
                  <a:lnTo>
                    <a:pt x="539" y="305"/>
                  </a:lnTo>
                  <a:lnTo>
                    <a:pt x="0" y="305"/>
                  </a:lnTo>
                  <a:lnTo>
                    <a:pt x="0" y="31"/>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 name="Freeform 121">
              <a:extLst>
                <a:ext uri="{FF2B5EF4-FFF2-40B4-BE49-F238E27FC236}">
                  <a16:creationId xmlns:a16="http://schemas.microsoft.com/office/drawing/2014/main" id="{6B9994F5-B9CD-4ADF-934E-A3176A7E3318}"/>
                </a:ext>
              </a:extLst>
            </p:cNvPr>
            <p:cNvSpPr>
              <a:spLocks/>
            </p:cNvSpPr>
            <p:nvPr/>
          </p:nvSpPr>
          <p:spPr bwMode="auto">
            <a:xfrm>
              <a:off x="4146550" y="2597150"/>
              <a:ext cx="904875" cy="49213"/>
            </a:xfrm>
            <a:custGeom>
              <a:avLst/>
              <a:gdLst>
                <a:gd name="T0" fmla="*/ 0 w 570"/>
                <a:gd name="T1" fmla="*/ 31 h 31"/>
                <a:gd name="T2" fmla="*/ 539 w 570"/>
                <a:gd name="T3" fmla="*/ 31 h 31"/>
                <a:gd name="T4" fmla="*/ 570 w 570"/>
                <a:gd name="T5" fmla="*/ 0 h 31"/>
              </a:gdLst>
              <a:ahLst/>
              <a:cxnLst>
                <a:cxn ang="0">
                  <a:pos x="T0" y="T1"/>
                </a:cxn>
                <a:cxn ang="0">
                  <a:pos x="T2" y="T3"/>
                </a:cxn>
                <a:cxn ang="0">
                  <a:pos x="T4" y="T5"/>
                </a:cxn>
              </a:cxnLst>
              <a:rect l="0" t="0" r="r" b="b"/>
              <a:pathLst>
                <a:path w="570" h="31">
                  <a:moveTo>
                    <a:pt x="0" y="31"/>
                  </a:moveTo>
                  <a:lnTo>
                    <a:pt x="539" y="31"/>
                  </a:lnTo>
                  <a:lnTo>
                    <a:pt x="570"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Line 122">
              <a:extLst>
                <a:ext uri="{FF2B5EF4-FFF2-40B4-BE49-F238E27FC236}">
                  <a16:creationId xmlns:a16="http://schemas.microsoft.com/office/drawing/2014/main" id="{1B8D4B6B-100D-4579-9264-8EBB92F36CAA}"/>
                </a:ext>
              </a:extLst>
            </p:cNvPr>
            <p:cNvSpPr>
              <a:spLocks noChangeShapeType="1"/>
            </p:cNvSpPr>
            <p:nvPr/>
          </p:nvSpPr>
          <p:spPr bwMode="auto">
            <a:xfrm>
              <a:off x="5002212" y="2646363"/>
              <a:ext cx="0" cy="434975"/>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 name="Rectangle 123">
              <a:extLst>
                <a:ext uri="{FF2B5EF4-FFF2-40B4-BE49-F238E27FC236}">
                  <a16:creationId xmlns:a16="http://schemas.microsoft.com/office/drawing/2014/main" id="{57ECBF1B-0549-471A-88EA-7A80F860C68B}"/>
                </a:ext>
              </a:extLst>
            </p:cNvPr>
            <p:cNvSpPr>
              <a:spLocks noChangeArrowheads="1"/>
            </p:cNvSpPr>
            <p:nvPr/>
          </p:nvSpPr>
          <p:spPr bwMode="auto">
            <a:xfrm>
              <a:off x="4251325" y="2695575"/>
              <a:ext cx="7159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802.11az</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 name="Rectangle 124">
              <a:extLst>
                <a:ext uri="{FF2B5EF4-FFF2-40B4-BE49-F238E27FC236}">
                  <a16:creationId xmlns:a16="http://schemas.microsoft.com/office/drawing/2014/main" id="{4EB7F5C5-E935-4EA6-B752-3A959135E0B4}"/>
                </a:ext>
              </a:extLst>
            </p:cNvPr>
            <p:cNvSpPr>
              <a:spLocks noChangeArrowheads="1"/>
            </p:cNvSpPr>
            <p:nvPr/>
          </p:nvSpPr>
          <p:spPr bwMode="auto">
            <a:xfrm>
              <a:off x="4422775" y="2863850"/>
              <a:ext cx="3746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NGP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 name="Rectangle 125">
              <a:extLst>
                <a:ext uri="{FF2B5EF4-FFF2-40B4-BE49-F238E27FC236}">
                  <a16:creationId xmlns:a16="http://schemas.microsoft.com/office/drawing/2014/main" id="{7686773D-FB1A-4506-98B6-41B1595A4A49}"/>
                </a:ext>
              </a:extLst>
            </p:cNvPr>
            <p:cNvSpPr>
              <a:spLocks noChangeArrowheads="1"/>
            </p:cNvSpPr>
            <p:nvPr/>
          </p:nvSpPr>
          <p:spPr bwMode="auto">
            <a:xfrm>
              <a:off x="4149725" y="3206750"/>
              <a:ext cx="849313" cy="463550"/>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Freeform 126">
              <a:extLst>
                <a:ext uri="{FF2B5EF4-FFF2-40B4-BE49-F238E27FC236}">
                  <a16:creationId xmlns:a16="http://schemas.microsoft.com/office/drawing/2014/main" id="{D1DE9B7D-32D3-40C2-A9AA-208B2D6CD0E2}"/>
                </a:ext>
              </a:extLst>
            </p:cNvPr>
            <p:cNvSpPr>
              <a:spLocks/>
            </p:cNvSpPr>
            <p:nvPr/>
          </p:nvSpPr>
          <p:spPr bwMode="auto">
            <a:xfrm>
              <a:off x="4999037" y="3154363"/>
              <a:ext cx="52388" cy="515938"/>
            </a:xfrm>
            <a:custGeom>
              <a:avLst/>
              <a:gdLst>
                <a:gd name="T0" fmla="*/ 0 w 33"/>
                <a:gd name="T1" fmla="*/ 33 h 325"/>
                <a:gd name="T2" fmla="*/ 33 w 33"/>
                <a:gd name="T3" fmla="*/ 0 h 325"/>
                <a:gd name="T4" fmla="*/ 33 w 33"/>
                <a:gd name="T5" fmla="*/ 293 h 325"/>
                <a:gd name="T6" fmla="*/ 0 w 33"/>
                <a:gd name="T7" fmla="*/ 325 h 325"/>
                <a:gd name="T8" fmla="*/ 0 w 33"/>
                <a:gd name="T9" fmla="*/ 33 h 325"/>
              </a:gdLst>
              <a:ahLst/>
              <a:cxnLst>
                <a:cxn ang="0">
                  <a:pos x="T0" y="T1"/>
                </a:cxn>
                <a:cxn ang="0">
                  <a:pos x="T2" y="T3"/>
                </a:cxn>
                <a:cxn ang="0">
                  <a:pos x="T4" y="T5"/>
                </a:cxn>
                <a:cxn ang="0">
                  <a:pos x="T6" y="T7"/>
                </a:cxn>
                <a:cxn ang="0">
                  <a:pos x="T8" y="T9"/>
                </a:cxn>
              </a:cxnLst>
              <a:rect l="0" t="0" r="r" b="b"/>
              <a:pathLst>
                <a:path w="33" h="325">
                  <a:moveTo>
                    <a:pt x="0" y="33"/>
                  </a:moveTo>
                  <a:lnTo>
                    <a:pt x="33" y="0"/>
                  </a:lnTo>
                  <a:lnTo>
                    <a:pt x="33" y="293"/>
                  </a:lnTo>
                  <a:lnTo>
                    <a:pt x="0" y="325"/>
                  </a:lnTo>
                  <a:lnTo>
                    <a:pt x="0" y="33"/>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Freeform 127">
              <a:extLst>
                <a:ext uri="{FF2B5EF4-FFF2-40B4-BE49-F238E27FC236}">
                  <a16:creationId xmlns:a16="http://schemas.microsoft.com/office/drawing/2014/main" id="{FEECC1DB-08DF-41D8-9002-56EAA93B541B}"/>
                </a:ext>
              </a:extLst>
            </p:cNvPr>
            <p:cNvSpPr>
              <a:spLocks/>
            </p:cNvSpPr>
            <p:nvPr/>
          </p:nvSpPr>
          <p:spPr bwMode="auto">
            <a:xfrm>
              <a:off x="4149725" y="3154363"/>
              <a:ext cx="901700" cy="52388"/>
            </a:xfrm>
            <a:custGeom>
              <a:avLst/>
              <a:gdLst>
                <a:gd name="T0" fmla="*/ 0 w 568"/>
                <a:gd name="T1" fmla="*/ 33 h 33"/>
                <a:gd name="T2" fmla="*/ 33 w 568"/>
                <a:gd name="T3" fmla="*/ 0 h 33"/>
                <a:gd name="T4" fmla="*/ 568 w 568"/>
                <a:gd name="T5" fmla="*/ 0 h 33"/>
                <a:gd name="T6" fmla="*/ 535 w 568"/>
                <a:gd name="T7" fmla="*/ 33 h 33"/>
                <a:gd name="T8" fmla="*/ 0 w 568"/>
                <a:gd name="T9" fmla="*/ 33 h 33"/>
              </a:gdLst>
              <a:ahLst/>
              <a:cxnLst>
                <a:cxn ang="0">
                  <a:pos x="T0" y="T1"/>
                </a:cxn>
                <a:cxn ang="0">
                  <a:pos x="T2" y="T3"/>
                </a:cxn>
                <a:cxn ang="0">
                  <a:pos x="T4" y="T5"/>
                </a:cxn>
                <a:cxn ang="0">
                  <a:pos x="T6" y="T7"/>
                </a:cxn>
                <a:cxn ang="0">
                  <a:pos x="T8" y="T9"/>
                </a:cxn>
              </a:cxnLst>
              <a:rect l="0" t="0" r="r" b="b"/>
              <a:pathLst>
                <a:path w="568" h="33">
                  <a:moveTo>
                    <a:pt x="0" y="33"/>
                  </a:moveTo>
                  <a:lnTo>
                    <a:pt x="33" y="0"/>
                  </a:lnTo>
                  <a:lnTo>
                    <a:pt x="568" y="0"/>
                  </a:lnTo>
                  <a:lnTo>
                    <a:pt x="535" y="33"/>
                  </a:lnTo>
                  <a:lnTo>
                    <a:pt x="0" y="33"/>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Freeform 128">
              <a:extLst>
                <a:ext uri="{FF2B5EF4-FFF2-40B4-BE49-F238E27FC236}">
                  <a16:creationId xmlns:a16="http://schemas.microsoft.com/office/drawing/2014/main" id="{C30E42F3-5E7D-4DC1-96D1-C8F928F85DC3}"/>
                </a:ext>
              </a:extLst>
            </p:cNvPr>
            <p:cNvSpPr>
              <a:spLocks/>
            </p:cNvSpPr>
            <p:nvPr/>
          </p:nvSpPr>
          <p:spPr bwMode="auto">
            <a:xfrm>
              <a:off x="4149725" y="3154363"/>
              <a:ext cx="901700" cy="515938"/>
            </a:xfrm>
            <a:custGeom>
              <a:avLst/>
              <a:gdLst>
                <a:gd name="T0" fmla="*/ 0 w 568"/>
                <a:gd name="T1" fmla="*/ 33 h 325"/>
                <a:gd name="T2" fmla="*/ 33 w 568"/>
                <a:gd name="T3" fmla="*/ 0 h 325"/>
                <a:gd name="T4" fmla="*/ 568 w 568"/>
                <a:gd name="T5" fmla="*/ 0 h 325"/>
                <a:gd name="T6" fmla="*/ 568 w 568"/>
                <a:gd name="T7" fmla="*/ 293 h 325"/>
                <a:gd name="T8" fmla="*/ 535 w 568"/>
                <a:gd name="T9" fmla="*/ 325 h 325"/>
                <a:gd name="T10" fmla="*/ 0 w 568"/>
                <a:gd name="T11" fmla="*/ 325 h 325"/>
                <a:gd name="T12" fmla="*/ 0 w 568"/>
                <a:gd name="T13" fmla="*/ 33 h 325"/>
              </a:gdLst>
              <a:ahLst/>
              <a:cxnLst>
                <a:cxn ang="0">
                  <a:pos x="T0" y="T1"/>
                </a:cxn>
                <a:cxn ang="0">
                  <a:pos x="T2" y="T3"/>
                </a:cxn>
                <a:cxn ang="0">
                  <a:pos x="T4" y="T5"/>
                </a:cxn>
                <a:cxn ang="0">
                  <a:pos x="T6" y="T7"/>
                </a:cxn>
                <a:cxn ang="0">
                  <a:pos x="T8" y="T9"/>
                </a:cxn>
                <a:cxn ang="0">
                  <a:pos x="T10" y="T11"/>
                </a:cxn>
                <a:cxn ang="0">
                  <a:pos x="T12" y="T13"/>
                </a:cxn>
              </a:cxnLst>
              <a:rect l="0" t="0" r="r" b="b"/>
              <a:pathLst>
                <a:path w="568" h="325">
                  <a:moveTo>
                    <a:pt x="0" y="33"/>
                  </a:moveTo>
                  <a:lnTo>
                    <a:pt x="33" y="0"/>
                  </a:lnTo>
                  <a:lnTo>
                    <a:pt x="568" y="0"/>
                  </a:lnTo>
                  <a:lnTo>
                    <a:pt x="568" y="293"/>
                  </a:lnTo>
                  <a:lnTo>
                    <a:pt x="535" y="325"/>
                  </a:lnTo>
                  <a:lnTo>
                    <a:pt x="0" y="325"/>
                  </a:lnTo>
                  <a:lnTo>
                    <a:pt x="0" y="33"/>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 name="Freeform 129">
              <a:extLst>
                <a:ext uri="{FF2B5EF4-FFF2-40B4-BE49-F238E27FC236}">
                  <a16:creationId xmlns:a16="http://schemas.microsoft.com/office/drawing/2014/main" id="{E5FD34D0-70F6-4E63-B193-355E955D3E94}"/>
                </a:ext>
              </a:extLst>
            </p:cNvPr>
            <p:cNvSpPr>
              <a:spLocks/>
            </p:cNvSpPr>
            <p:nvPr/>
          </p:nvSpPr>
          <p:spPr bwMode="auto">
            <a:xfrm>
              <a:off x="4149725" y="3154363"/>
              <a:ext cx="901700" cy="52388"/>
            </a:xfrm>
            <a:custGeom>
              <a:avLst/>
              <a:gdLst>
                <a:gd name="T0" fmla="*/ 0 w 568"/>
                <a:gd name="T1" fmla="*/ 33 h 33"/>
                <a:gd name="T2" fmla="*/ 535 w 568"/>
                <a:gd name="T3" fmla="*/ 33 h 33"/>
                <a:gd name="T4" fmla="*/ 568 w 568"/>
                <a:gd name="T5" fmla="*/ 0 h 33"/>
              </a:gdLst>
              <a:ahLst/>
              <a:cxnLst>
                <a:cxn ang="0">
                  <a:pos x="T0" y="T1"/>
                </a:cxn>
                <a:cxn ang="0">
                  <a:pos x="T2" y="T3"/>
                </a:cxn>
                <a:cxn ang="0">
                  <a:pos x="T4" y="T5"/>
                </a:cxn>
              </a:cxnLst>
              <a:rect l="0" t="0" r="r" b="b"/>
              <a:pathLst>
                <a:path w="568" h="33">
                  <a:moveTo>
                    <a:pt x="0" y="33"/>
                  </a:moveTo>
                  <a:lnTo>
                    <a:pt x="535" y="33"/>
                  </a:lnTo>
                  <a:lnTo>
                    <a:pt x="568"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Line 130">
              <a:extLst>
                <a:ext uri="{FF2B5EF4-FFF2-40B4-BE49-F238E27FC236}">
                  <a16:creationId xmlns:a16="http://schemas.microsoft.com/office/drawing/2014/main" id="{BB24DF01-AAF9-4897-8024-EB44F277F08A}"/>
                </a:ext>
              </a:extLst>
            </p:cNvPr>
            <p:cNvSpPr>
              <a:spLocks noChangeShapeType="1"/>
            </p:cNvSpPr>
            <p:nvPr/>
          </p:nvSpPr>
          <p:spPr bwMode="auto">
            <a:xfrm>
              <a:off x="4999037" y="3206750"/>
              <a:ext cx="0" cy="46355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 name="Rectangle 131">
              <a:extLst>
                <a:ext uri="{FF2B5EF4-FFF2-40B4-BE49-F238E27FC236}">
                  <a16:creationId xmlns:a16="http://schemas.microsoft.com/office/drawing/2014/main" id="{727384AD-D5B9-44C5-8935-149C7263D056}"/>
                </a:ext>
              </a:extLst>
            </p:cNvPr>
            <p:cNvSpPr>
              <a:spLocks noChangeArrowheads="1"/>
            </p:cNvSpPr>
            <p:nvPr/>
          </p:nvSpPr>
          <p:spPr bwMode="auto">
            <a:xfrm>
              <a:off x="4243387" y="3271838"/>
              <a:ext cx="73025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Tahoma" panose="020B0604030504040204" pitchFamily="34" charset="0"/>
                </a:rPr>
                <a:t>802.11ba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132">
              <a:extLst>
                <a:ext uri="{FF2B5EF4-FFF2-40B4-BE49-F238E27FC236}">
                  <a16:creationId xmlns:a16="http://schemas.microsoft.com/office/drawing/2014/main" id="{7667EEF0-B386-4773-9185-1BCA4E546371}"/>
                </a:ext>
              </a:extLst>
            </p:cNvPr>
            <p:cNvSpPr>
              <a:spLocks noChangeArrowheads="1"/>
            </p:cNvSpPr>
            <p:nvPr/>
          </p:nvSpPr>
          <p:spPr bwMode="auto">
            <a:xfrm>
              <a:off x="4402137" y="3436938"/>
              <a:ext cx="41751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WUR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7" name="Rectangle 133">
              <a:extLst>
                <a:ext uri="{FF2B5EF4-FFF2-40B4-BE49-F238E27FC236}">
                  <a16:creationId xmlns:a16="http://schemas.microsoft.com/office/drawing/2014/main" id="{BBF961E5-A3A6-41BE-AA3F-72A2FBFE43A3}"/>
                </a:ext>
              </a:extLst>
            </p:cNvPr>
            <p:cNvSpPr>
              <a:spLocks noChangeArrowheads="1"/>
            </p:cNvSpPr>
            <p:nvPr/>
          </p:nvSpPr>
          <p:spPr bwMode="auto">
            <a:xfrm>
              <a:off x="6273800" y="3911600"/>
              <a:ext cx="841375" cy="412750"/>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Freeform 134">
              <a:extLst>
                <a:ext uri="{FF2B5EF4-FFF2-40B4-BE49-F238E27FC236}">
                  <a16:creationId xmlns:a16="http://schemas.microsoft.com/office/drawing/2014/main" id="{74205154-E699-4A8E-B4FC-FB5FD90A5574}"/>
                </a:ext>
              </a:extLst>
            </p:cNvPr>
            <p:cNvSpPr>
              <a:spLocks/>
            </p:cNvSpPr>
            <p:nvPr/>
          </p:nvSpPr>
          <p:spPr bwMode="auto">
            <a:xfrm>
              <a:off x="7115175" y="3865563"/>
              <a:ext cx="46038" cy="458788"/>
            </a:xfrm>
            <a:custGeom>
              <a:avLst/>
              <a:gdLst>
                <a:gd name="T0" fmla="*/ 0 w 29"/>
                <a:gd name="T1" fmla="*/ 29 h 289"/>
                <a:gd name="T2" fmla="*/ 29 w 29"/>
                <a:gd name="T3" fmla="*/ 0 h 289"/>
                <a:gd name="T4" fmla="*/ 29 w 29"/>
                <a:gd name="T5" fmla="*/ 260 h 289"/>
                <a:gd name="T6" fmla="*/ 0 w 29"/>
                <a:gd name="T7" fmla="*/ 289 h 289"/>
                <a:gd name="T8" fmla="*/ 0 w 29"/>
                <a:gd name="T9" fmla="*/ 29 h 289"/>
              </a:gdLst>
              <a:ahLst/>
              <a:cxnLst>
                <a:cxn ang="0">
                  <a:pos x="T0" y="T1"/>
                </a:cxn>
                <a:cxn ang="0">
                  <a:pos x="T2" y="T3"/>
                </a:cxn>
                <a:cxn ang="0">
                  <a:pos x="T4" y="T5"/>
                </a:cxn>
                <a:cxn ang="0">
                  <a:pos x="T6" y="T7"/>
                </a:cxn>
                <a:cxn ang="0">
                  <a:pos x="T8" y="T9"/>
                </a:cxn>
              </a:cxnLst>
              <a:rect l="0" t="0" r="r" b="b"/>
              <a:pathLst>
                <a:path w="29" h="289">
                  <a:moveTo>
                    <a:pt x="0" y="29"/>
                  </a:moveTo>
                  <a:lnTo>
                    <a:pt x="29" y="0"/>
                  </a:lnTo>
                  <a:lnTo>
                    <a:pt x="29" y="260"/>
                  </a:lnTo>
                  <a:lnTo>
                    <a:pt x="0" y="289"/>
                  </a:lnTo>
                  <a:lnTo>
                    <a:pt x="0" y="29"/>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Freeform 135">
              <a:extLst>
                <a:ext uri="{FF2B5EF4-FFF2-40B4-BE49-F238E27FC236}">
                  <a16:creationId xmlns:a16="http://schemas.microsoft.com/office/drawing/2014/main" id="{43320D29-834E-4106-95CC-4E8D83CD9583}"/>
                </a:ext>
              </a:extLst>
            </p:cNvPr>
            <p:cNvSpPr>
              <a:spLocks/>
            </p:cNvSpPr>
            <p:nvPr/>
          </p:nvSpPr>
          <p:spPr bwMode="auto">
            <a:xfrm>
              <a:off x="6273800" y="3865563"/>
              <a:ext cx="887413" cy="46038"/>
            </a:xfrm>
            <a:custGeom>
              <a:avLst/>
              <a:gdLst>
                <a:gd name="T0" fmla="*/ 0 w 559"/>
                <a:gd name="T1" fmla="*/ 29 h 29"/>
                <a:gd name="T2" fmla="*/ 30 w 559"/>
                <a:gd name="T3" fmla="*/ 0 h 29"/>
                <a:gd name="T4" fmla="*/ 559 w 559"/>
                <a:gd name="T5" fmla="*/ 0 h 29"/>
                <a:gd name="T6" fmla="*/ 530 w 559"/>
                <a:gd name="T7" fmla="*/ 29 h 29"/>
                <a:gd name="T8" fmla="*/ 0 w 559"/>
                <a:gd name="T9" fmla="*/ 29 h 29"/>
              </a:gdLst>
              <a:ahLst/>
              <a:cxnLst>
                <a:cxn ang="0">
                  <a:pos x="T0" y="T1"/>
                </a:cxn>
                <a:cxn ang="0">
                  <a:pos x="T2" y="T3"/>
                </a:cxn>
                <a:cxn ang="0">
                  <a:pos x="T4" y="T5"/>
                </a:cxn>
                <a:cxn ang="0">
                  <a:pos x="T6" y="T7"/>
                </a:cxn>
                <a:cxn ang="0">
                  <a:pos x="T8" y="T9"/>
                </a:cxn>
              </a:cxnLst>
              <a:rect l="0" t="0" r="r" b="b"/>
              <a:pathLst>
                <a:path w="559" h="29">
                  <a:moveTo>
                    <a:pt x="0" y="29"/>
                  </a:moveTo>
                  <a:lnTo>
                    <a:pt x="30" y="0"/>
                  </a:lnTo>
                  <a:lnTo>
                    <a:pt x="559" y="0"/>
                  </a:lnTo>
                  <a:lnTo>
                    <a:pt x="530" y="29"/>
                  </a:lnTo>
                  <a:lnTo>
                    <a:pt x="0" y="29"/>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Freeform 136">
              <a:extLst>
                <a:ext uri="{FF2B5EF4-FFF2-40B4-BE49-F238E27FC236}">
                  <a16:creationId xmlns:a16="http://schemas.microsoft.com/office/drawing/2014/main" id="{B53110E8-0C40-4A2B-9D95-A697CA80DCCD}"/>
                </a:ext>
              </a:extLst>
            </p:cNvPr>
            <p:cNvSpPr>
              <a:spLocks/>
            </p:cNvSpPr>
            <p:nvPr/>
          </p:nvSpPr>
          <p:spPr bwMode="auto">
            <a:xfrm>
              <a:off x="6273800" y="3865563"/>
              <a:ext cx="887413" cy="458788"/>
            </a:xfrm>
            <a:custGeom>
              <a:avLst/>
              <a:gdLst>
                <a:gd name="T0" fmla="*/ 0 w 559"/>
                <a:gd name="T1" fmla="*/ 29 h 289"/>
                <a:gd name="T2" fmla="*/ 30 w 559"/>
                <a:gd name="T3" fmla="*/ 0 h 289"/>
                <a:gd name="T4" fmla="*/ 559 w 559"/>
                <a:gd name="T5" fmla="*/ 0 h 289"/>
                <a:gd name="T6" fmla="*/ 559 w 559"/>
                <a:gd name="T7" fmla="*/ 260 h 289"/>
                <a:gd name="T8" fmla="*/ 530 w 559"/>
                <a:gd name="T9" fmla="*/ 289 h 289"/>
                <a:gd name="T10" fmla="*/ 0 w 559"/>
                <a:gd name="T11" fmla="*/ 289 h 289"/>
                <a:gd name="T12" fmla="*/ 0 w 559"/>
                <a:gd name="T13" fmla="*/ 29 h 289"/>
              </a:gdLst>
              <a:ahLst/>
              <a:cxnLst>
                <a:cxn ang="0">
                  <a:pos x="T0" y="T1"/>
                </a:cxn>
                <a:cxn ang="0">
                  <a:pos x="T2" y="T3"/>
                </a:cxn>
                <a:cxn ang="0">
                  <a:pos x="T4" y="T5"/>
                </a:cxn>
                <a:cxn ang="0">
                  <a:pos x="T6" y="T7"/>
                </a:cxn>
                <a:cxn ang="0">
                  <a:pos x="T8" y="T9"/>
                </a:cxn>
                <a:cxn ang="0">
                  <a:pos x="T10" y="T11"/>
                </a:cxn>
                <a:cxn ang="0">
                  <a:pos x="T12" y="T13"/>
                </a:cxn>
              </a:cxnLst>
              <a:rect l="0" t="0" r="r" b="b"/>
              <a:pathLst>
                <a:path w="559" h="289">
                  <a:moveTo>
                    <a:pt x="0" y="29"/>
                  </a:moveTo>
                  <a:lnTo>
                    <a:pt x="30" y="0"/>
                  </a:lnTo>
                  <a:lnTo>
                    <a:pt x="559" y="0"/>
                  </a:lnTo>
                  <a:lnTo>
                    <a:pt x="559" y="260"/>
                  </a:lnTo>
                  <a:lnTo>
                    <a:pt x="530" y="289"/>
                  </a:lnTo>
                  <a:lnTo>
                    <a:pt x="0" y="289"/>
                  </a:lnTo>
                  <a:lnTo>
                    <a:pt x="0" y="29"/>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137">
              <a:extLst>
                <a:ext uri="{FF2B5EF4-FFF2-40B4-BE49-F238E27FC236}">
                  <a16:creationId xmlns:a16="http://schemas.microsoft.com/office/drawing/2014/main" id="{C5675944-F6D3-4F73-A78B-8E8F8C5E4C0D}"/>
                </a:ext>
              </a:extLst>
            </p:cNvPr>
            <p:cNvSpPr>
              <a:spLocks/>
            </p:cNvSpPr>
            <p:nvPr/>
          </p:nvSpPr>
          <p:spPr bwMode="auto">
            <a:xfrm>
              <a:off x="6273800" y="3865563"/>
              <a:ext cx="887413" cy="46038"/>
            </a:xfrm>
            <a:custGeom>
              <a:avLst/>
              <a:gdLst>
                <a:gd name="T0" fmla="*/ 0 w 559"/>
                <a:gd name="T1" fmla="*/ 29 h 29"/>
                <a:gd name="T2" fmla="*/ 530 w 559"/>
                <a:gd name="T3" fmla="*/ 29 h 29"/>
                <a:gd name="T4" fmla="*/ 559 w 559"/>
                <a:gd name="T5" fmla="*/ 0 h 29"/>
              </a:gdLst>
              <a:ahLst/>
              <a:cxnLst>
                <a:cxn ang="0">
                  <a:pos x="T0" y="T1"/>
                </a:cxn>
                <a:cxn ang="0">
                  <a:pos x="T2" y="T3"/>
                </a:cxn>
                <a:cxn ang="0">
                  <a:pos x="T4" y="T5"/>
                </a:cxn>
              </a:cxnLst>
              <a:rect l="0" t="0" r="r" b="b"/>
              <a:pathLst>
                <a:path w="559" h="29">
                  <a:moveTo>
                    <a:pt x="0" y="29"/>
                  </a:moveTo>
                  <a:lnTo>
                    <a:pt x="530" y="29"/>
                  </a:lnTo>
                  <a:lnTo>
                    <a:pt x="559"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Line 138">
              <a:extLst>
                <a:ext uri="{FF2B5EF4-FFF2-40B4-BE49-F238E27FC236}">
                  <a16:creationId xmlns:a16="http://schemas.microsoft.com/office/drawing/2014/main" id="{242E45A4-2BAA-450A-BACA-C46AD1B55275}"/>
                </a:ext>
              </a:extLst>
            </p:cNvPr>
            <p:cNvSpPr>
              <a:spLocks noChangeShapeType="1"/>
            </p:cNvSpPr>
            <p:nvPr/>
          </p:nvSpPr>
          <p:spPr bwMode="auto">
            <a:xfrm>
              <a:off x="7115175" y="3911600"/>
              <a:ext cx="0" cy="41275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Rectangle 139">
              <a:extLst>
                <a:ext uri="{FF2B5EF4-FFF2-40B4-BE49-F238E27FC236}">
                  <a16:creationId xmlns:a16="http://schemas.microsoft.com/office/drawing/2014/main" id="{4981D6C6-FBD6-420E-AAD0-23B9F757CEB1}"/>
                </a:ext>
              </a:extLst>
            </p:cNvPr>
            <p:cNvSpPr>
              <a:spLocks noChangeArrowheads="1"/>
            </p:cNvSpPr>
            <p:nvPr/>
          </p:nvSpPr>
          <p:spPr bwMode="auto">
            <a:xfrm>
              <a:off x="6361113" y="3951288"/>
              <a:ext cx="7302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802.11ah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4" name="Rectangle 140">
              <a:extLst>
                <a:ext uri="{FF2B5EF4-FFF2-40B4-BE49-F238E27FC236}">
                  <a16:creationId xmlns:a16="http://schemas.microsoft.com/office/drawing/2014/main" id="{49334C69-F557-4850-8215-2BD0862DC268}"/>
                </a:ext>
              </a:extLst>
            </p:cNvPr>
            <p:cNvSpPr>
              <a:spLocks noChangeArrowheads="1"/>
            </p:cNvSpPr>
            <p:nvPr/>
          </p:nvSpPr>
          <p:spPr bwMode="auto">
            <a:xfrm>
              <a:off x="6438900" y="4116388"/>
              <a:ext cx="58102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&lt; 1Ghz</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5" name="Rectangle 141">
              <a:extLst>
                <a:ext uri="{FF2B5EF4-FFF2-40B4-BE49-F238E27FC236}">
                  <a16:creationId xmlns:a16="http://schemas.microsoft.com/office/drawing/2014/main" id="{1F9DA452-AB32-4917-968D-BF45838F8221}"/>
                </a:ext>
              </a:extLst>
            </p:cNvPr>
            <p:cNvSpPr>
              <a:spLocks noChangeArrowheads="1"/>
            </p:cNvSpPr>
            <p:nvPr/>
          </p:nvSpPr>
          <p:spPr bwMode="auto">
            <a:xfrm>
              <a:off x="1892300" y="3876675"/>
              <a:ext cx="849313" cy="465138"/>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 name="Freeform 142">
              <a:extLst>
                <a:ext uri="{FF2B5EF4-FFF2-40B4-BE49-F238E27FC236}">
                  <a16:creationId xmlns:a16="http://schemas.microsoft.com/office/drawing/2014/main" id="{B7ADABAC-21A9-4A1C-AEE0-F92A5045EAC4}"/>
                </a:ext>
              </a:extLst>
            </p:cNvPr>
            <p:cNvSpPr>
              <a:spLocks/>
            </p:cNvSpPr>
            <p:nvPr/>
          </p:nvSpPr>
          <p:spPr bwMode="auto">
            <a:xfrm>
              <a:off x="2741613" y="3824288"/>
              <a:ext cx="52388" cy="517525"/>
            </a:xfrm>
            <a:custGeom>
              <a:avLst/>
              <a:gdLst>
                <a:gd name="T0" fmla="*/ 0 w 33"/>
                <a:gd name="T1" fmla="*/ 33 h 326"/>
                <a:gd name="T2" fmla="*/ 33 w 33"/>
                <a:gd name="T3" fmla="*/ 0 h 326"/>
                <a:gd name="T4" fmla="*/ 33 w 33"/>
                <a:gd name="T5" fmla="*/ 293 h 326"/>
                <a:gd name="T6" fmla="*/ 0 w 33"/>
                <a:gd name="T7" fmla="*/ 326 h 326"/>
                <a:gd name="T8" fmla="*/ 0 w 33"/>
                <a:gd name="T9" fmla="*/ 33 h 326"/>
              </a:gdLst>
              <a:ahLst/>
              <a:cxnLst>
                <a:cxn ang="0">
                  <a:pos x="T0" y="T1"/>
                </a:cxn>
                <a:cxn ang="0">
                  <a:pos x="T2" y="T3"/>
                </a:cxn>
                <a:cxn ang="0">
                  <a:pos x="T4" y="T5"/>
                </a:cxn>
                <a:cxn ang="0">
                  <a:pos x="T6" y="T7"/>
                </a:cxn>
                <a:cxn ang="0">
                  <a:pos x="T8" y="T9"/>
                </a:cxn>
              </a:cxnLst>
              <a:rect l="0" t="0" r="r" b="b"/>
              <a:pathLst>
                <a:path w="33" h="326">
                  <a:moveTo>
                    <a:pt x="0" y="33"/>
                  </a:moveTo>
                  <a:lnTo>
                    <a:pt x="33" y="0"/>
                  </a:lnTo>
                  <a:lnTo>
                    <a:pt x="33" y="293"/>
                  </a:lnTo>
                  <a:lnTo>
                    <a:pt x="0" y="326"/>
                  </a:lnTo>
                  <a:lnTo>
                    <a:pt x="0" y="33"/>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 name="Freeform 143">
              <a:extLst>
                <a:ext uri="{FF2B5EF4-FFF2-40B4-BE49-F238E27FC236}">
                  <a16:creationId xmlns:a16="http://schemas.microsoft.com/office/drawing/2014/main" id="{218713FE-7EE8-45D9-86E3-E7D0D09BDEBB}"/>
                </a:ext>
              </a:extLst>
            </p:cNvPr>
            <p:cNvSpPr>
              <a:spLocks/>
            </p:cNvSpPr>
            <p:nvPr/>
          </p:nvSpPr>
          <p:spPr bwMode="auto">
            <a:xfrm>
              <a:off x="1892300" y="3824288"/>
              <a:ext cx="901700" cy="52388"/>
            </a:xfrm>
            <a:custGeom>
              <a:avLst/>
              <a:gdLst>
                <a:gd name="T0" fmla="*/ 0 w 568"/>
                <a:gd name="T1" fmla="*/ 33 h 33"/>
                <a:gd name="T2" fmla="*/ 33 w 568"/>
                <a:gd name="T3" fmla="*/ 0 h 33"/>
                <a:gd name="T4" fmla="*/ 568 w 568"/>
                <a:gd name="T5" fmla="*/ 0 h 33"/>
                <a:gd name="T6" fmla="*/ 535 w 568"/>
                <a:gd name="T7" fmla="*/ 33 h 33"/>
                <a:gd name="T8" fmla="*/ 0 w 568"/>
                <a:gd name="T9" fmla="*/ 33 h 33"/>
              </a:gdLst>
              <a:ahLst/>
              <a:cxnLst>
                <a:cxn ang="0">
                  <a:pos x="T0" y="T1"/>
                </a:cxn>
                <a:cxn ang="0">
                  <a:pos x="T2" y="T3"/>
                </a:cxn>
                <a:cxn ang="0">
                  <a:pos x="T4" y="T5"/>
                </a:cxn>
                <a:cxn ang="0">
                  <a:pos x="T6" y="T7"/>
                </a:cxn>
                <a:cxn ang="0">
                  <a:pos x="T8" y="T9"/>
                </a:cxn>
              </a:cxnLst>
              <a:rect l="0" t="0" r="r" b="b"/>
              <a:pathLst>
                <a:path w="568" h="33">
                  <a:moveTo>
                    <a:pt x="0" y="33"/>
                  </a:moveTo>
                  <a:lnTo>
                    <a:pt x="33" y="0"/>
                  </a:lnTo>
                  <a:lnTo>
                    <a:pt x="568" y="0"/>
                  </a:lnTo>
                  <a:lnTo>
                    <a:pt x="535" y="33"/>
                  </a:lnTo>
                  <a:lnTo>
                    <a:pt x="0" y="33"/>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144">
              <a:extLst>
                <a:ext uri="{FF2B5EF4-FFF2-40B4-BE49-F238E27FC236}">
                  <a16:creationId xmlns:a16="http://schemas.microsoft.com/office/drawing/2014/main" id="{54696FFC-CB13-45A4-B5F3-ABEFC4B861BE}"/>
                </a:ext>
              </a:extLst>
            </p:cNvPr>
            <p:cNvSpPr>
              <a:spLocks/>
            </p:cNvSpPr>
            <p:nvPr/>
          </p:nvSpPr>
          <p:spPr bwMode="auto">
            <a:xfrm>
              <a:off x="1892300" y="3824288"/>
              <a:ext cx="901700" cy="517525"/>
            </a:xfrm>
            <a:custGeom>
              <a:avLst/>
              <a:gdLst>
                <a:gd name="T0" fmla="*/ 0 w 568"/>
                <a:gd name="T1" fmla="*/ 33 h 326"/>
                <a:gd name="T2" fmla="*/ 33 w 568"/>
                <a:gd name="T3" fmla="*/ 0 h 326"/>
                <a:gd name="T4" fmla="*/ 568 w 568"/>
                <a:gd name="T5" fmla="*/ 0 h 326"/>
                <a:gd name="T6" fmla="*/ 568 w 568"/>
                <a:gd name="T7" fmla="*/ 293 h 326"/>
                <a:gd name="T8" fmla="*/ 535 w 568"/>
                <a:gd name="T9" fmla="*/ 326 h 326"/>
                <a:gd name="T10" fmla="*/ 0 w 568"/>
                <a:gd name="T11" fmla="*/ 326 h 326"/>
                <a:gd name="T12" fmla="*/ 0 w 568"/>
                <a:gd name="T13" fmla="*/ 33 h 326"/>
              </a:gdLst>
              <a:ahLst/>
              <a:cxnLst>
                <a:cxn ang="0">
                  <a:pos x="T0" y="T1"/>
                </a:cxn>
                <a:cxn ang="0">
                  <a:pos x="T2" y="T3"/>
                </a:cxn>
                <a:cxn ang="0">
                  <a:pos x="T4" y="T5"/>
                </a:cxn>
                <a:cxn ang="0">
                  <a:pos x="T6" y="T7"/>
                </a:cxn>
                <a:cxn ang="0">
                  <a:pos x="T8" y="T9"/>
                </a:cxn>
                <a:cxn ang="0">
                  <a:pos x="T10" y="T11"/>
                </a:cxn>
                <a:cxn ang="0">
                  <a:pos x="T12" y="T13"/>
                </a:cxn>
              </a:cxnLst>
              <a:rect l="0" t="0" r="r" b="b"/>
              <a:pathLst>
                <a:path w="568" h="326">
                  <a:moveTo>
                    <a:pt x="0" y="33"/>
                  </a:moveTo>
                  <a:lnTo>
                    <a:pt x="33" y="0"/>
                  </a:lnTo>
                  <a:lnTo>
                    <a:pt x="568" y="0"/>
                  </a:lnTo>
                  <a:lnTo>
                    <a:pt x="568" y="293"/>
                  </a:lnTo>
                  <a:lnTo>
                    <a:pt x="535" y="326"/>
                  </a:lnTo>
                  <a:lnTo>
                    <a:pt x="0" y="326"/>
                  </a:lnTo>
                  <a:lnTo>
                    <a:pt x="0" y="33"/>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45">
              <a:extLst>
                <a:ext uri="{FF2B5EF4-FFF2-40B4-BE49-F238E27FC236}">
                  <a16:creationId xmlns:a16="http://schemas.microsoft.com/office/drawing/2014/main" id="{3930FA63-41E3-457B-82E5-92C14AA855CB}"/>
                </a:ext>
              </a:extLst>
            </p:cNvPr>
            <p:cNvSpPr>
              <a:spLocks/>
            </p:cNvSpPr>
            <p:nvPr/>
          </p:nvSpPr>
          <p:spPr bwMode="auto">
            <a:xfrm>
              <a:off x="1892300" y="3824288"/>
              <a:ext cx="901700" cy="52388"/>
            </a:xfrm>
            <a:custGeom>
              <a:avLst/>
              <a:gdLst>
                <a:gd name="T0" fmla="*/ 0 w 568"/>
                <a:gd name="T1" fmla="*/ 33 h 33"/>
                <a:gd name="T2" fmla="*/ 535 w 568"/>
                <a:gd name="T3" fmla="*/ 33 h 33"/>
                <a:gd name="T4" fmla="*/ 568 w 568"/>
                <a:gd name="T5" fmla="*/ 0 h 33"/>
              </a:gdLst>
              <a:ahLst/>
              <a:cxnLst>
                <a:cxn ang="0">
                  <a:pos x="T0" y="T1"/>
                </a:cxn>
                <a:cxn ang="0">
                  <a:pos x="T2" y="T3"/>
                </a:cxn>
                <a:cxn ang="0">
                  <a:pos x="T4" y="T5"/>
                </a:cxn>
              </a:cxnLst>
              <a:rect l="0" t="0" r="r" b="b"/>
              <a:pathLst>
                <a:path w="568" h="33">
                  <a:moveTo>
                    <a:pt x="0" y="33"/>
                  </a:moveTo>
                  <a:lnTo>
                    <a:pt x="535" y="33"/>
                  </a:lnTo>
                  <a:lnTo>
                    <a:pt x="568"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Line 146">
              <a:extLst>
                <a:ext uri="{FF2B5EF4-FFF2-40B4-BE49-F238E27FC236}">
                  <a16:creationId xmlns:a16="http://schemas.microsoft.com/office/drawing/2014/main" id="{6D19FAA8-793E-498C-82C7-7C8FAB5F3FC5}"/>
                </a:ext>
              </a:extLst>
            </p:cNvPr>
            <p:cNvSpPr>
              <a:spLocks noChangeShapeType="1"/>
            </p:cNvSpPr>
            <p:nvPr/>
          </p:nvSpPr>
          <p:spPr bwMode="auto">
            <a:xfrm>
              <a:off x="2741613" y="3876675"/>
              <a:ext cx="0" cy="465138"/>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Rectangle 147">
              <a:extLst>
                <a:ext uri="{FF2B5EF4-FFF2-40B4-BE49-F238E27FC236}">
                  <a16:creationId xmlns:a16="http://schemas.microsoft.com/office/drawing/2014/main" id="{09B6A165-0643-4C19-A2E6-4702427689CE}"/>
                </a:ext>
              </a:extLst>
            </p:cNvPr>
            <p:cNvSpPr>
              <a:spLocks noChangeArrowheads="1"/>
            </p:cNvSpPr>
            <p:nvPr/>
          </p:nvSpPr>
          <p:spPr bwMode="auto">
            <a:xfrm>
              <a:off x="2033588" y="3879850"/>
              <a:ext cx="6254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ahoma" panose="020B0604030504040204" pitchFamily="34" charset="0"/>
                </a:rPr>
                <a:t>Ex. High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148">
              <a:extLst>
                <a:ext uri="{FF2B5EF4-FFF2-40B4-BE49-F238E27FC236}">
                  <a16:creationId xmlns:a16="http://schemas.microsoft.com/office/drawing/2014/main" id="{66A2E374-5658-451B-B5FE-09AF40F8DFF9}"/>
                </a:ext>
              </a:extLst>
            </p:cNvPr>
            <p:cNvSpPr>
              <a:spLocks noChangeArrowheads="1"/>
            </p:cNvSpPr>
            <p:nvPr/>
          </p:nvSpPr>
          <p:spPr bwMode="auto">
            <a:xfrm>
              <a:off x="1925638" y="4033838"/>
              <a:ext cx="8461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ahoma" panose="020B0604030504040204" pitchFamily="34" charset="0"/>
                </a:rPr>
                <a:t>Throughput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149">
              <a:extLst>
                <a:ext uri="{FF2B5EF4-FFF2-40B4-BE49-F238E27FC236}">
                  <a16:creationId xmlns:a16="http://schemas.microsoft.com/office/drawing/2014/main" id="{BCD358DC-2652-4B47-9A3A-C8010DDB0042}"/>
                </a:ext>
              </a:extLst>
            </p:cNvPr>
            <p:cNvSpPr>
              <a:spLocks noChangeArrowheads="1"/>
            </p:cNvSpPr>
            <p:nvPr/>
          </p:nvSpPr>
          <p:spPr bwMode="auto">
            <a:xfrm>
              <a:off x="2227263" y="4184650"/>
              <a:ext cx="2397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ahoma" panose="020B0604030504040204" pitchFamily="34" charset="0"/>
                </a:rPr>
                <a:t>SG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Freeform 150">
              <a:extLst>
                <a:ext uri="{FF2B5EF4-FFF2-40B4-BE49-F238E27FC236}">
                  <a16:creationId xmlns:a16="http://schemas.microsoft.com/office/drawing/2014/main" id="{C285C8F8-6E7C-4C1E-913F-806432F2C564}"/>
                </a:ext>
              </a:extLst>
            </p:cNvPr>
            <p:cNvSpPr>
              <a:spLocks/>
            </p:cNvSpPr>
            <p:nvPr/>
          </p:nvSpPr>
          <p:spPr bwMode="auto">
            <a:xfrm>
              <a:off x="6224588" y="5732463"/>
              <a:ext cx="1020763" cy="179388"/>
            </a:xfrm>
            <a:custGeom>
              <a:avLst/>
              <a:gdLst>
                <a:gd name="T0" fmla="*/ 2816 w 2816"/>
                <a:gd name="T1" fmla="*/ 0 h 496"/>
                <a:gd name="T2" fmla="*/ 2435 w 2816"/>
                <a:gd name="T3" fmla="*/ 248 h 496"/>
                <a:gd name="T4" fmla="*/ 1826 w 2816"/>
                <a:gd name="T5" fmla="*/ 248 h 496"/>
                <a:gd name="T6" fmla="*/ 1445 w 2816"/>
                <a:gd name="T7" fmla="*/ 496 h 496"/>
                <a:gd name="T8" fmla="*/ 1064 w 2816"/>
                <a:gd name="T9" fmla="*/ 248 h 496"/>
                <a:gd name="T10" fmla="*/ 382 w 2816"/>
                <a:gd name="T11" fmla="*/ 248 h 496"/>
                <a:gd name="T12" fmla="*/ 0 w 2816"/>
                <a:gd name="T13" fmla="*/ 0 h 496"/>
              </a:gdLst>
              <a:ahLst/>
              <a:cxnLst>
                <a:cxn ang="0">
                  <a:pos x="T0" y="T1"/>
                </a:cxn>
                <a:cxn ang="0">
                  <a:pos x="T2" y="T3"/>
                </a:cxn>
                <a:cxn ang="0">
                  <a:pos x="T4" y="T5"/>
                </a:cxn>
                <a:cxn ang="0">
                  <a:pos x="T6" y="T7"/>
                </a:cxn>
                <a:cxn ang="0">
                  <a:pos x="T8" y="T9"/>
                </a:cxn>
                <a:cxn ang="0">
                  <a:pos x="T10" y="T11"/>
                </a:cxn>
                <a:cxn ang="0">
                  <a:pos x="T12" y="T13"/>
                </a:cxn>
              </a:cxnLst>
              <a:rect l="0" t="0" r="r" b="b"/>
              <a:pathLst>
                <a:path w="2816" h="496">
                  <a:moveTo>
                    <a:pt x="2816" y="0"/>
                  </a:moveTo>
                  <a:cubicBezTo>
                    <a:pt x="2816" y="137"/>
                    <a:pt x="2646" y="248"/>
                    <a:pt x="2435" y="248"/>
                  </a:cubicBezTo>
                  <a:lnTo>
                    <a:pt x="1826" y="248"/>
                  </a:lnTo>
                  <a:cubicBezTo>
                    <a:pt x="1616" y="248"/>
                    <a:pt x="1445" y="360"/>
                    <a:pt x="1445" y="496"/>
                  </a:cubicBezTo>
                  <a:cubicBezTo>
                    <a:pt x="1445" y="360"/>
                    <a:pt x="1274" y="248"/>
                    <a:pt x="1064" y="248"/>
                  </a:cubicBezTo>
                  <a:lnTo>
                    <a:pt x="382" y="248"/>
                  </a:lnTo>
                  <a:cubicBezTo>
                    <a:pt x="171" y="248"/>
                    <a:pt x="0" y="137"/>
                    <a:pt x="0" y="0"/>
                  </a:cubicBez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Rectangle 151">
              <a:extLst>
                <a:ext uri="{FF2B5EF4-FFF2-40B4-BE49-F238E27FC236}">
                  <a16:creationId xmlns:a16="http://schemas.microsoft.com/office/drawing/2014/main" id="{D3EE5A9B-6FB6-4524-8150-CB0D98008174}"/>
                </a:ext>
              </a:extLst>
            </p:cNvPr>
            <p:cNvSpPr>
              <a:spLocks noChangeArrowheads="1"/>
            </p:cNvSpPr>
            <p:nvPr/>
          </p:nvSpPr>
          <p:spPr bwMode="auto">
            <a:xfrm>
              <a:off x="4200524" y="1981199"/>
              <a:ext cx="855663" cy="4349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152">
              <a:extLst>
                <a:ext uri="{FF2B5EF4-FFF2-40B4-BE49-F238E27FC236}">
                  <a16:creationId xmlns:a16="http://schemas.microsoft.com/office/drawing/2014/main" id="{0025B7AB-6E21-469B-9928-C6880C6E6FEB}"/>
                </a:ext>
              </a:extLst>
            </p:cNvPr>
            <p:cNvSpPr>
              <a:spLocks/>
            </p:cNvSpPr>
            <p:nvPr/>
          </p:nvSpPr>
          <p:spPr bwMode="auto">
            <a:xfrm>
              <a:off x="5056187" y="1931987"/>
              <a:ext cx="49213" cy="484188"/>
            </a:xfrm>
            <a:custGeom>
              <a:avLst/>
              <a:gdLst>
                <a:gd name="T0" fmla="*/ 0 w 31"/>
                <a:gd name="T1" fmla="*/ 31 h 305"/>
                <a:gd name="T2" fmla="*/ 31 w 31"/>
                <a:gd name="T3" fmla="*/ 0 h 305"/>
                <a:gd name="T4" fmla="*/ 31 w 31"/>
                <a:gd name="T5" fmla="*/ 274 h 305"/>
                <a:gd name="T6" fmla="*/ 0 w 31"/>
                <a:gd name="T7" fmla="*/ 305 h 305"/>
                <a:gd name="T8" fmla="*/ 0 w 31"/>
                <a:gd name="T9" fmla="*/ 31 h 305"/>
              </a:gdLst>
              <a:ahLst/>
              <a:cxnLst>
                <a:cxn ang="0">
                  <a:pos x="T0" y="T1"/>
                </a:cxn>
                <a:cxn ang="0">
                  <a:pos x="T2" y="T3"/>
                </a:cxn>
                <a:cxn ang="0">
                  <a:pos x="T4" y="T5"/>
                </a:cxn>
                <a:cxn ang="0">
                  <a:pos x="T6" y="T7"/>
                </a:cxn>
                <a:cxn ang="0">
                  <a:pos x="T8" y="T9"/>
                </a:cxn>
              </a:cxnLst>
              <a:rect l="0" t="0" r="r" b="b"/>
              <a:pathLst>
                <a:path w="31" h="305">
                  <a:moveTo>
                    <a:pt x="0" y="31"/>
                  </a:moveTo>
                  <a:lnTo>
                    <a:pt x="31" y="0"/>
                  </a:lnTo>
                  <a:lnTo>
                    <a:pt x="31" y="274"/>
                  </a:lnTo>
                  <a:lnTo>
                    <a:pt x="0" y="305"/>
                  </a:lnTo>
                  <a:lnTo>
                    <a:pt x="0" y="31"/>
                  </a:lnTo>
                  <a:close/>
                </a:path>
              </a:pathLst>
            </a:custGeom>
            <a:solidFill>
              <a:srgbClr val="CD9A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153">
              <a:extLst>
                <a:ext uri="{FF2B5EF4-FFF2-40B4-BE49-F238E27FC236}">
                  <a16:creationId xmlns:a16="http://schemas.microsoft.com/office/drawing/2014/main" id="{9A00BD17-5103-413F-BDE4-740650A50199}"/>
                </a:ext>
              </a:extLst>
            </p:cNvPr>
            <p:cNvSpPr>
              <a:spLocks/>
            </p:cNvSpPr>
            <p:nvPr/>
          </p:nvSpPr>
          <p:spPr bwMode="auto">
            <a:xfrm>
              <a:off x="4200524" y="1931987"/>
              <a:ext cx="904875" cy="49213"/>
            </a:xfrm>
            <a:custGeom>
              <a:avLst/>
              <a:gdLst>
                <a:gd name="T0" fmla="*/ 0 w 570"/>
                <a:gd name="T1" fmla="*/ 31 h 31"/>
                <a:gd name="T2" fmla="*/ 31 w 570"/>
                <a:gd name="T3" fmla="*/ 0 h 31"/>
                <a:gd name="T4" fmla="*/ 570 w 570"/>
                <a:gd name="T5" fmla="*/ 0 h 31"/>
                <a:gd name="T6" fmla="*/ 539 w 570"/>
                <a:gd name="T7" fmla="*/ 31 h 31"/>
                <a:gd name="T8" fmla="*/ 0 w 570"/>
                <a:gd name="T9" fmla="*/ 31 h 31"/>
              </a:gdLst>
              <a:ahLst/>
              <a:cxnLst>
                <a:cxn ang="0">
                  <a:pos x="T0" y="T1"/>
                </a:cxn>
                <a:cxn ang="0">
                  <a:pos x="T2" y="T3"/>
                </a:cxn>
                <a:cxn ang="0">
                  <a:pos x="T4" y="T5"/>
                </a:cxn>
                <a:cxn ang="0">
                  <a:pos x="T6" y="T7"/>
                </a:cxn>
                <a:cxn ang="0">
                  <a:pos x="T8" y="T9"/>
                </a:cxn>
              </a:cxnLst>
              <a:rect l="0" t="0" r="r" b="b"/>
              <a:pathLst>
                <a:path w="570" h="31">
                  <a:moveTo>
                    <a:pt x="0" y="31"/>
                  </a:moveTo>
                  <a:lnTo>
                    <a:pt x="31" y="0"/>
                  </a:lnTo>
                  <a:lnTo>
                    <a:pt x="570" y="0"/>
                  </a:lnTo>
                  <a:lnTo>
                    <a:pt x="539" y="31"/>
                  </a:lnTo>
                  <a:lnTo>
                    <a:pt x="0" y="31"/>
                  </a:lnTo>
                  <a:close/>
                </a:path>
              </a:pathLst>
            </a:custGeom>
            <a:solidFill>
              <a:srgbClr val="FFCC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154">
              <a:extLst>
                <a:ext uri="{FF2B5EF4-FFF2-40B4-BE49-F238E27FC236}">
                  <a16:creationId xmlns:a16="http://schemas.microsoft.com/office/drawing/2014/main" id="{BDC1F19E-0919-4B22-AE06-593AF19899EF}"/>
                </a:ext>
              </a:extLst>
            </p:cNvPr>
            <p:cNvSpPr>
              <a:spLocks/>
            </p:cNvSpPr>
            <p:nvPr/>
          </p:nvSpPr>
          <p:spPr bwMode="auto">
            <a:xfrm>
              <a:off x="4200524" y="1931987"/>
              <a:ext cx="904875" cy="484188"/>
            </a:xfrm>
            <a:custGeom>
              <a:avLst/>
              <a:gdLst>
                <a:gd name="T0" fmla="*/ 0 w 570"/>
                <a:gd name="T1" fmla="*/ 31 h 305"/>
                <a:gd name="T2" fmla="*/ 31 w 570"/>
                <a:gd name="T3" fmla="*/ 0 h 305"/>
                <a:gd name="T4" fmla="*/ 570 w 570"/>
                <a:gd name="T5" fmla="*/ 0 h 305"/>
                <a:gd name="T6" fmla="*/ 570 w 570"/>
                <a:gd name="T7" fmla="*/ 274 h 305"/>
                <a:gd name="T8" fmla="*/ 539 w 570"/>
                <a:gd name="T9" fmla="*/ 305 h 305"/>
                <a:gd name="T10" fmla="*/ 0 w 570"/>
                <a:gd name="T11" fmla="*/ 305 h 305"/>
                <a:gd name="T12" fmla="*/ 0 w 570"/>
                <a:gd name="T13" fmla="*/ 31 h 305"/>
              </a:gdLst>
              <a:ahLst/>
              <a:cxnLst>
                <a:cxn ang="0">
                  <a:pos x="T0" y="T1"/>
                </a:cxn>
                <a:cxn ang="0">
                  <a:pos x="T2" y="T3"/>
                </a:cxn>
                <a:cxn ang="0">
                  <a:pos x="T4" y="T5"/>
                </a:cxn>
                <a:cxn ang="0">
                  <a:pos x="T6" y="T7"/>
                </a:cxn>
                <a:cxn ang="0">
                  <a:pos x="T8" y="T9"/>
                </a:cxn>
                <a:cxn ang="0">
                  <a:pos x="T10" y="T11"/>
                </a:cxn>
                <a:cxn ang="0">
                  <a:pos x="T12" y="T13"/>
                </a:cxn>
              </a:cxnLst>
              <a:rect l="0" t="0" r="r" b="b"/>
              <a:pathLst>
                <a:path w="570" h="305">
                  <a:moveTo>
                    <a:pt x="0" y="31"/>
                  </a:moveTo>
                  <a:lnTo>
                    <a:pt x="31" y="0"/>
                  </a:lnTo>
                  <a:lnTo>
                    <a:pt x="570" y="0"/>
                  </a:lnTo>
                  <a:lnTo>
                    <a:pt x="570" y="274"/>
                  </a:lnTo>
                  <a:lnTo>
                    <a:pt x="539" y="305"/>
                  </a:lnTo>
                  <a:lnTo>
                    <a:pt x="0" y="305"/>
                  </a:lnTo>
                  <a:lnTo>
                    <a:pt x="0" y="31"/>
                  </a:lnTo>
                  <a:close/>
                </a:path>
              </a:pathLst>
            </a:cu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155">
              <a:extLst>
                <a:ext uri="{FF2B5EF4-FFF2-40B4-BE49-F238E27FC236}">
                  <a16:creationId xmlns:a16="http://schemas.microsoft.com/office/drawing/2014/main" id="{77FED192-087D-4876-9A2F-0527999E5869}"/>
                </a:ext>
              </a:extLst>
            </p:cNvPr>
            <p:cNvSpPr>
              <a:spLocks/>
            </p:cNvSpPr>
            <p:nvPr/>
          </p:nvSpPr>
          <p:spPr bwMode="auto">
            <a:xfrm>
              <a:off x="4200524" y="1931987"/>
              <a:ext cx="904875" cy="49213"/>
            </a:xfrm>
            <a:custGeom>
              <a:avLst/>
              <a:gdLst>
                <a:gd name="T0" fmla="*/ 0 w 570"/>
                <a:gd name="T1" fmla="*/ 31 h 31"/>
                <a:gd name="T2" fmla="*/ 539 w 570"/>
                <a:gd name="T3" fmla="*/ 31 h 31"/>
                <a:gd name="T4" fmla="*/ 570 w 570"/>
                <a:gd name="T5" fmla="*/ 0 h 31"/>
              </a:gdLst>
              <a:ahLst/>
              <a:cxnLst>
                <a:cxn ang="0">
                  <a:pos x="T0" y="T1"/>
                </a:cxn>
                <a:cxn ang="0">
                  <a:pos x="T2" y="T3"/>
                </a:cxn>
                <a:cxn ang="0">
                  <a:pos x="T4" y="T5"/>
                </a:cxn>
              </a:cxnLst>
              <a:rect l="0" t="0" r="r" b="b"/>
              <a:pathLst>
                <a:path w="570" h="31">
                  <a:moveTo>
                    <a:pt x="0" y="31"/>
                  </a:moveTo>
                  <a:lnTo>
                    <a:pt x="539" y="31"/>
                  </a:lnTo>
                  <a:lnTo>
                    <a:pt x="570" y="0"/>
                  </a:lnTo>
                </a:path>
              </a:pathLst>
            </a:cu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Line 156">
              <a:extLst>
                <a:ext uri="{FF2B5EF4-FFF2-40B4-BE49-F238E27FC236}">
                  <a16:creationId xmlns:a16="http://schemas.microsoft.com/office/drawing/2014/main" id="{8EECDD47-9557-47BE-9D87-C4D7ECFFFB4A}"/>
                </a:ext>
              </a:extLst>
            </p:cNvPr>
            <p:cNvSpPr>
              <a:spLocks noChangeShapeType="1"/>
            </p:cNvSpPr>
            <p:nvPr/>
          </p:nvSpPr>
          <p:spPr bwMode="auto">
            <a:xfrm>
              <a:off x="5056187" y="1981199"/>
              <a:ext cx="0" cy="434975"/>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Rectangle 157">
              <a:extLst>
                <a:ext uri="{FF2B5EF4-FFF2-40B4-BE49-F238E27FC236}">
                  <a16:creationId xmlns:a16="http://schemas.microsoft.com/office/drawing/2014/main" id="{03FCDEA5-C637-4522-A60C-270970E5B468}"/>
                </a:ext>
              </a:extLst>
            </p:cNvPr>
            <p:cNvSpPr>
              <a:spLocks noChangeArrowheads="1"/>
            </p:cNvSpPr>
            <p:nvPr/>
          </p:nvSpPr>
          <p:spPr bwMode="auto">
            <a:xfrm>
              <a:off x="4387849" y="2011362"/>
              <a:ext cx="584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Arial" panose="020B0604020202020204" pitchFamily="34" charset="0"/>
                </a:rPr>
                <a:t>802.11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158">
              <a:extLst>
                <a:ext uri="{FF2B5EF4-FFF2-40B4-BE49-F238E27FC236}">
                  <a16:creationId xmlns:a16="http://schemas.microsoft.com/office/drawing/2014/main" id="{F0C70F4E-5DB6-46DF-9C80-B25A0E565AF1}"/>
                </a:ext>
              </a:extLst>
            </p:cNvPr>
            <p:cNvSpPr>
              <a:spLocks noChangeArrowheads="1"/>
            </p:cNvSpPr>
            <p:nvPr/>
          </p:nvSpPr>
          <p:spPr bwMode="auto">
            <a:xfrm>
              <a:off x="4343399" y="2208212"/>
              <a:ext cx="6635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Arial" panose="020B0604020202020204" pitchFamily="34" charset="0"/>
                </a:rPr>
                <a:t>REVmd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Rectangle 159">
              <a:extLst>
                <a:ext uri="{FF2B5EF4-FFF2-40B4-BE49-F238E27FC236}">
                  <a16:creationId xmlns:a16="http://schemas.microsoft.com/office/drawing/2014/main" id="{2D756D18-F746-4B59-A4FA-1CCDB8AEE3D7}"/>
                </a:ext>
              </a:extLst>
            </p:cNvPr>
            <p:cNvSpPr>
              <a:spLocks noChangeArrowheads="1"/>
            </p:cNvSpPr>
            <p:nvPr/>
          </p:nvSpPr>
          <p:spPr bwMode="auto">
            <a:xfrm>
              <a:off x="3062287" y="3192462"/>
              <a:ext cx="849313" cy="465138"/>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Freeform 160">
              <a:extLst>
                <a:ext uri="{FF2B5EF4-FFF2-40B4-BE49-F238E27FC236}">
                  <a16:creationId xmlns:a16="http://schemas.microsoft.com/office/drawing/2014/main" id="{53F7EEC9-5B98-4066-A20D-3CE69637FD9F}"/>
                </a:ext>
              </a:extLst>
            </p:cNvPr>
            <p:cNvSpPr>
              <a:spLocks/>
            </p:cNvSpPr>
            <p:nvPr/>
          </p:nvSpPr>
          <p:spPr bwMode="auto">
            <a:xfrm>
              <a:off x="3911599" y="3141662"/>
              <a:ext cx="50800" cy="515938"/>
            </a:xfrm>
            <a:custGeom>
              <a:avLst/>
              <a:gdLst>
                <a:gd name="T0" fmla="*/ 0 w 32"/>
                <a:gd name="T1" fmla="*/ 32 h 325"/>
                <a:gd name="T2" fmla="*/ 32 w 32"/>
                <a:gd name="T3" fmla="*/ 0 h 325"/>
                <a:gd name="T4" fmla="*/ 32 w 32"/>
                <a:gd name="T5" fmla="*/ 292 h 325"/>
                <a:gd name="T6" fmla="*/ 0 w 32"/>
                <a:gd name="T7" fmla="*/ 325 h 325"/>
                <a:gd name="T8" fmla="*/ 0 w 32"/>
                <a:gd name="T9" fmla="*/ 32 h 325"/>
              </a:gdLst>
              <a:ahLst/>
              <a:cxnLst>
                <a:cxn ang="0">
                  <a:pos x="T0" y="T1"/>
                </a:cxn>
                <a:cxn ang="0">
                  <a:pos x="T2" y="T3"/>
                </a:cxn>
                <a:cxn ang="0">
                  <a:pos x="T4" y="T5"/>
                </a:cxn>
                <a:cxn ang="0">
                  <a:pos x="T6" y="T7"/>
                </a:cxn>
                <a:cxn ang="0">
                  <a:pos x="T8" y="T9"/>
                </a:cxn>
              </a:cxnLst>
              <a:rect l="0" t="0" r="r" b="b"/>
              <a:pathLst>
                <a:path w="32" h="325">
                  <a:moveTo>
                    <a:pt x="0" y="32"/>
                  </a:moveTo>
                  <a:lnTo>
                    <a:pt x="32" y="0"/>
                  </a:lnTo>
                  <a:lnTo>
                    <a:pt x="32" y="292"/>
                  </a:lnTo>
                  <a:lnTo>
                    <a:pt x="0" y="325"/>
                  </a:lnTo>
                  <a:lnTo>
                    <a:pt x="0" y="32"/>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Freeform 161">
              <a:extLst>
                <a:ext uri="{FF2B5EF4-FFF2-40B4-BE49-F238E27FC236}">
                  <a16:creationId xmlns:a16="http://schemas.microsoft.com/office/drawing/2014/main" id="{A969B34E-F218-473D-A7EE-3E2C33902208}"/>
                </a:ext>
              </a:extLst>
            </p:cNvPr>
            <p:cNvSpPr>
              <a:spLocks/>
            </p:cNvSpPr>
            <p:nvPr/>
          </p:nvSpPr>
          <p:spPr bwMode="auto">
            <a:xfrm>
              <a:off x="3062287" y="3141662"/>
              <a:ext cx="900113" cy="50800"/>
            </a:xfrm>
            <a:custGeom>
              <a:avLst/>
              <a:gdLst>
                <a:gd name="T0" fmla="*/ 0 w 567"/>
                <a:gd name="T1" fmla="*/ 32 h 32"/>
                <a:gd name="T2" fmla="*/ 32 w 567"/>
                <a:gd name="T3" fmla="*/ 0 h 32"/>
                <a:gd name="T4" fmla="*/ 567 w 567"/>
                <a:gd name="T5" fmla="*/ 0 h 32"/>
                <a:gd name="T6" fmla="*/ 535 w 567"/>
                <a:gd name="T7" fmla="*/ 32 h 32"/>
                <a:gd name="T8" fmla="*/ 0 w 567"/>
                <a:gd name="T9" fmla="*/ 32 h 32"/>
              </a:gdLst>
              <a:ahLst/>
              <a:cxnLst>
                <a:cxn ang="0">
                  <a:pos x="T0" y="T1"/>
                </a:cxn>
                <a:cxn ang="0">
                  <a:pos x="T2" y="T3"/>
                </a:cxn>
                <a:cxn ang="0">
                  <a:pos x="T4" y="T5"/>
                </a:cxn>
                <a:cxn ang="0">
                  <a:pos x="T6" y="T7"/>
                </a:cxn>
                <a:cxn ang="0">
                  <a:pos x="T8" y="T9"/>
                </a:cxn>
              </a:cxnLst>
              <a:rect l="0" t="0" r="r" b="b"/>
              <a:pathLst>
                <a:path w="567" h="32">
                  <a:moveTo>
                    <a:pt x="0" y="32"/>
                  </a:moveTo>
                  <a:lnTo>
                    <a:pt x="32" y="0"/>
                  </a:lnTo>
                  <a:lnTo>
                    <a:pt x="567" y="0"/>
                  </a:lnTo>
                  <a:lnTo>
                    <a:pt x="535" y="32"/>
                  </a:lnTo>
                  <a:lnTo>
                    <a:pt x="0" y="32"/>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Freeform 162">
              <a:extLst>
                <a:ext uri="{FF2B5EF4-FFF2-40B4-BE49-F238E27FC236}">
                  <a16:creationId xmlns:a16="http://schemas.microsoft.com/office/drawing/2014/main" id="{947E0051-9E0F-4753-9FC8-8AF70DA4531F}"/>
                </a:ext>
              </a:extLst>
            </p:cNvPr>
            <p:cNvSpPr>
              <a:spLocks/>
            </p:cNvSpPr>
            <p:nvPr/>
          </p:nvSpPr>
          <p:spPr bwMode="auto">
            <a:xfrm>
              <a:off x="3062287" y="3141662"/>
              <a:ext cx="900113" cy="515938"/>
            </a:xfrm>
            <a:custGeom>
              <a:avLst/>
              <a:gdLst>
                <a:gd name="T0" fmla="*/ 0 w 567"/>
                <a:gd name="T1" fmla="*/ 32 h 325"/>
                <a:gd name="T2" fmla="*/ 32 w 567"/>
                <a:gd name="T3" fmla="*/ 0 h 325"/>
                <a:gd name="T4" fmla="*/ 567 w 567"/>
                <a:gd name="T5" fmla="*/ 0 h 325"/>
                <a:gd name="T6" fmla="*/ 567 w 567"/>
                <a:gd name="T7" fmla="*/ 292 h 325"/>
                <a:gd name="T8" fmla="*/ 535 w 567"/>
                <a:gd name="T9" fmla="*/ 325 h 325"/>
                <a:gd name="T10" fmla="*/ 0 w 567"/>
                <a:gd name="T11" fmla="*/ 325 h 325"/>
                <a:gd name="T12" fmla="*/ 0 w 567"/>
                <a:gd name="T13" fmla="*/ 32 h 325"/>
              </a:gdLst>
              <a:ahLst/>
              <a:cxnLst>
                <a:cxn ang="0">
                  <a:pos x="T0" y="T1"/>
                </a:cxn>
                <a:cxn ang="0">
                  <a:pos x="T2" y="T3"/>
                </a:cxn>
                <a:cxn ang="0">
                  <a:pos x="T4" y="T5"/>
                </a:cxn>
                <a:cxn ang="0">
                  <a:pos x="T6" y="T7"/>
                </a:cxn>
                <a:cxn ang="0">
                  <a:pos x="T8" y="T9"/>
                </a:cxn>
                <a:cxn ang="0">
                  <a:pos x="T10" y="T11"/>
                </a:cxn>
                <a:cxn ang="0">
                  <a:pos x="T12" y="T13"/>
                </a:cxn>
              </a:cxnLst>
              <a:rect l="0" t="0" r="r" b="b"/>
              <a:pathLst>
                <a:path w="567" h="325">
                  <a:moveTo>
                    <a:pt x="0" y="32"/>
                  </a:moveTo>
                  <a:lnTo>
                    <a:pt x="32" y="0"/>
                  </a:lnTo>
                  <a:lnTo>
                    <a:pt x="567" y="0"/>
                  </a:lnTo>
                  <a:lnTo>
                    <a:pt x="567" y="292"/>
                  </a:lnTo>
                  <a:lnTo>
                    <a:pt x="535" y="325"/>
                  </a:lnTo>
                  <a:lnTo>
                    <a:pt x="0" y="325"/>
                  </a:lnTo>
                  <a:lnTo>
                    <a:pt x="0" y="32"/>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Freeform 163">
              <a:extLst>
                <a:ext uri="{FF2B5EF4-FFF2-40B4-BE49-F238E27FC236}">
                  <a16:creationId xmlns:a16="http://schemas.microsoft.com/office/drawing/2014/main" id="{F2737271-8FDB-4E07-89AB-FBC32DA2D7F3}"/>
                </a:ext>
              </a:extLst>
            </p:cNvPr>
            <p:cNvSpPr>
              <a:spLocks/>
            </p:cNvSpPr>
            <p:nvPr/>
          </p:nvSpPr>
          <p:spPr bwMode="auto">
            <a:xfrm>
              <a:off x="3062287" y="3141662"/>
              <a:ext cx="900113" cy="50800"/>
            </a:xfrm>
            <a:custGeom>
              <a:avLst/>
              <a:gdLst>
                <a:gd name="T0" fmla="*/ 0 w 567"/>
                <a:gd name="T1" fmla="*/ 32 h 32"/>
                <a:gd name="T2" fmla="*/ 535 w 567"/>
                <a:gd name="T3" fmla="*/ 32 h 32"/>
                <a:gd name="T4" fmla="*/ 567 w 567"/>
                <a:gd name="T5" fmla="*/ 0 h 32"/>
              </a:gdLst>
              <a:ahLst/>
              <a:cxnLst>
                <a:cxn ang="0">
                  <a:pos x="T0" y="T1"/>
                </a:cxn>
                <a:cxn ang="0">
                  <a:pos x="T2" y="T3"/>
                </a:cxn>
                <a:cxn ang="0">
                  <a:pos x="T4" y="T5"/>
                </a:cxn>
              </a:cxnLst>
              <a:rect l="0" t="0" r="r" b="b"/>
              <a:pathLst>
                <a:path w="567" h="32">
                  <a:moveTo>
                    <a:pt x="0" y="32"/>
                  </a:moveTo>
                  <a:lnTo>
                    <a:pt x="535" y="32"/>
                  </a:lnTo>
                  <a:lnTo>
                    <a:pt x="567"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Line 164">
              <a:extLst>
                <a:ext uri="{FF2B5EF4-FFF2-40B4-BE49-F238E27FC236}">
                  <a16:creationId xmlns:a16="http://schemas.microsoft.com/office/drawing/2014/main" id="{DA1D064E-1BD8-404A-93DF-E21929EC17E1}"/>
                </a:ext>
              </a:extLst>
            </p:cNvPr>
            <p:cNvSpPr>
              <a:spLocks noChangeShapeType="1"/>
            </p:cNvSpPr>
            <p:nvPr/>
          </p:nvSpPr>
          <p:spPr bwMode="auto">
            <a:xfrm>
              <a:off x="3911599" y="3192462"/>
              <a:ext cx="0" cy="465138"/>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Rectangle 165">
              <a:extLst>
                <a:ext uri="{FF2B5EF4-FFF2-40B4-BE49-F238E27FC236}">
                  <a16:creationId xmlns:a16="http://schemas.microsoft.com/office/drawing/2014/main" id="{9740ABCB-8D09-4421-8644-F970E248E993}"/>
                </a:ext>
              </a:extLst>
            </p:cNvPr>
            <p:cNvSpPr>
              <a:spLocks noChangeArrowheads="1"/>
            </p:cNvSpPr>
            <p:nvPr/>
          </p:nvSpPr>
          <p:spPr bwMode="auto">
            <a:xfrm>
              <a:off x="3159124" y="3259137"/>
              <a:ext cx="720725"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802.11bc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166">
              <a:extLst>
                <a:ext uri="{FF2B5EF4-FFF2-40B4-BE49-F238E27FC236}">
                  <a16:creationId xmlns:a16="http://schemas.microsoft.com/office/drawing/2014/main" id="{21444760-3F04-40D0-A862-0D5BDFD9857E}"/>
                </a:ext>
              </a:extLst>
            </p:cNvPr>
            <p:cNvSpPr>
              <a:spLocks noChangeArrowheads="1"/>
            </p:cNvSpPr>
            <p:nvPr/>
          </p:nvSpPr>
          <p:spPr bwMode="auto">
            <a:xfrm>
              <a:off x="3282949" y="3424237"/>
              <a:ext cx="47625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(BCS)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167">
              <a:extLst>
                <a:ext uri="{FF2B5EF4-FFF2-40B4-BE49-F238E27FC236}">
                  <a16:creationId xmlns:a16="http://schemas.microsoft.com/office/drawing/2014/main" id="{C87896BE-E7B9-4501-B3FC-FDC615E7AD24}"/>
                </a:ext>
              </a:extLst>
            </p:cNvPr>
            <p:cNvSpPr>
              <a:spLocks noChangeArrowheads="1"/>
            </p:cNvSpPr>
            <p:nvPr/>
          </p:nvSpPr>
          <p:spPr bwMode="auto">
            <a:xfrm>
              <a:off x="2994025" y="3833813"/>
              <a:ext cx="849313" cy="463550"/>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Freeform 168">
              <a:extLst>
                <a:ext uri="{FF2B5EF4-FFF2-40B4-BE49-F238E27FC236}">
                  <a16:creationId xmlns:a16="http://schemas.microsoft.com/office/drawing/2014/main" id="{55187F07-9E58-4D44-B88C-059FBF1BCF40}"/>
                </a:ext>
              </a:extLst>
            </p:cNvPr>
            <p:cNvSpPr>
              <a:spLocks/>
            </p:cNvSpPr>
            <p:nvPr/>
          </p:nvSpPr>
          <p:spPr bwMode="auto">
            <a:xfrm>
              <a:off x="3843338" y="3781425"/>
              <a:ext cx="52388" cy="515938"/>
            </a:xfrm>
            <a:custGeom>
              <a:avLst/>
              <a:gdLst>
                <a:gd name="T0" fmla="*/ 0 w 33"/>
                <a:gd name="T1" fmla="*/ 33 h 325"/>
                <a:gd name="T2" fmla="*/ 33 w 33"/>
                <a:gd name="T3" fmla="*/ 0 h 325"/>
                <a:gd name="T4" fmla="*/ 33 w 33"/>
                <a:gd name="T5" fmla="*/ 293 h 325"/>
                <a:gd name="T6" fmla="*/ 0 w 33"/>
                <a:gd name="T7" fmla="*/ 325 h 325"/>
                <a:gd name="T8" fmla="*/ 0 w 33"/>
                <a:gd name="T9" fmla="*/ 33 h 325"/>
              </a:gdLst>
              <a:ahLst/>
              <a:cxnLst>
                <a:cxn ang="0">
                  <a:pos x="T0" y="T1"/>
                </a:cxn>
                <a:cxn ang="0">
                  <a:pos x="T2" y="T3"/>
                </a:cxn>
                <a:cxn ang="0">
                  <a:pos x="T4" y="T5"/>
                </a:cxn>
                <a:cxn ang="0">
                  <a:pos x="T6" y="T7"/>
                </a:cxn>
                <a:cxn ang="0">
                  <a:pos x="T8" y="T9"/>
                </a:cxn>
              </a:cxnLst>
              <a:rect l="0" t="0" r="r" b="b"/>
              <a:pathLst>
                <a:path w="33" h="325">
                  <a:moveTo>
                    <a:pt x="0" y="33"/>
                  </a:moveTo>
                  <a:lnTo>
                    <a:pt x="33" y="0"/>
                  </a:lnTo>
                  <a:lnTo>
                    <a:pt x="33" y="293"/>
                  </a:lnTo>
                  <a:lnTo>
                    <a:pt x="0" y="325"/>
                  </a:lnTo>
                  <a:lnTo>
                    <a:pt x="0" y="33"/>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Freeform 169">
              <a:extLst>
                <a:ext uri="{FF2B5EF4-FFF2-40B4-BE49-F238E27FC236}">
                  <a16:creationId xmlns:a16="http://schemas.microsoft.com/office/drawing/2014/main" id="{28C1F780-4C05-49DB-883C-E9EDE54B2595}"/>
                </a:ext>
              </a:extLst>
            </p:cNvPr>
            <p:cNvSpPr>
              <a:spLocks/>
            </p:cNvSpPr>
            <p:nvPr/>
          </p:nvSpPr>
          <p:spPr bwMode="auto">
            <a:xfrm>
              <a:off x="2994025" y="3781425"/>
              <a:ext cx="901700" cy="52388"/>
            </a:xfrm>
            <a:custGeom>
              <a:avLst/>
              <a:gdLst>
                <a:gd name="T0" fmla="*/ 0 w 568"/>
                <a:gd name="T1" fmla="*/ 33 h 33"/>
                <a:gd name="T2" fmla="*/ 33 w 568"/>
                <a:gd name="T3" fmla="*/ 0 h 33"/>
                <a:gd name="T4" fmla="*/ 568 w 568"/>
                <a:gd name="T5" fmla="*/ 0 h 33"/>
                <a:gd name="T6" fmla="*/ 535 w 568"/>
                <a:gd name="T7" fmla="*/ 33 h 33"/>
                <a:gd name="T8" fmla="*/ 0 w 568"/>
                <a:gd name="T9" fmla="*/ 33 h 33"/>
              </a:gdLst>
              <a:ahLst/>
              <a:cxnLst>
                <a:cxn ang="0">
                  <a:pos x="T0" y="T1"/>
                </a:cxn>
                <a:cxn ang="0">
                  <a:pos x="T2" y="T3"/>
                </a:cxn>
                <a:cxn ang="0">
                  <a:pos x="T4" y="T5"/>
                </a:cxn>
                <a:cxn ang="0">
                  <a:pos x="T6" y="T7"/>
                </a:cxn>
                <a:cxn ang="0">
                  <a:pos x="T8" y="T9"/>
                </a:cxn>
              </a:cxnLst>
              <a:rect l="0" t="0" r="r" b="b"/>
              <a:pathLst>
                <a:path w="568" h="33">
                  <a:moveTo>
                    <a:pt x="0" y="33"/>
                  </a:moveTo>
                  <a:lnTo>
                    <a:pt x="33" y="0"/>
                  </a:lnTo>
                  <a:lnTo>
                    <a:pt x="568" y="0"/>
                  </a:lnTo>
                  <a:lnTo>
                    <a:pt x="535" y="33"/>
                  </a:lnTo>
                  <a:lnTo>
                    <a:pt x="0" y="33"/>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 name="Freeform 170">
              <a:extLst>
                <a:ext uri="{FF2B5EF4-FFF2-40B4-BE49-F238E27FC236}">
                  <a16:creationId xmlns:a16="http://schemas.microsoft.com/office/drawing/2014/main" id="{59BAE967-21C8-4815-A350-A0BBF45EF1E0}"/>
                </a:ext>
              </a:extLst>
            </p:cNvPr>
            <p:cNvSpPr>
              <a:spLocks/>
            </p:cNvSpPr>
            <p:nvPr/>
          </p:nvSpPr>
          <p:spPr bwMode="auto">
            <a:xfrm>
              <a:off x="2994025" y="3781425"/>
              <a:ext cx="901700" cy="515938"/>
            </a:xfrm>
            <a:custGeom>
              <a:avLst/>
              <a:gdLst>
                <a:gd name="T0" fmla="*/ 0 w 568"/>
                <a:gd name="T1" fmla="*/ 33 h 325"/>
                <a:gd name="T2" fmla="*/ 33 w 568"/>
                <a:gd name="T3" fmla="*/ 0 h 325"/>
                <a:gd name="T4" fmla="*/ 568 w 568"/>
                <a:gd name="T5" fmla="*/ 0 h 325"/>
                <a:gd name="T6" fmla="*/ 568 w 568"/>
                <a:gd name="T7" fmla="*/ 293 h 325"/>
                <a:gd name="T8" fmla="*/ 535 w 568"/>
                <a:gd name="T9" fmla="*/ 325 h 325"/>
                <a:gd name="T10" fmla="*/ 0 w 568"/>
                <a:gd name="T11" fmla="*/ 325 h 325"/>
                <a:gd name="T12" fmla="*/ 0 w 568"/>
                <a:gd name="T13" fmla="*/ 33 h 325"/>
              </a:gdLst>
              <a:ahLst/>
              <a:cxnLst>
                <a:cxn ang="0">
                  <a:pos x="T0" y="T1"/>
                </a:cxn>
                <a:cxn ang="0">
                  <a:pos x="T2" y="T3"/>
                </a:cxn>
                <a:cxn ang="0">
                  <a:pos x="T4" y="T5"/>
                </a:cxn>
                <a:cxn ang="0">
                  <a:pos x="T6" y="T7"/>
                </a:cxn>
                <a:cxn ang="0">
                  <a:pos x="T8" y="T9"/>
                </a:cxn>
                <a:cxn ang="0">
                  <a:pos x="T10" y="T11"/>
                </a:cxn>
                <a:cxn ang="0">
                  <a:pos x="T12" y="T13"/>
                </a:cxn>
              </a:cxnLst>
              <a:rect l="0" t="0" r="r" b="b"/>
              <a:pathLst>
                <a:path w="568" h="325">
                  <a:moveTo>
                    <a:pt x="0" y="33"/>
                  </a:moveTo>
                  <a:lnTo>
                    <a:pt x="33" y="0"/>
                  </a:lnTo>
                  <a:lnTo>
                    <a:pt x="568" y="0"/>
                  </a:lnTo>
                  <a:lnTo>
                    <a:pt x="568" y="293"/>
                  </a:lnTo>
                  <a:lnTo>
                    <a:pt x="535" y="325"/>
                  </a:lnTo>
                  <a:lnTo>
                    <a:pt x="0" y="325"/>
                  </a:lnTo>
                  <a:lnTo>
                    <a:pt x="0" y="33"/>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Freeform 171">
              <a:extLst>
                <a:ext uri="{FF2B5EF4-FFF2-40B4-BE49-F238E27FC236}">
                  <a16:creationId xmlns:a16="http://schemas.microsoft.com/office/drawing/2014/main" id="{6E7C7E03-F19D-45A2-8EF8-2BD33111806E}"/>
                </a:ext>
              </a:extLst>
            </p:cNvPr>
            <p:cNvSpPr>
              <a:spLocks/>
            </p:cNvSpPr>
            <p:nvPr/>
          </p:nvSpPr>
          <p:spPr bwMode="auto">
            <a:xfrm>
              <a:off x="2994025" y="3781425"/>
              <a:ext cx="901700" cy="52388"/>
            </a:xfrm>
            <a:custGeom>
              <a:avLst/>
              <a:gdLst>
                <a:gd name="T0" fmla="*/ 0 w 568"/>
                <a:gd name="T1" fmla="*/ 33 h 33"/>
                <a:gd name="T2" fmla="*/ 535 w 568"/>
                <a:gd name="T3" fmla="*/ 33 h 33"/>
                <a:gd name="T4" fmla="*/ 568 w 568"/>
                <a:gd name="T5" fmla="*/ 0 h 33"/>
              </a:gdLst>
              <a:ahLst/>
              <a:cxnLst>
                <a:cxn ang="0">
                  <a:pos x="T0" y="T1"/>
                </a:cxn>
                <a:cxn ang="0">
                  <a:pos x="T2" y="T3"/>
                </a:cxn>
                <a:cxn ang="0">
                  <a:pos x="T4" y="T5"/>
                </a:cxn>
              </a:cxnLst>
              <a:rect l="0" t="0" r="r" b="b"/>
              <a:pathLst>
                <a:path w="568" h="33">
                  <a:moveTo>
                    <a:pt x="0" y="33"/>
                  </a:moveTo>
                  <a:lnTo>
                    <a:pt x="535" y="33"/>
                  </a:lnTo>
                  <a:lnTo>
                    <a:pt x="568"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Line 172">
              <a:extLst>
                <a:ext uri="{FF2B5EF4-FFF2-40B4-BE49-F238E27FC236}">
                  <a16:creationId xmlns:a16="http://schemas.microsoft.com/office/drawing/2014/main" id="{E8761B93-3E18-4968-9F79-D8BECFD97F36}"/>
                </a:ext>
              </a:extLst>
            </p:cNvPr>
            <p:cNvSpPr>
              <a:spLocks noChangeShapeType="1"/>
            </p:cNvSpPr>
            <p:nvPr/>
          </p:nvSpPr>
          <p:spPr bwMode="auto">
            <a:xfrm>
              <a:off x="3843338" y="3833813"/>
              <a:ext cx="0" cy="46355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 name="Rectangle 173">
              <a:extLst>
                <a:ext uri="{FF2B5EF4-FFF2-40B4-BE49-F238E27FC236}">
                  <a16:creationId xmlns:a16="http://schemas.microsoft.com/office/drawing/2014/main" id="{8F050655-B0C2-4E4D-914A-2164583ECA92}"/>
                </a:ext>
              </a:extLst>
            </p:cNvPr>
            <p:cNvSpPr>
              <a:spLocks noChangeArrowheads="1"/>
            </p:cNvSpPr>
            <p:nvPr/>
          </p:nvSpPr>
          <p:spPr bwMode="auto">
            <a:xfrm>
              <a:off x="3114675" y="3914775"/>
              <a:ext cx="668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ahoma" panose="020B0604030504040204" pitchFamily="34" charset="0"/>
                </a:rPr>
                <a:t>802.11bd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174">
              <a:extLst>
                <a:ext uri="{FF2B5EF4-FFF2-40B4-BE49-F238E27FC236}">
                  <a16:creationId xmlns:a16="http://schemas.microsoft.com/office/drawing/2014/main" id="{07439490-40F6-4DBD-A46F-FF06DB58CCC6}"/>
                </a:ext>
              </a:extLst>
            </p:cNvPr>
            <p:cNvSpPr>
              <a:spLocks noChangeArrowheads="1"/>
            </p:cNvSpPr>
            <p:nvPr/>
          </p:nvSpPr>
          <p:spPr bwMode="auto">
            <a:xfrm>
              <a:off x="3297238" y="4068763"/>
              <a:ext cx="3413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ahoma" panose="020B0604030504040204" pitchFamily="34" charset="0"/>
                </a:rPr>
                <a:t>NGV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Rectangle 175">
              <a:extLst>
                <a:ext uri="{FF2B5EF4-FFF2-40B4-BE49-F238E27FC236}">
                  <a16:creationId xmlns:a16="http://schemas.microsoft.com/office/drawing/2014/main" id="{17F9AA3F-0BA5-4F0E-B58E-6F6406D6043B}"/>
                </a:ext>
              </a:extLst>
            </p:cNvPr>
            <p:cNvSpPr>
              <a:spLocks noChangeArrowheads="1"/>
            </p:cNvSpPr>
            <p:nvPr/>
          </p:nvSpPr>
          <p:spPr bwMode="auto">
            <a:xfrm>
              <a:off x="2994025" y="4479925"/>
              <a:ext cx="855663" cy="436563"/>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 name="Freeform 176">
              <a:extLst>
                <a:ext uri="{FF2B5EF4-FFF2-40B4-BE49-F238E27FC236}">
                  <a16:creationId xmlns:a16="http://schemas.microsoft.com/office/drawing/2014/main" id="{0034F5AE-E88A-4C8D-BF8F-B372A99CF28B}"/>
                </a:ext>
              </a:extLst>
            </p:cNvPr>
            <p:cNvSpPr>
              <a:spLocks/>
            </p:cNvSpPr>
            <p:nvPr/>
          </p:nvSpPr>
          <p:spPr bwMode="auto">
            <a:xfrm>
              <a:off x="3849688" y="4430713"/>
              <a:ext cx="47625" cy="485775"/>
            </a:xfrm>
            <a:custGeom>
              <a:avLst/>
              <a:gdLst>
                <a:gd name="T0" fmla="*/ 0 w 30"/>
                <a:gd name="T1" fmla="*/ 31 h 306"/>
                <a:gd name="T2" fmla="*/ 30 w 30"/>
                <a:gd name="T3" fmla="*/ 0 h 306"/>
                <a:gd name="T4" fmla="*/ 30 w 30"/>
                <a:gd name="T5" fmla="*/ 275 h 306"/>
                <a:gd name="T6" fmla="*/ 0 w 30"/>
                <a:gd name="T7" fmla="*/ 306 h 306"/>
                <a:gd name="T8" fmla="*/ 0 w 30"/>
                <a:gd name="T9" fmla="*/ 31 h 306"/>
              </a:gdLst>
              <a:ahLst/>
              <a:cxnLst>
                <a:cxn ang="0">
                  <a:pos x="T0" y="T1"/>
                </a:cxn>
                <a:cxn ang="0">
                  <a:pos x="T2" y="T3"/>
                </a:cxn>
                <a:cxn ang="0">
                  <a:pos x="T4" y="T5"/>
                </a:cxn>
                <a:cxn ang="0">
                  <a:pos x="T6" y="T7"/>
                </a:cxn>
                <a:cxn ang="0">
                  <a:pos x="T8" y="T9"/>
                </a:cxn>
              </a:cxnLst>
              <a:rect l="0" t="0" r="r" b="b"/>
              <a:pathLst>
                <a:path w="30" h="306">
                  <a:moveTo>
                    <a:pt x="0" y="31"/>
                  </a:moveTo>
                  <a:lnTo>
                    <a:pt x="30" y="0"/>
                  </a:lnTo>
                  <a:lnTo>
                    <a:pt x="30" y="275"/>
                  </a:lnTo>
                  <a:lnTo>
                    <a:pt x="0" y="306"/>
                  </a:lnTo>
                  <a:lnTo>
                    <a:pt x="0" y="31"/>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Freeform 177">
              <a:extLst>
                <a:ext uri="{FF2B5EF4-FFF2-40B4-BE49-F238E27FC236}">
                  <a16:creationId xmlns:a16="http://schemas.microsoft.com/office/drawing/2014/main" id="{E421961C-780F-4320-A5E0-9BAAD730237F}"/>
                </a:ext>
              </a:extLst>
            </p:cNvPr>
            <p:cNvSpPr>
              <a:spLocks/>
            </p:cNvSpPr>
            <p:nvPr/>
          </p:nvSpPr>
          <p:spPr bwMode="auto">
            <a:xfrm>
              <a:off x="2994025" y="4430713"/>
              <a:ext cx="903288" cy="49213"/>
            </a:xfrm>
            <a:custGeom>
              <a:avLst/>
              <a:gdLst>
                <a:gd name="T0" fmla="*/ 0 w 569"/>
                <a:gd name="T1" fmla="*/ 31 h 31"/>
                <a:gd name="T2" fmla="*/ 31 w 569"/>
                <a:gd name="T3" fmla="*/ 0 h 31"/>
                <a:gd name="T4" fmla="*/ 569 w 569"/>
                <a:gd name="T5" fmla="*/ 0 h 31"/>
                <a:gd name="T6" fmla="*/ 539 w 569"/>
                <a:gd name="T7" fmla="*/ 31 h 31"/>
                <a:gd name="T8" fmla="*/ 0 w 569"/>
                <a:gd name="T9" fmla="*/ 31 h 31"/>
              </a:gdLst>
              <a:ahLst/>
              <a:cxnLst>
                <a:cxn ang="0">
                  <a:pos x="T0" y="T1"/>
                </a:cxn>
                <a:cxn ang="0">
                  <a:pos x="T2" y="T3"/>
                </a:cxn>
                <a:cxn ang="0">
                  <a:pos x="T4" y="T5"/>
                </a:cxn>
                <a:cxn ang="0">
                  <a:pos x="T6" y="T7"/>
                </a:cxn>
                <a:cxn ang="0">
                  <a:pos x="T8" y="T9"/>
                </a:cxn>
              </a:cxnLst>
              <a:rect l="0" t="0" r="r" b="b"/>
              <a:pathLst>
                <a:path w="569" h="31">
                  <a:moveTo>
                    <a:pt x="0" y="31"/>
                  </a:moveTo>
                  <a:lnTo>
                    <a:pt x="31" y="0"/>
                  </a:lnTo>
                  <a:lnTo>
                    <a:pt x="569" y="0"/>
                  </a:lnTo>
                  <a:lnTo>
                    <a:pt x="539" y="31"/>
                  </a:lnTo>
                  <a:lnTo>
                    <a:pt x="0" y="31"/>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Freeform 178">
              <a:extLst>
                <a:ext uri="{FF2B5EF4-FFF2-40B4-BE49-F238E27FC236}">
                  <a16:creationId xmlns:a16="http://schemas.microsoft.com/office/drawing/2014/main" id="{F8FDCC8C-4EB1-4774-85B1-1B9641463DA3}"/>
                </a:ext>
              </a:extLst>
            </p:cNvPr>
            <p:cNvSpPr>
              <a:spLocks/>
            </p:cNvSpPr>
            <p:nvPr/>
          </p:nvSpPr>
          <p:spPr bwMode="auto">
            <a:xfrm>
              <a:off x="2994025" y="4430713"/>
              <a:ext cx="903288" cy="485775"/>
            </a:xfrm>
            <a:custGeom>
              <a:avLst/>
              <a:gdLst>
                <a:gd name="T0" fmla="*/ 0 w 569"/>
                <a:gd name="T1" fmla="*/ 31 h 306"/>
                <a:gd name="T2" fmla="*/ 31 w 569"/>
                <a:gd name="T3" fmla="*/ 0 h 306"/>
                <a:gd name="T4" fmla="*/ 569 w 569"/>
                <a:gd name="T5" fmla="*/ 0 h 306"/>
                <a:gd name="T6" fmla="*/ 569 w 569"/>
                <a:gd name="T7" fmla="*/ 275 h 306"/>
                <a:gd name="T8" fmla="*/ 539 w 569"/>
                <a:gd name="T9" fmla="*/ 306 h 306"/>
                <a:gd name="T10" fmla="*/ 0 w 569"/>
                <a:gd name="T11" fmla="*/ 306 h 306"/>
                <a:gd name="T12" fmla="*/ 0 w 569"/>
                <a:gd name="T13" fmla="*/ 31 h 306"/>
              </a:gdLst>
              <a:ahLst/>
              <a:cxnLst>
                <a:cxn ang="0">
                  <a:pos x="T0" y="T1"/>
                </a:cxn>
                <a:cxn ang="0">
                  <a:pos x="T2" y="T3"/>
                </a:cxn>
                <a:cxn ang="0">
                  <a:pos x="T4" y="T5"/>
                </a:cxn>
                <a:cxn ang="0">
                  <a:pos x="T6" y="T7"/>
                </a:cxn>
                <a:cxn ang="0">
                  <a:pos x="T8" y="T9"/>
                </a:cxn>
                <a:cxn ang="0">
                  <a:pos x="T10" y="T11"/>
                </a:cxn>
                <a:cxn ang="0">
                  <a:pos x="T12" y="T13"/>
                </a:cxn>
              </a:cxnLst>
              <a:rect l="0" t="0" r="r" b="b"/>
              <a:pathLst>
                <a:path w="569" h="306">
                  <a:moveTo>
                    <a:pt x="0" y="31"/>
                  </a:moveTo>
                  <a:lnTo>
                    <a:pt x="31" y="0"/>
                  </a:lnTo>
                  <a:lnTo>
                    <a:pt x="569" y="0"/>
                  </a:lnTo>
                  <a:lnTo>
                    <a:pt x="569" y="275"/>
                  </a:lnTo>
                  <a:lnTo>
                    <a:pt x="539" y="306"/>
                  </a:lnTo>
                  <a:lnTo>
                    <a:pt x="0" y="306"/>
                  </a:lnTo>
                  <a:lnTo>
                    <a:pt x="0" y="31"/>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179">
              <a:extLst>
                <a:ext uri="{FF2B5EF4-FFF2-40B4-BE49-F238E27FC236}">
                  <a16:creationId xmlns:a16="http://schemas.microsoft.com/office/drawing/2014/main" id="{9A3A56A1-B11E-46FD-B059-D5585AFAF74F}"/>
                </a:ext>
              </a:extLst>
            </p:cNvPr>
            <p:cNvSpPr>
              <a:spLocks/>
            </p:cNvSpPr>
            <p:nvPr/>
          </p:nvSpPr>
          <p:spPr bwMode="auto">
            <a:xfrm>
              <a:off x="2994025" y="4430713"/>
              <a:ext cx="903288" cy="49213"/>
            </a:xfrm>
            <a:custGeom>
              <a:avLst/>
              <a:gdLst>
                <a:gd name="T0" fmla="*/ 0 w 569"/>
                <a:gd name="T1" fmla="*/ 31 h 31"/>
                <a:gd name="T2" fmla="*/ 539 w 569"/>
                <a:gd name="T3" fmla="*/ 31 h 31"/>
                <a:gd name="T4" fmla="*/ 569 w 569"/>
                <a:gd name="T5" fmla="*/ 0 h 31"/>
              </a:gdLst>
              <a:ahLst/>
              <a:cxnLst>
                <a:cxn ang="0">
                  <a:pos x="T0" y="T1"/>
                </a:cxn>
                <a:cxn ang="0">
                  <a:pos x="T2" y="T3"/>
                </a:cxn>
                <a:cxn ang="0">
                  <a:pos x="T4" y="T5"/>
                </a:cxn>
              </a:cxnLst>
              <a:rect l="0" t="0" r="r" b="b"/>
              <a:pathLst>
                <a:path w="569" h="31">
                  <a:moveTo>
                    <a:pt x="0" y="31"/>
                  </a:moveTo>
                  <a:lnTo>
                    <a:pt x="539" y="31"/>
                  </a:lnTo>
                  <a:lnTo>
                    <a:pt x="569"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 name="Line 180">
              <a:extLst>
                <a:ext uri="{FF2B5EF4-FFF2-40B4-BE49-F238E27FC236}">
                  <a16:creationId xmlns:a16="http://schemas.microsoft.com/office/drawing/2014/main" id="{D6DC49AA-B0A0-4441-B9C1-18E129B53036}"/>
                </a:ext>
              </a:extLst>
            </p:cNvPr>
            <p:cNvSpPr>
              <a:spLocks noChangeShapeType="1"/>
            </p:cNvSpPr>
            <p:nvPr/>
          </p:nvSpPr>
          <p:spPr bwMode="auto">
            <a:xfrm>
              <a:off x="3849688" y="4479925"/>
              <a:ext cx="0" cy="436563"/>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Rectangle 181">
              <a:extLst>
                <a:ext uri="{FF2B5EF4-FFF2-40B4-BE49-F238E27FC236}">
                  <a16:creationId xmlns:a16="http://schemas.microsoft.com/office/drawing/2014/main" id="{7AC5204D-0A70-4002-93AD-50FAB8F45A7A}"/>
                </a:ext>
              </a:extLst>
            </p:cNvPr>
            <p:cNvSpPr>
              <a:spLocks noChangeArrowheads="1"/>
            </p:cNvSpPr>
            <p:nvPr/>
          </p:nvSpPr>
          <p:spPr bwMode="auto">
            <a:xfrm>
              <a:off x="3087688" y="4530725"/>
              <a:ext cx="73660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802.11bb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 name="Rectangle 182">
              <a:extLst>
                <a:ext uri="{FF2B5EF4-FFF2-40B4-BE49-F238E27FC236}">
                  <a16:creationId xmlns:a16="http://schemas.microsoft.com/office/drawing/2014/main" id="{25393663-4203-4C03-AD8F-1C49C64E2594}"/>
                </a:ext>
              </a:extLst>
            </p:cNvPr>
            <p:cNvSpPr>
              <a:spLocks noChangeArrowheads="1"/>
            </p:cNvSpPr>
            <p:nvPr/>
          </p:nvSpPr>
          <p:spPr bwMode="auto">
            <a:xfrm>
              <a:off x="3333750" y="4695825"/>
              <a:ext cx="2444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ahoma" panose="020B0604030504040204" pitchFamily="34" charset="0"/>
                </a:rPr>
                <a:t>LC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7" name="Rectangle 183">
              <a:extLst>
                <a:ext uri="{FF2B5EF4-FFF2-40B4-BE49-F238E27FC236}">
                  <a16:creationId xmlns:a16="http://schemas.microsoft.com/office/drawing/2014/main" id="{21350652-1960-44AB-9EFC-9D07CB1F1BEF}"/>
                </a:ext>
              </a:extLst>
            </p:cNvPr>
            <p:cNvSpPr>
              <a:spLocks noChangeArrowheads="1"/>
            </p:cNvSpPr>
            <p:nvPr/>
          </p:nvSpPr>
          <p:spPr bwMode="auto">
            <a:xfrm>
              <a:off x="1909763" y="3217863"/>
              <a:ext cx="849313" cy="465138"/>
            </a:xfrm>
            <a:prstGeom prst="rect">
              <a:avLst/>
            </a:prstGeom>
            <a:solidFill>
              <a:srgbClr val="85F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Freeform 184">
              <a:extLst>
                <a:ext uri="{FF2B5EF4-FFF2-40B4-BE49-F238E27FC236}">
                  <a16:creationId xmlns:a16="http://schemas.microsoft.com/office/drawing/2014/main" id="{5463BBDD-8CCD-4E7B-AEE4-DE1162459DF4}"/>
                </a:ext>
              </a:extLst>
            </p:cNvPr>
            <p:cNvSpPr>
              <a:spLocks/>
            </p:cNvSpPr>
            <p:nvPr/>
          </p:nvSpPr>
          <p:spPr bwMode="auto">
            <a:xfrm>
              <a:off x="2743200" y="3165475"/>
              <a:ext cx="52388" cy="517525"/>
            </a:xfrm>
            <a:custGeom>
              <a:avLst/>
              <a:gdLst>
                <a:gd name="T0" fmla="*/ 0 w 33"/>
                <a:gd name="T1" fmla="*/ 33 h 326"/>
                <a:gd name="T2" fmla="*/ 33 w 33"/>
                <a:gd name="T3" fmla="*/ 0 h 326"/>
                <a:gd name="T4" fmla="*/ 33 w 33"/>
                <a:gd name="T5" fmla="*/ 293 h 326"/>
                <a:gd name="T6" fmla="*/ 0 w 33"/>
                <a:gd name="T7" fmla="*/ 326 h 326"/>
                <a:gd name="T8" fmla="*/ 0 w 33"/>
                <a:gd name="T9" fmla="*/ 33 h 326"/>
              </a:gdLst>
              <a:ahLst/>
              <a:cxnLst>
                <a:cxn ang="0">
                  <a:pos x="T0" y="T1"/>
                </a:cxn>
                <a:cxn ang="0">
                  <a:pos x="T2" y="T3"/>
                </a:cxn>
                <a:cxn ang="0">
                  <a:pos x="T4" y="T5"/>
                </a:cxn>
                <a:cxn ang="0">
                  <a:pos x="T6" y="T7"/>
                </a:cxn>
                <a:cxn ang="0">
                  <a:pos x="T8" y="T9"/>
                </a:cxn>
              </a:cxnLst>
              <a:rect l="0" t="0" r="r" b="b"/>
              <a:pathLst>
                <a:path w="33" h="326">
                  <a:moveTo>
                    <a:pt x="0" y="33"/>
                  </a:moveTo>
                  <a:lnTo>
                    <a:pt x="33" y="0"/>
                  </a:lnTo>
                  <a:lnTo>
                    <a:pt x="33" y="293"/>
                  </a:lnTo>
                  <a:lnTo>
                    <a:pt x="0" y="326"/>
                  </a:lnTo>
                  <a:lnTo>
                    <a:pt x="0" y="33"/>
                  </a:lnTo>
                  <a:close/>
                </a:path>
              </a:pathLst>
            </a:custGeom>
            <a:solidFill>
              <a:srgbClr val="6BCD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185">
              <a:extLst>
                <a:ext uri="{FF2B5EF4-FFF2-40B4-BE49-F238E27FC236}">
                  <a16:creationId xmlns:a16="http://schemas.microsoft.com/office/drawing/2014/main" id="{5F9439B4-71BA-4EA1-A2D3-3FBB0B8EAD6A}"/>
                </a:ext>
              </a:extLst>
            </p:cNvPr>
            <p:cNvSpPr>
              <a:spLocks/>
            </p:cNvSpPr>
            <p:nvPr/>
          </p:nvSpPr>
          <p:spPr bwMode="auto">
            <a:xfrm>
              <a:off x="1909763" y="3165475"/>
              <a:ext cx="901700" cy="52388"/>
            </a:xfrm>
            <a:custGeom>
              <a:avLst/>
              <a:gdLst>
                <a:gd name="T0" fmla="*/ 0 w 568"/>
                <a:gd name="T1" fmla="*/ 33 h 33"/>
                <a:gd name="T2" fmla="*/ 33 w 568"/>
                <a:gd name="T3" fmla="*/ 0 h 33"/>
                <a:gd name="T4" fmla="*/ 568 w 568"/>
                <a:gd name="T5" fmla="*/ 0 h 33"/>
                <a:gd name="T6" fmla="*/ 535 w 568"/>
                <a:gd name="T7" fmla="*/ 33 h 33"/>
                <a:gd name="T8" fmla="*/ 0 w 568"/>
                <a:gd name="T9" fmla="*/ 33 h 33"/>
              </a:gdLst>
              <a:ahLst/>
              <a:cxnLst>
                <a:cxn ang="0">
                  <a:pos x="T0" y="T1"/>
                </a:cxn>
                <a:cxn ang="0">
                  <a:pos x="T2" y="T3"/>
                </a:cxn>
                <a:cxn ang="0">
                  <a:pos x="T4" y="T5"/>
                </a:cxn>
                <a:cxn ang="0">
                  <a:pos x="T6" y="T7"/>
                </a:cxn>
                <a:cxn ang="0">
                  <a:pos x="T8" y="T9"/>
                </a:cxn>
              </a:cxnLst>
              <a:rect l="0" t="0" r="r" b="b"/>
              <a:pathLst>
                <a:path w="568" h="33">
                  <a:moveTo>
                    <a:pt x="0" y="33"/>
                  </a:moveTo>
                  <a:lnTo>
                    <a:pt x="33" y="0"/>
                  </a:lnTo>
                  <a:lnTo>
                    <a:pt x="568" y="0"/>
                  </a:lnTo>
                  <a:lnTo>
                    <a:pt x="535" y="33"/>
                  </a:lnTo>
                  <a:lnTo>
                    <a:pt x="0" y="33"/>
                  </a:lnTo>
                  <a:close/>
                </a:path>
              </a:pathLst>
            </a:custGeom>
            <a:solidFill>
              <a:srgbClr val="9DFF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186">
              <a:extLst>
                <a:ext uri="{FF2B5EF4-FFF2-40B4-BE49-F238E27FC236}">
                  <a16:creationId xmlns:a16="http://schemas.microsoft.com/office/drawing/2014/main" id="{5414BB4C-DB30-477F-BC6D-7052456CD998}"/>
                </a:ext>
              </a:extLst>
            </p:cNvPr>
            <p:cNvSpPr>
              <a:spLocks/>
            </p:cNvSpPr>
            <p:nvPr/>
          </p:nvSpPr>
          <p:spPr bwMode="auto">
            <a:xfrm>
              <a:off x="1909763" y="3165475"/>
              <a:ext cx="901700" cy="517525"/>
            </a:xfrm>
            <a:custGeom>
              <a:avLst/>
              <a:gdLst>
                <a:gd name="T0" fmla="*/ 0 w 568"/>
                <a:gd name="T1" fmla="*/ 33 h 326"/>
                <a:gd name="T2" fmla="*/ 33 w 568"/>
                <a:gd name="T3" fmla="*/ 0 h 326"/>
                <a:gd name="T4" fmla="*/ 568 w 568"/>
                <a:gd name="T5" fmla="*/ 0 h 326"/>
                <a:gd name="T6" fmla="*/ 568 w 568"/>
                <a:gd name="T7" fmla="*/ 293 h 326"/>
                <a:gd name="T8" fmla="*/ 535 w 568"/>
                <a:gd name="T9" fmla="*/ 326 h 326"/>
                <a:gd name="T10" fmla="*/ 0 w 568"/>
                <a:gd name="T11" fmla="*/ 326 h 326"/>
                <a:gd name="T12" fmla="*/ 0 w 568"/>
                <a:gd name="T13" fmla="*/ 33 h 326"/>
              </a:gdLst>
              <a:ahLst/>
              <a:cxnLst>
                <a:cxn ang="0">
                  <a:pos x="T0" y="T1"/>
                </a:cxn>
                <a:cxn ang="0">
                  <a:pos x="T2" y="T3"/>
                </a:cxn>
                <a:cxn ang="0">
                  <a:pos x="T4" y="T5"/>
                </a:cxn>
                <a:cxn ang="0">
                  <a:pos x="T6" y="T7"/>
                </a:cxn>
                <a:cxn ang="0">
                  <a:pos x="T8" y="T9"/>
                </a:cxn>
                <a:cxn ang="0">
                  <a:pos x="T10" y="T11"/>
                </a:cxn>
                <a:cxn ang="0">
                  <a:pos x="T12" y="T13"/>
                </a:cxn>
              </a:cxnLst>
              <a:rect l="0" t="0" r="r" b="b"/>
              <a:pathLst>
                <a:path w="568" h="326">
                  <a:moveTo>
                    <a:pt x="0" y="33"/>
                  </a:moveTo>
                  <a:lnTo>
                    <a:pt x="33" y="0"/>
                  </a:lnTo>
                  <a:lnTo>
                    <a:pt x="568" y="0"/>
                  </a:lnTo>
                  <a:lnTo>
                    <a:pt x="568" y="293"/>
                  </a:lnTo>
                  <a:lnTo>
                    <a:pt x="535" y="326"/>
                  </a:lnTo>
                  <a:lnTo>
                    <a:pt x="0" y="326"/>
                  </a:lnTo>
                  <a:lnTo>
                    <a:pt x="0" y="33"/>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Freeform 187">
              <a:extLst>
                <a:ext uri="{FF2B5EF4-FFF2-40B4-BE49-F238E27FC236}">
                  <a16:creationId xmlns:a16="http://schemas.microsoft.com/office/drawing/2014/main" id="{F1EF5B50-A3BE-4ECB-8D34-EE2E3563E7A3}"/>
                </a:ext>
              </a:extLst>
            </p:cNvPr>
            <p:cNvSpPr>
              <a:spLocks/>
            </p:cNvSpPr>
            <p:nvPr/>
          </p:nvSpPr>
          <p:spPr bwMode="auto">
            <a:xfrm>
              <a:off x="1909763" y="3165475"/>
              <a:ext cx="901700" cy="52388"/>
            </a:xfrm>
            <a:custGeom>
              <a:avLst/>
              <a:gdLst>
                <a:gd name="T0" fmla="*/ 0 w 568"/>
                <a:gd name="T1" fmla="*/ 33 h 33"/>
                <a:gd name="T2" fmla="*/ 535 w 568"/>
                <a:gd name="T3" fmla="*/ 33 h 33"/>
                <a:gd name="T4" fmla="*/ 568 w 568"/>
                <a:gd name="T5" fmla="*/ 0 h 33"/>
              </a:gdLst>
              <a:ahLst/>
              <a:cxnLst>
                <a:cxn ang="0">
                  <a:pos x="T0" y="T1"/>
                </a:cxn>
                <a:cxn ang="0">
                  <a:pos x="T2" y="T3"/>
                </a:cxn>
                <a:cxn ang="0">
                  <a:pos x="T4" y="T5"/>
                </a:cxn>
              </a:cxnLst>
              <a:rect l="0" t="0" r="r" b="b"/>
              <a:pathLst>
                <a:path w="568" h="33">
                  <a:moveTo>
                    <a:pt x="0" y="33"/>
                  </a:moveTo>
                  <a:lnTo>
                    <a:pt x="535" y="33"/>
                  </a:lnTo>
                  <a:lnTo>
                    <a:pt x="568" y="0"/>
                  </a:lnTo>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2" name="Line 188">
              <a:extLst>
                <a:ext uri="{FF2B5EF4-FFF2-40B4-BE49-F238E27FC236}">
                  <a16:creationId xmlns:a16="http://schemas.microsoft.com/office/drawing/2014/main" id="{1D0891B2-F016-4185-B505-095A3084BD1E}"/>
                </a:ext>
              </a:extLst>
            </p:cNvPr>
            <p:cNvSpPr>
              <a:spLocks noChangeShapeType="1"/>
            </p:cNvSpPr>
            <p:nvPr/>
          </p:nvSpPr>
          <p:spPr bwMode="auto">
            <a:xfrm>
              <a:off x="2743200" y="3217863"/>
              <a:ext cx="0" cy="465138"/>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Rectangle 189">
              <a:extLst>
                <a:ext uri="{FF2B5EF4-FFF2-40B4-BE49-F238E27FC236}">
                  <a16:creationId xmlns:a16="http://schemas.microsoft.com/office/drawing/2014/main" id="{385EAE4C-05AA-4420-9399-49EDE7F98A6C}"/>
                </a:ext>
              </a:extLst>
            </p:cNvPr>
            <p:cNvSpPr>
              <a:spLocks noChangeArrowheads="1"/>
            </p:cNvSpPr>
            <p:nvPr/>
          </p:nvSpPr>
          <p:spPr bwMode="auto">
            <a:xfrm>
              <a:off x="2016125" y="3222625"/>
              <a:ext cx="69532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ahoma" panose="020B0604030504040204" pitchFamily="34" charset="0"/>
                </a:rPr>
                <a:t>Real 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 name="Rectangle 190">
              <a:extLst>
                <a:ext uri="{FF2B5EF4-FFF2-40B4-BE49-F238E27FC236}">
                  <a16:creationId xmlns:a16="http://schemas.microsoft.com/office/drawing/2014/main" id="{3A874FDD-FE27-4005-BCAD-89A205B47FAA}"/>
                </a:ext>
              </a:extLst>
            </p:cNvPr>
            <p:cNvSpPr>
              <a:spLocks noChangeArrowheads="1"/>
            </p:cNvSpPr>
            <p:nvPr/>
          </p:nvSpPr>
          <p:spPr bwMode="auto">
            <a:xfrm>
              <a:off x="1924050" y="3373438"/>
              <a:ext cx="9699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ahoma" panose="020B0604030504040204" pitchFamily="34" charset="0"/>
                </a:rPr>
                <a:t>Applications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191">
              <a:extLst>
                <a:ext uri="{FF2B5EF4-FFF2-40B4-BE49-F238E27FC236}">
                  <a16:creationId xmlns:a16="http://schemas.microsoft.com/office/drawing/2014/main" id="{A19B5B5E-FD84-4D21-890B-EF57083C61F2}"/>
                </a:ext>
              </a:extLst>
            </p:cNvPr>
            <p:cNvSpPr>
              <a:spLocks noChangeArrowheads="1"/>
            </p:cNvSpPr>
            <p:nvPr/>
          </p:nvSpPr>
          <p:spPr bwMode="auto">
            <a:xfrm>
              <a:off x="2009775" y="3527425"/>
              <a:ext cx="70802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ahoma" panose="020B0604030504040204" pitchFamily="34" charset="0"/>
                </a:rPr>
                <a:t>(RTA) TIG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289929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995" y="629866"/>
            <a:ext cx="8077200" cy="448567"/>
          </a:xfrm>
        </p:spPr>
        <p:txBody>
          <a:bodyPr/>
          <a:lstStyle/>
          <a:p>
            <a:r>
              <a:rPr lang="en-US" sz="3200" b="1" dirty="0"/>
              <a:t>802.11 Task Groups in Comment Resolution</a:t>
            </a:r>
          </a:p>
        </p:txBody>
      </p:sp>
      <p:sp>
        <p:nvSpPr>
          <p:cNvPr id="4" name="Date Placeholder 3"/>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708941534"/>
              </p:ext>
            </p:extLst>
          </p:nvPr>
        </p:nvGraphicFramePr>
        <p:xfrm>
          <a:off x="819943" y="1066800"/>
          <a:ext cx="7866857" cy="5147285"/>
        </p:xfrm>
        <a:graphic>
          <a:graphicData uri="http://schemas.openxmlformats.org/drawingml/2006/table">
            <a:tbl>
              <a:tblPr firstRow="1" bandRow="1">
                <a:tableStyleId>{5C22544A-7EE6-4342-B048-85BDC9FD1C3A}</a:tableStyleId>
              </a:tblPr>
              <a:tblGrid>
                <a:gridCol w="797715">
                  <a:extLst>
                    <a:ext uri="{9D8B030D-6E8A-4147-A177-3AD203B41FA5}">
                      <a16:colId xmlns:a16="http://schemas.microsoft.com/office/drawing/2014/main" val="20000"/>
                    </a:ext>
                  </a:extLst>
                </a:gridCol>
                <a:gridCol w="797715">
                  <a:extLst>
                    <a:ext uri="{9D8B030D-6E8A-4147-A177-3AD203B41FA5}">
                      <a16:colId xmlns:a16="http://schemas.microsoft.com/office/drawing/2014/main" val="20001"/>
                    </a:ext>
                  </a:extLst>
                </a:gridCol>
                <a:gridCol w="735493">
                  <a:extLst>
                    <a:ext uri="{9D8B030D-6E8A-4147-A177-3AD203B41FA5}">
                      <a16:colId xmlns:a16="http://schemas.microsoft.com/office/drawing/2014/main" val="20002"/>
                    </a:ext>
                  </a:extLst>
                </a:gridCol>
                <a:gridCol w="1165460">
                  <a:extLst>
                    <a:ext uri="{9D8B030D-6E8A-4147-A177-3AD203B41FA5}">
                      <a16:colId xmlns:a16="http://schemas.microsoft.com/office/drawing/2014/main" val="20003"/>
                    </a:ext>
                  </a:extLst>
                </a:gridCol>
                <a:gridCol w="1070800">
                  <a:extLst>
                    <a:ext uri="{9D8B030D-6E8A-4147-A177-3AD203B41FA5}">
                      <a16:colId xmlns:a16="http://schemas.microsoft.com/office/drawing/2014/main" val="20004"/>
                    </a:ext>
                  </a:extLst>
                </a:gridCol>
                <a:gridCol w="2279897">
                  <a:extLst>
                    <a:ext uri="{9D8B030D-6E8A-4147-A177-3AD203B41FA5}">
                      <a16:colId xmlns:a16="http://schemas.microsoft.com/office/drawing/2014/main" val="20005"/>
                    </a:ext>
                  </a:extLst>
                </a:gridCol>
                <a:gridCol w="1019777">
                  <a:extLst>
                    <a:ext uri="{9D8B030D-6E8A-4147-A177-3AD203B41FA5}">
                      <a16:colId xmlns:a16="http://schemas.microsoft.com/office/drawing/2014/main" val="20006"/>
                    </a:ext>
                  </a:extLst>
                </a:gridCol>
              </a:tblGrid>
              <a:tr h="535318">
                <a:tc>
                  <a:txBody>
                    <a:bodyPr/>
                    <a:lstStyle/>
                    <a:p>
                      <a:pPr algn="ctr"/>
                      <a:r>
                        <a:rPr lang="en-US" sz="1400" dirty="0"/>
                        <a:t>Task</a:t>
                      </a:r>
                      <a:r>
                        <a:rPr lang="en-US" sz="1400" baseline="0" dirty="0"/>
                        <a:t> Group</a:t>
                      </a:r>
                      <a:endParaRPr lang="en-US" sz="1400" dirty="0"/>
                    </a:p>
                  </a:txBody>
                  <a:tcPr anchor="ctr"/>
                </a:tc>
                <a:tc>
                  <a:txBody>
                    <a:bodyPr/>
                    <a:lstStyle/>
                    <a:p>
                      <a:pPr algn="ctr"/>
                      <a:r>
                        <a:rPr lang="en-US" sz="1400" dirty="0"/>
                        <a:t>Ballot</a:t>
                      </a:r>
                    </a:p>
                  </a:txBody>
                  <a:tcPr anchor="ctr"/>
                </a:tc>
                <a:tc>
                  <a:txBody>
                    <a:bodyPr/>
                    <a:lstStyle/>
                    <a:p>
                      <a:pPr algn="ctr"/>
                      <a:r>
                        <a:rPr lang="en-US" sz="1400" dirty="0"/>
                        <a:t>Draft </a:t>
                      </a:r>
                    </a:p>
                  </a:txBody>
                  <a:tcPr anchor="ctr"/>
                </a:tc>
                <a:tc>
                  <a:txBody>
                    <a:bodyPr/>
                    <a:lstStyle/>
                    <a:p>
                      <a:pPr algn="ctr"/>
                      <a:r>
                        <a:rPr lang="en-US" sz="1400" dirty="0"/>
                        <a:t>Comments</a:t>
                      </a:r>
                    </a:p>
                    <a:p>
                      <a:pPr algn="ctr"/>
                      <a:r>
                        <a:rPr lang="en-US" sz="1400" dirty="0"/>
                        <a:t>Total</a:t>
                      </a:r>
                    </a:p>
                  </a:txBody>
                  <a:tcPr anchor="ctr"/>
                </a:tc>
                <a:tc>
                  <a:txBody>
                    <a:bodyPr/>
                    <a:lstStyle/>
                    <a:p>
                      <a:pPr algn="ctr"/>
                      <a:r>
                        <a:rPr lang="en-US" sz="1400" dirty="0"/>
                        <a:t>Resolved</a:t>
                      </a:r>
                      <a:br>
                        <a:rPr lang="en-US" sz="1400" dirty="0"/>
                      </a:br>
                      <a:r>
                        <a:rPr lang="en-US" sz="1400" dirty="0"/>
                        <a:t>Technical</a:t>
                      </a:r>
                    </a:p>
                  </a:txBody>
                  <a:tcPr anchor="ctr"/>
                </a:tc>
                <a:tc>
                  <a:txBody>
                    <a:bodyPr/>
                    <a:lstStyle/>
                    <a:p>
                      <a:pPr algn="ctr"/>
                      <a:r>
                        <a:rPr lang="en-US" sz="1400" dirty="0"/>
                        <a:t>Plans</a:t>
                      </a:r>
                    </a:p>
                    <a:p>
                      <a:pPr algn="ctr"/>
                      <a:r>
                        <a:rPr lang="en-US" sz="1400" baseline="0" dirty="0"/>
                        <a:t>May 2019</a:t>
                      </a:r>
                      <a:endParaRPr lang="en-US" sz="1400" dirty="0"/>
                    </a:p>
                  </a:txBody>
                  <a:tcPr anchor="ctr"/>
                </a:tc>
                <a:tc>
                  <a:txBody>
                    <a:bodyPr/>
                    <a:lstStyle/>
                    <a:p>
                      <a:pPr algn="ctr"/>
                      <a:r>
                        <a:rPr lang="en-US" sz="1400" dirty="0"/>
                        <a:t>Closing</a:t>
                      </a:r>
                      <a:r>
                        <a:rPr lang="en-US" sz="1400" baseline="0" dirty="0"/>
                        <a:t> Report</a:t>
                      </a:r>
                      <a:endParaRPr lang="en-US" sz="1400" dirty="0"/>
                    </a:p>
                  </a:txBody>
                  <a:tcPr anchor="ctr"/>
                </a:tc>
                <a:extLst>
                  <a:ext uri="{0D108BD9-81ED-4DB2-BD59-A6C34878D82A}">
                    <a16:rowId xmlns:a16="http://schemas.microsoft.com/office/drawing/2014/main" val="10000"/>
                  </a:ext>
                </a:extLst>
              </a:tr>
              <a:tr h="1417017">
                <a:tc>
                  <a:txBody>
                    <a:bodyPr/>
                    <a:lstStyle/>
                    <a:p>
                      <a:r>
                        <a:rPr lang="en-US" sz="1400" dirty="0" err="1"/>
                        <a:t>TGax</a:t>
                      </a:r>
                      <a:endParaRPr lang="en-US" sz="1400" dirty="0"/>
                    </a:p>
                  </a:txBody>
                  <a:tcPr anchor="ctr"/>
                </a:tc>
                <a:tc>
                  <a:txBody>
                    <a:bodyPr/>
                    <a:lstStyle/>
                    <a:p>
                      <a:r>
                        <a:rPr lang="en-US" sz="1400" dirty="0"/>
                        <a:t>LB 238</a:t>
                      </a:r>
                    </a:p>
                  </a:txBody>
                  <a:tcPr anchor="ctr"/>
                </a:tc>
                <a:tc>
                  <a:txBody>
                    <a:bodyPr/>
                    <a:lstStyle/>
                    <a:p>
                      <a:r>
                        <a:rPr lang="en-US" sz="1400" dirty="0"/>
                        <a:t>D4.0</a:t>
                      </a:r>
                    </a:p>
                  </a:txBody>
                  <a:tcPr anchor="ctr"/>
                </a:tc>
                <a:tc>
                  <a:txBody>
                    <a:bodyPr/>
                    <a:lstStyle/>
                    <a:p>
                      <a:pPr algn="ctr"/>
                      <a:r>
                        <a:rPr lang="en-US" sz="1400" dirty="0"/>
                        <a:t>1690</a:t>
                      </a:r>
                    </a:p>
                  </a:txBody>
                  <a:tcPr anchor="ctr"/>
                </a:tc>
                <a:tc>
                  <a:txBody>
                    <a:bodyPr/>
                    <a:lstStyle/>
                    <a:p>
                      <a:pPr algn="ctr"/>
                      <a:r>
                        <a:rPr lang="en-US" sz="1400" baseline="0" dirty="0"/>
                        <a:t>~200</a:t>
                      </a:r>
                    </a:p>
                  </a:txBody>
                  <a:tcPr anchor="ctr"/>
                </a:tc>
                <a:tc>
                  <a:txBody>
                    <a:bodyPr/>
                    <a:lstStyle/>
                    <a:p>
                      <a:pPr marL="285750" indent="-285750">
                        <a:buFontTx/>
                        <a:buChar char="-"/>
                      </a:pPr>
                      <a:r>
                        <a:rPr lang="en-US" sz="1400" baseline="0" dirty="0"/>
                        <a:t>LB 238 Passed 92% Continue with CR</a:t>
                      </a:r>
                    </a:p>
                    <a:p>
                      <a:pPr marL="285750" indent="-285750">
                        <a:buFontTx/>
                        <a:buChar char="-"/>
                      </a:pPr>
                      <a:r>
                        <a:rPr lang="en-US" sz="1400" baseline="0" dirty="0"/>
                        <a:t>Recirc  D5.0 planned </a:t>
                      </a:r>
                      <a:br>
                        <a:rPr lang="en-US" sz="1400" baseline="0" dirty="0"/>
                      </a:br>
                      <a:r>
                        <a:rPr lang="en-US" sz="1400" baseline="0" dirty="0"/>
                        <a:t>July’19 </a:t>
                      </a:r>
                      <a:endParaRPr lang="en-US" sz="1400" dirty="0"/>
                    </a:p>
                  </a:txBody>
                  <a:tcPr anchor="ctr"/>
                </a:tc>
                <a:tc>
                  <a:txBody>
                    <a:bodyPr/>
                    <a:lstStyle/>
                    <a:p>
                      <a:pPr algn="ctr"/>
                      <a:r>
                        <a:rPr lang="en-US" sz="1400" dirty="0"/>
                        <a:t>19/0521r0</a:t>
                      </a:r>
                    </a:p>
                  </a:txBody>
                  <a:tcPr anchor="ctr"/>
                </a:tc>
                <a:extLst>
                  <a:ext uri="{0D108BD9-81ED-4DB2-BD59-A6C34878D82A}">
                    <a16:rowId xmlns:a16="http://schemas.microsoft.com/office/drawing/2014/main" val="10001"/>
                  </a:ext>
                </a:extLst>
              </a:tr>
              <a:tr h="535318">
                <a:tc>
                  <a:txBody>
                    <a:bodyPr/>
                    <a:lstStyle/>
                    <a:p>
                      <a:r>
                        <a:rPr lang="en-US" sz="1400" dirty="0" err="1"/>
                        <a:t>REVmd</a:t>
                      </a:r>
                      <a:endParaRPr lang="en-US" sz="1400" dirty="0"/>
                    </a:p>
                  </a:txBody>
                  <a:tcPr anchor="ctr"/>
                </a:tc>
                <a:tc>
                  <a:txBody>
                    <a:bodyPr/>
                    <a:lstStyle/>
                    <a:p>
                      <a:r>
                        <a:rPr lang="en-US" sz="1400" dirty="0"/>
                        <a:t>LB 232</a:t>
                      </a:r>
                    </a:p>
                  </a:txBody>
                  <a:tcPr anchor="ctr"/>
                </a:tc>
                <a:tc>
                  <a:txBody>
                    <a:bodyPr/>
                    <a:lstStyle/>
                    <a:p>
                      <a:r>
                        <a:rPr lang="en-US" sz="1400" dirty="0"/>
                        <a:t>D2.0</a:t>
                      </a:r>
                    </a:p>
                  </a:txBody>
                  <a:tcPr anchor="ctr"/>
                </a:tc>
                <a:tc>
                  <a:txBody>
                    <a:bodyPr/>
                    <a:lstStyle/>
                    <a:p>
                      <a:pPr algn="ctr"/>
                      <a:r>
                        <a:rPr lang="en-US" sz="1400" dirty="0"/>
                        <a:t>723</a:t>
                      </a:r>
                    </a:p>
                  </a:txBody>
                  <a:tcPr anchor="ctr"/>
                </a:tc>
                <a:tc>
                  <a:txBody>
                    <a:bodyPr/>
                    <a:lstStyle/>
                    <a:p>
                      <a:pPr algn="ctr"/>
                      <a:r>
                        <a:rPr lang="en-US" sz="1400" dirty="0"/>
                        <a:t>250</a:t>
                      </a:r>
                    </a:p>
                  </a:txBody>
                  <a:tcPr anchor="ctr"/>
                </a:tc>
                <a:tc>
                  <a:txBody>
                    <a:bodyPr/>
                    <a:lstStyle/>
                    <a:p>
                      <a:pPr marL="285750" indent="-285750">
                        <a:buFontTx/>
                        <a:buChar char="-"/>
                      </a:pPr>
                      <a:r>
                        <a:rPr lang="en-US" sz="1400" dirty="0"/>
                        <a:t>Continued with CR</a:t>
                      </a:r>
                      <a:br>
                        <a:rPr lang="en-US" sz="1400" dirty="0"/>
                      </a:br>
                      <a:r>
                        <a:rPr lang="en-US" sz="1400" dirty="0"/>
                        <a:t>Re-circ D3.0 planned </a:t>
                      </a:r>
                      <a:br>
                        <a:rPr lang="en-US" sz="1400" dirty="0"/>
                      </a:br>
                      <a:r>
                        <a:rPr lang="en-US" sz="1400" dirty="0"/>
                        <a:t>July’19</a:t>
                      </a:r>
                    </a:p>
                  </a:txBody>
                  <a:tcPr anchor="ctr"/>
                </a:tc>
                <a:tc>
                  <a:txBody>
                    <a:bodyPr/>
                    <a:lstStyle/>
                    <a:p>
                      <a:pPr algn="ctr"/>
                      <a:r>
                        <a:rPr lang="en-US" sz="1400" dirty="0"/>
                        <a:t>19/0524r0</a:t>
                      </a:r>
                    </a:p>
                  </a:txBody>
                  <a:tcPr anchor="ctr"/>
                </a:tc>
                <a:extLst>
                  <a:ext uri="{0D108BD9-81ED-4DB2-BD59-A6C34878D82A}">
                    <a16:rowId xmlns:a16="http://schemas.microsoft.com/office/drawing/2014/main" val="10002"/>
                  </a:ext>
                </a:extLst>
              </a:tr>
              <a:tr h="976167">
                <a:tc>
                  <a:txBody>
                    <a:bodyPr/>
                    <a:lstStyle/>
                    <a:p>
                      <a:r>
                        <a:rPr lang="en-US" sz="1400" dirty="0" err="1"/>
                        <a:t>TGay</a:t>
                      </a:r>
                      <a:endParaRPr lang="en-US" sz="1400" dirty="0"/>
                    </a:p>
                  </a:txBody>
                  <a:tcPr anchor="ctr"/>
                </a:tc>
                <a:tc>
                  <a:txBody>
                    <a:bodyPr/>
                    <a:lstStyle/>
                    <a:p>
                      <a:r>
                        <a:rPr lang="en-US" sz="1400" dirty="0"/>
                        <a:t>LB 239</a:t>
                      </a:r>
                    </a:p>
                  </a:txBody>
                  <a:tcPr anchor="ctr"/>
                </a:tc>
                <a:tc>
                  <a:txBody>
                    <a:bodyPr/>
                    <a:lstStyle/>
                    <a:p>
                      <a:r>
                        <a:rPr lang="en-US" sz="1400" dirty="0"/>
                        <a:t>D3.0</a:t>
                      </a:r>
                    </a:p>
                  </a:txBody>
                  <a:tcPr anchor="ctr"/>
                </a:tc>
                <a:tc>
                  <a:txBody>
                    <a:bodyPr/>
                    <a:lstStyle/>
                    <a:p>
                      <a:pPr algn="ctr"/>
                      <a:r>
                        <a:rPr lang="en-US" sz="1400" dirty="0"/>
                        <a:t>478</a:t>
                      </a:r>
                    </a:p>
                  </a:txBody>
                  <a:tcPr anchor="ctr"/>
                </a:tc>
                <a:tc>
                  <a:txBody>
                    <a:bodyPr/>
                    <a:lstStyle/>
                    <a:p>
                      <a:pPr algn="ctr"/>
                      <a:r>
                        <a:rPr lang="en-US" sz="1400" dirty="0"/>
                        <a:t>~115</a:t>
                      </a:r>
                      <a:br>
                        <a:rPr lang="en-US" sz="1400" dirty="0"/>
                      </a:br>
                      <a:endParaRPr 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LB 239 Passed 93%</a:t>
                      </a:r>
                      <a:br>
                        <a:rPr lang="en-US" sz="1400" baseline="0" dirty="0"/>
                      </a:br>
                      <a:r>
                        <a:rPr lang="en-US" sz="1400" baseline="0" dirty="0"/>
                        <a:t>   </a:t>
                      </a:r>
                      <a:r>
                        <a:rPr lang="en-US" sz="1400" kern="1200" dirty="0">
                          <a:solidFill>
                            <a:schemeClr val="dk1"/>
                          </a:solidFill>
                          <a:latin typeface="+mn-lt"/>
                          <a:ea typeface="+mn-ea"/>
                          <a:cs typeface="+mn-cs"/>
                        </a:rPr>
                        <a:t>Continue with CR</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Recirc D4.0 July’19</a:t>
                      </a:r>
                    </a:p>
                  </a:txBody>
                  <a:tcPr anchor="ctr"/>
                </a:tc>
                <a:tc>
                  <a:txBody>
                    <a:bodyPr/>
                    <a:lstStyle/>
                    <a:p>
                      <a:pPr algn="ctr"/>
                      <a:r>
                        <a:rPr lang="en-US" sz="1400" dirty="0"/>
                        <a:t>19/0397r0</a:t>
                      </a:r>
                    </a:p>
                  </a:txBody>
                  <a:tcPr anchor="ctr"/>
                </a:tc>
                <a:extLst>
                  <a:ext uri="{0D108BD9-81ED-4DB2-BD59-A6C34878D82A}">
                    <a16:rowId xmlns:a16="http://schemas.microsoft.com/office/drawing/2014/main" val="10003"/>
                  </a:ext>
                </a:extLst>
              </a:tr>
              <a:tr h="535318">
                <a:tc>
                  <a:txBody>
                    <a:bodyPr/>
                    <a:lstStyle/>
                    <a:p>
                      <a:r>
                        <a:rPr lang="en-US" sz="1400" dirty="0" err="1"/>
                        <a:t>TGaz</a:t>
                      </a:r>
                      <a:endParaRPr lang="en-US" sz="1400" dirty="0"/>
                    </a:p>
                  </a:txBody>
                  <a:tcPr anchor="ctr"/>
                </a:tc>
                <a:tc>
                  <a:txBody>
                    <a:bodyPr/>
                    <a:lstStyle/>
                    <a:p>
                      <a:r>
                        <a:rPr lang="en-US" sz="1400" dirty="0"/>
                        <a:t>LB 240</a:t>
                      </a:r>
                    </a:p>
                  </a:txBody>
                  <a:tcPr anchor="ctr"/>
                </a:tc>
                <a:tc>
                  <a:txBody>
                    <a:bodyPr/>
                    <a:lstStyle/>
                    <a:p>
                      <a:r>
                        <a:rPr lang="en-US" sz="1400" dirty="0"/>
                        <a:t>D1.0</a:t>
                      </a:r>
                    </a:p>
                  </a:txBody>
                  <a:tcPr anchor="ctr"/>
                </a:tc>
                <a:tc>
                  <a:txBody>
                    <a:bodyPr/>
                    <a:lstStyle/>
                    <a:p>
                      <a:pPr algn="ctr"/>
                      <a:r>
                        <a:rPr lang="en-US" sz="1400" dirty="0"/>
                        <a:t>1530</a:t>
                      </a:r>
                    </a:p>
                  </a:txBody>
                  <a:tcPr anchor="ctr"/>
                </a:tc>
                <a:tc>
                  <a:txBody>
                    <a:bodyPr/>
                    <a:lstStyle/>
                    <a:p>
                      <a:pPr algn="ctr"/>
                      <a:r>
                        <a:rPr lang="en-US" sz="1400" dirty="0"/>
                        <a:t>~200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LB 240 Passed 79%</a:t>
                      </a:r>
                      <a:br>
                        <a:rPr lang="en-US" sz="1400" baseline="0" dirty="0"/>
                      </a:br>
                      <a:r>
                        <a:rPr lang="en-US" sz="1400" baseline="0" dirty="0"/>
                        <a:t>  </a:t>
                      </a:r>
                      <a:r>
                        <a:rPr lang="en-US" sz="1400" kern="1200" dirty="0">
                          <a:solidFill>
                            <a:schemeClr val="dk1"/>
                          </a:solidFill>
                          <a:latin typeface="+mn-lt"/>
                          <a:ea typeface="+mn-ea"/>
                          <a:cs typeface="+mn-cs"/>
                        </a:rPr>
                        <a:t>Continue with CR </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Recirc D2.0 July’19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19/0517r0</a:t>
                      </a:r>
                    </a:p>
                  </a:txBody>
                  <a:tcPr anchor="ctr"/>
                </a:tc>
                <a:extLst>
                  <a:ext uri="{0D108BD9-81ED-4DB2-BD59-A6C34878D82A}">
                    <a16:rowId xmlns:a16="http://schemas.microsoft.com/office/drawing/2014/main" val="10004"/>
                  </a:ext>
                </a:extLst>
              </a:tr>
              <a:tr h="755743">
                <a:tc>
                  <a:txBody>
                    <a:bodyPr/>
                    <a:lstStyle/>
                    <a:p>
                      <a:r>
                        <a:rPr lang="en-US" sz="1400" dirty="0" err="1"/>
                        <a:t>TGba</a:t>
                      </a:r>
                      <a:endParaRPr lang="en-US" sz="1400" dirty="0"/>
                    </a:p>
                  </a:txBody>
                  <a:tcPr anchor="ctr"/>
                </a:tc>
                <a:tc>
                  <a:txBody>
                    <a:bodyPr/>
                    <a:lstStyle/>
                    <a:p>
                      <a:r>
                        <a:rPr lang="en-US" sz="1400" dirty="0"/>
                        <a:t>LB 237</a:t>
                      </a:r>
                    </a:p>
                  </a:txBody>
                  <a:tcPr anchor="ctr"/>
                </a:tc>
                <a:tc>
                  <a:txBody>
                    <a:bodyPr/>
                    <a:lstStyle/>
                    <a:p>
                      <a:r>
                        <a:rPr lang="en-US" sz="1400" dirty="0"/>
                        <a:t>D2.0</a:t>
                      </a:r>
                    </a:p>
                  </a:txBody>
                  <a:tcPr anchor="ctr"/>
                </a:tc>
                <a:tc>
                  <a:txBody>
                    <a:bodyPr/>
                    <a:lstStyle/>
                    <a:p>
                      <a:pPr algn="ctr"/>
                      <a:r>
                        <a:rPr lang="en-US" sz="1400" dirty="0"/>
                        <a:t>827</a:t>
                      </a:r>
                    </a:p>
                  </a:txBody>
                  <a:tcPr anchor="ctr"/>
                </a:tc>
                <a:tc>
                  <a:txBody>
                    <a:bodyPr/>
                    <a:lstStyle/>
                    <a:p>
                      <a:pPr algn="ctr"/>
                      <a:r>
                        <a:rPr lang="en-US" sz="1400" dirty="0"/>
                        <a:t>~327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 237 Passed 82%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Continue with CR</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Recirc D3.0 July’19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19/0499r0</a:t>
                      </a:r>
                    </a:p>
                  </a:txBody>
                  <a:tcPr anchor="ctr"/>
                </a:tc>
                <a:extLst>
                  <a:ext uri="{0D108BD9-81ED-4DB2-BD59-A6C34878D82A}">
                    <a16:rowId xmlns:a16="http://schemas.microsoft.com/office/drawing/2014/main" val="4214745665"/>
                  </a:ext>
                </a:extLst>
              </a:tr>
            </a:tbl>
          </a:graphicData>
        </a:graphic>
      </p:graphicFrame>
      <p:sp>
        <p:nvSpPr>
          <p:cNvPr id="8" name="Right Arrow 7"/>
          <p:cNvSpPr/>
          <p:nvPr/>
        </p:nvSpPr>
        <p:spPr bwMode="auto">
          <a:xfrm>
            <a:off x="304800" y="3300170"/>
            <a:ext cx="304800"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1143000" y="6206250"/>
            <a:ext cx="7353300" cy="276999"/>
          </a:xfrm>
          <a:prstGeom prst="rect">
            <a:avLst/>
          </a:prstGeom>
        </p:spPr>
        <p:txBody>
          <a:bodyPr wrap="square">
            <a:spAutoFit/>
          </a:bodyPr>
          <a:lstStyle/>
          <a:p>
            <a:pPr marL="742950" lvl="1" indent="-285750">
              <a:buFont typeface="Arial" panose="020B0604020202020204" pitchFamily="34" charset="0"/>
              <a:buChar char="•"/>
            </a:pPr>
            <a:r>
              <a:rPr lang="en-US" b="1" i="1" dirty="0">
                <a:solidFill>
                  <a:schemeClr val="accent2"/>
                </a:solidFill>
                <a:latin typeface="Verdana" panose="020B0604030504040204" pitchFamily="34" charset="0"/>
              </a:rPr>
              <a:t>19/0258</a:t>
            </a:r>
            <a:r>
              <a:rPr lang="en-US" b="1" i="1" dirty="0">
                <a:solidFill>
                  <a:srgbClr val="FF0000"/>
                </a:solidFill>
                <a:latin typeface="Verdana" panose="020B0604030504040204" pitchFamily="34" charset="0"/>
              </a:rPr>
              <a:t>r0</a:t>
            </a:r>
            <a:r>
              <a:rPr lang="en-US" b="1" i="1" dirty="0">
                <a:solidFill>
                  <a:schemeClr val="accent2"/>
                </a:solidFill>
                <a:latin typeface="Verdana" panose="020B0604030504040204" pitchFamily="34" charset="0"/>
              </a:rPr>
              <a:t> ----- March 2019 WG Closing </a:t>
            </a:r>
            <a:r>
              <a:rPr lang="en-US" b="1" i="1" dirty="0" err="1">
                <a:solidFill>
                  <a:schemeClr val="accent2"/>
                </a:solidFill>
                <a:latin typeface="Verdana" panose="020B0604030504040204" pitchFamily="34" charset="0"/>
              </a:rPr>
              <a:t>Reports.xppt</a:t>
            </a:r>
            <a:endParaRPr lang="en-US" b="1" i="1" dirty="0">
              <a:solidFill>
                <a:schemeClr val="accent2"/>
              </a:solidFill>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94156"/>
            <a:ext cx="1665287" cy="215444"/>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dirty="0"/>
              <a:t>March 2019</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a:t>
            </a:fld>
            <a:endParaRPr lang="en-GB" altLang="en-US" sz="1200" b="0"/>
          </a:p>
        </p:txBody>
      </p:sp>
      <p:sp>
        <p:nvSpPr>
          <p:cNvPr id="15365" name="Rectangle 2"/>
          <p:cNvSpPr>
            <a:spLocks noGrp="1" noChangeArrowheads="1"/>
          </p:cNvSpPr>
          <p:nvPr>
            <p:ph type="body" idx="1"/>
          </p:nvPr>
        </p:nvSpPr>
        <p:spPr>
          <a:xfrm>
            <a:off x="228600" y="1864248"/>
            <a:ext cx="8610600" cy="4702446"/>
          </a:xfrm>
        </p:spPr>
        <p:txBody>
          <a:bodyPr/>
          <a:lstStyle/>
          <a:p>
            <a:pPr marL="0" indent="0">
              <a:spcBef>
                <a:spcPts val="0"/>
              </a:spcBef>
              <a:buNone/>
            </a:pPr>
            <a:r>
              <a:rPr lang="en-US" altLang="en-US" sz="2400" b="1" dirty="0"/>
              <a:t>Presentations</a:t>
            </a:r>
            <a:r>
              <a:rPr lang="en-US" altLang="en-US" sz="2000" b="1" dirty="0"/>
              <a:t> </a:t>
            </a:r>
          </a:p>
          <a:p>
            <a:pPr marL="0" indent="0">
              <a:spcBef>
                <a:spcPts val="0"/>
              </a:spcBef>
              <a:buNone/>
            </a:pPr>
            <a:endParaRPr lang="en-GB" altLang="en-US" sz="2000" b="1" dirty="0"/>
          </a:p>
          <a:p>
            <a:pPr marL="857250" lvl="1" indent="-457200">
              <a:spcBef>
                <a:spcPct val="0"/>
              </a:spcBef>
              <a:defRPr/>
            </a:pPr>
            <a:r>
              <a:rPr lang="en-US" sz="2400" dirty="0"/>
              <a:t>“ns-3: Open Source Simulator for Wireless Network Performance Evaluation” – </a:t>
            </a:r>
            <a:r>
              <a:rPr lang="en-US" sz="2400" dirty="0" err="1"/>
              <a:t>Sumit</a:t>
            </a:r>
            <a:r>
              <a:rPr lang="en-US" sz="2400" dirty="0"/>
              <a:t> Roy (University of Washington - Seattle)</a:t>
            </a:r>
          </a:p>
          <a:p>
            <a:pPr marL="400050" lvl="1" indent="0">
              <a:spcBef>
                <a:spcPct val="0"/>
              </a:spcBef>
              <a:buNone/>
              <a:defRPr/>
            </a:pPr>
            <a:endParaRPr lang="en-US" sz="2400" dirty="0"/>
          </a:p>
          <a:p>
            <a:pPr lvl="3">
              <a:spcBef>
                <a:spcPts val="0"/>
              </a:spcBef>
              <a:defRPr/>
            </a:pPr>
            <a:r>
              <a:rPr lang="en-US" altLang="en-US" sz="1600" dirty="0"/>
              <a:t>https://mentor.ieee.org/802.11/dcn/19/11-19-0425-01-0wng-ns-3-open-source-simulator-for-wireless-network-performance-evaluation.pptx</a:t>
            </a:r>
          </a:p>
          <a:p>
            <a:pPr marL="1200150" lvl="3" indent="0">
              <a:spcBef>
                <a:spcPts val="0"/>
              </a:spcBef>
              <a:buNone/>
              <a:defRPr/>
            </a:pPr>
            <a:r>
              <a:rPr lang="en-US" altLang="en-US" sz="1600" dirty="0"/>
              <a:t> </a:t>
            </a:r>
          </a:p>
          <a:p>
            <a:pPr lvl="3">
              <a:spcBef>
                <a:spcPts val="0"/>
              </a:spcBef>
              <a:defRPr/>
            </a:pPr>
            <a:r>
              <a:rPr lang="en-US" altLang="en-US" dirty="0"/>
              <a:t>No  motions, No straw polls</a:t>
            </a:r>
          </a:p>
          <a:p>
            <a:pPr marL="742950" lvl="2" indent="0">
              <a:spcBef>
                <a:spcPct val="0"/>
              </a:spcBef>
              <a:buNone/>
              <a:defRPr/>
            </a:pPr>
            <a:endParaRPr lang="en-US" sz="2000" dirty="0"/>
          </a:p>
          <a:p>
            <a:pPr marL="857250" lvl="1" indent="-457200">
              <a:spcBef>
                <a:spcPct val="0"/>
              </a:spcBef>
              <a:defRPr/>
            </a:pPr>
            <a:r>
              <a:rPr lang="en-US" sz="2400" dirty="0"/>
              <a:t>Closing Report: </a:t>
            </a:r>
            <a:r>
              <a:rPr lang="en-CA" sz="2400" dirty="0"/>
              <a:t>19/0513r0</a:t>
            </a:r>
            <a:endParaRPr lang="en-US" sz="2400"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23900" y="729911"/>
            <a:ext cx="7772400" cy="762000"/>
          </a:xfrm>
        </p:spPr>
        <p:txBody>
          <a:bodyPr/>
          <a:lstStyle/>
          <a:p>
            <a:r>
              <a:rPr lang="en-US" sz="3200" b="1" dirty="0"/>
              <a:t>802.11 WNG  (Wireless Next Generation)</a:t>
            </a:r>
          </a:p>
        </p:txBody>
      </p:sp>
    </p:spTree>
    <p:extLst>
      <p:ext uri="{BB962C8B-B14F-4D97-AF65-F5344CB8AC3E}">
        <p14:creationId xmlns:p14="http://schemas.microsoft.com/office/powerpoint/2010/main" val="189939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57200"/>
            <a:ext cx="8077200" cy="1066800"/>
          </a:xfrm>
        </p:spPr>
        <p:txBody>
          <a:bodyPr/>
          <a:lstStyle/>
          <a:p>
            <a:r>
              <a:rPr lang="en-US" sz="3200" b="1" dirty="0">
                <a:latin typeface="+mn-lt"/>
                <a:cs typeface="Calibri" panose="020F0502020204030204" pitchFamily="34" charset="0"/>
              </a:rPr>
              <a:t>RTA - TIG</a:t>
            </a:r>
            <a:br>
              <a:rPr lang="en-US" sz="3200" dirty="0">
                <a:latin typeface="+mn-lt"/>
                <a:cs typeface="Calibri" panose="020F0502020204030204" pitchFamily="34" charset="0"/>
              </a:rPr>
            </a:br>
            <a:r>
              <a:rPr lang="en-US" sz="2400" dirty="0">
                <a:latin typeface="+mn-lt"/>
                <a:cs typeface="Calibri" panose="020F0502020204030204" pitchFamily="34" charset="0"/>
              </a:rPr>
              <a:t>(</a:t>
            </a:r>
            <a:r>
              <a:rPr lang="en-US" sz="2400" b="1" dirty="0">
                <a:latin typeface="+mn-lt"/>
                <a:cs typeface="Calibri" panose="020F0502020204030204" pitchFamily="34" charset="0"/>
              </a:rPr>
              <a:t>Real Time Applications - TIG</a:t>
            </a:r>
            <a:r>
              <a:rPr lang="en-US" sz="2400" dirty="0">
                <a:latin typeface="+mn-lt"/>
                <a:cs typeface="Calibri" panose="020F0502020204030204" pitchFamily="34" charset="0"/>
              </a:rPr>
              <a:t>)</a:t>
            </a:r>
            <a:endParaRPr lang="en-US" sz="3200" dirty="0">
              <a:latin typeface="+mn-lt"/>
              <a:cs typeface="Calibri" panose="020F0502020204030204" pitchFamily="34" charset="0"/>
            </a:endParaRPr>
          </a:p>
        </p:txBody>
      </p:sp>
      <p:sp>
        <p:nvSpPr>
          <p:cNvPr id="3" name="Content Placeholder 2"/>
          <p:cNvSpPr>
            <a:spLocks noGrp="1"/>
          </p:cNvSpPr>
          <p:nvPr>
            <p:ph idx="1"/>
          </p:nvPr>
        </p:nvSpPr>
        <p:spPr>
          <a:xfrm>
            <a:off x="1028700" y="1828800"/>
            <a:ext cx="7581900" cy="2716682"/>
          </a:xfrm>
        </p:spPr>
        <p:txBody>
          <a:bodyPr/>
          <a:lstStyle/>
          <a:p>
            <a:r>
              <a:rPr lang="en-US" altLang="en-US" sz="2400" i="1" dirty="0">
                <a:solidFill>
                  <a:srgbClr val="000099"/>
                </a:solidFill>
              </a:rPr>
              <a:t>Completed work as a TIG</a:t>
            </a:r>
          </a:p>
          <a:p>
            <a:r>
              <a:rPr lang="en-US" altLang="en-US" sz="2400" dirty="0">
                <a:solidFill>
                  <a:srgbClr val="000000"/>
                </a:solidFill>
              </a:rPr>
              <a:t>Draft report: </a:t>
            </a:r>
            <a:r>
              <a:rPr lang="en-US" altLang="en-US" sz="2400" b="1" dirty="0">
                <a:solidFill>
                  <a:srgbClr val="000000"/>
                </a:solidFill>
              </a:rPr>
              <a:t>18-2006r6</a:t>
            </a:r>
            <a:r>
              <a:rPr lang="en-US" altLang="en-US" sz="2400" dirty="0">
                <a:solidFill>
                  <a:srgbClr val="000000"/>
                </a:solidFill>
              </a:rPr>
              <a:t> </a:t>
            </a:r>
          </a:p>
          <a:p>
            <a:r>
              <a:rPr lang="en-US" altLang="en-US" sz="2400" dirty="0">
                <a:solidFill>
                  <a:srgbClr val="000000"/>
                </a:solidFill>
              </a:rPr>
              <a:t>Summary and Recommendations</a:t>
            </a:r>
          </a:p>
          <a:p>
            <a:pPr lvl="1"/>
            <a:r>
              <a:rPr lang="en-US" altLang="en-US" sz="2000" dirty="0">
                <a:solidFill>
                  <a:srgbClr val="000000"/>
                </a:solidFill>
              </a:rPr>
              <a:t>Doc: </a:t>
            </a:r>
            <a:r>
              <a:rPr lang="en-US" altLang="en-US" sz="2000" b="1" dirty="0">
                <a:solidFill>
                  <a:srgbClr val="000000"/>
                </a:solidFill>
              </a:rPr>
              <a:t>19-0065r6</a:t>
            </a:r>
          </a:p>
          <a:p>
            <a:pPr>
              <a:buFont typeface="Arial" panose="020B0604020202020204" pitchFamily="34" charset="0"/>
              <a:buChar char="•"/>
            </a:pPr>
            <a:r>
              <a:rPr lang="en-US" altLang="en-US" sz="2400" dirty="0">
                <a:solidFill>
                  <a:srgbClr val="000000"/>
                </a:solidFill>
              </a:rPr>
              <a:t>Use cases: </a:t>
            </a:r>
          </a:p>
          <a:p>
            <a:pPr lvl="1">
              <a:buFont typeface="Arial" panose="020B0604020202020204" pitchFamily="34" charset="0"/>
              <a:buChar char="•"/>
            </a:pPr>
            <a:r>
              <a:rPr lang="en-US" altLang="zh-CN" sz="2000" dirty="0"/>
              <a:t>Real-time mobile gaming, industrial automation, real-time video, AR/VR, drone control, Cloud gaming</a:t>
            </a:r>
          </a:p>
          <a:p>
            <a:pPr>
              <a:buFont typeface="Arial" panose="020B0604020202020204" pitchFamily="34" charset="0"/>
              <a:buChar char="•"/>
            </a:pPr>
            <a:r>
              <a:rPr lang="en-US" altLang="zh-CN" sz="2400" dirty="0"/>
              <a:t>RTA specification are currently under consideration by EHT SG</a:t>
            </a:r>
          </a:p>
          <a:p>
            <a:r>
              <a:rPr lang="en-US" sz="2400" dirty="0"/>
              <a:t>Closing report: </a:t>
            </a:r>
            <a:r>
              <a:rPr lang="en-US" sz="2000" b="1" i="1" dirty="0">
                <a:solidFill>
                  <a:schemeClr val="accent2"/>
                </a:solidFill>
                <a:latin typeface="Verdana" panose="020B0604030504040204" pitchFamily="34" charset="0"/>
              </a:rPr>
              <a:t>19/0258</a:t>
            </a:r>
            <a:r>
              <a:rPr lang="en-US" sz="2000" b="1" i="1" dirty="0">
                <a:solidFill>
                  <a:srgbClr val="FF0000"/>
                </a:solidFill>
                <a:latin typeface="Verdana" panose="020B0604030504040204" pitchFamily="34" charset="0"/>
              </a:rPr>
              <a:t>r0</a:t>
            </a:r>
            <a:endParaRPr lang="en-US" sz="2000" dirty="0"/>
          </a:p>
        </p:txBody>
      </p:sp>
      <p:sp>
        <p:nvSpPr>
          <p:cNvPr id="4" name="Date Placeholder 3"/>
          <p:cNvSpPr>
            <a:spLocks noGrp="1"/>
          </p:cNvSpPr>
          <p:nvPr>
            <p:ph type="dt" sz="half" idx="10"/>
          </p:nvPr>
        </p:nvSpPr>
        <p:spPr>
          <a:xfrm>
            <a:off x="657760" y="378901"/>
            <a:ext cx="1600200" cy="215444"/>
          </a:xfrm>
        </p:spPr>
        <p:txBody>
          <a:bodyPr/>
          <a:lstStyle/>
          <a:p>
            <a:r>
              <a:rPr lang="en-US" altLang="en-US"/>
              <a:t>March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
        <p:nvSpPr>
          <p:cNvPr id="10" name="Right Arrow 7">
            <a:extLst>
              <a:ext uri="{FF2B5EF4-FFF2-40B4-BE49-F238E27FC236}">
                <a16:creationId xmlns:a16="http://schemas.microsoft.com/office/drawing/2014/main" id="{B19D8199-8542-40A4-9ECA-6C4FF0B2FA64}"/>
              </a:ext>
            </a:extLst>
          </p:cNvPr>
          <p:cNvSpPr/>
          <p:nvPr/>
        </p:nvSpPr>
        <p:spPr bwMode="auto">
          <a:xfrm>
            <a:off x="541455" y="2498551"/>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05390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 802.11 EHT  SG</a:t>
            </a:r>
            <a:br>
              <a:rPr lang="en-US" sz="3200" b="1" dirty="0"/>
            </a:br>
            <a:r>
              <a:rPr lang="en-US" sz="2800" b="1" dirty="0"/>
              <a:t>(Extremely High Throughput)</a:t>
            </a:r>
            <a:endParaRPr lang="en-US" sz="3200" b="1" dirty="0"/>
          </a:p>
        </p:txBody>
      </p:sp>
      <p:sp>
        <p:nvSpPr>
          <p:cNvPr id="3" name="Content Placeholder 2"/>
          <p:cNvSpPr>
            <a:spLocks noGrp="1"/>
          </p:cNvSpPr>
          <p:nvPr>
            <p:ph idx="1"/>
          </p:nvPr>
        </p:nvSpPr>
        <p:spPr>
          <a:xfrm>
            <a:off x="609600" y="1768595"/>
            <a:ext cx="8077200" cy="2477292"/>
          </a:xfrm>
        </p:spPr>
        <p:txBody>
          <a:bodyPr/>
          <a:lstStyle/>
          <a:p>
            <a:pPr>
              <a:lnSpc>
                <a:spcPct val="90000"/>
              </a:lnSpc>
            </a:pPr>
            <a:r>
              <a:rPr lang="en-US" sz="2000" dirty="0"/>
              <a:t>Approved PAR and CSD documents submitted to NESCOM and EC for approval</a:t>
            </a:r>
          </a:p>
          <a:p>
            <a:pPr>
              <a:lnSpc>
                <a:spcPct val="90000"/>
              </a:lnSpc>
            </a:pPr>
            <a:r>
              <a:rPr lang="en-US" sz="2200" b="1" dirty="0">
                <a:ea typeface="MS PGothic" panose="020B0600070205080204" pitchFamily="34" charset="-128"/>
              </a:rPr>
              <a:t>PAR: </a:t>
            </a:r>
          </a:p>
          <a:p>
            <a:pPr lvl="1">
              <a:lnSpc>
                <a:spcPct val="90000"/>
              </a:lnSpc>
            </a:pPr>
            <a:r>
              <a:rPr lang="en-US" altLang="en-US" sz="1400" dirty="0">
                <a:ea typeface="MS PGothic" panose="020B0600070205080204" pitchFamily="34" charset="-128"/>
              </a:rPr>
              <a:t>https://mentor.ieee.org/802.11/dcn/18/11-</a:t>
            </a:r>
            <a:r>
              <a:rPr lang="en-US" altLang="en-US" sz="1400" b="1" dirty="0">
                <a:solidFill>
                  <a:srgbClr val="FF0000"/>
                </a:solidFill>
                <a:ea typeface="MS PGothic" panose="020B0600070205080204" pitchFamily="34" charset="-128"/>
              </a:rPr>
              <a:t>18-1231-06</a:t>
            </a:r>
            <a:r>
              <a:rPr lang="en-US" altLang="en-US" sz="1400" dirty="0">
                <a:ea typeface="MS PGothic" panose="020B0600070205080204" pitchFamily="34" charset="-128"/>
              </a:rPr>
              <a:t>-0eht-eht-draft-proposed-par.docx </a:t>
            </a:r>
          </a:p>
          <a:p>
            <a:pPr>
              <a:lnSpc>
                <a:spcPct val="90000"/>
              </a:lnSpc>
            </a:pPr>
            <a:r>
              <a:rPr lang="en-US" altLang="en-US" sz="2400" b="1" dirty="0">
                <a:ea typeface="MS PGothic" panose="020B0600070205080204" pitchFamily="34" charset="-128"/>
              </a:rPr>
              <a:t>CSD</a:t>
            </a:r>
            <a:r>
              <a:rPr lang="en-US" altLang="en-US" sz="1800" dirty="0">
                <a:ea typeface="MS PGothic" panose="020B0600070205080204" pitchFamily="34" charset="-128"/>
              </a:rPr>
              <a:t>: </a:t>
            </a:r>
          </a:p>
          <a:p>
            <a:pPr lvl="1">
              <a:lnSpc>
                <a:spcPct val="90000"/>
              </a:lnSpc>
            </a:pPr>
            <a:r>
              <a:rPr lang="en-US" altLang="en-US" sz="1400" dirty="0">
                <a:ea typeface="MS PGothic" panose="020B0600070205080204" pitchFamily="34" charset="-128"/>
              </a:rPr>
              <a:t>https://mentor.ieee.org/802.11/dcn/18/11-</a:t>
            </a:r>
            <a:r>
              <a:rPr lang="en-US" altLang="en-US" sz="1400" b="1" dirty="0">
                <a:solidFill>
                  <a:srgbClr val="FF0000"/>
                </a:solidFill>
                <a:ea typeface="MS PGothic" panose="020B0600070205080204" pitchFamily="34" charset="-128"/>
              </a:rPr>
              <a:t>18-1233-06</a:t>
            </a:r>
            <a:r>
              <a:rPr lang="en-US" altLang="en-US" sz="1400" dirty="0">
                <a:ea typeface="MS PGothic" panose="020B0600070205080204" pitchFamily="34" charset="-128"/>
              </a:rPr>
              <a:t>-0eht-eht-draft-proposed-csd.docx</a:t>
            </a:r>
          </a:p>
          <a:p>
            <a:pPr>
              <a:lnSpc>
                <a:spcPct val="90000"/>
              </a:lnSpc>
            </a:pPr>
            <a:r>
              <a:rPr lang="en-US" altLang="en-US" sz="2400" b="1" dirty="0">
                <a:ea typeface="MS PGothic" panose="020B0600070205080204" pitchFamily="34" charset="-128"/>
              </a:rPr>
              <a:t>Responses to EC comments</a:t>
            </a:r>
            <a:r>
              <a:rPr lang="en-US" altLang="en-US" sz="1800" dirty="0">
                <a:ea typeface="MS PGothic" panose="020B0600070205080204" pitchFamily="34" charset="-128"/>
              </a:rPr>
              <a:t>:</a:t>
            </a:r>
          </a:p>
          <a:p>
            <a:pPr lvl="1">
              <a:lnSpc>
                <a:spcPct val="90000"/>
              </a:lnSpc>
            </a:pPr>
            <a:r>
              <a:rPr lang="en-US" altLang="en-US" sz="1400" dirty="0">
                <a:ea typeface="MS PGothic" panose="020B0600070205080204" pitchFamily="34" charset="-128"/>
              </a:rPr>
              <a:t>https://mentor.ieee.org/802.11/dcn/19/11-</a:t>
            </a:r>
            <a:r>
              <a:rPr lang="en-US" altLang="en-US" sz="1400" b="1" dirty="0">
                <a:solidFill>
                  <a:srgbClr val="FF0000"/>
                </a:solidFill>
                <a:ea typeface="MS PGothic" panose="020B0600070205080204" pitchFamily="34" charset="-128"/>
              </a:rPr>
              <a:t>19-0459-03</a:t>
            </a:r>
            <a:r>
              <a:rPr lang="en-US" altLang="en-US" sz="1400" dirty="0">
                <a:ea typeface="MS PGothic" panose="020B0600070205080204" pitchFamily="34" charset="-128"/>
              </a:rPr>
              <a:t>-0eht-eht-par-and-csd-comments.pptx </a:t>
            </a:r>
          </a:p>
          <a:p>
            <a:pPr>
              <a:lnSpc>
                <a:spcPct val="90000"/>
              </a:lnSpc>
            </a:pPr>
            <a:endParaRPr lang="en-US" altLang="en-US" sz="2200" b="1" dirty="0">
              <a:ea typeface="MS PGothic" panose="020B0600070205080204" pitchFamily="34" charset="-128"/>
            </a:endParaRPr>
          </a:p>
          <a:p>
            <a:pPr>
              <a:lnSpc>
                <a:spcPct val="90000"/>
              </a:lnSpc>
            </a:pPr>
            <a:r>
              <a:rPr lang="en-US" altLang="en-US" sz="2400" b="1" dirty="0">
                <a:ea typeface="MS PGothic" panose="020B0600070205080204" pitchFamily="34" charset="-128"/>
              </a:rPr>
              <a:t>Plans for May 2019</a:t>
            </a:r>
          </a:p>
          <a:p>
            <a:pPr lvl="1">
              <a:lnSpc>
                <a:spcPct val="90000"/>
              </a:lnSpc>
            </a:pPr>
            <a:r>
              <a:rPr lang="en-US" altLang="en-US" sz="2000" dirty="0">
                <a:ea typeface="MS PGothic" panose="020B0600070205080204" pitchFamily="34" charset="-128"/>
              </a:rPr>
              <a:t>Begin work as </a:t>
            </a:r>
            <a:r>
              <a:rPr lang="en-US" altLang="en-US" sz="2000" b="1" dirty="0">
                <a:ea typeface="MS PGothic" panose="020B0600070205080204" pitchFamily="34" charset="-128"/>
              </a:rPr>
              <a:t>IEEE 802.11be</a:t>
            </a:r>
          </a:p>
          <a:p>
            <a:pPr lvl="1">
              <a:lnSpc>
                <a:spcPct val="90000"/>
              </a:lnSpc>
            </a:pPr>
            <a:r>
              <a:rPr lang="en-US" altLang="en-US" sz="2000" dirty="0">
                <a:ea typeface="MS PGothic" panose="020B0600070205080204" pitchFamily="34" charset="-128"/>
              </a:rPr>
              <a:t>Elect officers</a:t>
            </a:r>
          </a:p>
          <a:p>
            <a:pPr marL="457200" lvl="1" indent="0">
              <a:lnSpc>
                <a:spcPct val="90000"/>
              </a:lnSpc>
              <a:buNone/>
            </a:pPr>
            <a:endParaRPr lang="en-US" altLang="en-US" sz="2000" b="1" dirty="0">
              <a:ea typeface="MS PGothic" panose="020B0600070205080204" pitchFamily="34" charset="-128"/>
            </a:endParaRPr>
          </a:p>
          <a:p>
            <a:pPr>
              <a:lnSpc>
                <a:spcPct val="90000"/>
              </a:lnSpc>
            </a:pPr>
            <a:r>
              <a:rPr lang="en-US" sz="2200" b="1" dirty="0">
                <a:ea typeface="MS PGothic" panose="020B0600070205080204" pitchFamily="34" charset="-128"/>
              </a:rPr>
              <a:t>Closing Report: 19/0507r0</a:t>
            </a:r>
          </a:p>
        </p:txBody>
      </p:sp>
      <p:sp>
        <p:nvSpPr>
          <p:cNvPr id="4" name="Date Placeholder 3"/>
          <p:cNvSpPr>
            <a:spLocks noGrp="1"/>
          </p:cNvSpPr>
          <p:nvPr>
            <p:ph type="dt" sz="half" idx="10"/>
          </p:nvPr>
        </p:nvSpPr>
        <p:spPr/>
        <p:txBody>
          <a:bodyPr/>
          <a:lstStyle/>
          <a:p>
            <a:r>
              <a:rPr lang="en-US" altLang="en-US"/>
              <a:t>March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228600" y="2057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28926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 802.11bd -- NGV</a:t>
            </a:r>
            <a:br>
              <a:rPr lang="en-US" sz="3200" b="1" dirty="0"/>
            </a:br>
            <a:r>
              <a:rPr lang="en-US" sz="2800" b="1" dirty="0"/>
              <a:t>(Next Generation V2X)</a:t>
            </a:r>
            <a:endParaRPr lang="en-US" sz="3200" b="1" dirty="0"/>
          </a:p>
        </p:txBody>
      </p:sp>
      <p:sp>
        <p:nvSpPr>
          <p:cNvPr id="3" name="Content Placeholder 2"/>
          <p:cNvSpPr>
            <a:spLocks noGrp="1"/>
          </p:cNvSpPr>
          <p:nvPr>
            <p:ph idx="1"/>
          </p:nvPr>
        </p:nvSpPr>
        <p:spPr>
          <a:xfrm>
            <a:off x="914400" y="1768595"/>
            <a:ext cx="8077200" cy="2477292"/>
          </a:xfrm>
        </p:spPr>
        <p:txBody>
          <a:bodyPr/>
          <a:lstStyle/>
          <a:p>
            <a:r>
              <a:rPr lang="en-US" altLang="en-US" sz="2400" dirty="0"/>
              <a:t>21 technical contributions</a:t>
            </a:r>
            <a:endParaRPr lang="en-US" altLang="en-US" sz="2000" b="1" dirty="0">
              <a:solidFill>
                <a:srgbClr val="FF0000"/>
              </a:solidFill>
            </a:endParaRPr>
          </a:p>
          <a:p>
            <a:r>
              <a:rPr lang="en-US" altLang="en-US" sz="2400" dirty="0"/>
              <a:t>Updates to Framework Requirements Document and Specification Framework Document</a:t>
            </a:r>
          </a:p>
          <a:p>
            <a:pPr>
              <a:spcAft>
                <a:spcPts val="600"/>
              </a:spcAft>
              <a:buFontTx/>
              <a:buChar char="-"/>
            </a:pPr>
            <a:r>
              <a:rPr lang="en-US" altLang="en-US" sz="2400" dirty="0">
                <a:ea typeface="MS PGothic" panose="020B0600070205080204" pitchFamily="34" charset="-128"/>
              </a:rPr>
              <a:t> Appointed John Kenney as the </a:t>
            </a:r>
            <a:r>
              <a:rPr lang="en-US" altLang="en-US" sz="2400" dirty="0" err="1">
                <a:ea typeface="MS PGothic" panose="020B0600070205080204" pitchFamily="34" charset="-128"/>
              </a:rPr>
              <a:t>TGbd’s</a:t>
            </a:r>
            <a:r>
              <a:rPr lang="en-US" altLang="en-US" sz="2400" dirty="0">
                <a:ea typeface="MS PGothic" panose="020B0600070205080204" pitchFamily="34" charset="-128"/>
              </a:rPr>
              <a:t> liaison contact with IEEE VT/ITS 1609 WG</a:t>
            </a:r>
          </a:p>
          <a:p>
            <a:r>
              <a:rPr lang="en-US" sz="2600" dirty="0">
                <a:cs typeface="Times New Roman" panose="02020603050405020304" pitchFamily="18" charset="0"/>
              </a:rPr>
              <a:t>Closing Report:</a:t>
            </a:r>
            <a:r>
              <a:rPr lang="en-CA" sz="2800" dirty="0"/>
              <a:t> </a:t>
            </a:r>
            <a:r>
              <a:rPr lang="en-CA" sz="2400" dirty="0">
                <a:cs typeface="Times New Roman" panose="02020603050405020304" pitchFamily="18" charset="0"/>
              </a:rPr>
              <a:t> 19/0513r0</a:t>
            </a:r>
          </a:p>
          <a:p>
            <a:pPr marL="0" indent="0">
              <a:buNone/>
            </a:pPr>
            <a:r>
              <a:rPr lang="en-US" sz="2400" dirty="0">
                <a:cs typeface="Times New Roman" panose="02020603050405020304" pitchFamily="18" charset="0"/>
              </a:rPr>
              <a:t> </a:t>
            </a:r>
            <a:endParaRPr lang="en-US" sz="2600" dirty="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altLang="en-US"/>
              <a:t>March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27182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9</a:t>
            </a:fld>
            <a:endParaRPr lang="en-US"/>
          </a:p>
        </p:txBody>
      </p:sp>
      <p:sp>
        <p:nvSpPr>
          <p:cNvPr id="29699" name="Rectangle 4"/>
          <p:cNvSpPr>
            <a:spLocks noGrp="1" noChangeArrowheads="1"/>
          </p:cNvSpPr>
          <p:nvPr>
            <p:ph type="title"/>
          </p:nvPr>
        </p:nvSpPr>
        <p:spPr>
          <a:xfrm>
            <a:off x="609600" y="7620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dirty="0"/>
              <a:t>Al Petrick, Jones-Petrick and Associates</a:t>
            </a:r>
          </a:p>
        </p:txBody>
      </p:sp>
      <p:sp>
        <p:nvSpPr>
          <p:cNvPr id="29757" name="Date Placeholder 7"/>
          <p:cNvSpPr>
            <a:spLocks noGrp="1"/>
          </p:cNvSpPr>
          <p:nvPr>
            <p:ph type="dt" sz="quarter" idx="10"/>
          </p:nvPr>
        </p:nvSpPr>
        <p:spPr>
          <a:noFill/>
        </p:spPr>
        <p:txBody>
          <a:bodyPr/>
          <a:lstStyle/>
          <a:p>
            <a:r>
              <a:rPr lang="en-US" altLang="en-US"/>
              <a:t>March 2019</a:t>
            </a:r>
            <a:endParaRPr lang="en-US" dirty="0"/>
          </a:p>
        </p:txBody>
      </p:sp>
      <p:sp>
        <p:nvSpPr>
          <p:cNvPr id="2" name="Rectangle 1">
            <a:extLst>
              <a:ext uri="{FF2B5EF4-FFF2-40B4-BE49-F238E27FC236}">
                <a16:creationId xmlns:a16="http://schemas.microsoft.com/office/drawing/2014/main" id="{DBCE2A97-AE70-415C-BC2E-5838A4FBEC76}"/>
              </a:ext>
            </a:extLst>
          </p:cNvPr>
          <p:cNvSpPr/>
          <p:nvPr/>
        </p:nvSpPr>
        <p:spPr bwMode="auto">
          <a:xfrm flipV="1">
            <a:off x="6019800" y="5943600"/>
            <a:ext cx="152400" cy="182561"/>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10E539E6-0F2A-47B6-9282-CF5CE211997B}"/>
              </a:ext>
            </a:extLst>
          </p:cNvPr>
          <p:cNvSpPr txBox="1"/>
          <p:nvPr/>
        </p:nvSpPr>
        <p:spPr>
          <a:xfrm>
            <a:off x="6185975" y="5879714"/>
            <a:ext cx="2272225" cy="276999"/>
          </a:xfrm>
          <a:prstGeom prst="rect">
            <a:avLst/>
          </a:prstGeom>
          <a:noFill/>
        </p:spPr>
        <p:txBody>
          <a:bodyPr wrap="none" rtlCol="0">
            <a:spAutoFit/>
          </a:bodyPr>
          <a:lstStyle/>
          <a:p>
            <a:r>
              <a:rPr lang="en-US" b="1" dirty="0"/>
              <a:t>Revised Dates as of March 2019</a:t>
            </a:r>
          </a:p>
        </p:txBody>
      </p:sp>
      <p:graphicFrame>
        <p:nvGraphicFramePr>
          <p:cNvPr id="12" name="Table 11">
            <a:extLst>
              <a:ext uri="{FF2B5EF4-FFF2-40B4-BE49-F238E27FC236}">
                <a16:creationId xmlns:a16="http://schemas.microsoft.com/office/drawing/2014/main" id="{2809EC66-904C-454A-8A12-BF2B395AF957}"/>
              </a:ext>
            </a:extLst>
          </p:cNvPr>
          <p:cNvGraphicFramePr>
            <a:graphicFrameLocks noGrp="1"/>
          </p:cNvGraphicFramePr>
          <p:nvPr>
            <p:extLst>
              <p:ext uri="{D42A27DB-BD31-4B8C-83A1-F6EECF244321}">
                <p14:modId xmlns:p14="http://schemas.microsoft.com/office/powerpoint/2010/main" val="3744932156"/>
              </p:ext>
            </p:extLst>
          </p:nvPr>
        </p:nvGraphicFramePr>
        <p:xfrm>
          <a:off x="484188" y="1783080"/>
          <a:ext cx="8583612" cy="5303520"/>
        </p:xfrm>
        <a:graphic>
          <a:graphicData uri="http://schemas.openxmlformats.org/drawingml/2006/table">
            <a:tbl>
              <a:tblPr firstRow="1" bandRow="1">
                <a:tableStyleId>{5C22544A-7EE6-4342-B048-85BDC9FD1C3A}</a:tableStyleId>
              </a:tblPr>
              <a:tblGrid>
                <a:gridCol w="2861204">
                  <a:extLst>
                    <a:ext uri="{9D8B030D-6E8A-4147-A177-3AD203B41FA5}">
                      <a16:colId xmlns:a16="http://schemas.microsoft.com/office/drawing/2014/main" val="3336049185"/>
                    </a:ext>
                  </a:extLst>
                </a:gridCol>
                <a:gridCol w="2861204">
                  <a:extLst>
                    <a:ext uri="{9D8B030D-6E8A-4147-A177-3AD203B41FA5}">
                      <a16:colId xmlns:a16="http://schemas.microsoft.com/office/drawing/2014/main" val="1921072032"/>
                    </a:ext>
                  </a:extLst>
                </a:gridCol>
                <a:gridCol w="2861204">
                  <a:extLst>
                    <a:ext uri="{9D8B030D-6E8A-4147-A177-3AD203B41FA5}">
                      <a16:colId xmlns:a16="http://schemas.microsoft.com/office/drawing/2014/main" val="3834352144"/>
                    </a:ext>
                  </a:extLst>
                </a:gridCol>
              </a:tblGrid>
              <a:tr h="5129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a:t>
                      </a:r>
                      <a:br>
                        <a:rPr kumimoji="0" lang="en-US" sz="2000" b="1" i="0" u="none" strike="noStrike" cap="none" normalizeH="0" baseline="0" dirty="0">
                          <a:ln>
                            <a:noFill/>
                          </a:ln>
                          <a:solidFill>
                            <a:schemeClr val="tx1"/>
                          </a:solidFill>
                          <a:effectLst/>
                          <a:latin typeface="Times New Roman" pitchFamily="18" charset="0"/>
                        </a:rPr>
                      </a:br>
                      <a:r>
                        <a:rPr kumimoji="0" lang="en-US" sz="2000" b="1" i="0" u="none" strike="noStrike" cap="none" normalizeH="0" baseline="0" dirty="0">
                          <a:ln>
                            <a:noFill/>
                          </a:ln>
                          <a:solidFill>
                            <a:schemeClr val="tx1"/>
                          </a:solidFill>
                          <a:effectLst/>
                          <a:latin typeface="Times New Roman" pitchFamily="18" charset="0"/>
                        </a:rPr>
                        <a:t>REVCOM Date</a:t>
                      </a:r>
                    </a:p>
                  </a:txBody>
                  <a:tcPr horzOverflow="overflow">
                    <a:noFill/>
                  </a:tcPr>
                </a:tc>
                <a:extLst>
                  <a:ext uri="{0D108BD9-81ED-4DB2-BD59-A6C34878D82A}">
                    <a16:rowId xmlns:a16="http://schemas.microsoft.com/office/drawing/2014/main" val="3578554141"/>
                  </a:ext>
                </a:extLst>
              </a:tr>
              <a:tr h="55756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4604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745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Jun</a:t>
                      </a:r>
                      <a:r>
                        <a:rPr kumimoji="0" lang="en-US" sz="2000" b="0" i="0" u="none" strike="noStrike" cap="none" normalizeH="0" baseline="0" dirty="0">
                          <a:ln>
                            <a:noFill/>
                          </a:ln>
                          <a:solidFill>
                            <a:schemeClr val="tx1"/>
                          </a:solidFill>
                          <a:effectLst/>
                          <a:latin typeface="Times New Roman" pitchFamily="18" charset="0"/>
                        </a:rPr>
                        <a:t> 2020</a:t>
                      </a:r>
                    </a:p>
                  </a:txBody>
                  <a:tcPr horzOverflow="overflow">
                    <a:noFill/>
                  </a:tcPr>
                </a:tc>
                <a:extLst>
                  <a:ext uri="{0D108BD9-81ED-4DB2-BD59-A6C34878D82A}">
                    <a16:rowId xmlns:a16="http://schemas.microsoft.com/office/drawing/2014/main" val="216556490"/>
                  </a:ext>
                </a:extLst>
              </a:tr>
              <a:tr h="2899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763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txBody>
                  <a:tcPr horzOverflow="overflow">
                    <a:noFill/>
                  </a:tcPr>
                </a:tc>
                <a:extLst>
                  <a:ext uri="{0D108BD9-81ED-4DB2-BD59-A6C34878D82A}">
                    <a16:rowId xmlns:a16="http://schemas.microsoft.com/office/drawing/2014/main" val="2414023622"/>
                  </a:ext>
                </a:extLst>
              </a:tr>
              <a:tr h="2899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147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3227809256"/>
                  </a:ext>
                </a:extLst>
              </a:tr>
              <a:tr h="55756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130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rgbClr val="FF0000"/>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dirty="0">
                          <a:ln>
                            <a:noFill/>
                          </a:ln>
                          <a:solidFill>
                            <a:srgbClr val="FF0000"/>
                          </a:solidFill>
                          <a:effectLst/>
                          <a:latin typeface="Times New Roman" pitchFamily="18" charset="0"/>
                        </a:rPr>
                        <a:t>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Sept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val="1982380037"/>
                  </a:ext>
                </a:extLst>
              </a:tr>
              <a:tr h="289932">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1" i="1" u="none" strike="noStrike" cap="none" normalizeH="0" baseline="0" dirty="0">
                          <a:ln>
                            <a:noFill/>
                          </a:ln>
                          <a:solidFill>
                            <a:srgbClr val="000099"/>
                          </a:solidFill>
                          <a:effectLst/>
                          <a:latin typeface="Times New Roman" pitchFamily="18" charset="0"/>
                        </a:rPr>
                        <a:t>Closing Report: 19/0230r2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rgbClr val="0070C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899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899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899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899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152455203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3707</TotalTime>
  <Words>756</Words>
  <Application>Microsoft Office PowerPoint</Application>
  <PresentationFormat>On-screen Show (4:3)</PresentationFormat>
  <Paragraphs>248</Paragraphs>
  <Slides>10</Slides>
  <Notes>8</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10</vt:i4>
      </vt:variant>
    </vt:vector>
  </HeadingPairs>
  <TitlesOfParts>
    <vt:vector size="20" baseType="lpstr">
      <vt:lpstr>Arial</vt:lpstr>
      <vt:lpstr>Calibri</vt:lpstr>
      <vt:lpstr>Calibri Light</vt:lpstr>
      <vt:lpstr>Tahoma</vt:lpstr>
      <vt:lpstr>Times New Roman</vt:lpstr>
      <vt:lpstr>Verdana</vt:lpstr>
      <vt:lpstr>IEEE-P802_15</vt:lpstr>
      <vt:lpstr>2_Custom Design</vt:lpstr>
      <vt:lpstr>1_Custom Design</vt:lpstr>
      <vt:lpstr>Custom Design</vt:lpstr>
      <vt:lpstr>PowerPoint Presentation</vt:lpstr>
      <vt:lpstr>PowerPoint Presentation</vt:lpstr>
      <vt:lpstr>IEEE 802.11 Standards Pipeline</vt:lpstr>
      <vt:lpstr>802.11 Task Groups in Comment Resolution</vt:lpstr>
      <vt:lpstr>802.11 WNG  (Wireless Next Generation)</vt:lpstr>
      <vt:lpstr>RTA - TIG (Real Time Applications - TIG)</vt:lpstr>
      <vt:lpstr> 802.11 EHT  SG (Extremely High Throughput)</vt:lpstr>
      <vt:lpstr> 802.11bd -- NGV (Next Generation V2X)</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516</cp:revision>
  <cp:lastPrinted>1998-02-10T13:28:06Z</cp:lastPrinted>
  <dcterms:created xsi:type="dcterms:W3CDTF">2016-01-21T14:33:00Z</dcterms:created>
  <dcterms:modified xsi:type="dcterms:W3CDTF">2019-03-15T01:43:09Z</dcterms:modified>
</cp:coreProperties>
</file>