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87" r:id="rId2"/>
    <p:sldId id="386" r:id="rId3"/>
    <p:sldId id="388" r:id="rId4"/>
    <p:sldId id="400" r:id="rId5"/>
    <p:sldId id="401" r:id="rId6"/>
    <p:sldId id="402" r:id="rId7"/>
    <p:sldId id="397" r:id="rId8"/>
    <p:sldId id="389" r:id="rId9"/>
    <p:sldId id="390" r:id="rId10"/>
    <p:sldId id="391" r:id="rId11"/>
    <p:sldId id="392" r:id="rId12"/>
    <p:sldId id="393" r:id="rId13"/>
    <p:sldId id="394" r:id="rId14"/>
    <p:sldId id="406" r:id="rId15"/>
    <p:sldId id="404" r:id="rId16"/>
    <p:sldId id="382" r:id="rId17"/>
    <p:sldId id="398" r:id="rId18"/>
    <p:sldId id="395" r:id="rId19"/>
    <p:sldId id="396" r:id="rId20"/>
    <p:sldId id="387" r:id="rId21"/>
    <p:sldId id="376" r:id="rId22"/>
    <p:sldId id="377" r:id="rId23"/>
    <p:sldId id="384" r:id="rId24"/>
    <p:sldId id="407" r:id="rId2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99FF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59" autoAdjust="0"/>
    <p:restoredTop sz="96058" autoAdjust="0"/>
  </p:normalViewPr>
  <p:slideViewPr>
    <p:cSldViewPr>
      <p:cViewPr>
        <p:scale>
          <a:sx n="59" d="100"/>
          <a:sy n="59" d="100"/>
        </p:scale>
        <p:origin x="-642" y="-102"/>
      </p:cViewPr>
      <p:guideLst>
        <p:guide orient="horz" pos="2160"/>
        <p:guide pos="2880"/>
      </p:guideLst>
    </p:cSldViewPr>
  </p:slideViewPr>
  <p:outlineViewPr>
    <p:cViewPr>
      <p:scale>
        <a:sx n="33" d="100"/>
        <a:sy n="33" d="100"/>
      </p:scale>
      <p:origin x="18" y="0"/>
    </p:cViewPr>
  </p:outlineViewPr>
  <p:notesTextViewPr>
    <p:cViewPr>
      <p:scale>
        <a:sx n="100" d="100"/>
        <a:sy n="100" d="100"/>
      </p:scale>
      <p:origin x="0" y="0"/>
    </p:cViewPr>
  </p:notesTextViewPr>
  <p:sorterViewPr>
    <p:cViewPr>
      <p:scale>
        <a:sx n="66" d="100"/>
        <a:sy n="66" d="100"/>
      </p:scale>
      <p:origin x="0" y="824"/>
    </p:cViewPr>
  </p:sorterViewPr>
  <p:notesViewPr>
    <p:cSldViewPr>
      <p:cViewPr varScale="1">
        <p:scale>
          <a:sx n="45" d="100"/>
          <a:sy n="45" d="100"/>
        </p:scale>
        <p:origin x="-1998"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smtClean="0"/>
              <a:t>doc.: IEEE 802.15-&lt;15-16-0666-00-0012&gt;</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smtClean="0"/>
              <a:t>doc.: IEEE 802.15-&lt;15-16-0666-00-0012&gt;</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802.15-&lt;15-16-0666-00-0012&gt;</a:t>
            </a:r>
            <a:endParaRPr lang="en-US" sz="1400"/>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smtClean="0"/>
              <a:t>4</a:t>
            </a:r>
            <a:endParaRPr lang="en-US" dirty="0"/>
          </a:p>
        </p:txBody>
      </p:sp>
      <p:sp>
        <p:nvSpPr>
          <p:cNvPr id="4" name="Header Placeholder 3"/>
          <p:cNvSpPr>
            <a:spLocks noGrp="1"/>
          </p:cNvSpPr>
          <p:nvPr>
            <p:ph type="hdr" sz="quarter" idx="10"/>
          </p:nvPr>
        </p:nvSpPr>
        <p:spPr/>
        <p:txBody>
          <a:bodyPr/>
          <a:lstStyle/>
          <a:p>
            <a:pPr>
              <a:defRPr/>
            </a:pPr>
            <a:r>
              <a:rPr lang="en-US" smtClean="0"/>
              <a:t>doc.: IEEE 802.15-&lt;15-16-0666-00-0012&gt;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Slide Number Placeholder 5"/>
          <p:cNvSpPr>
            <a:spLocks noGrp="1"/>
          </p:cNvSpPr>
          <p:nvPr>
            <p:ph type="sldNum" sz="quarter" idx="12"/>
          </p:nvPr>
        </p:nvSpPr>
        <p:spPr/>
        <p:txBody>
          <a:bodyPr/>
          <a:lstStyle/>
          <a:p>
            <a:pPr>
              <a:defRPr/>
            </a:pPr>
            <a:r>
              <a:rPr lang="en-US" smtClean="0"/>
              <a:t>Page </a:t>
            </a:r>
            <a:fld id="{44150747-EEFC-F243-90C1-8A0124CC47EF}" type="slidenum">
              <a:rPr lang="en-US" smtClean="0"/>
              <a:pPr>
                <a:defRPr/>
              </a:pPr>
              <a:t>14</a:t>
            </a:fld>
            <a:endParaRPr lang="en-US"/>
          </a:p>
        </p:txBody>
      </p:sp>
    </p:spTree>
    <p:extLst>
      <p:ext uri="{BB962C8B-B14F-4D97-AF65-F5344CB8AC3E}">
        <p14:creationId xmlns:p14="http://schemas.microsoft.com/office/powerpoint/2010/main" val="867003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&lt;May 2019&gt;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&lt;Charlie Perkins&gt;, &lt;Futurewei&gt;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&lt;Charlie Perkins&gt;, &lt;Futurewei&gt;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&lt;Charlie Perkins&gt;, &lt;Futurewei&gt;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&lt;May  2019&gt;</a:t>
            </a:r>
            <a:endParaRPr lang="en-US" dirty="0"/>
          </a:p>
        </p:txBody>
      </p:sp>
      <p:sp>
        <p:nvSpPr>
          <p:cNvPr id="4" name="Footer Placeholder 3"/>
          <p:cNvSpPr>
            <a:spLocks noGrp="1"/>
          </p:cNvSpPr>
          <p:nvPr>
            <p:ph type="ftr" sz="quarter" idx="11"/>
          </p:nvPr>
        </p:nvSpPr>
        <p:spPr/>
        <p:txBody>
          <a:bodyPr/>
          <a:lstStyle/>
          <a:p>
            <a:pPr>
              <a:defRPr/>
            </a:pPr>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3226544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&lt;May 2019&gt;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&lt;Charlie Perkins&gt;, &lt;Futurewei&gt;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&lt;Charlie Perkins&gt;, &lt;Futurewei&gt;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&lt;May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&lt;Charlie Perkins&gt;, &lt;Futurewei&gt;</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dirty="0" smtClean="0"/>
              <a:t>&lt;May 2019&gt;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&lt;Charlie Perkins&gt;, &lt;Futurewei&gt;</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smtClean="0"/>
              <a:t>&lt;May 2019&gt;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&lt;Charlie Perkins&gt;, &lt;Futurewei&gt;</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dirty="0" smtClean="0"/>
              <a:t>&lt;May 2019&gt;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&lt;Charlie Perkins&gt;, &lt;Futurewei&gt;</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&lt;May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&lt;Charlie Perkins&gt;, &lt;Futurewei&gt;</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&lt;May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&lt;Charlie Perkins&gt;, &lt;Futurewei&gt;</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ltLang="ja-JP" dirty="0" smtClean="0"/>
              <a:t>&lt;May 2019&gt;</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smtClean="0"/>
              <a:t>&lt;Charlie Perkins&gt;, &lt;Futurewei&gt;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smtClean="0"/>
              <a:t>15-19-0164-01-0012</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3.emf"/><Relationship Id="rId3" Type="http://schemas.openxmlformats.org/officeDocument/2006/relationships/image" Target="../media/image18.emf"/><Relationship Id="rId7" Type="http://schemas.openxmlformats.org/officeDocument/2006/relationships/image" Target="../media/image22.emf"/><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21.emf"/><Relationship Id="rId5" Type="http://schemas.openxmlformats.org/officeDocument/2006/relationships/image" Target="../media/image20.emf"/><Relationship Id="rId4" Type="http://schemas.openxmlformats.org/officeDocument/2006/relationships/image" Target="../media/image19.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9.emf"/><Relationship Id="rId7" Type="http://schemas.openxmlformats.org/officeDocument/2006/relationships/image" Target="../media/image23.emf"/><Relationship Id="rId2" Type="http://schemas.openxmlformats.org/officeDocument/2006/relationships/image" Target="../media/image18.emf"/><Relationship Id="rId1" Type="http://schemas.openxmlformats.org/officeDocument/2006/relationships/slideLayout" Target="../slideLayouts/slideLayout12.xml"/><Relationship Id="rId6" Type="http://schemas.openxmlformats.org/officeDocument/2006/relationships/image" Target="../media/image22.emf"/><Relationship Id="rId5" Type="http://schemas.openxmlformats.org/officeDocument/2006/relationships/image" Target="../media/image21.emf"/><Relationship Id="rId4" Type="http://schemas.openxmlformats.org/officeDocument/2006/relationships/image" Target="../media/image20.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image" Target="../media/image12.emf"/><Relationship Id="rId3" Type="http://schemas.openxmlformats.org/officeDocument/2006/relationships/image" Target="../media/image2.emf"/><Relationship Id="rId7" Type="http://schemas.openxmlformats.org/officeDocument/2006/relationships/image" Target="../media/image6.emf"/><Relationship Id="rId12" Type="http://schemas.openxmlformats.org/officeDocument/2006/relationships/image" Target="../media/image11.emf"/><Relationship Id="rId2" Type="http://schemas.openxmlformats.org/officeDocument/2006/relationships/image" Target="../media/image1.emf"/><Relationship Id="rId1" Type="http://schemas.openxmlformats.org/officeDocument/2006/relationships/slideLayout" Target="../slideLayouts/slideLayout6.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emf"/><Relationship Id="rId10" Type="http://schemas.openxmlformats.org/officeDocument/2006/relationships/image" Target="../media/image9.emf"/><Relationship Id="rId4" Type="http://schemas.openxmlformats.org/officeDocument/2006/relationships/image" Target="../media/image3.emf"/><Relationship Id="rId9" Type="http://schemas.openxmlformats.org/officeDocument/2006/relationships/image" Target="../media/image8.emf"/></Relationships>
</file>

<file path=ppt/slides/_rels/slide6.xml.rels><?xml version="1.0" encoding="UTF-8" standalone="yes"?>
<Relationships xmlns="http://schemas.openxmlformats.org/package/2006/relationships"><Relationship Id="rId8" Type="http://schemas.openxmlformats.org/officeDocument/2006/relationships/image" Target="../media/image17.emf"/><Relationship Id="rId3" Type="http://schemas.openxmlformats.org/officeDocument/2006/relationships/image" Target="../media/image4.emf"/><Relationship Id="rId7" Type="http://schemas.openxmlformats.org/officeDocument/2006/relationships/image" Target="../media/image16.emf"/><Relationship Id="rId2" Type="http://schemas.openxmlformats.org/officeDocument/2006/relationships/image" Target="../media/image3.emf"/><Relationship Id="rId1" Type="http://schemas.openxmlformats.org/officeDocument/2006/relationships/slideLayout" Target="../slideLayouts/slideLayout6.xml"/><Relationship Id="rId6" Type="http://schemas.openxmlformats.org/officeDocument/2006/relationships/image" Target="../media/image15.emf"/><Relationship Id="rId5" Type="http://schemas.openxmlformats.org/officeDocument/2006/relationships/image" Target="../media/image14.emf"/><Relationship Id="rId10" Type="http://schemas.openxmlformats.org/officeDocument/2006/relationships/image" Target="../media/image2.emf"/><Relationship Id="rId4" Type="http://schemas.openxmlformats.org/officeDocument/2006/relationships/image" Target="../media/image13.emf"/><Relationship Id="rId9"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791200" y="6476999"/>
            <a:ext cx="28194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&lt;Charlie Perkins&gt;, &lt;Futurewei&gt;</a:t>
            </a:r>
            <a:endParaRPr lang="en-US" dirty="0"/>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nn-NO" sz="1600" dirty="0">
                <a:solidFill>
                  <a:srgbClr val="FF0000"/>
                </a:solidFill>
                <a:latin typeface="Times New Roman" pitchFamily="18" charset="0"/>
                <a:ea typeface="ＭＳ Ｐゴシック" pitchFamily="-65" charset="-128"/>
                <a:cs typeface="+mn-cs"/>
              </a:rPr>
              <a:t>ULI design for 802.15.10 (L2R)</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16 May 2019</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lvl="0" eaLnBrk="0" hangingPunct="0">
              <a:defRPr/>
            </a:pPr>
            <a:r>
              <a:rPr lang="en-US" sz="1600" b="1" dirty="0">
                <a:solidFill>
                  <a:srgbClr val="000000"/>
                </a:solidFill>
                <a:latin typeface="Times New Roman" pitchFamily="18" charset="0"/>
                <a:ea typeface="ＭＳ Ｐゴシック" pitchFamily="-65" charset="-128"/>
                <a:cs typeface="+mn-cs"/>
              </a:rPr>
              <a:t>Source:</a:t>
            </a:r>
            <a:r>
              <a:rPr lang="en-US" sz="1600" dirty="0">
                <a:solidFill>
                  <a:srgbClr val="000000"/>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Charlie Perkins</a:t>
            </a:r>
            <a:r>
              <a:rPr lang="en-US" sz="1600" dirty="0">
                <a:solidFill>
                  <a:srgbClr val="000000"/>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Futurewei</a:t>
            </a:r>
            <a:r>
              <a:rPr lang="en-US" sz="1600" dirty="0">
                <a:solidFill>
                  <a:srgbClr val="000000"/>
                </a:solidFill>
                <a:latin typeface="Times New Roman" pitchFamily="18" charset="0"/>
                <a:ea typeface="ＭＳ Ｐゴシック" pitchFamily="-65" charset="-128"/>
                <a:cs typeface="+mn-cs"/>
              </a:rPr>
              <a:t>]</a:t>
            </a:r>
          </a:p>
          <a:p>
            <a:pPr lvl="0" eaLnBrk="0" hangingPunct="0">
              <a:defRPr/>
            </a:pPr>
            <a:r>
              <a:rPr lang="en-US" sz="1600" dirty="0">
                <a:solidFill>
                  <a:srgbClr val="000000"/>
                </a:solidFill>
                <a:latin typeface="Times New Roman" pitchFamily="18" charset="0"/>
                <a:ea typeface="ＭＳ Ｐゴシック" pitchFamily="-65" charset="-128"/>
                <a:cs typeface="+mn-cs"/>
              </a:rPr>
              <a:t>Address </a:t>
            </a:r>
            <a:r>
              <a:rPr lang="es-ES" sz="1600" dirty="0">
                <a:solidFill>
                  <a:srgbClr val="000000"/>
                </a:solidFill>
                <a:latin typeface="Times New Roman" pitchFamily="18" charset="0"/>
                <a:ea typeface="ＭＳ Ｐゴシック" pitchFamily="-65" charset="-128"/>
                <a:cs typeface="+mn-cs"/>
              </a:rPr>
              <a:t>[</a:t>
            </a:r>
            <a:r>
              <a:rPr lang="es-ES" sz="1600" dirty="0">
                <a:solidFill>
                  <a:srgbClr val="FF0000"/>
                </a:solidFill>
                <a:latin typeface="Times New Roman" pitchFamily="18" charset="0"/>
                <a:ea typeface="ＭＳ Ｐゴシック" pitchFamily="-65" charset="-128"/>
                <a:cs typeface="+mn-cs"/>
              </a:rPr>
              <a:t>2330 Central </a:t>
            </a:r>
            <a:r>
              <a:rPr lang="es-ES" sz="1600" dirty="0" err="1">
                <a:solidFill>
                  <a:srgbClr val="FF0000"/>
                </a:solidFill>
                <a:latin typeface="Times New Roman" pitchFamily="18" charset="0"/>
                <a:ea typeface="ＭＳ Ｐゴシック" pitchFamily="-65" charset="-128"/>
                <a:cs typeface="+mn-cs"/>
              </a:rPr>
              <a:t>Expy</a:t>
            </a:r>
            <a:r>
              <a:rPr lang="es-ES" sz="1600" dirty="0">
                <a:solidFill>
                  <a:srgbClr val="FF0000"/>
                </a:solidFill>
                <a:latin typeface="Times New Roman" pitchFamily="18" charset="0"/>
                <a:ea typeface="ＭＳ Ｐゴシック" pitchFamily="-65" charset="-128"/>
                <a:cs typeface="+mn-cs"/>
              </a:rPr>
              <a:t>, Santa Clara Ca, USA</a:t>
            </a:r>
            <a:r>
              <a:rPr lang="es-ES" sz="1600" dirty="0">
                <a:solidFill>
                  <a:srgbClr val="000000"/>
                </a:solidFill>
                <a:latin typeface="Times New Roman" pitchFamily="18" charset="0"/>
                <a:ea typeface="ＭＳ Ｐゴシック" pitchFamily="-65" charset="-128"/>
                <a:cs typeface="+mn-cs"/>
              </a:rPr>
              <a:t>]</a:t>
            </a:r>
          </a:p>
          <a:p>
            <a:pPr lvl="0" eaLnBrk="0" hangingPunct="0">
              <a:defRPr/>
            </a:pPr>
            <a:r>
              <a:rPr lang="en-US" sz="1600" dirty="0">
                <a:solidFill>
                  <a:srgbClr val="000000"/>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1.408-330-4586</a:t>
            </a:r>
            <a:r>
              <a:rPr lang="en-US" sz="1600" dirty="0" smtClean="0">
                <a:solidFill>
                  <a:srgbClr val="000000"/>
                </a:solidFill>
                <a:latin typeface="Times New Roman" pitchFamily="18" charset="0"/>
                <a:ea typeface="ＭＳ Ｐゴシック" pitchFamily="-65" charset="-128"/>
                <a:cs typeface="+mn-cs"/>
              </a:rPr>
              <a:t>]    E-Mail</a:t>
            </a:r>
            <a:r>
              <a:rPr lang="en-US" sz="1600" dirty="0">
                <a:solidFill>
                  <a:srgbClr val="000000"/>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charlie.perkins@huawei.com</a:t>
            </a:r>
            <a:r>
              <a:rPr lang="en-US" sz="1600" dirty="0">
                <a:solidFill>
                  <a:srgbClr val="000000"/>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nn-NO" sz="1600" dirty="0">
                <a:solidFill>
                  <a:srgbClr val="000000"/>
                </a:solidFill>
                <a:latin typeface="Times New Roman" pitchFamily="18" charset="0"/>
                <a:ea typeface="ＭＳ Ｐゴシック" pitchFamily="-65" charset="-128"/>
              </a:rPr>
              <a:t>ULI design for 802.15.10 (L2R)</a:t>
            </a:r>
            <a:r>
              <a:rPr lang="en-US" sz="16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Description of ULI interfaces needed for IEEE802.15.10, architecture and functionality</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[To motivate discussion in 802.15.12 WG session]</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sz="1400" dirty="0" smtClean="0"/>
              <a:t>&lt;May 2019&gt;</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L2R route </a:t>
            </a:r>
            <a:r>
              <a:rPr lang="en-US" dirty="0"/>
              <a:t>establishment procedures</a:t>
            </a:r>
          </a:p>
        </p:txBody>
      </p:sp>
      <p:sp>
        <p:nvSpPr>
          <p:cNvPr id="3" name="Content Placeholder 2"/>
          <p:cNvSpPr>
            <a:spLocks noGrp="1"/>
          </p:cNvSpPr>
          <p:nvPr>
            <p:ph idx="1"/>
          </p:nvPr>
        </p:nvSpPr>
        <p:spPr/>
        <p:txBody>
          <a:bodyPr/>
          <a:lstStyle/>
          <a:p>
            <a:r>
              <a:rPr lang="en-US" dirty="0" smtClean="0"/>
              <a:t>US </a:t>
            </a:r>
            <a:r>
              <a:rPr lang="en-US" dirty="0"/>
              <a:t>(</a:t>
            </a:r>
            <a:r>
              <a:rPr lang="en-US" dirty="0" err="1"/>
              <a:t>UpStream</a:t>
            </a:r>
            <a:r>
              <a:rPr lang="en-US" dirty="0"/>
              <a:t>) route establishment</a:t>
            </a:r>
          </a:p>
          <a:p>
            <a:r>
              <a:rPr lang="en-US" dirty="0" smtClean="0"/>
              <a:t>US </a:t>
            </a:r>
            <a:r>
              <a:rPr lang="en-US" dirty="0"/>
              <a:t>route establishment with </a:t>
            </a:r>
            <a:r>
              <a:rPr lang="en-US" dirty="0" err="1"/>
              <a:t>RvS</a:t>
            </a:r>
            <a:r>
              <a:rPr lang="en-US" dirty="0"/>
              <a:t> (Routing via Siblings)</a:t>
            </a:r>
          </a:p>
          <a:p>
            <a:r>
              <a:rPr lang="en-US" dirty="0" smtClean="0"/>
              <a:t>Multicast </a:t>
            </a:r>
            <a:r>
              <a:rPr lang="en-US" dirty="0"/>
              <a:t>route </a:t>
            </a:r>
            <a:r>
              <a:rPr lang="en-US" dirty="0" smtClean="0"/>
              <a:t>establishment</a:t>
            </a:r>
            <a:endParaRPr lang="en-US" dirty="0"/>
          </a:p>
        </p:txBody>
      </p:sp>
      <p:sp>
        <p:nvSpPr>
          <p:cNvPr id="4" name="Date Placeholder 3"/>
          <p:cNvSpPr>
            <a:spLocks noGrp="1"/>
          </p:cNvSpPr>
          <p:nvPr>
            <p:ph type="dt" sz="half" idx="10"/>
          </p:nvPr>
        </p:nvSpPr>
        <p:spPr/>
        <p:txBody>
          <a:bodyPr/>
          <a:lstStyle/>
          <a:p>
            <a:pPr>
              <a:defRPr/>
            </a:pPr>
            <a:r>
              <a:rPr lang="en-US" altLang="ja-JP" dirty="0" smtClean="0"/>
              <a:t>&lt;May 2019&gt;</a:t>
            </a:r>
            <a:endParaRPr lang="en-US" dirty="0"/>
          </a:p>
        </p:txBody>
      </p:sp>
      <p:sp>
        <p:nvSpPr>
          <p:cNvPr id="5" name="Footer Placeholder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10</a:t>
            </a:fld>
            <a:endParaRPr lang="en-US"/>
          </a:p>
        </p:txBody>
      </p:sp>
    </p:spTree>
    <p:extLst>
      <p:ext uri="{BB962C8B-B14F-4D97-AF65-F5344CB8AC3E}">
        <p14:creationId xmlns:p14="http://schemas.microsoft.com/office/powerpoint/2010/main" val="3756098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P2P route </a:t>
            </a:r>
            <a:r>
              <a:rPr lang="en-US" dirty="0"/>
              <a:t>establishment procedures</a:t>
            </a:r>
          </a:p>
        </p:txBody>
      </p:sp>
      <p:sp>
        <p:nvSpPr>
          <p:cNvPr id="3" name="Content Placeholder 2"/>
          <p:cNvSpPr>
            <a:spLocks noGrp="1"/>
          </p:cNvSpPr>
          <p:nvPr>
            <p:ph idx="1"/>
          </p:nvPr>
        </p:nvSpPr>
        <p:spPr>
          <a:xfrm>
            <a:off x="685800" y="1981200"/>
            <a:ext cx="7772400" cy="4267200"/>
          </a:xfrm>
        </p:spPr>
        <p:txBody>
          <a:bodyPr/>
          <a:lstStyle/>
          <a:p>
            <a:r>
              <a:rPr lang="en-US" dirty="0" smtClean="0"/>
              <a:t>Processing </a:t>
            </a:r>
            <a:r>
              <a:rPr lang="en-US" dirty="0"/>
              <a:t>of a P2P-RQ/P2P-RP IE in storing mode</a:t>
            </a:r>
          </a:p>
          <a:p>
            <a:r>
              <a:rPr lang="en-US" dirty="0" smtClean="0"/>
              <a:t>P2P </a:t>
            </a:r>
            <a:r>
              <a:rPr lang="en-US" dirty="0"/>
              <a:t>route establishment with intermediate response disabled</a:t>
            </a:r>
          </a:p>
          <a:p>
            <a:r>
              <a:rPr lang="en-US" dirty="0" smtClean="0"/>
              <a:t>P2P </a:t>
            </a:r>
            <a:r>
              <a:rPr lang="en-US" dirty="0"/>
              <a:t>route establishment with intermediate response enabled</a:t>
            </a:r>
          </a:p>
          <a:p>
            <a:r>
              <a:rPr lang="en-US" dirty="0" smtClean="0"/>
              <a:t>Processing </a:t>
            </a:r>
            <a:r>
              <a:rPr lang="en-US" dirty="0"/>
              <a:t>of P2P-RQ/P2P-RP IE in non-storing </a:t>
            </a:r>
            <a:r>
              <a:rPr lang="en-US" dirty="0" smtClean="0"/>
              <a:t>mode</a:t>
            </a:r>
            <a:endParaRPr lang="en-US" dirty="0"/>
          </a:p>
        </p:txBody>
      </p:sp>
      <p:sp>
        <p:nvSpPr>
          <p:cNvPr id="4" name="Date Placeholder 3"/>
          <p:cNvSpPr>
            <a:spLocks noGrp="1"/>
          </p:cNvSpPr>
          <p:nvPr>
            <p:ph type="dt" sz="half" idx="10"/>
          </p:nvPr>
        </p:nvSpPr>
        <p:spPr/>
        <p:txBody>
          <a:bodyPr/>
          <a:lstStyle/>
          <a:p>
            <a:pPr>
              <a:defRPr/>
            </a:pPr>
            <a:r>
              <a:rPr lang="en-US" altLang="ja-JP" dirty="0" smtClean="0"/>
              <a:t>&lt;May 2019&gt;</a:t>
            </a:r>
            <a:endParaRPr lang="en-US" dirty="0"/>
          </a:p>
        </p:txBody>
      </p:sp>
      <p:sp>
        <p:nvSpPr>
          <p:cNvPr id="5" name="Footer Placeholder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11</a:t>
            </a:fld>
            <a:endParaRPr lang="en-US"/>
          </a:p>
        </p:txBody>
      </p:sp>
    </p:spTree>
    <p:extLst>
      <p:ext uri="{BB962C8B-B14F-4D97-AF65-F5344CB8AC3E}">
        <p14:creationId xmlns:p14="http://schemas.microsoft.com/office/powerpoint/2010/main" val="18097233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Routing </a:t>
            </a:r>
            <a:r>
              <a:rPr lang="en-US" dirty="0"/>
              <a:t>procedures</a:t>
            </a:r>
          </a:p>
        </p:txBody>
      </p:sp>
      <p:sp>
        <p:nvSpPr>
          <p:cNvPr id="3" name="Content Placeholder 2"/>
          <p:cNvSpPr>
            <a:spLocks noGrp="1"/>
          </p:cNvSpPr>
          <p:nvPr>
            <p:ph idx="1"/>
          </p:nvPr>
        </p:nvSpPr>
        <p:spPr>
          <a:xfrm>
            <a:off x="609600" y="1981200"/>
            <a:ext cx="8077200" cy="4114800"/>
          </a:xfrm>
        </p:spPr>
        <p:txBody>
          <a:bodyPr/>
          <a:lstStyle/>
          <a:p>
            <a:r>
              <a:rPr lang="en-US" dirty="0" smtClean="0"/>
              <a:t>US </a:t>
            </a:r>
            <a:r>
              <a:rPr lang="en-US" dirty="0"/>
              <a:t>or DS </a:t>
            </a:r>
            <a:r>
              <a:rPr lang="en-US" dirty="0" smtClean="0"/>
              <a:t>algorithm </a:t>
            </a:r>
            <a:r>
              <a:rPr lang="en-US" dirty="0"/>
              <a:t>based on the NT</a:t>
            </a:r>
          </a:p>
          <a:p>
            <a:r>
              <a:rPr lang="en-US" dirty="0" smtClean="0"/>
              <a:t>P2P </a:t>
            </a:r>
            <a:r>
              <a:rPr lang="en-US" dirty="0"/>
              <a:t>routing decision algorithm</a:t>
            </a:r>
          </a:p>
          <a:p>
            <a:r>
              <a:rPr lang="en-US" dirty="0" smtClean="0"/>
              <a:t>L2R </a:t>
            </a:r>
            <a:r>
              <a:rPr lang="en-US" dirty="0"/>
              <a:t>data frame processing</a:t>
            </a:r>
          </a:p>
          <a:p>
            <a:r>
              <a:rPr lang="en-US" dirty="0"/>
              <a:t>R</a:t>
            </a:r>
            <a:r>
              <a:rPr lang="en-US" dirty="0" smtClean="0"/>
              <a:t>oute construction </a:t>
            </a:r>
            <a:r>
              <a:rPr lang="en-US" dirty="0"/>
              <a:t>over a TMCTP</a:t>
            </a:r>
          </a:p>
          <a:p>
            <a:r>
              <a:rPr lang="en-US" dirty="0" smtClean="0"/>
              <a:t>Hop-by-hop </a:t>
            </a:r>
            <a:r>
              <a:rPr lang="en-US" dirty="0"/>
              <a:t>retransmission procedure</a:t>
            </a:r>
          </a:p>
          <a:p>
            <a:r>
              <a:rPr lang="en-US" dirty="0"/>
              <a:t>M</a:t>
            </a:r>
            <a:r>
              <a:rPr lang="en-US" dirty="0" smtClean="0"/>
              <a:t>ulticast processing </a:t>
            </a:r>
            <a:r>
              <a:rPr lang="en-US" dirty="0"/>
              <a:t>by </a:t>
            </a:r>
            <a:r>
              <a:rPr lang="en-US" dirty="0" smtClean="0"/>
              <a:t>the </a:t>
            </a:r>
            <a:r>
              <a:rPr lang="en-US" dirty="0"/>
              <a:t>source</a:t>
            </a:r>
          </a:p>
          <a:p>
            <a:r>
              <a:rPr lang="en-US" dirty="0"/>
              <a:t>M</a:t>
            </a:r>
            <a:r>
              <a:rPr lang="en-US" dirty="0" smtClean="0"/>
              <a:t>ulticast processing at intermediate hops</a:t>
            </a:r>
            <a:endParaRPr lang="en-US" dirty="0"/>
          </a:p>
          <a:p>
            <a:endParaRPr lang="en-US" dirty="0"/>
          </a:p>
        </p:txBody>
      </p:sp>
      <p:sp>
        <p:nvSpPr>
          <p:cNvPr id="4" name="Date Placeholder 3"/>
          <p:cNvSpPr>
            <a:spLocks noGrp="1"/>
          </p:cNvSpPr>
          <p:nvPr>
            <p:ph type="dt" sz="half" idx="10"/>
          </p:nvPr>
        </p:nvSpPr>
        <p:spPr/>
        <p:txBody>
          <a:bodyPr/>
          <a:lstStyle/>
          <a:p>
            <a:pPr>
              <a:defRPr/>
            </a:pPr>
            <a:r>
              <a:rPr lang="en-US" altLang="ja-JP" dirty="0" smtClean="0"/>
              <a:t>&lt;May 2019&gt;</a:t>
            </a:r>
            <a:endParaRPr lang="en-US" dirty="0"/>
          </a:p>
        </p:txBody>
      </p:sp>
      <p:sp>
        <p:nvSpPr>
          <p:cNvPr id="5" name="Footer Placeholder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2410463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t>
            </a:r>
            <a:r>
              <a:rPr lang="en-US" dirty="0"/>
              <a:t>procedures</a:t>
            </a:r>
          </a:p>
        </p:txBody>
      </p:sp>
      <p:sp>
        <p:nvSpPr>
          <p:cNvPr id="3" name="Content Placeholder 2"/>
          <p:cNvSpPr>
            <a:spLocks noGrp="1"/>
          </p:cNvSpPr>
          <p:nvPr>
            <p:ph idx="1"/>
          </p:nvPr>
        </p:nvSpPr>
        <p:spPr/>
        <p:txBody>
          <a:bodyPr/>
          <a:lstStyle/>
          <a:p>
            <a:r>
              <a:rPr lang="en-US" dirty="0" smtClean="0"/>
              <a:t>Cold </a:t>
            </a:r>
            <a:r>
              <a:rPr lang="en-US" dirty="0"/>
              <a:t>start bootstrapping </a:t>
            </a:r>
            <a:r>
              <a:rPr lang="en-US" dirty="0" smtClean="0"/>
              <a:t>procedure</a:t>
            </a:r>
          </a:p>
          <a:p>
            <a:r>
              <a:rPr lang="en-US" dirty="0" smtClean="0"/>
              <a:t>Message </a:t>
            </a:r>
            <a:r>
              <a:rPr lang="en-US" dirty="0"/>
              <a:t>sequence chart of a successful end-to-end data </a:t>
            </a:r>
            <a:r>
              <a:rPr lang="en-US" dirty="0" smtClean="0"/>
              <a:t>transmission</a:t>
            </a:r>
          </a:p>
          <a:p>
            <a:r>
              <a:rPr lang="en-US" dirty="0" err="1" smtClean="0"/>
              <a:t>Dtag</a:t>
            </a:r>
            <a:endParaRPr lang="en-US" dirty="0"/>
          </a:p>
        </p:txBody>
      </p:sp>
      <p:sp>
        <p:nvSpPr>
          <p:cNvPr id="4" name="Date Placeholder 3"/>
          <p:cNvSpPr>
            <a:spLocks noGrp="1"/>
          </p:cNvSpPr>
          <p:nvPr>
            <p:ph type="dt" sz="half" idx="10"/>
          </p:nvPr>
        </p:nvSpPr>
        <p:spPr/>
        <p:txBody>
          <a:bodyPr/>
          <a:lstStyle/>
          <a:p>
            <a:pPr>
              <a:defRPr/>
            </a:pPr>
            <a:r>
              <a:rPr lang="en-US" altLang="ja-JP" dirty="0" smtClean="0"/>
              <a:t>&lt;May 2019&gt;</a:t>
            </a:r>
            <a:endParaRPr lang="en-US" dirty="0"/>
          </a:p>
        </p:txBody>
      </p:sp>
      <p:sp>
        <p:nvSpPr>
          <p:cNvPr id="5" name="Footer Placeholder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28401271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&lt;May  2019&gt;</a:t>
            </a:r>
            <a:endParaRPr lang="en-US" dirty="0"/>
          </a:p>
        </p:txBody>
      </p:sp>
      <p:sp>
        <p:nvSpPr>
          <p:cNvPr id="4" name="Footer Placeholder 3"/>
          <p:cNvSpPr>
            <a:spLocks noGrp="1"/>
          </p:cNvSpPr>
          <p:nvPr>
            <p:ph type="ftr" sz="quarter" idx="11"/>
          </p:nvPr>
        </p:nvSpPr>
        <p:spPr/>
        <p:txBody>
          <a:bodyPr/>
          <a:lstStyle/>
          <a:p>
            <a:pPr>
              <a:defRPr/>
            </a:pPr>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AD8365B0-1DCB-374B-8D2E-32E02956BE58}" type="slidenum">
              <a:rPr lang="en-US" smtClean="0"/>
              <a:pPr>
                <a:defRPr/>
              </a:pPr>
              <a:t>14</a:t>
            </a:fld>
            <a:endParaRPr lang="en-US"/>
          </a:p>
        </p:txBody>
      </p:sp>
      <p:grpSp>
        <p:nvGrpSpPr>
          <p:cNvPr id="2050" name="Group 2049"/>
          <p:cNvGrpSpPr/>
          <p:nvPr/>
        </p:nvGrpSpPr>
        <p:grpSpPr>
          <a:xfrm>
            <a:off x="797973" y="1384759"/>
            <a:ext cx="6975475" cy="4641850"/>
            <a:chOff x="688973" y="665161"/>
            <a:chExt cx="7766042" cy="5527655"/>
          </a:xfrm>
        </p:grpSpPr>
        <p:sp>
          <p:nvSpPr>
            <p:cNvPr id="7" name="AutoShape 4"/>
            <p:cNvSpPr>
              <a:spLocks noChangeAspect="1" noChangeArrowheads="1" noTextEdit="1"/>
            </p:cNvSpPr>
            <p:nvPr/>
          </p:nvSpPr>
          <p:spPr bwMode="auto">
            <a:xfrm>
              <a:off x="688973" y="665161"/>
              <a:ext cx="7766042" cy="5527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8" name="Group 206"/>
            <p:cNvGrpSpPr>
              <a:grpSpLocks/>
            </p:cNvGrpSpPr>
            <p:nvPr/>
          </p:nvGrpSpPr>
          <p:grpSpPr bwMode="auto">
            <a:xfrm>
              <a:off x="744537" y="690561"/>
              <a:ext cx="7688254" cy="5489555"/>
              <a:chOff x="469" y="435"/>
              <a:chExt cx="4843" cy="3458"/>
            </a:xfrm>
          </p:grpSpPr>
          <p:sp>
            <p:nvSpPr>
              <p:cNvPr id="2399" name="Rectangle 6"/>
              <p:cNvSpPr>
                <a:spLocks noChangeArrowheads="1"/>
              </p:cNvSpPr>
              <p:nvPr/>
            </p:nvSpPr>
            <p:spPr bwMode="auto">
              <a:xfrm>
                <a:off x="842" y="809"/>
                <a:ext cx="4236" cy="7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2400"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7" y="810"/>
                <a:ext cx="4234"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01" name="Rectangle 8"/>
              <p:cNvSpPr>
                <a:spLocks noChangeArrowheads="1"/>
              </p:cNvSpPr>
              <p:nvPr/>
            </p:nvSpPr>
            <p:spPr bwMode="auto">
              <a:xfrm>
                <a:off x="842" y="809"/>
                <a:ext cx="4236" cy="720"/>
              </a:xfrm>
              <a:prstGeom prst="rect">
                <a:avLst/>
              </a:prstGeom>
              <a:solidFill>
                <a:srgbClr val="FF99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2" name="Rectangle 9"/>
              <p:cNvSpPr>
                <a:spLocks noChangeArrowheads="1"/>
              </p:cNvSpPr>
              <p:nvPr/>
            </p:nvSpPr>
            <p:spPr bwMode="auto">
              <a:xfrm>
                <a:off x="847" y="810"/>
                <a:ext cx="4234" cy="72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03" name="Rectangle 10"/>
              <p:cNvSpPr>
                <a:spLocks noChangeArrowheads="1"/>
              </p:cNvSpPr>
              <p:nvPr/>
            </p:nvSpPr>
            <p:spPr bwMode="auto">
              <a:xfrm>
                <a:off x="1919" y="1043"/>
                <a:ext cx="1176"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Arial" pitchFamily="34" charset="0"/>
                    <a:cs typeface="Arial" pitchFamily="34" charset="0"/>
                  </a:rPr>
                  <a:t>Protocol Discrimination Entity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04" name="Rectangle 11"/>
              <p:cNvSpPr>
                <a:spLocks noChangeArrowheads="1"/>
              </p:cNvSpPr>
              <p:nvPr/>
            </p:nvSpPr>
            <p:spPr bwMode="auto">
              <a:xfrm>
                <a:off x="3200" y="1025"/>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05" name="Rectangle 12"/>
              <p:cNvSpPr>
                <a:spLocks noChangeArrowheads="1"/>
              </p:cNvSpPr>
              <p:nvPr/>
            </p:nvSpPr>
            <p:spPr bwMode="auto">
              <a:xfrm>
                <a:off x="3224" y="1025"/>
                <a:ext cx="19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PDE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06" name="Rectangle 13"/>
              <p:cNvSpPr>
                <a:spLocks noChangeArrowheads="1"/>
              </p:cNvSpPr>
              <p:nvPr/>
            </p:nvSpPr>
            <p:spPr bwMode="auto">
              <a:xfrm>
                <a:off x="3392" y="1025"/>
                <a:ext cx="84"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07" name="Rectangle 14"/>
              <p:cNvSpPr>
                <a:spLocks noChangeArrowheads="1"/>
              </p:cNvSpPr>
              <p:nvPr/>
            </p:nvSpPr>
            <p:spPr bwMode="auto">
              <a:xfrm>
                <a:off x="3440" y="1025"/>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08" name="Rectangle 15"/>
              <p:cNvSpPr>
                <a:spLocks noChangeArrowheads="1"/>
              </p:cNvSpPr>
              <p:nvPr/>
            </p:nvSpPr>
            <p:spPr bwMode="auto">
              <a:xfrm>
                <a:off x="3464" y="1025"/>
                <a:ext cx="43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1" u="none" strike="noStrike" cap="none" normalizeH="0" baseline="0" smtClean="0">
                    <a:ln>
                      <a:noFill/>
                    </a:ln>
                    <a:solidFill>
                      <a:srgbClr val="000000"/>
                    </a:solidFill>
                    <a:effectLst/>
                    <a:latin typeface="Arial" pitchFamily="34" charset="0"/>
                    <a:cs typeface="Arial" pitchFamily="34" charset="0"/>
                  </a:rPr>
                  <a:t>Mandatory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09" name="Rectangle 16"/>
              <p:cNvSpPr>
                <a:spLocks noChangeArrowheads="1"/>
              </p:cNvSpPr>
              <p:nvPr/>
            </p:nvSpPr>
            <p:spPr bwMode="auto">
              <a:xfrm>
                <a:off x="3872" y="1025"/>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10" name="Rectangle 17"/>
              <p:cNvSpPr>
                <a:spLocks noChangeArrowheads="1"/>
              </p:cNvSpPr>
              <p:nvPr/>
            </p:nvSpPr>
            <p:spPr bwMode="auto">
              <a:xfrm>
                <a:off x="842" y="3083"/>
                <a:ext cx="4236" cy="81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2411"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7" y="3085"/>
                <a:ext cx="4234" cy="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12" name="Rectangle 19"/>
              <p:cNvSpPr>
                <a:spLocks noChangeArrowheads="1"/>
              </p:cNvSpPr>
              <p:nvPr/>
            </p:nvSpPr>
            <p:spPr bwMode="auto">
              <a:xfrm>
                <a:off x="842" y="3083"/>
                <a:ext cx="4236" cy="810"/>
              </a:xfrm>
              <a:prstGeom prst="rect">
                <a:avLst/>
              </a:prstGeom>
              <a:solidFill>
                <a:srgbClr val="0099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13" name="Rectangle 20"/>
              <p:cNvSpPr>
                <a:spLocks noChangeArrowheads="1"/>
              </p:cNvSpPr>
              <p:nvPr/>
            </p:nvSpPr>
            <p:spPr bwMode="auto">
              <a:xfrm>
                <a:off x="847" y="3085"/>
                <a:ext cx="4234" cy="806"/>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14" name="Rectangle 21"/>
              <p:cNvSpPr>
                <a:spLocks noChangeArrowheads="1"/>
              </p:cNvSpPr>
              <p:nvPr/>
            </p:nvSpPr>
            <p:spPr bwMode="auto">
              <a:xfrm>
                <a:off x="842" y="2189"/>
                <a:ext cx="4236" cy="894"/>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2415"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7" y="2192"/>
                <a:ext cx="4234" cy="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16" name="Rectangle 23"/>
              <p:cNvSpPr>
                <a:spLocks noChangeArrowheads="1"/>
              </p:cNvSpPr>
              <p:nvPr/>
            </p:nvSpPr>
            <p:spPr bwMode="auto">
              <a:xfrm>
                <a:off x="842" y="2189"/>
                <a:ext cx="4236" cy="894"/>
              </a:xfrm>
              <a:prstGeom prst="rect">
                <a:avLst/>
              </a:prstGeom>
              <a:solidFill>
                <a:srgbClr val="00CC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17" name="Rectangle 24"/>
              <p:cNvSpPr>
                <a:spLocks noChangeArrowheads="1"/>
              </p:cNvSpPr>
              <p:nvPr/>
            </p:nvSpPr>
            <p:spPr bwMode="auto">
              <a:xfrm>
                <a:off x="847" y="2192"/>
                <a:ext cx="4234" cy="89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18" name="Rectangle 25"/>
              <p:cNvSpPr>
                <a:spLocks noChangeArrowheads="1"/>
              </p:cNvSpPr>
              <p:nvPr/>
            </p:nvSpPr>
            <p:spPr bwMode="auto">
              <a:xfrm>
                <a:off x="842" y="1529"/>
                <a:ext cx="4236" cy="666"/>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2419" name="Picture 2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7" y="1530"/>
                <a:ext cx="4234" cy="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20" name="Rectangle 27"/>
              <p:cNvSpPr>
                <a:spLocks noChangeArrowheads="1"/>
              </p:cNvSpPr>
              <p:nvPr/>
            </p:nvSpPr>
            <p:spPr bwMode="auto">
              <a:xfrm>
                <a:off x="842" y="1529"/>
                <a:ext cx="4236" cy="666"/>
              </a:xfrm>
              <a:prstGeom prst="rect">
                <a:avLst/>
              </a:prstGeom>
              <a:solidFill>
                <a:srgbClr val="CCCC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1" name="Rectangle 28"/>
              <p:cNvSpPr>
                <a:spLocks noChangeArrowheads="1"/>
              </p:cNvSpPr>
              <p:nvPr/>
            </p:nvSpPr>
            <p:spPr bwMode="auto">
              <a:xfrm>
                <a:off x="847" y="1530"/>
                <a:ext cx="4234" cy="66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22" name="Rectangle 29"/>
              <p:cNvSpPr>
                <a:spLocks noChangeArrowheads="1"/>
              </p:cNvSpPr>
              <p:nvPr/>
            </p:nvSpPr>
            <p:spPr bwMode="auto">
              <a:xfrm>
                <a:off x="1948" y="1907"/>
                <a:ext cx="103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Arial" pitchFamily="34" charset="0"/>
                    <a:cs typeface="Arial" pitchFamily="34" charset="0"/>
                  </a:rPr>
                  <a:t>Multiplexed MAC Interface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23" name="Rectangle 30"/>
              <p:cNvSpPr>
                <a:spLocks noChangeArrowheads="1"/>
              </p:cNvSpPr>
              <p:nvPr/>
            </p:nvSpPr>
            <p:spPr bwMode="auto">
              <a:xfrm>
                <a:off x="3122" y="1907"/>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25" name="Rectangle 31"/>
              <p:cNvSpPr>
                <a:spLocks noChangeArrowheads="1"/>
              </p:cNvSpPr>
              <p:nvPr/>
            </p:nvSpPr>
            <p:spPr bwMode="auto">
              <a:xfrm>
                <a:off x="3146" y="1907"/>
                <a:ext cx="186"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MMI</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26" name="Rectangle 32"/>
              <p:cNvSpPr>
                <a:spLocks noChangeArrowheads="1"/>
              </p:cNvSpPr>
              <p:nvPr/>
            </p:nvSpPr>
            <p:spPr bwMode="auto">
              <a:xfrm>
                <a:off x="3302" y="1907"/>
                <a:ext cx="10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27" name="Rectangle 33"/>
              <p:cNvSpPr>
                <a:spLocks noChangeArrowheads="1"/>
              </p:cNvSpPr>
              <p:nvPr/>
            </p:nvSpPr>
            <p:spPr bwMode="auto">
              <a:xfrm>
                <a:off x="3374" y="1907"/>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28" name="Rectangle 34"/>
              <p:cNvSpPr>
                <a:spLocks noChangeArrowheads="1"/>
              </p:cNvSpPr>
              <p:nvPr/>
            </p:nvSpPr>
            <p:spPr bwMode="auto">
              <a:xfrm>
                <a:off x="3398" y="1907"/>
                <a:ext cx="43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1" u="none" strike="noStrike" cap="none" normalizeH="0" baseline="0" smtClean="0">
                    <a:ln>
                      <a:noFill/>
                    </a:ln>
                    <a:solidFill>
                      <a:srgbClr val="000000"/>
                    </a:solidFill>
                    <a:effectLst/>
                    <a:latin typeface="Arial" pitchFamily="34" charset="0"/>
                    <a:cs typeface="Arial" pitchFamily="34" charset="0"/>
                  </a:rPr>
                  <a:t>Mandatory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29" name="Rectangle 35"/>
              <p:cNvSpPr>
                <a:spLocks noChangeArrowheads="1"/>
              </p:cNvSpPr>
              <p:nvPr/>
            </p:nvSpPr>
            <p:spPr bwMode="auto">
              <a:xfrm>
                <a:off x="3806" y="1907"/>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30" name="Freeform 36"/>
              <p:cNvSpPr>
                <a:spLocks/>
              </p:cNvSpPr>
              <p:nvPr/>
            </p:nvSpPr>
            <p:spPr bwMode="auto">
              <a:xfrm>
                <a:off x="1164" y="3042"/>
                <a:ext cx="864" cy="115"/>
              </a:xfrm>
              <a:custGeom>
                <a:avLst/>
                <a:gdLst>
                  <a:gd name="T0" fmla="*/ 2150 w 2304"/>
                  <a:gd name="T1" fmla="*/ 307 h 307"/>
                  <a:gd name="T2" fmla="*/ 2304 w 2304"/>
                  <a:gd name="T3" fmla="*/ 154 h 307"/>
                  <a:gd name="T4" fmla="*/ 2150 w 2304"/>
                  <a:gd name="T5" fmla="*/ 0 h 307"/>
                  <a:gd name="T6" fmla="*/ 2150 w 2304"/>
                  <a:gd name="T7" fmla="*/ 0 h 307"/>
                  <a:gd name="T8" fmla="*/ 154 w 2304"/>
                  <a:gd name="T9" fmla="*/ 0 h 307"/>
                  <a:gd name="T10" fmla="*/ 0 w 2304"/>
                  <a:gd name="T11" fmla="*/ 154 h 307"/>
                  <a:gd name="T12" fmla="*/ 154 w 2304"/>
                  <a:gd name="T13" fmla="*/ 307 h 307"/>
                  <a:gd name="T14" fmla="*/ 2150 w 2304"/>
                  <a:gd name="T15" fmla="*/ 307 h 3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04" h="307">
                    <a:moveTo>
                      <a:pt x="2150" y="307"/>
                    </a:moveTo>
                    <a:cubicBezTo>
                      <a:pt x="2235" y="307"/>
                      <a:pt x="2304" y="238"/>
                      <a:pt x="2304" y="154"/>
                    </a:cubicBezTo>
                    <a:cubicBezTo>
                      <a:pt x="2304" y="69"/>
                      <a:pt x="2235" y="0"/>
                      <a:pt x="2150" y="0"/>
                    </a:cubicBezTo>
                    <a:lnTo>
                      <a:pt x="2150" y="0"/>
                    </a:lnTo>
                    <a:lnTo>
                      <a:pt x="154" y="0"/>
                    </a:lnTo>
                    <a:cubicBezTo>
                      <a:pt x="69" y="0"/>
                      <a:pt x="0" y="69"/>
                      <a:pt x="0" y="154"/>
                    </a:cubicBezTo>
                    <a:cubicBezTo>
                      <a:pt x="0" y="238"/>
                      <a:pt x="69" y="307"/>
                      <a:pt x="154" y="307"/>
                    </a:cubicBezTo>
                    <a:lnTo>
                      <a:pt x="2150" y="30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1" name="Freeform 37"/>
              <p:cNvSpPr>
                <a:spLocks/>
              </p:cNvSpPr>
              <p:nvPr/>
            </p:nvSpPr>
            <p:spPr bwMode="auto">
              <a:xfrm>
                <a:off x="1164" y="3042"/>
                <a:ext cx="864" cy="115"/>
              </a:xfrm>
              <a:custGeom>
                <a:avLst/>
                <a:gdLst>
                  <a:gd name="T0" fmla="*/ 2150 w 2304"/>
                  <a:gd name="T1" fmla="*/ 307 h 307"/>
                  <a:gd name="T2" fmla="*/ 2304 w 2304"/>
                  <a:gd name="T3" fmla="*/ 154 h 307"/>
                  <a:gd name="T4" fmla="*/ 2150 w 2304"/>
                  <a:gd name="T5" fmla="*/ 0 h 307"/>
                  <a:gd name="T6" fmla="*/ 2150 w 2304"/>
                  <a:gd name="T7" fmla="*/ 0 h 307"/>
                  <a:gd name="T8" fmla="*/ 154 w 2304"/>
                  <a:gd name="T9" fmla="*/ 0 h 307"/>
                  <a:gd name="T10" fmla="*/ 0 w 2304"/>
                  <a:gd name="T11" fmla="*/ 154 h 307"/>
                  <a:gd name="T12" fmla="*/ 154 w 2304"/>
                  <a:gd name="T13" fmla="*/ 307 h 307"/>
                  <a:gd name="T14" fmla="*/ 2150 w 2304"/>
                  <a:gd name="T15" fmla="*/ 307 h 3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04" h="307">
                    <a:moveTo>
                      <a:pt x="2150" y="307"/>
                    </a:moveTo>
                    <a:cubicBezTo>
                      <a:pt x="2235" y="307"/>
                      <a:pt x="2304" y="238"/>
                      <a:pt x="2304" y="154"/>
                    </a:cubicBezTo>
                    <a:cubicBezTo>
                      <a:pt x="2304" y="69"/>
                      <a:pt x="2235" y="0"/>
                      <a:pt x="2150" y="0"/>
                    </a:cubicBezTo>
                    <a:lnTo>
                      <a:pt x="2150" y="0"/>
                    </a:lnTo>
                    <a:lnTo>
                      <a:pt x="154" y="0"/>
                    </a:lnTo>
                    <a:cubicBezTo>
                      <a:pt x="69" y="0"/>
                      <a:pt x="0" y="69"/>
                      <a:pt x="0" y="154"/>
                    </a:cubicBezTo>
                    <a:cubicBezTo>
                      <a:pt x="0" y="238"/>
                      <a:pt x="69" y="307"/>
                      <a:pt x="154" y="307"/>
                    </a:cubicBezTo>
                    <a:lnTo>
                      <a:pt x="2150" y="307"/>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32" name="Rectangle 38"/>
              <p:cNvSpPr>
                <a:spLocks noChangeArrowheads="1"/>
              </p:cNvSpPr>
              <p:nvPr/>
            </p:nvSpPr>
            <p:spPr bwMode="auto">
              <a:xfrm>
                <a:off x="1418" y="3047"/>
                <a:ext cx="17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PD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33" name="Rectangle 39"/>
              <p:cNvSpPr>
                <a:spLocks noChangeArrowheads="1"/>
              </p:cNvSpPr>
              <p:nvPr/>
            </p:nvSpPr>
            <p:spPr bwMode="auto">
              <a:xfrm>
                <a:off x="1550" y="3047"/>
                <a:ext cx="7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34" name="Rectangle 40"/>
              <p:cNvSpPr>
                <a:spLocks noChangeArrowheads="1"/>
              </p:cNvSpPr>
              <p:nvPr/>
            </p:nvSpPr>
            <p:spPr bwMode="auto">
              <a:xfrm>
                <a:off x="1580" y="3047"/>
                <a:ext cx="23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35" name="Freeform 41"/>
              <p:cNvSpPr>
                <a:spLocks/>
              </p:cNvSpPr>
              <p:nvPr/>
            </p:nvSpPr>
            <p:spPr bwMode="auto">
              <a:xfrm>
                <a:off x="3209" y="3042"/>
                <a:ext cx="864" cy="115"/>
              </a:xfrm>
              <a:custGeom>
                <a:avLst/>
                <a:gdLst>
                  <a:gd name="T0" fmla="*/ 2150 w 2304"/>
                  <a:gd name="T1" fmla="*/ 307 h 307"/>
                  <a:gd name="T2" fmla="*/ 2304 w 2304"/>
                  <a:gd name="T3" fmla="*/ 154 h 307"/>
                  <a:gd name="T4" fmla="*/ 2150 w 2304"/>
                  <a:gd name="T5" fmla="*/ 0 h 307"/>
                  <a:gd name="T6" fmla="*/ 153 w 2304"/>
                  <a:gd name="T7" fmla="*/ 0 h 307"/>
                  <a:gd name="T8" fmla="*/ 0 w 2304"/>
                  <a:gd name="T9" fmla="*/ 154 h 307"/>
                  <a:gd name="T10" fmla="*/ 153 w 2304"/>
                  <a:gd name="T11" fmla="*/ 307 h 307"/>
                  <a:gd name="T12" fmla="*/ 2150 w 2304"/>
                  <a:gd name="T13" fmla="*/ 307 h 307"/>
                </a:gdLst>
                <a:ahLst/>
                <a:cxnLst>
                  <a:cxn ang="0">
                    <a:pos x="T0" y="T1"/>
                  </a:cxn>
                  <a:cxn ang="0">
                    <a:pos x="T2" y="T3"/>
                  </a:cxn>
                  <a:cxn ang="0">
                    <a:pos x="T4" y="T5"/>
                  </a:cxn>
                  <a:cxn ang="0">
                    <a:pos x="T6" y="T7"/>
                  </a:cxn>
                  <a:cxn ang="0">
                    <a:pos x="T8" y="T9"/>
                  </a:cxn>
                  <a:cxn ang="0">
                    <a:pos x="T10" y="T11"/>
                  </a:cxn>
                  <a:cxn ang="0">
                    <a:pos x="T12" y="T13"/>
                  </a:cxn>
                </a:cxnLst>
                <a:rect l="0" t="0" r="r" b="b"/>
                <a:pathLst>
                  <a:path w="2304" h="307">
                    <a:moveTo>
                      <a:pt x="2150" y="307"/>
                    </a:moveTo>
                    <a:cubicBezTo>
                      <a:pt x="2235" y="307"/>
                      <a:pt x="2304" y="238"/>
                      <a:pt x="2304" y="154"/>
                    </a:cubicBezTo>
                    <a:cubicBezTo>
                      <a:pt x="2304" y="69"/>
                      <a:pt x="2235" y="0"/>
                      <a:pt x="2150" y="0"/>
                    </a:cubicBezTo>
                    <a:lnTo>
                      <a:pt x="153" y="0"/>
                    </a:lnTo>
                    <a:cubicBezTo>
                      <a:pt x="69" y="0"/>
                      <a:pt x="0" y="69"/>
                      <a:pt x="0" y="154"/>
                    </a:cubicBezTo>
                    <a:cubicBezTo>
                      <a:pt x="0" y="238"/>
                      <a:pt x="69" y="307"/>
                      <a:pt x="153" y="307"/>
                    </a:cubicBezTo>
                    <a:lnTo>
                      <a:pt x="2150" y="30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6" name="Freeform 42"/>
              <p:cNvSpPr>
                <a:spLocks/>
              </p:cNvSpPr>
              <p:nvPr/>
            </p:nvSpPr>
            <p:spPr bwMode="auto">
              <a:xfrm>
                <a:off x="3209" y="3042"/>
                <a:ext cx="864" cy="115"/>
              </a:xfrm>
              <a:custGeom>
                <a:avLst/>
                <a:gdLst>
                  <a:gd name="T0" fmla="*/ 2150 w 2304"/>
                  <a:gd name="T1" fmla="*/ 307 h 307"/>
                  <a:gd name="T2" fmla="*/ 2304 w 2304"/>
                  <a:gd name="T3" fmla="*/ 154 h 307"/>
                  <a:gd name="T4" fmla="*/ 2150 w 2304"/>
                  <a:gd name="T5" fmla="*/ 0 h 307"/>
                  <a:gd name="T6" fmla="*/ 153 w 2304"/>
                  <a:gd name="T7" fmla="*/ 0 h 307"/>
                  <a:gd name="T8" fmla="*/ 0 w 2304"/>
                  <a:gd name="T9" fmla="*/ 154 h 307"/>
                  <a:gd name="T10" fmla="*/ 153 w 2304"/>
                  <a:gd name="T11" fmla="*/ 307 h 307"/>
                  <a:gd name="T12" fmla="*/ 2150 w 2304"/>
                  <a:gd name="T13" fmla="*/ 307 h 307"/>
                </a:gdLst>
                <a:ahLst/>
                <a:cxnLst>
                  <a:cxn ang="0">
                    <a:pos x="T0" y="T1"/>
                  </a:cxn>
                  <a:cxn ang="0">
                    <a:pos x="T2" y="T3"/>
                  </a:cxn>
                  <a:cxn ang="0">
                    <a:pos x="T4" y="T5"/>
                  </a:cxn>
                  <a:cxn ang="0">
                    <a:pos x="T6" y="T7"/>
                  </a:cxn>
                  <a:cxn ang="0">
                    <a:pos x="T8" y="T9"/>
                  </a:cxn>
                  <a:cxn ang="0">
                    <a:pos x="T10" y="T11"/>
                  </a:cxn>
                  <a:cxn ang="0">
                    <a:pos x="T12" y="T13"/>
                  </a:cxn>
                </a:cxnLst>
                <a:rect l="0" t="0" r="r" b="b"/>
                <a:pathLst>
                  <a:path w="2304" h="307">
                    <a:moveTo>
                      <a:pt x="2150" y="307"/>
                    </a:moveTo>
                    <a:cubicBezTo>
                      <a:pt x="2235" y="307"/>
                      <a:pt x="2304" y="238"/>
                      <a:pt x="2304" y="154"/>
                    </a:cubicBezTo>
                    <a:cubicBezTo>
                      <a:pt x="2304" y="69"/>
                      <a:pt x="2235" y="0"/>
                      <a:pt x="2150" y="0"/>
                    </a:cubicBezTo>
                    <a:lnTo>
                      <a:pt x="153" y="0"/>
                    </a:lnTo>
                    <a:cubicBezTo>
                      <a:pt x="69" y="0"/>
                      <a:pt x="0" y="69"/>
                      <a:pt x="0" y="154"/>
                    </a:cubicBezTo>
                    <a:cubicBezTo>
                      <a:pt x="0" y="238"/>
                      <a:pt x="69" y="307"/>
                      <a:pt x="153" y="307"/>
                    </a:cubicBezTo>
                    <a:lnTo>
                      <a:pt x="2150" y="307"/>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37" name="Rectangle 43"/>
              <p:cNvSpPr>
                <a:spLocks noChangeArrowheads="1"/>
              </p:cNvSpPr>
              <p:nvPr/>
            </p:nvSpPr>
            <p:spPr bwMode="auto">
              <a:xfrm>
                <a:off x="3398" y="3047"/>
                <a:ext cx="300"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PLME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38" name="Rectangle 44"/>
              <p:cNvSpPr>
                <a:spLocks noChangeArrowheads="1"/>
              </p:cNvSpPr>
              <p:nvPr/>
            </p:nvSpPr>
            <p:spPr bwMode="auto">
              <a:xfrm>
                <a:off x="3662" y="3047"/>
                <a:ext cx="7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39" name="Rectangle 45"/>
              <p:cNvSpPr>
                <a:spLocks noChangeArrowheads="1"/>
              </p:cNvSpPr>
              <p:nvPr/>
            </p:nvSpPr>
            <p:spPr bwMode="auto">
              <a:xfrm>
                <a:off x="3692" y="3047"/>
                <a:ext cx="23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40" name="Freeform 46"/>
              <p:cNvSpPr>
                <a:spLocks/>
              </p:cNvSpPr>
              <p:nvPr/>
            </p:nvSpPr>
            <p:spPr bwMode="auto">
              <a:xfrm>
                <a:off x="574" y="810"/>
                <a:ext cx="273" cy="1382"/>
              </a:xfrm>
              <a:custGeom>
                <a:avLst/>
                <a:gdLst>
                  <a:gd name="T0" fmla="*/ 729 w 729"/>
                  <a:gd name="T1" fmla="*/ 3686 h 3686"/>
                  <a:gd name="T2" fmla="*/ 384 w 729"/>
                  <a:gd name="T3" fmla="*/ 3686 h 3686"/>
                  <a:gd name="T4" fmla="*/ 192 w 729"/>
                  <a:gd name="T5" fmla="*/ 3494 h 3686"/>
                  <a:gd name="T6" fmla="*/ 192 w 729"/>
                  <a:gd name="T7" fmla="*/ 3494 h 3686"/>
                  <a:gd name="T8" fmla="*/ 192 w 729"/>
                  <a:gd name="T9" fmla="*/ 3494 h 3686"/>
                  <a:gd name="T10" fmla="*/ 192 w 729"/>
                  <a:gd name="T11" fmla="*/ 2035 h 3686"/>
                  <a:gd name="T12" fmla="*/ 0 w 729"/>
                  <a:gd name="T13" fmla="*/ 1843 h 3686"/>
                  <a:gd name="T14" fmla="*/ 0 w 729"/>
                  <a:gd name="T15" fmla="*/ 1843 h 3686"/>
                  <a:gd name="T16" fmla="*/ 192 w 729"/>
                  <a:gd name="T17" fmla="*/ 1651 h 3686"/>
                  <a:gd name="T18" fmla="*/ 192 w 729"/>
                  <a:gd name="T19" fmla="*/ 1651 h 3686"/>
                  <a:gd name="T20" fmla="*/ 192 w 729"/>
                  <a:gd name="T21" fmla="*/ 1651 h 3686"/>
                  <a:gd name="T22" fmla="*/ 192 w 729"/>
                  <a:gd name="T23" fmla="*/ 192 h 3686"/>
                  <a:gd name="T24" fmla="*/ 384 w 729"/>
                  <a:gd name="T25" fmla="*/ 0 h 3686"/>
                  <a:gd name="T26" fmla="*/ 384 w 729"/>
                  <a:gd name="T27" fmla="*/ 0 h 3686"/>
                  <a:gd name="T28" fmla="*/ 384 w 729"/>
                  <a:gd name="T29" fmla="*/ 0 h 3686"/>
                  <a:gd name="T30" fmla="*/ 729 w 729"/>
                  <a:gd name="T31" fmla="*/ 0 h 3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29" h="3686">
                    <a:moveTo>
                      <a:pt x="729" y="3686"/>
                    </a:moveTo>
                    <a:lnTo>
                      <a:pt x="384" y="3686"/>
                    </a:lnTo>
                    <a:cubicBezTo>
                      <a:pt x="278" y="3686"/>
                      <a:pt x="192" y="3601"/>
                      <a:pt x="192" y="3494"/>
                    </a:cubicBezTo>
                    <a:cubicBezTo>
                      <a:pt x="192" y="3494"/>
                      <a:pt x="192" y="3494"/>
                      <a:pt x="192" y="3494"/>
                    </a:cubicBezTo>
                    <a:lnTo>
                      <a:pt x="192" y="3494"/>
                    </a:lnTo>
                    <a:lnTo>
                      <a:pt x="192" y="2035"/>
                    </a:lnTo>
                    <a:cubicBezTo>
                      <a:pt x="192" y="1929"/>
                      <a:pt x="106" y="1843"/>
                      <a:pt x="0" y="1843"/>
                    </a:cubicBezTo>
                    <a:cubicBezTo>
                      <a:pt x="0" y="1843"/>
                      <a:pt x="0" y="1843"/>
                      <a:pt x="0" y="1843"/>
                    </a:cubicBezTo>
                    <a:cubicBezTo>
                      <a:pt x="106" y="1843"/>
                      <a:pt x="192" y="1757"/>
                      <a:pt x="192" y="1651"/>
                    </a:cubicBezTo>
                    <a:cubicBezTo>
                      <a:pt x="192" y="1651"/>
                      <a:pt x="192" y="1651"/>
                      <a:pt x="192" y="1651"/>
                    </a:cubicBezTo>
                    <a:lnTo>
                      <a:pt x="192" y="1651"/>
                    </a:lnTo>
                    <a:lnTo>
                      <a:pt x="192" y="192"/>
                    </a:lnTo>
                    <a:cubicBezTo>
                      <a:pt x="192" y="86"/>
                      <a:pt x="278" y="0"/>
                      <a:pt x="384" y="0"/>
                    </a:cubicBezTo>
                    <a:cubicBezTo>
                      <a:pt x="384" y="0"/>
                      <a:pt x="384" y="0"/>
                      <a:pt x="384" y="0"/>
                    </a:cubicBezTo>
                    <a:lnTo>
                      <a:pt x="384" y="0"/>
                    </a:lnTo>
                    <a:lnTo>
                      <a:pt x="729"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41" name="Rectangle 47"/>
              <p:cNvSpPr>
                <a:spLocks noChangeArrowheads="1"/>
              </p:cNvSpPr>
              <p:nvPr/>
            </p:nvSpPr>
            <p:spPr bwMode="auto">
              <a:xfrm rot="16200000">
                <a:off x="493" y="1697"/>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I</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42" name="Rectangle 48"/>
              <p:cNvSpPr>
                <a:spLocks noChangeArrowheads="1"/>
              </p:cNvSpPr>
              <p:nvPr/>
            </p:nvSpPr>
            <p:spPr bwMode="auto">
              <a:xfrm rot="16200000">
                <a:off x="478" y="1658"/>
                <a:ext cx="9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43" name="Rectangle 49"/>
              <p:cNvSpPr>
                <a:spLocks noChangeArrowheads="1"/>
              </p:cNvSpPr>
              <p:nvPr/>
            </p:nvSpPr>
            <p:spPr bwMode="auto">
              <a:xfrm rot="16200000">
                <a:off x="478" y="1604"/>
                <a:ext cx="9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44" name="Rectangle 50"/>
              <p:cNvSpPr>
                <a:spLocks noChangeArrowheads="1"/>
              </p:cNvSpPr>
              <p:nvPr/>
            </p:nvSpPr>
            <p:spPr bwMode="auto">
              <a:xfrm rot="16200000">
                <a:off x="478" y="1556"/>
                <a:ext cx="9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45" name="Rectangle 51"/>
              <p:cNvSpPr>
                <a:spLocks noChangeArrowheads="1"/>
              </p:cNvSpPr>
              <p:nvPr/>
            </p:nvSpPr>
            <p:spPr bwMode="auto">
              <a:xfrm rot="16200000">
                <a:off x="493" y="1517"/>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46" name="Rectangle 52"/>
              <p:cNvSpPr>
                <a:spLocks noChangeArrowheads="1"/>
              </p:cNvSpPr>
              <p:nvPr/>
            </p:nvSpPr>
            <p:spPr bwMode="auto">
              <a:xfrm rot="16200000">
                <a:off x="484" y="1484"/>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47" name="Rectangle 53"/>
              <p:cNvSpPr>
                <a:spLocks noChangeArrowheads="1"/>
              </p:cNvSpPr>
              <p:nvPr/>
            </p:nvSpPr>
            <p:spPr bwMode="auto">
              <a:xfrm rot="16200000">
                <a:off x="484" y="1435"/>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48" name="Rectangle 54"/>
              <p:cNvSpPr>
                <a:spLocks noChangeArrowheads="1"/>
              </p:cNvSpPr>
              <p:nvPr/>
            </p:nvSpPr>
            <p:spPr bwMode="auto">
              <a:xfrm rot="16200000">
                <a:off x="484" y="1394"/>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49" name="Rectangle 55"/>
              <p:cNvSpPr>
                <a:spLocks noChangeArrowheads="1"/>
              </p:cNvSpPr>
              <p:nvPr/>
            </p:nvSpPr>
            <p:spPr bwMode="auto">
              <a:xfrm rot="16200000">
                <a:off x="493" y="1361"/>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1" name="Rectangle 56"/>
              <p:cNvSpPr>
                <a:spLocks noChangeArrowheads="1"/>
              </p:cNvSpPr>
              <p:nvPr/>
            </p:nvSpPr>
            <p:spPr bwMode="auto">
              <a:xfrm rot="16200000">
                <a:off x="484" y="1328"/>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2" name="Rectangle 57"/>
              <p:cNvSpPr>
                <a:spLocks noChangeArrowheads="1"/>
              </p:cNvSpPr>
              <p:nvPr/>
            </p:nvSpPr>
            <p:spPr bwMode="auto">
              <a:xfrm rot="16200000">
                <a:off x="484" y="1286"/>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3" name="Rectangle 58"/>
              <p:cNvSpPr>
                <a:spLocks noChangeArrowheads="1"/>
              </p:cNvSpPr>
              <p:nvPr/>
            </p:nvSpPr>
            <p:spPr bwMode="auto">
              <a:xfrm rot="16200000">
                <a:off x="493" y="1247"/>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4" name="Rectangle 59"/>
              <p:cNvSpPr>
                <a:spLocks noChangeArrowheads="1"/>
              </p:cNvSpPr>
              <p:nvPr/>
            </p:nvSpPr>
            <p:spPr bwMode="auto">
              <a:xfrm rot="16200000">
                <a:off x="484" y="1214"/>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5" name="Rectangle 60"/>
              <p:cNvSpPr>
                <a:spLocks noChangeArrowheads="1"/>
              </p:cNvSpPr>
              <p:nvPr/>
            </p:nvSpPr>
            <p:spPr bwMode="auto">
              <a:xfrm rot="16200000">
                <a:off x="484" y="1172"/>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6" name="Freeform 61"/>
              <p:cNvSpPr>
                <a:spLocks/>
              </p:cNvSpPr>
              <p:nvPr/>
            </p:nvSpPr>
            <p:spPr bwMode="auto">
              <a:xfrm>
                <a:off x="588" y="2192"/>
                <a:ext cx="288" cy="1699"/>
              </a:xfrm>
              <a:custGeom>
                <a:avLst/>
                <a:gdLst>
                  <a:gd name="T0" fmla="*/ 768 w 768"/>
                  <a:gd name="T1" fmla="*/ 4532 h 4532"/>
                  <a:gd name="T2" fmla="*/ 307 w 768"/>
                  <a:gd name="T3" fmla="*/ 4532 h 4532"/>
                  <a:gd name="T4" fmla="*/ 154 w 768"/>
                  <a:gd name="T5" fmla="*/ 4378 h 4532"/>
                  <a:gd name="T6" fmla="*/ 154 w 768"/>
                  <a:gd name="T7" fmla="*/ 4378 h 4532"/>
                  <a:gd name="T8" fmla="*/ 154 w 768"/>
                  <a:gd name="T9" fmla="*/ 4378 h 4532"/>
                  <a:gd name="T10" fmla="*/ 154 w 768"/>
                  <a:gd name="T11" fmla="*/ 2535 h 4532"/>
                  <a:gd name="T12" fmla="*/ 0 w 768"/>
                  <a:gd name="T13" fmla="*/ 2381 h 4532"/>
                  <a:gd name="T14" fmla="*/ 0 w 768"/>
                  <a:gd name="T15" fmla="*/ 2381 h 4532"/>
                  <a:gd name="T16" fmla="*/ 154 w 768"/>
                  <a:gd name="T17" fmla="*/ 2228 h 4532"/>
                  <a:gd name="T18" fmla="*/ 154 w 768"/>
                  <a:gd name="T19" fmla="*/ 2228 h 4532"/>
                  <a:gd name="T20" fmla="*/ 154 w 768"/>
                  <a:gd name="T21" fmla="*/ 154 h 4532"/>
                  <a:gd name="T22" fmla="*/ 307 w 768"/>
                  <a:gd name="T23" fmla="*/ 0 h 4532"/>
                  <a:gd name="T24" fmla="*/ 307 w 768"/>
                  <a:gd name="T25" fmla="*/ 0 h 4532"/>
                  <a:gd name="T26" fmla="*/ 307 w 768"/>
                  <a:gd name="T27" fmla="*/ 0 h 4532"/>
                  <a:gd name="T28" fmla="*/ 768 w 768"/>
                  <a:gd name="T29" fmla="*/ 0 h 4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8" h="4532">
                    <a:moveTo>
                      <a:pt x="768" y="4532"/>
                    </a:moveTo>
                    <a:lnTo>
                      <a:pt x="307" y="4532"/>
                    </a:lnTo>
                    <a:cubicBezTo>
                      <a:pt x="222" y="4532"/>
                      <a:pt x="154" y="4463"/>
                      <a:pt x="154" y="4378"/>
                    </a:cubicBezTo>
                    <a:cubicBezTo>
                      <a:pt x="154" y="4378"/>
                      <a:pt x="154" y="4378"/>
                      <a:pt x="154" y="4378"/>
                    </a:cubicBezTo>
                    <a:lnTo>
                      <a:pt x="154" y="4378"/>
                    </a:lnTo>
                    <a:lnTo>
                      <a:pt x="154" y="2535"/>
                    </a:lnTo>
                    <a:cubicBezTo>
                      <a:pt x="154" y="2450"/>
                      <a:pt x="85" y="2381"/>
                      <a:pt x="0" y="2381"/>
                    </a:cubicBezTo>
                    <a:cubicBezTo>
                      <a:pt x="0" y="2381"/>
                      <a:pt x="0" y="2381"/>
                      <a:pt x="0" y="2381"/>
                    </a:cubicBezTo>
                    <a:cubicBezTo>
                      <a:pt x="85" y="2381"/>
                      <a:pt x="154" y="2313"/>
                      <a:pt x="154" y="2228"/>
                    </a:cubicBezTo>
                    <a:cubicBezTo>
                      <a:pt x="154" y="2228"/>
                      <a:pt x="154" y="2228"/>
                      <a:pt x="154" y="2228"/>
                    </a:cubicBezTo>
                    <a:lnTo>
                      <a:pt x="154" y="154"/>
                    </a:lnTo>
                    <a:cubicBezTo>
                      <a:pt x="154" y="69"/>
                      <a:pt x="222" y="0"/>
                      <a:pt x="307" y="0"/>
                    </a:cubicBezTo>
                    <a:cubicBezTo>
                      <a:pt x="307" y="0"/>
                      <a:pt x="307" y="0"/>
                      <a:pt x="307" y="0"/>
                    </a:cubicBezTo>
                    <a:lnTo>
                      <a:pt x="307" y="0"/>
                    </a:lnTo>
                    <a:lnTo>
                      <a:pt x="768"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57" name="Rectangle 62"/>
              <p:cNvSpPr>
                <a:spLocks noChangeArrowheads="1"/>
              </p:cNvSpPr>
              <p:nvPr/>
            </p:nvSpPr>
            <p:spPr bwMode="auto">
              <a:xfrm rot="16200000">
                <a:off x="517" y="3239"/>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I</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 name="Rectangle 63"/>
              <p:cNvSpPr>
                <a:spLocks noChangeArrowheads="1"/>
              </p:cNvSpPr>
              <p:nvPr/>
            </p:nvSpPr>
            <p:spPr bwMode="auto">
              <a:xfrm rot="16200000">
                <a:off x="502" y="3206"/>
                <a:ext cx="9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 name="Rectangle 64"/>
              <p:cNvSpPr>
                <a:spLocks noChangeArrowheads="1"/>
              </p:cNvSpPr>
              <p:nvPr/>
            </p:nvSpPr>
            <p:spPr bwMode="auto">
              <a:xfrm rot="16200000">
                <a:off x="502" y="3152"/>
                <a:ext cx="9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 name="Rectangle 65"/>
              <p:cNvSpPr>
                <a:spLocks noChangeArrowheads="1"/>
              </p:cNvSpPr>
              <p:nvPr/>
            </p:nvSpPr>
            <p:spPr bwMode="auto">
              <a:xfrm rot="16200000">
                <a:off x="502" y="3098"/>
                <a:ext cx="9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 name="Rectangle 66"/>
              <p:cNvSpPr>
                <a:spLocks noChangeArrowheads="1"/>
              </p:cNvSpPr>
              <p:nvPr/>
            </p:nvSpPr>
            <p:spPr bwMode="auto">
              <a:xfrm rot="16200000">
                <a:off x="517" y="3059"/>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 name="Rectangle 67"/>
              <p:cNvSpPr>
                <a:spLocks noChangeArrowheads="1"/>
              </p:cNvSpPr>
              <p:nvPr/>
            </p:nvSpPr>
            <p:spPr bwMode="auto">
              <a:xfrm rot="16200000">
                <a:off x="508" y="3026"/>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 name="Rectangle 68"/>
              <p:cNvSpPr>
                <a:spLocks noChangeArrowheads="1"/>
              </p:cNvSpPr>
              <p:nvPr/>
            </p:nvSpPr>
            <p:spPr bwMode="auto">
              <a:xfrm rot="16200000">
                <a:off x="508" y="2984"/>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 name="Rectangle 69"/>
              <p:cNvSpPr>
                <a:spLocks noChangeArrowheads="1"/>
              </p:cNvSpPr>
              <p:nvPr/>
            </p:nvSpPr>
            <p:spPr bwMode="auto">
              <a:xfrm rot="16200000">
                <a:off x="508" y="2936"/>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5" name="Rectangle 70"/>
              <p:cNvSpPr>
                <a:spLocks noChangeArrowheads="1"/>
              </p:cNvSpPr>
              <p:nvPr/>
            </p:nvSpPr>
            <p:spPr bwMode="auto">
              <a:xfrm rot="16200000">
                <a:off x="517" y="2903"/>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6" name="Rectangle 71"/>
              <p:cNvSpPr>
                <a:spLocks noChangeArrowheads="1"/>
              </p:cNvSpPr>
              <p:nvPr/>
            </p:nvSpPr>
            <p:spPr bwMode="auto">
              <a:xfrm rot="16200000">
                <a:off x="508" y="2870"/>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7" name="Rectangle 72"/>
              <p:cNvSpPr>
                <a:spLocks noChangeArrowheads="1"/>
              </p:cNvSpPr>
              <p:nvPr/>
            </p:nvSpPr>
            <p:spPr bwMode="auto">
              <a:xfrm rot="16200000">
                <a:off x="508" y="2828"/>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8" name="Rectangle 73"/>
              <p:cNvSpPr>
                <a:spLocks noChangeArrowheads="1"/>
              </p:cNvSpPr>
              <p:nvPr/>
            </p:nvSpPr>
            <p:spPr bwMode="auto">
              <a:xfrm rot="16200000">
                <a:off x="517" y="2789"/>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9" name="Rectangle 74"/>
              <p:cNvSpPr>
                <a:spLocks noChangeArrowheads="1"/>
              </p:cNvSpPr>
              <p:nvPr/>
            </p:nvSpPr>
            <p:spPr bwMode="auto">
              <a:xfrm rot="16200000">
                <a:off x="508" y="2762"/>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0" name="Freeform 75"/>
              <p:cNvSpPr>
                <a:spLocks/>
              </p:cNvSpPr>
              <p:nvPr/>
            </p:nvSpPr>
            <p:spPr bwMode="auto">
              <a:xfrm>
                <a:off x="4994" y="810"/>
                <a:ext cx="231" cy="2275"/>
              </a:xfrm>
              <a:custGeom>
                <a:avLst/>
                <a:gdLst>
                  <a:gd name="T0" fmla="*/ 0 w 615"/>
                  <a:gd name="T1" fmla="*/ 0 h 6067"/>
                  <a:gd name="T2" fmla="*/ 231 w 615"/>
                  <a:gd name="T3" fmla="*/ 0 h 6067"/>
                  <a:gd name="T4" fmla="*/ 423 w 615"/>
                  <a:gd name="T5" fmla="*/ 192 h 6067"/>
                  <a:gd name="T6" fmla="*/ 423 w 615"/>
                  <a:gd name="T7" fmla="*/ 192 h 6067"/>
                  <a:gd name="T8" fmla="*/ 423 w 615"/>
                  <a:gd name="T9" fmla="*/ 192 h 6067"/>
                  <a:gd name="T10" fmla="*/ 423 w 615"/>
                  <a:gd name="T11" fmla="*/ 2842 h 6067"/>
                  <a:gd name="T12" fmla="*/ 615 w 615"/>
                  <a:gd name="T13" fmla="*/ 3034 h 6067"/>
                  <a:gd name="T14" fmla="*/ 615 w 615"/>
                  <a:gd name="T15" fmla="*/ 3034 h 6067"/>
                  <a:gd name="T16" fmla="*/ 423 w 615"/>
                  <a:gd name="T17" fmla="*/ 3226 h 6067"/>
                  <a:gd name="T18" fmla="*/ 423 w 615"/>
                  <a:gd name="T19" fmla="*/ 3226 h 6067"/>
                  <a:gd name="T20" fmla="*/ 423 w 615"/>
                  <a:gd name="T21" fmla="*/ 3226 h 6067"/>
                  <a:gd name="T22" fmla="*/ 423 w 615"/>
                  <a:gd name="T23" fmla="*/ 5875 h 6067"/>
                  <a:gd name="T24" fmla="*/ 231 w 615"/>
                  <a:gd name="T25" fmla="*/ 6067 h 6067"/>
                  <a:gd name="T26" fmla="*/ 231 w 615"/>
                  <a:gd name="T27" fmla="*/ 6067 h 6067"/>
                  <a:gd name="T28" fmla="*/ 231 w 615"/>
                  <a:gd name="T29" fmla="*/ 6067 h 6067"/>
                  <a:gd name="T30" fmla="*/ 0 w 615"/>
                  <a:gd name="T31" fmla="*/ 6067 h 6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15" h="6067">
                    <a:moveTo>
                      <a:pt x="0" y="0"/>
                    </a:moveTo>
                    <a:lnTo>
                      <a:pt x="231" y="0"/>
                    </a:lnTo>
                    <a:cubicBezTo>
                      <a:pt x="337" y="0"/>
                      <a:pt x="423" y="86"/>
                      <a:pt x="423" y="192"/>
                    </a:cubicBezTo>
                    <a:cubicBezTo>
                      <a:pt x="423" y="192"/>
                      <a:pt x="423" y="192"/>
                      <a:pt x="423" y="192"/>
                    </a:cubicBezTo>
                    <a:lnTo>
                      <a:pt x="423" y="192"/>
                    </a:lnTo>
                    <a:lnTo>
                      <a:pt x="423" y="2842"/>
                    </a:lnTo>
                    <a:cubicBezTo>
                      <a:pt x="423" y="2948"/>
                      <a:pt x="509" y="3034"/>
                      <a:pt x="615" y="3034"/>
                    </a:cubicBezTo>
                    <a:cubicBezTo>
                      <a:pt x="615" y="3034"/>
                      <a:pt x="615" y="3034"/>
                      <a:pt x="615" y="3034"/>
                    </a:cubicBezTo>
                    <a:cubicBezTo>
                      <a:pt x="509" y="3034"/>
                      <a:pt x="423" y="3120"/>
                      <a:pt x="423" y="3226"/>
                    </a:cubicBezTo>
                    <a:cubicBezTo>
                      <a:pt x="423" y="3226"/>
                      <a:pt x="423" y="3226"/>
                      <a:pt x="423" y="3226"/>
                    </a:cubicBezTo>
                    <a:lnTo>
                      <a:pt x="423" y="3226"/>
                    </a:lnTo>
                    <a:lnTo>
                      <a:pt x="423" y="5875"/>
                    </a:lnTo>
                    <a:cubicBezTo>
                      <a:pt x="423" y="5981"/>
                      <a:pt x="337" y="6067"/>
                      <a:pt x="231" y="6067"/>
                    </a:cubicBezTo>
                    <a:cubicBezTo>
                      <a:pt x="231" y="6067"/>
                      <a:pt x="231" y="6067"/>
                      <a:pt x="231" y="6067"/>
                    </a:cubicBezTo>
                    <a:lnTo>
                      <a:pt x="231" y="6067"/>
                    </a:lnTo>
                    <a:lnTo>
                      <a:pt x="0" y="6067"/>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71" name="Freeform 76"/>
              <p:cNvSpPr>
                <a:spLocks/>
              </p:cNvSpPr>
              <p:nvPr/>
            </p:nvSpPr>
            <p:spPr bwMode="auto">
              <a:xfrm>
                <a:off x="5009" y="3085"/>
                <a:ext cx="230" cy="806"/>
              </a:xfrm>
              <a:custGeom>
                <a:avLst/>
                <a:gdLst>
                  <a:gd name="T0" fmla="*/ 0 w 614"/>
                  <a:gd name="T1" fmla="*/ 0 h 2151"/>
                  <a:gd name="T2" fmla="*/ 230 w 614"/>
                  <a:gd name="T3" fmla="*/ 0 h 2151"/>
                  <a:gd name="T4" fmla="*/ 422 w 614"/>
                  <a:gd name="T5" fmla="*/ 192 h 2151"/>
                  <a:gd name="T6" fmla="*/ 422 w 614"/>
                  <a:gd name="T7" fmla="*/ 192 h 2151"/>
                  <a:gd name="T8" fmla="*/ 422 w 614"/>
                  <a:gd name="T9" fmla="*/ 883 h 2151"/>
                  <a:gd name="T10" fmla="*/ 614 w 614"/>
                  <a:gd name="T11" fmla="*/ 1075 h 2151"/>
                  <a:gd name="T12" fmla="*/ 614 w 614"/>
                  <a:gd name="T13" fmla="*/ 1075 h 2151"/>
                  <a:gd name="T14" fmla="*/ 422 w 614"/>
                  <a:gd name="T15" fmla="*/ 1267 h 2151"/>
                  <a:gd name="T16" fmla="*/ 422 w 614"/>
                  <a:gd name="T17" fmla="*/ 1267 h 2151"/>
                  <a:gd name="T18" fmla="*/ 422 w 614"/>
                  <a:gd name="T19" fmla="*/ 1959 h 2151"/>
                  <a:gd name="T20" fmla="*/ 230 w 614"/>
                  <a:gd name="T21" fmla="*/ 2151 h 2151"/>
                  <a:gd name="T22" fmla="*/ 230 w 614"/>
                  <a:gd name="T23" fmla="*/ 2151 h 2151"/>
                  <a:gd name="T24" fmla="*/ 0 w 614"/>
                  <a:gd name="T25" fmla="*/ 215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4" h="2151">
                    <a:moveTo>
                      <a:pt x="0" y="0"/>
                    </a:moveTo>
                    <a:lnTo>
                      <a:pt x="230" y="0"/>
                    </a:lnTo>
                    <a:cubicBezTo>
                      <a:pt x="336" y="0"/>
                      <a:pt x="422" y="86"/>
                      <a:pt x="422" y="192"/>
                    </a:cubicBezTo>
                    <a:cubicBezTo>
                      <a:pt x="422" y="192"/>
                      <a:pt x="422" y="192"/>
                      <a:pt x="422" y="192"/>
                    </a:cubicBezTo>
                    <a:lnTo>
                      <a:pt x="422" y="883"/>
                    </a:lnTo>
                    <a:cubicBezTo>
                      <a:pt x="422" y="990"/>
                      <a:pt x="508" y="1075"/>
                      <a:pt x="614" y="1075"/>
                    </a:cubicBezTo>
                    <a:cubicBezTo>
                      <a:pt x="614" y="1075"/>
                      <a:pt x="614" y="1075"/>
                      <a:pt x="614" y="1075"/>
                    </a:cubicBezTo>
                    <a:cubicBezTo>
                      <a:pt x="508" y="1075"/>
                      <a:pt x="422" y="1161"/>
                      <a:pt x="422" y="1267"/>
                    </a:cubicBezTo>
                    <a:cubicBezTo>
                      <a:pt x="422" y="1267"/>
                      <a:pt x="422" y="1267"/>
                      <a:pt x="422" y="1267"/>
                    </a:cubicBezTo>
                    <a:lnTo>
                      <a:pt x="422" y="1959"/>
                    </a:lnTo>
                    <a:cubicBezTo>
                      <a:pt x="422" y="2065"/>
                      <a:pt x="336" y="2151"/>
                      <a:pt x="230" y="2151"/>
                    </a:cubicBezTo>
                    <a:cubicBezTo>
                      <a:pt x="230" y="2151"/>
                      <a:pt x="230" y="2151"/>
                      <a:pt x="230" y="2151"/>
                    </a:cubicBezTo>
                    <a:lnTo>
                      <a:pt x="0" y="2151"/>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72" name="Rectangle 77"/>
              <p:cNvSpPr>
                <a:spLocks noChangeArrowheads="1"/>
              </p:cNvSpPr>
              <p:nvPr/>
            </p:nvSpPr>
            <p:spPr bwMode="auto">
              <a:xfrm rot="5400000">
                <a:off x="5219" y="1784"/>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3" name="Rectangle 78"/>
              <p:cNvSpPr>
                <a:spLocks noChangeArrowheads="1"/>
              </p:cNvSpPr>
              <p:nvPr/>
            </p:nvSpPr>
            <p:spPr bwMode="auto">
              <a:xfrm rot="5400000">
                <a:off x="5219" y="1820"/>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4" name="Rectangle 79"/>
              <p:cNvSpPr>
                <a:spLocks noChangeArrowheads="1"/>
              </p:cNvSpPr>
              <p:nvPr/>
            </p:nvSpPr>
            <p:spPr bwMode="auto">
              <a:xfrm rot="5400000">
                <a:off x="5222" y="1853"/>
                <a:ext cx="6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5" name="Rectangle 80"/>
              <p:cNvSpPr>
                <a:spLocks noChangeArrowheads="1"/>
              </p:cNvSpPr>
              <p:nvPr/>
            </p:nvSpPr>
            <p:spPr bwMode="auto">
              <a:xfrm rot="5400000">
                <a:off x="5219" y="1886"/>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6" name="Rectangle 81"/>
              <p:cNvSpPr>
                <a:spLocks noChangeArrowheads="1"/>
              </p:cNvSpPr>
              <p:nvPr/>
            </p:nvSpPr>
            <p:spPr bwMode="auto">
              <a:xfrm rot="5400000">
                <a:off x="5228" y="1913"/>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7" name="Rectangle 82"/>
              <p:cNvSpPr>
                <a:spLocks noChangeArrowheads="1"/>
              </p:cNvSpPr>
              <p:nvPr/>
            </p:nvSpPr>
            <p:spPr bwMode="auto">
              <a:xfrm rot="5400000">
                <a:off x="5231" y="1928"/>
                <a:ext cx="4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8" name="Rectangle 83"/>
              <p:cNvSpPr>
                <a:spLocks noChangeArrowheads="1"/>
              </p:cNvSpPr>
              <p:nvPr/>
            </p:nvSpPr>
            <p:spPr bwMode="auto">
              <a:xfrm rot="5400000">
                <a:off x="5219" y="1958"/>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9" name="Rectangle 84"/>
              <p:cNvSpPr>
                <a:spLocks noChangeArrowheads="1"/>
              </p:cNvSpPr>
              <p:nvPr/>
            </p:nvSpPr>
            <p:spPr bwMode="auto">
              <a:xfrm rot="5400000">
                <a:off x="5225" y="3350"/>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0" name="Rectangle 85"/>
              <p:cNvSpPr>
                <a:spLocks noChangeArrowheads="1"/>
              </p:cNvSpPr>
              <p:nvPr/>
            </p:nvSpPr>
            <p:spPr bwMode="auto">
              <a:xfrm rot="5400000">
                <a:off x="5225" y="3386"/>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1" name="Rectangle 86"/>
              <p:cNvSpPr>
                <a:spLocks noChangeArrowheads="1"/>
              </p:cNvSpPr>
              <p:nvPr/>
            </p:nvSpPr>
            <p:spPr bwMode="auto">
              <a:xfrm rot="5400000">
                <a:off x="5228" y="3419"/>
                <a:ext cx="6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2" name="Rectangle 87"/>
              <p:cNvSpPr>
                <a:spLocks noChangeArrowheads="1"/>
              </p:cNvSpPr>
              <p:nvPr/>
            </p:nvSpPr>
            <p:spPr bwMode="auto">
              <a:xfrm rot="5400000">
                <a:off x="5225" y="3458"/>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3" name="Rectangle 88"/>
              <p:cNvSpPr>
                <a:spLocks noChangeArrowheads="1"/>
              </p:cNvSpPr>
              <p:nvPr/>
            </p:nvSpPr>
            <p:spPr bwMode="auto">
              <a:xfrm rot="5400000">
                <a:off x="5234" y="347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4" name="Rectangle 89"/>
              <p:cNvSpPr>
                <a:spLocks noChangeArrowheads="1"/>
              </p:cNvSpPr>
              <p:nvPr/>
            </p:nvSpPr>
            <p:spPr bwMode="auto">
              <a:xfrm rot="5400000">
                <a:off x="5237" y="3500"/>
                <a:ext cx="4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5" name="Rectangle 90"/>
              <p:cNvSpPr>
                <a:spLocks noChangeArrowheads="1"/>
              </p:cNvSpPr>
              <p:nvPr/>
            </p:nvSpPr>
            <p:spPr bwMode="auto">
              <a:xfrm rot="5400000">
                <a:off x="5225" y="3530"/>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6" name="Rectangle 91"/>
              <p:cNvSpPr>
                <a:spLocks noChangeArrowheads="1"/>
              </p:cNvSpPr>
              <p:nvPr/>
            </p:nvSpPr>
            <p:spPr bwMode="auto">
              <a:xfrm>
                <a:off x="847" y="435"/>
                <a:ext cx="1267" cy="3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87" name="Rectangle 92"/>
              <p:cNvSpPr>
                <a:spLocks noChangeArrowheads="1"/>
              </p:cNvSpPr>
              <p:nvPr/>
            </p:nvSpPr>
            <p:spPr bwMode="auto">
              <a:xfrm>
                <a:off x="847" y="435"/>
                <a:ext cx="1267" cy="375"/>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88" name="Rectangle 93"/>
              <p:cNvSpPr>
                <a:spLocks noChangeArrowheads="1"/>
              </p:cNvSpPr>
              <p:nvPr/>
            </p:nvSpPr>
            <p:spPr bwMode="auto">
              <a:xfrm>
                <a:off x="854" y="455"/>
                <a:ext cx="43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pitchFamily="34" charset="0"/>
                    <a:cs typeface="Arial" pitchFamily="34" charset="0"/>
                  </a:rPr>
                  <a:t>    IPv</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9" name="Rectangle 94"/>
              <p:cNvSpPr>
                <a:spLocks noChangeArrowheads="1"/>
              </p:cNvSpPr>
              <p:nvPr/>
            </p:nvSpPr>
            <p:spPr bwMode="auto">
              <a:xfrm>
                <a:off x="1226" y="455"/>
                <a:ext cx="1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pitchFamily="34" charset="0"/>
                    <a:cs typeface="Arial" pitchFamily="34" charset="0"/>
                  </a:rPr>
                  <a:t>6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90" name="Rectangle 95"/>
              <p:cNvSpPr>
                <a:spLocks noChangeArrowheads="1"/>
              </p:cNvSpPr>
              <p:nvPr/>
            </p:nvSpPr>
            <p:spPr bwMode="auto">
              <a:xfrm>
                <a:off x="1346" y="455"/>
                <a:ext cx="59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Arial" pitchFamily="34" charset="0"/>
                    <a:cs typeface="Arial" pitchFamily="34" charset="0"/>
                  </a:rPr>
                  <a:t>Network</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91" name="Freeform 96"/>
              <p:cNvSpPr>
                <a:spLocks/>
              </p:cNvSpPr>
              <p:nvPr/>
            </p:nvSpPr>
            <p:spPr bwMode="auto">
              <a:xfrm>
                <a:off x="4994" y="435"/>
                <a:ext cx="231" cy="375"/>
              </a:xfrm>
              <a:custGeom>
                <a:avLst/>
                <a:gdLst>
                  <a:gd name="T0" fmla="*/ 0 w 615"/>
                  <a:gd name="T1" fmla="*/ 0 h 998"/>
                  <a:gd name="T2" fmla="*/ 231 w 615"/>
                  <a:gd name="T3" fmla="*/ 0 h 998"/>
                  <a:gd name="T4" fmla="*/ 423 w 615"/>
                  <a:gd name="T5" fmla="*/ 192 h 998"/>
                  <a:gd name="T6" fmla="*/ 423 w 615"/>
                  <a:gd name="T7" fmla="*/ 192 h 998"/>
                  <a:gd name="T8" fmla="*/ 423 w 615"/>
                  <a:gd name="T9" fmla="*/ 192 h 998"/>
                  <a:gd name="T10" fmla="*/ 423 w 615"/>
                  <a:gd name="T11" fmla="*/ 307 h 998"/>
                  <a:gd name="T12" fmla="*/ 615 w 615"/>
                  <a:gd name="T13" fmla="*/ 499 h 998"/>
                  <a:gd name="T14" fmla="*/ 615 w 615"/>
                  <a:gd name="T15" fmla="*/ 499 h 998"/>
                  <a:gd name="T16" fmla="*/ 423 w 615"/>
                  <a:gd name="T17" fmla="*/ 691 h 998"/>
                  <a:gd name="T18" fmla="*/ 423 w 615"/>
                  <a:gd name="T19" fmla="*/ 691 h 998"/>
                  <a:gd name="T20" fmla="*/ 423 w 615"/>
                  <a:gd name="T21" fmla="*/ 691 h 998"/>
                  <a:gd name="T22" fmla="*/ 423 w 615"/>
                  <a:gd name="T23" fmla="*/ 806 h 998"/>
                  <a:gd name="T24" fmla="*/ 231 w 615"/>
                  <a:gd name="T25" fmla="*/ 998 h 998"/>
                  <a:gd name="T26" fmla="*/ 231 w 615"/>
                  <a:gd name="T27" fmla="*/ 998 h 998"/>
                  <a:gd name="T28" fmla="*/ 0 w 615"/>
                  <a:gd name="T29" fmla="*/ 998 h 9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5" h="998">
                    <a:moveTo>
                      <a:pt x="0" y="0"/>
                    </a:moveTo>
                    <a:lnTo>
                      <a:pt x="231" y="0"/>
                    </a:lnTo>
                    <a:cubicBezTo>
                      <a:pt x="337" y="0"/>
                      <a:pt x="423" y="86"/>
                      <a:pt x="423" y="192"/>
                    </a:cubicBezTo>
                    <a:cubicBezTo>
                      <a:pt x="423" y="192"/>
                      <a:pt x="423" y="192"/>
                      <a:pt x="423" y="192"/>
                    </a:cubicBezTo>
                    <a:lnTo>
                      <a:pt x="423" y="192"/>
                    </a:lnTo>
                    <a:lnTo>
                      <a:pt x="423" y="307"/>
                    </a:lnTo>
                    <a:cubicBezTo>
                      <a:pt x="423" y="413"/>
                      <a:pt x="509" y="499"/>
                      <a:pt x="615" y="499"/>
                    </a:cubicBezTo>
                    <a:cubicBezTo>
                      <a:pt x="615" y="499"/>
                      <a:pt x="615" y="499"/>
                      <a:pt x="615" y="499"/>
                    </a:cubicBezTo>
                    <a:cubicBezTo>
                      <a:pt x="509" y="499"/>
                      <a:pt x="423" y="585"/>
                      <a:pt x="423" y="691"/>
                    </a:cubicBezTo>
                    <a:cubicBezTo>
                      <a:pt x="423" y="691"/>
                      <a:pt x="423" y="691"/>
                      <a:pt x="423" y="691"/>
                    </a:cubicBezTo>
                    <a:lnTo>
                      <a:pt x="423" y="691"/>
                    </a:lnTo>
                    <a:lnTo>
                      <a:pt x="423" y="806"/>
                    </a:lnTo>
                    <a:cubicBezTo>
                      <a:pt x="423" y="912"/>
                      <a:pt x="337" y="998"/>
                      <a:pt x="231" y="998"/>
                    </a:cubicBezTo>
                    <a:cubicBezTo>
                      <a:pt x="231" y="998"/>
                      <a:pt x="231" y="998"/>
                      <a:pt x="231" y="998"/>
                    </a:cubicBezTo>
                    <a:lnTo>
                      <a:pt x="0" y="998"/>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92" name="Rectangle 97"/>
              <p:cNvSpPr>
                <a:spLocks noChangeArrowheads="1"/>
              </p:cNvSpPr>
              <p:nvPr/>
            </p:nvSpPr>
            <p:spPr bwMode="auto">
              <a:xfrm>
                <a:off x="2086" y="435"/>
                <a:ext cx="1353" cy="3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93" name="Rectangle 98"/>
              <p:cNvSpPr>
                <a:spLocks noChangeArrowheads="1"/>
              </p:cNvSpPr>
              <p:nvPr/>
            </p:nvSpPr>
            <p:spPr bwMode="auto">
              <a:xfrm>
                <a:off x="2086" y="435"/>
                <a:ext cx="1353" cy="375"/>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94" name="Rectangle 99"/>
              <p:cNvSpPr>
                <a:spLocks noChangeArrowheads="1"/>
              </p:cNvSpPr>
              <p:nvPr/>
            </p:nvSpPr>
            <p:spPr bwMode="auto">
              <a:xfrm>
                <a:off x="2264" y="449"/>
                <a:ext cx="106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pitchFamily="34" charset="0"/>
                    <a:cs typeface="Arial" pitchFamily="34" charset="0"/>
                  </a:rPr>
                  <a:t>Other Networks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95" name="Freeform 100"/>
              <p:cNvSpPr>
                <a:spLocks/>
              </p:cNvSpPr>
              <p:nvPr/>
            </p:nvSpPr>
            <p:spPr bwMode="auto">
              <a:xfrm>
                <a:off x="2388" y="752"/>
                <a:ext cx="590" cy="116"/>
              </a:xfrm>
              <a:custGeom>
                <a:avLst/>
                <a:gdLst>
                  <a:gd name="T0" fmla="*/ 1421 w 1574"/>
                  <a:gd name="T1" fmla="*/ 308 h 308"/>
                  <a:gd name="T2" fmla="*/ 1574 w 1574"/>
                  <a:gd name="T3" fmla="*/ 154 h 308"/>
                  <a:gd name="T4" fmla="*/ 1421 w 1574"/>
                  <a:gd name="T5" fmla="*/ 0 h 308"/>
                  <a:gd name="T6" fmla="*/ 1421 w 1574"/>
                  <a:gd name="T7" fmla="*/ 0 h 308"/>
                  <a:gd name="T8" fmla="*/ 154 w 1574"/>
                  <a:gd name="T9" fmla="*/ 0 h 308"/>
                  <a:gd name="T10" fmla="*/ 0 w 1574"/>
                  <a:gd name="T11" fmla="*/ 154 h 308"/>
                  <a:gd name="T12" fmla="*/ 154 w 1574"/>
                  <a:gd name="T13" fmla="*/ 308 h 308"/>
                  <a:gd name="T14" fmla="*/ 154 w 1574"/>
                  <a:gd name="T15" fmla="*/ 308 h 308"/>
                  <a:gd name="T16" fmla="*/ 1421 w 1574"/>
                  <a:gd name="T17" fmla="*/ 308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74" h="308">
                    <a:moveTo>
                      <a:pt x="1421" y="308"/>
                    </a:moveTo>
                    <a:cubicBezTo>
                      <a:pt x="1506" y="308"/>
                      <a:pt x="1574" y="239"/>
                      <a:pt x="1574" y="154"/>
                    </a:cubicBezTo>
                    <a:cubicBezTo>
                      <a:pt x="1574" y="69"/>
                      <a:pt x="1506" y="0"/>
                      <a:pt x="1421" y="0"/>
                    </a:cubicBezTo>
                    <a:lnTo>
                      <a:pt x="1421" y="0"/>
                    </a:lnTo>
                    <a:lnTo>
                      <a:pt x="154" y="0"/>
                    </a:lnTo>
                    <a:cubicBezTo>
                      <a:pt x="69" y="0"/>
                      <a:pt x="0" y="69"/>
                      <a:pt x="0" y="154"/>
                    </a:cubicBezTo>
                    <a:cubicBezTo>
                      <a:pt x="0" y="239"/>
                      <a:pt x="69" y="308"/>
                      <a:pt x="154" y="308"/>
                    </a:cubicBezTo>
                    <a:lnTo>
                      <a:pt x="154" y="308"/>
                    </a:lnTo>
                    <a:lnTo>
                      <a:pt x="1421" y="308"/>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6" name="Freeform 101"/>
              <p:cNvSpPr>
                <a:spLocks/>
              </p:cNvSpPr>
              <p:nvPr/>
            </p:nvSpPr>
            <p:spPr bwMode="auto">
              <a:xfrm>
                <a:off x="2388" y="752"/>
                <a:ext cx="590" cy="115"/>
              </a:xfrm>
              <a:custGeom>
                <a:avLst/>
                <a:gdLst>
                  <a:gd name="T0" fmla="*/ 1421 w 1574"/>
                  <a:gd name="T1" fmla="*/ 308 h 308"/>
                  <a:gd name="T2" fmla="*/ 1574 w 1574"/>
                  <a:gd name="T3" fmla="*/ 154 h 308"/>
                  <a:gd name="T4" fmla="*/ 1421 w 1574"/>
                  <a:gd name="T5" fmla="*/ 0 h 308"/>
                  <a:gd name="T6" fmla="*/ 1421 w 1574"/>
                  <a:gd name="T7" fmla="*/ 0 h 308"/>
                  <a:gd name="T8" fmla="*/ 154 w 1574"/>
                  <a:gd name="T9" fmla="*/ 0 h 308"/>
                  <a:gd name="T10" fmla="*/ 0 w 1574"/>
                  <a:gd name="T11" fmla="*/ 154 h 308"/>
                  <a:gd name="T12" fmla="*/ 154 w 1574"/>
                  <a:gd name="T13" fmla="*/ 308 h 308"/>
                  <a:gd name="T14" fmla="*/ 154 w 1574"/>
                  <a:gd name="T15" fmla="*/ 308 h 308"/>
                  <a:gd name="T16" fmla="*/ 1421 w 1574"/>
                  <a:gd name="T17" fmla="*/ 308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74" h="308">
                    <a:moveTo>
                      <a:pt x="1421" y="308"/>
                    </a:moveTo>
                    <a:cubicBezTo>
                      <a:pt x="1506" y="308"/>
                      <a:pt x="1574" y="239"/>
                      <a:pt x="1574" y="154"/>
                    </a:cubicBezTo>
                    <a:cubicBezTo>
                      <a:pt x="1574" y="69"/>
                      <a:pt x="1506" y="0"/>
                      <a:pt x="1421" y="0"/>
                    </a:cubicBezTo>
                    <a:lnTo>
                      <a:pt x="1421" y="0"/>
                    </a:lnTo>
                    <a:lnTo>
                      <a:pt x="154" y="0"/>
                    </a:lnTo>
                    <a:cubicBezTo>
                      <a:pt x="69" y="0"/>
                      <a:pt x="0" y="69"/>
                      <a:pt x="0" y="154"/>
                    </a:cubicBezTo>
                    <a:cubicBezTo>
                      <a:pt x="0" y="239"/>
                      <a:pt x="69" y="308"/>
                      <a:pt x="154" y="308"/>
                    </a:cubicBezTo>
                    <a:lnTo>
                      <a:pt x="154" y="308"/>
                    </a:lnTo>
                    <a:lnTo>
                      <a:pt x="1421" y="308"/>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97" name="Rectangle 102"/>
              <p:cNvSpPr>
                <a:spLocks noChangeArrowheads="1"/>
              </p:cNvSpPr>
              <p:nvPr/>
            </p:nvSpPr>
            <p:spPr bwMode="auto">
              <a:xfrm>
                <a:off x="2462" y="755"/>
                <a:ext cx="270"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NWK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98" name="Rectangle 103"/>
              <p:cNvSpPr>
                <a:spLocks noChangeArrowheads="1"/>
              </p:cNvSpPr>
              <p:nvPr/>
            </p:nvSpPr>
            <p:spPr bwMode="auto">
              <a:xfrm>
                <a:off x="2684" y="755"/>
                <a:ext cx="7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99" name="Rectangle 104"/>
              <p:cNvSpPr>
                <a:spLocks noChangeArrowheads="1"/>
              </p:cNvSpPr>
              <p:nvPr/>
            </p:nvSpPr>
            <p:spPr bwMode="auto">
              <a:xfrm>
                <a:off x="2714" y="755"/>
                <a:ext cx="23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00" name="Rectangle 105"/>
              <p:cNvSpPr>
                <a:spLocks noChangeArrowheads="1"/>
              </p:cNvSpPr>
              <p:nvPr/>
            </p:nvSpPr>
            <p:spPr bwMode="auto">
              <a:xfrm>
                <a:off x="3439" y="435"/>
                <a:ext cx="1642" cy="3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01" name="Rectangle 106"/>
              <p:cNvSpPr>
                <a:spLocks noChangeArrowheads="1"/>
              </p:cNvSpPr>
              <p:nvPr/>
            </p:nvSpPr>
            <p:spPr bwMode="auto">
              <a:xfrm>
                <a:off x="3439" y="435"/>
                <a:ext cx="1642" cy="375"/>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02" name="Rectangle 107"/>
              <p:cNvSpPr>
                <a:spLocks noChangeArrowheads="1"/>
              </p:cNvSpPr>
              <p:nvPr/>
            </p:nvSpPr>
            <p:spPr bwMode="auto">
              <a:xfrm>
                <a:off x="3872" y="449"/>
                <a:ext cx="8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pitchFamily="34" charset="0"/>
                    <a:cs typeface="Arial" pitchFamily="34" charset="0"/>
                  </a:rPr>
                  <a:t>Applications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03" name="Freeform 108"/>
              <p:cNvSpPr>
                <a:spLocks/>
              </p:cNvSpPr>
              <p:nvPr/>
            </p:nvSpPr>
            <p:spPr bwMode="auto">
              <a:xfrm>
                <a:off x="4303" y="749"/>
                <a:ext cx="576" cy="121"/>
              </a:xfrm>
              <a:custGeom>
                <a:avLst/>
                <a:gdLst>
                  <a:gd name="T0" fmla="*/ 1375 w 1536"/>
                  <a:gd name="T1" fmla="*/ 322 h 322"/>
                  <a:gd name="T2" fmla="*/ 1536 w 1536"/>
                  <a:gd name="T3" fmla="*/ 161 h 322"/>
                  <a:gd name="T4" fmla="*/ 1375 w 1536"/>
                  <a:gd name="T5" fmla="*/ 0 h 322"/>
                  <a:gd name="T6" fmla="*/ 1375 w 1536"/>
                  <a:gd name="T7" fmla="*/ 0 h 322"/>
                  <a:gd name="T8" fmla="*/ 162 w 1536"/>
                  <a:gd name="T9" fmla="*/ 0 h 322"/>
                  <a:gd name="T10" fmla="*/ 0 w 1536"/>
                  <a:gd name="T11" fmla="*/ 161 h 322"/>
                  <a:gd name="T12" fmla="*/ 162 w 1536"/>
                  <a:gd name="T13" fmla="*/ 322 h 322"/>
                  <a:gd name="T14" fmla="*/ 1375 w 1536"/>
                  <a:gd name="T15" fmla="*/ 322 h 3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6" h="322">
                    <a:moveTo>
                      <a:pt x="1375" y="322"/>
                    </a:moveTo>
                    <a:cubicBezTo>
                      <a:pt x="1464" y="322"/>
                      <a:pt x="1536" y="250"/>
                      <a:pt x="1536" y="161"/>
                    </a:cubicBezTo>
                    <a:cubicBezTo>
                      <a:pt x="1536" y="72"/>
                      <a:pt x="1464" y="0"/>
                      <a:pt x="1375" y="0"/>
                    </a:cubicBezTo>
                    <a:lnTo>
                      <a:pt x="1375" y="0"/>
                    </a:lnTo>
                    <a:lnTo>
                      <a:pt x="162" y="0"/>
                    </a:lnTo>
                    <a:cubicBezTo>
                      <a:pt x="72" y="0"/>
                      <a:pt x="0" y="72"/>
                      <a:pt x="0" y="161"/>
                    </a:cubicBezTo>
                    <a:cubicBezTo>
                      <a:pt x="0" y="250"/>
                      <a:pt x="72" y="322"/>
                      <a:pt x="162" y="322"/>
                    </a:cubicBezTo>
                    <a:lnTo>
                      <a:pt x="1375" y="322"/>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04" name="Freeform 109"/>
              <p:cNvSpPr>
                <a:spLocks/>
              </p:cNvSpPr>
              <p:nvPr/>
            </p:nvSpPr>
            <p:spPr bwMode="auto">
              <a:xfrm>
                <a:off x="4303" y="749"/>
                <a:ext cx="576" cy="121"/>
              </a:xfrm>
              <a:custGeom>
                <a:avLst/>
                <a:gdLst>
                  <a:gd name="T0" fmla="*/ 1375 w 1536"/>
                  <a:gd name="T1" fmla="*/ 322 h 322"/>
                  <a:gd name="T2" fmla="*/ 1536 w 1536"/>
                  <a:gd name="T3" fmla="*/ 161 h 322"/>
                  <a:gd name="T4" fmla="*/ 1375 w 1536"/>
                  <a:gd name="T5" fmla="*/ 0 h 322"/>
                  <a:gd name="T6" fmla="*/ 1375 w 1536"/>
                  <a:gd name="T7" fmla="*/ 0 h 322"/>
                  <a:gd name="T8" fmla="*/ 162 w 1536"/>
                  <a:gd name="T9" fmla="*/ 0 h 322"/>
                  <a:gd name="T10" fmla="*/ 0 w 1536"/>
                  <a:gd name="T11" fmla="*/ 161 h 322"/>
                  <a:gd name="T12" fmla="*/ 162 w 1536"/>
                  <a:gd name="T13" fmla="*/ 322 h 322"/>
                  <a:gd name="T14" fmla="*/ 1375 w 1536"/>
                  <a:gd name="T15" fmla="*/ 322 h 3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6" h="322">
                    <a:moveTo>
                      <a:pt x="1375" y="322"/>
                    </a:moveTo>
                    <a:cubicBezTo>
                      <a:pt x="1464" y="322"/>
                      <a:pt x="1536" y="250"/>
                      <a:pt x="1536" y="161"/>
                    </a:cubicBezTo>
                    <a:cubicBezTo>
                      <a:pt x="1536" y="72"/>
                      <a:pt x="1464" y="0"/>
                      <a:pt x="1375" y="0"/>
                    </a:cubicBezTo>
                    <a:lnTo>
                      <a:pt x="1375" y="0"/>
                    </a:lnTo>
                    <a:lnTo>
                      <a:pt x="162" y="0"/>
                    </a:lnTo>
                    <a:cubicBezTo>
                      <a:pt x="72" y="0"/>
                      <a:pt x="0" y="72"/>
                      <a:pt x="0" y="161"/>
                    </a:cubicBezTo>
                    <a:cubicBezTo>
                      <a:pt x="0" y="250"/>
                      <a:pt x="72" y="322"/>
                      <a:pt x="162" y="322"/>
                    </a:cubicBezTo>
                    <a:lnTo>
                      <a:pt x="1375" y="322"/>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05" name="Rectangle 110"/>
              <p:cNvSpPr>
                <a:spLocks noChangeArrowheads="1"/>
              </p:cNvSpPr>
              <p:nvPr/>
            </p:nvSpPr>
            <p:spPr bwMode="auto">
              <a:xfrm>
                <a:off x="4352" y="755"/>
                <a:ext cx="29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AppM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06" name="Rectangle 111"/>
              <p:cNvSpPr>
                <a:spLocks noChangeArrowheads="1"/>
              </p:cNvSpPr>
              <p:nvPr/>
            </p:nvSpPr>
            <p:spPr bwMode="auto">
              <a:xfrm>
                <a:off x="4604" y="755"/>
                <a:ext cx="7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07" name="Rectangle 112"/>
              <p:cNvSpPr>
                <a:spLocks noChangeArrowheads="1"/>
              </p:cNvSpPr>
              <p:nvPr/>
            </p:nvSpPr>
            <p:spPr bwMode="auto">
              <a:xfrm>
                <a:off x="4634" y="755"/>
                <a:ext cx="23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08" name="Rectangle 113"/>
              <p:cNvSpPr>
                <a:spLocks noChangeArrowheads="1"/>
              </p:cNvSpPr>
              <p:nvPr/>
            </p:nvSpPr>
            <p:spPr bwMode="auto">
              <a:xfrm>
                <a:off x="4332" y="1263"/>
                <a:ext cx="374" cy="526"/>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09" name="Rectangle 114"/>
              <p:cNvSpPr>
                <a:spLocks noChangeArrowheads="1"/>
              </p:cNvSpPr>
              <p:nvPr/>
            </p:nvSpPr>
            <p:spPr bwMode="auto">
              <a:xfrm>
                <a:off x="4332" y="1263"/>
                <a:ext cx="374" cy="526"/>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10" name="Rectangle 115"/>
              <p:cNvSpPr>
                <a:spLocks noChangeArrowheads="1"/>
              </p:cNvSpPr>
              <p:nvPr/>
            </p:nvSpPr>
            <p:spPr bwMode="auto">
              <a:xfrm>
                <a:off x="4436" y="1295"/>
                <a:ext cx="18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EPD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11" name="Rectangle 116"/>
              <p:cNvSpPr>
                <a:spLocks noChangeArrowheads="1"/>
              </p:cNvSpPr>
              <p:nvPr/>
            </p:nvSpPr>
            <p:spPr bwMode="auto">
              <a:xfrm>
                <a:off x="4568" y="1295"/>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12" name="Rectangle 117"/>
              <p:cNvSpPr>
                <a:spLocks noChangeArrowheads="1"/>
              </p:cNvSpPr>
              <p:nvPr/>
            </p:nvSpPr>
            <p:spPr bwMode="auto">
              <a:xfrm>
                <a:off x="4412" y="1367"/>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13" name="Rectangle 118"/>
              <p:cNvSpPr>
                <a:spLocks noChangeArrowheads="1"/>
              </p:cNvSpPr>
              <p:nvPr/>
            </p:nvSpPr>
            <p:spPr bwMode="auto">
              <a:xfrm>
                <a:off x="4448" y="1367"/>
                <a:ext cx="6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x</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14" name="Rectangle 119"/>
              <p:cNvSpPr>
                <a:spLocks noChangeArrowheads="1"/>
              </p:cNvSpPr>
              <p:nvPr/>
            </p:nvSpPr>
            <p:spPr bwMode="auto">
              <a:xfrm>
                <a:off x="4478" y="1367"/>
                <a:ext cx="15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888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15" name="Rectangle 120"/>
              <p:cNvSpPr>
                <a:spLocks noChangeArrowheads="1"/>
              </p:cNvSpPr>
              <p:nvPr/>
            </p:nvSpPr>
            <p:spPr bwMode="auto">
              <a:xfrm>
                <a:off x="4586" y="1367"/>
                <a:ext cx="7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16" name="Rectangle 121"/>
              <p:cNvSpPr>
                <a:spLocks noChangeArrowheads="1"/>
              </p:cNvSpPr>
              <p:nvPr/>
            </p:nvSpPr>
            <p:spPr bwMode="auto">
              <a:xfrm>
                <a:off x="4418" y="1523"/>
                <a:ext cx="15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802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17" name="Rectangle 122"/>
              <p:cNvSpPr>
                <a:spLocks noChangeArrowheads="1"/>
              </p:cNvSpPr>
              <p:nvPr/>
            </p:nvSpPr>
            <p:spPr bwMode="auto">
              <a:xfrm>
                <a:off x="4526" y="1523"/>
                <a:ext cx="4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18" name="Rectangle 123"/>
              <p:cNvSpPr>
                <a:spLocks noChangeArrowheads="1"/>
              </p:cNvSpPr>
              <p:nvPr/>
            </p:nvSpPr>
            <p:spPr bwMode="auto">
              <a:xfrm>
                <a:off x="4544" y="1523"/>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19" name="Rectangle 124"/>
              <p:cNvSpPr>
                <a:spLocks noChangeArrowheads="1"/>
              </p:cNvSpPr>
              <p:nvPr/>
            </p:nvSpPr>
            <p:spPr bwMode="auto">
              <a:xfrm>
                <a:off x="4580" y="1523"/>
                <a:ext cx="7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X</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20" name="Rectangle 125"/>
              <p:cNvSpPr>
                <a:spLocks noChangeArrowheads="1"/>
              </p:cNvSpPr>
              <p:nvPr/>
            </p:nvSpPr>
            <p:spPr bwMode="auto">
              <a:xfrm>
                <a:off x="4376" y="16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21" name="Rectangle 126"/>
              <p:cNvSpPr>
                <a:spLocks noChangeArrowheads="1"/>
              </p:cNvSpPr>
              <p:nvPr/>
            </p:nvSpPr>
            <p:spPr bwMode="auto">
              <a:xfrm>
                <a:off x="4400" y="160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22" name="Rectangle 127"/>
              <p:cNvSpPr>
                <a:spLocks noChangeArrowheads="1"/>
              </p:cNvSpPr>
              <p:nvPr/>
            </p:nvSpPr>
            <p:spPr bwMode="auto">
              <a:xfrm>
                <a:off x="4640" y="16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23" name="Rectangle 128"/>
              <p:cNvSpPr>
                <a:spLocks noChangeArrowheads="1"/>
              </p:cNvSpPr>
              <p:nvPr/>
            </p:nvSpPr>
            <p:spPr bwMode="auto">
              <a:xfrm>
                <a:off x="847" y="810"/>
                <a:ext cx="576" cy="28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24" name="Rectangle 129"/>
              <p:cNvSpPr>
                <a:spLocks noChangeArrowheads="1"/>
              </p:cNvSpPr>
              <p:nvPr/>
            </p:nvSpPr>
            <p:spPr bwMode="auto">
              <a:xfrm>
                <a:off x="847" y="810"/>
                <a:ext cx="576" cy="288"/>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25" name="Rectangle 130"/>
              <p:cNvSpPr>
                <a:spLocks noChangeArrowheads="1"/>
              </p:cNvSpPr>
              <p:nvPr/>
            </p:nvSpPr>
            <p:spPr bwMode="auto">
              <a:xfrm>
                <a:off x="986" y="875"/>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26" name="Rectangle 131"/>
              <p:cNvSpPr>
                <a:spLocks noChangeArrowheads="1"/>
              </p:cNvSpPr>
              <p:nvPr/>
            </p:nvSpPr>
            <p:spPr bwMode="auto">
              <a:xfrm>
                <a:off x="1022" y="875"/>
                <a:ext cx="33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LoWPAN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27" name="Rectangle 132"/>
              <p:cNvSpPr>
                <a:spLocks noChangeArrowheads="1"/>
              </p:cNvSpPr>
              <p:nvPr/>
            </p:nvSpPr>
            <p:spPr bwMode="auto">
              <a:xfrm>
                <a:off x="992" y="953"/>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28" name="Rectangle 133"/>
              <p:cNvSpPr>
                <a:spLocks noChangeArrowheads="1"/>
              </p:cNvSpPr>
              <p:nvPr/>
            </p:nvSpPr>
            <p:spPr bwMode="auto">
              <a:xfrm>
                <a:off x="1016" y="953"/>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29" name="Rectangle 134"/>
              <p:cNvSpPr>
                <a:spLocks noChangeArrowheads="1"/>
              </p:cNvSpPr>
              <p:nvPr/>
            </p:nvSpPr>
            <p:spPr bwMode="auto">
              <a:xfrm>
                <a:off x="1256" y="953"/>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30" name="Freeform 135"/>
              <p:cNvSpPr>
                <a:spLocks/>
              </p:cNvSpPr>
              <p:nvPr/>
            </p:nvSpPr>
            <p:spPr bwMode="auto">
              <a:xfrm>
                <a:off x="1481" y="764"/>
                <a:ext cx="518" cy="104"/>
              </a:xfrm>
              <a:custGeom>
                <a:avLst/>
                <a:gdLst>
                  <a:gd name="T0" fmla="*/ 1244 w 1382"/>
                  <a:gd name="T1" fmla="*/ 277 h 277"/>
                  <a:gd name="T2" fmla="*/ 1382 w 1382"/>
                  <a:gd name="T3" fmla="*/ 138 h 277"/>
                  <a:gd name="T4" fmla="*/ 1244 w 1382"/>
                  <a:gd name="T5" fmla="*/ 0 h 277"/>
                  <a:gd name="T6" fmla="*/ 1244 w 1382"/>
                  <a:gd name="T7" fmla="*/ 0 h 277"/>
                  <a:gd name="T8" fmla="*/ 138 w 1382"/>
                  <a:gd name="T9" fmla="*/ 0 h 277"/>
                  <a:gd name="T10" fmla="*/ 0 w 1382"/>
                  <a:gd name="T11" fmla="*/ 138 h 277"/>
                  <a:gd name="T12" fmla="*/ 138 w 1382"/>
                  <a:gd name="T13" fmla="*/ 277 h 277"/>
                  <a:gd name="T14" fmla="*/ 138 w 1382"/>
                  <a:gd name="T15" fmla="*/ 277 h 277"/>
                  <a:gd name="T16" fmla="*/ 1244 w 1382"/>
                  <a:gd name="T17" fmla="*/ 277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2" h="277">
                    <a:moveTo>
                      <a:pt x="1244" y="277"/>
                    </a:moveTo>
                    <a:cubicBezTo>
                      <a:pt x="1320" y="277"/>
                      <a:pt x="1382" y="215"/>
                      <a:pt x="1382" y="138"/>
                    </a:cubicBezTo>
                    <a:cubicBezTo>
                      <a:pt x="1382" y="62"/>
                      <a:pt x="1320" y="0"/>
                      <a:pt x="1244" y="0"/>
                    </a:cubicBezTo>
                    <a:lnTo>
                      <a:pt x="1244" y="0"/>
                    </a:lnTo>
                    <a:lnTo>
                      <a:pt x="138" y="0"/>
                    </a:lnTo>
                    <a:cubicBezTo>
                      <a:pt x="62" y="0"/>
                      <a:pt x="0" y="62"/>
                      <a:pt x="0" y="138"/>
                    </a:cubicBezTo>
                    <a:cubicBezTo>
                      <a:pt x="0" y="215"/>
                      <a:pt x="62" y="277"/>
                      <a:pt x="138" y="277"/>
                    </a:cubicBezTo>
                    <a:lnTo>
                      <a:pt x="138" y="277"/>
                    </a:lnTo>
                    <a:lnTo>
                      <a:pt x="1244" y="27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1" name="Freeform 136"/>
              <p:cNvSpPr>
                <a:spLocks/>
              </p:cNvSpPr>
              <p:nvPr/>
            </p:nvSpPr>
            <p:spPr bwMode="auto">
              <a:xfrm>
                <a:off x="1481" y="764"/>
                <a:ext cx="518" cy="103"/>
              </a:xfrm>
              <a:custGeom>
                <a:avLst/>
                <a:gdLst>
                  <a:gd name="T0" fmla="*/ 1244 w 1382"/>
                  <a:gd name="T1" fmla="*/ 277 h 277"/>
                  <a:gd name="T2" fmla="*/ 1382 w 1382"/>
                  <a:gd name="T3" fmla="*/ 138 h 277"/>
                  <a:gd name="T4" fmla="*/ 1244 w 1382"/>
                  <a:gd name="T5" fmla="*/ 0 h 277"/>
                  <a:gd name="T6" fmla="*/ 1244 w 1382"/>
                  <a:gd name="T7" fmla="*/ 0 h 277"/>
                  <a:gd name="T8" fmla="*/ 138 w 1382"/>
                  <a:gd name="T9" fmla="*/ 0 h 277"/>
                  <a:gd name="T10" fmla="*/ 0 w 1382"/>
                  <a:gd name="T11" fmla="*/ 138 h 277"/>
                  <a:gd name="T12" fmla="*/ 138 w 1382"/>
                  <a:gd name="T13" fmla="*/ 277 h 277"/>
                  <a:gd name="T14" fmla="*/ 138 w 1382"/>
                  <a:gd name="T15" fmla="*/ 277 h 277"/>
                  <a:gd name="T16" fmla="*/ 1244 w 1382"/>
                  <a:gd name="T17" fmla="*/ 277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2" h="277">
                    <a:moveTo>
                      <a:pt x="1244" y="277"/>
                    </a:moveTo>
                    <a:cubicBezTo>
                      <a:pt x="1320" y="277"/>
                      <a:pt x="1382" y="215"/>
                      <a:pt x="1382" y="138"/>
                    </a:cubicBezTo>
                    <a:cubicBezTo>
                      <a:pt x="1382" y="62"/>
                      <a:pt x="1320" y="0"/>
                      <a:pt x="1244" y="0"/>
                    </a:cubicBezTo>
                    <a:lnTo>
                      <a:pt x="1244" y="0"/>
                    </a:lnTo>
                    <a:lnTo>
                      <a:pt x="138" y="0"/>
                    </a:lnTo>
                    <a:cubicBezTo>
                      <a:pt x="62" y="0"/>
                      <a:pt x="0" y="62"/>
                      <a:pt x="0" y="138"/>
                    </a:cubicBezTo>
                    <a:cubicBezTo>
                      <a:pt x="0" y="215"/>
                      <a:pt x="62" y="277"/>
                      <a:pt x="138" y="277"/>
                    </a:cubicBezTo>
                    <a:lnTo>
                      <a:pt x="138" y="277"/>
                    </a:lnTo>
                    <a:lnTo>
                      <a:pt x="1244" y="277"/>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32" name="Rectangle 137"/>
              <p:cNvSpPr>
                <a:spLocks noChangeArrowheads="1"/>
              </p:cNvSpPr>
              <p:nvPr/>
            </p:nvSpPr>
            <p:spPr bwMode="auto">
              <a:xfrm>
                <a:off x="1538" y="773"/>
                <a:ext cx="18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EPD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33" name="Rectangle 138"/>
              <p:cNvSpPr>
                <a:spLocks noChangeArrowheads="1"/>
              </p:cNvSpPr>
              <p:nvPr/>
            </p:nvSpPr>
            <p:spPr bwMode="auto">
              <a:xfrm>
                <a:off x="1670" y="773"/>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34" name="Rectangle 139"/>
              <p:cNvSpPr>
                <a:spLocks noChangeArrowheads="1"/>
              </p:cNvSpPr>
              <p:nvPr/>
            </p:nvSpPr>
            <p:spPr bwMode="auto">
              <a:xfrm>
                <a:off x="1706" y="773"/>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35" name="Rectangle 140"/>
              <p:cNvSpPr>
                <a:spLocks noChangeArrowheads="1"/>
              </p:cNvSpPr>
              <p:nvPr/>
            </p:nvSpPr>
            <p:spPr bwMode="auto">
              <a:xfrm>
                <a:off x="1742" y="773"/>
                <a:ext cx="6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x</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36" name="Rectangle 141"/>
              <p:cNvSpPr>
                <a:spLocks noChangeArrowheads="1"/>
              </p:cNvSpPr>
              <p:nvPr/>
            </p:nvSpPr>
            <p:spPr bwMode="auto">
              <a:xfrm>
                <a:off x="1778" y="773"/>
                <a:ext cx="10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86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37" name="Rectangle 142"/>
              <p:cNvSpPr>
                <a:spLocks noChangeArrowheads="1"/>
              </p:cNvSpPr>
              <p:nvPr/>
            </p:nvSpPr>
            <p:spPr bwMode="auto">
              <a:xfrm>
                <a:off x="1850" y="773"/>
                <a:ext cx="13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DD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38" name="Freeform 143"/>
              <p:cNvSpPr>
                <a:spLocks/>
              </p:cNvSpPr>
              <p:nvPr/>
            </p:nvSpPr>
            <p:spPr bwMode="auto">
              <a:xfrm>
                <a:off x="4346" y="1234"/>
                <a:ext cx="332" cy="65"/>
              </a:xfrm>
              <a:custGeom>
                <a:avLst/>
                <a:gdLst>
                  <a:gd name="T0" fmla="*/ 797 w 884"/>
                  <a:gd name="T1" fmla="*/ 174 h 174"/>
                  <a:gd name="T2" fmla="*/ 884 w 884"/>
                  <a:gd name="T3" fmla="*/ 87 h 174"/>
                  <a:gd name="T4" fmla="*/ 797 w 884"/>
                  <a:gd name="T5" fmla="*/ 0 h 174"/>
                  <a:gd name="T6" fmla="*/ 87 w 884"/>
                  <a:gd name="T7" fmla="*/ 0 h 174"/>
                  <a:gd name="T8" fmla="*/ 0 w 884"/>
                  <a:gd name="T9" fmla="*/ 87 h 174"/>
                  <a:gd name="T10" fmla="*/ 87 w 884"/>
                  <a:gd name="T11" fmla="*/ 174 h 174"/>
                  <a:gd name="T12" fmla="*/ 797 w 884"/>
                  <a:gd name="T13" fmla="*/ 174 h 174"/>
                </a:gdLst>
                <a:ahLst/>
                <a:cxnLst>
                  <a:cxn ang="0">
                    <a:pos x="T0" y="T1"/>
                  </a:cxn>
                  <a:cxn ang="0">
                    <a:pos x="T2" y="T3"/>
                  </a:cxn>
                  <a:cxn ang="0">
                    <a:pos x="T4" y="T5"/>
                  </a:cxn>
                  <a:cxn ang="0">
                    <a:pos x="T6" y="T7"/>
                  </a:cxn>
                  <a:cxn ang="0">
                    <a:pos x="T8" y="T9"/>
                  </a:cxn>
                  <a:cxn ang="0">
                    <a:pos x="T10" y="T11"/>
                  </a:cxn>
                  <a:cxn ang="0">
                    <a:pos x="T12" y="T13"/>
                  </a:cxn>
                </a:cxnLst>
                <a:rect l="0" t="0" r="r" b="b"/>
                <a:pathLst>
                  <a:path w="884" h="174">
                    <a:moveTo>
                      <a:pt x="797" y="174"/>
                    </a:moveTo>
                    <a:cubicBezTo>
                      <a:pt x="845" y="174"/>
                      <a:pt x="884" y="135"/>
                      <a:pt x="884" y="87"/>
                    </a:cubicBezTo>
                    <a:cubicBezTo>
                      <a:pt x="884" y="39"/>
                      <a:pt x="845" y="0"/>
                      <a:pt x="797" y="0"/>
                    </a:cubicBezTo>
                    <a:lnTo>
                      <a:pt x="87" y="0"/>
                    </a:lnTo>
                    <a:cubicBezTo>
                      <a:pt x="39" y="0"/>
                      <a:pt x="0" y="39"/>
                      <a:pt x="0" y="87"/>
                    </a:cubicBezTo>
                    <a:cubicBezTo>
                      <a:pt x="0" y="135"/>
                      <a:pt x="39" y="174"/>
                      <a:pt x="87" y="174"/>
                    </a:cubicBezTo>
                    <a:lnTo>
                      <a:pt x="797" y="174"/>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9" name="Freeform 144"/>
              <p:cNvSpPr>
                <a:spLocks/>
              </p:cNvSpPr>
              <p:nvPr/>
            </p:nvSpPr>
            <p:spPr bwMode="auto">
              <a:xfrm>
                <a:off x="4346" y="1234"/>
                <a:ext cx="332" cy="65"/>
              </a:xfrm>
              <a:custGeom>
                <a:avLst/>
                <a:gdLst>
                  <a:gd name="T0" fmla="*/ 797 w 884"/>
                  <a:gd name="T1" fmla="*/ 174 h 174"/>
                  <a:gd name="T2" fmla="*/ 884 w 884"/>
                  <a:gd name="T3" fmla="*/ 87 h 174"/>
                  <a:gd name="T4" fmla="*/ 797 w 884"/>
                  <a:gd name="T5" fmla="*/ 0 h 174"/>
                  <a:gd name="T6" fmla="*/ 87 w 884"/>
                  <a:gd name="T7" fmla="*/ 0 h 174"/>
                  <a:gd name="T8" fmla="*/ 0 w 884"/>
                  <a:gd name="T9" fmla="*/ 87 h 174"/>
                  <a:gd name="T10" fmla="*/ 87 w 884"/>
                  <a:gd name="T11" fmla="*/ 174 h 174"/>
                  <a:gd name="T12" fmla="*/ 797 w 884"/>
                  <a:gd name="T13" fmla="*/ 174 h 174"/>
                </a:gdLst>
                <a:ahLst/>
                <a:cxnLst>
                  <a:cxn ang="0">
                    <a:pos x="T0" y="T1"/>
                  </a:cxn>
                  <a:cxn ang="0">
                    <a:pos x="T2" y="T3"/>
                  </a:cxn>
                  <a:cxn ang="0">
                    <a:pos x="T4" y="T5"/>
                  </a:cxn>
                  <a:cxn ang="0">
                    <a:pos x="T6" y="T7"/>
                  </a:cxn>
                  <a:cxn ang="0">
                    <a:pos x="T8" y="T9"/>
                  </a:cxn>
                  <a:cxn ang="0">
                    <a:pos x="T10" y="T11"/>
                  </a:cxn>
                  <a:cxn ang="0">
                    <a:pos x="T12" y="T13"/>
                  </a:cxn>
                </a:cxnLst>
                <a:rect l="0" t="0" r="r" b="b"/>
                <a:pathLst>
                  <a:path w="884" h="174">
                    <a:moveTo>
                      <a:pt x="797" y="174"/>
                    </a:moveTo>
                    <a:cubicBezTo>
                      <a:pt x="845" y="174"/>
                      <a:pt x="884" y="135"/>
                      <a:pt x="884" y="87"/>
                    </a:cubicBezTo>
                    <a:cubicBezTo>
                      <a:pt x="884" y="39"/>
                      <a:pt x="845" y="0"/>
                      <a:pt x="797" y="0"/>
                    </a:cubicBezTo>
                    <a:lnTo>
                      <a:pt x="87" y="0"/>
                    </a:lnTo>
                    <a:cubicBezTo>
                      <a:pt x="39" y="0"/>
                      <a:pt x="0" y="39"/>
                      <a:pt x="0" y="87"/>
                    </a:cubicBezTo>
                    <a:cubicBezTo>
                      <a:pt x="0" y="135"/>
                      <a:pt x="39" y="174"/>
                      <a:pt x="87" y="174"/>
                    </a:cubicBezTo>
                    <a:lnTo>
                      <a:pt x="797" y="174"/>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40" name="Rectangle 145"/>
              <p:cNvSpPr>
                <a:spLocks noChangeArrowheads="1"/>
              </p:cNvSpPr>
              <p:nvPr/>
            </p:nvSpPr>
            <p:spPr bwMode="auto">
              <a:xfrm>
                <a:off x="4418" y="1235"/>
                <a:ext cx="36"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41" name="Rectangle 146"/>
              <p:cNvSpPr>
                <a:spLocks noChangeArrowheads="1"/>
              </p:cNvSpPr>
              <p:nvPr/>
            </p:nvSpPr>
            <p:spPr bwMode="auto">
              <a:xfrm>
                <a:off x="4436" y="1235"/>
                <a:ext cx="54"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42" name="Rectangle 147"/>
              <p:cNvSpPr>
                <a:spLocks noChangeArrowheads="1"/>
              </p:cNvSpPr>
              <p:nvPr/>
            </p:nvSpPr>
            <p:spPr bwMode="auto">
              <a:xfrm>
                <a:off x="4460" y="1235"/>
                <a:ext cx="54"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X</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43" name="Rectangle 148"/>
              <p:cNvSpPr>
                <a:spLocks noChangeArrowheads="1"/>
              </p:cNvSpPr>
              <p:nvPr/>
            </p:nvSpPr>
            <p:spPr bwMode="auto">
              <a:xfrm>
                <a:off x="4490" y="1235"/>
                <a:ext cx="42"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44" name="Rectangle 149"/>
              <p:cNvSpPr>
                <a:spLocks noChangeArrowheads="1"/>
              </p:cNvSpPr>
              <p:nvPr/>
            </p:nvSpPr>
            <p:spPr bwMode="auto">
              <a:xfrm>
                <a:off x="4508" y="1235"/>
                <a:ext cx="120"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45" name="Freeform 150"/>
              <p:cNvSpPr>
                <a:spLocks/>
              </p:cNvSpPr>
              <p:nvPr/>
            </p:nvSpPr>
            <p:spPr bwMode="auto">
              <a:xfrm>
                <a:off x="882" y="760"/>
                <a:ext cx="507" cy="100"/>
              </a:xfrm>
              <a:custGeom>
                <a:avLst/>
                <a:gdLst>
                  <a:gd name="T0" fmla="*/ 1218 w 1352"/>
                  <a:gd name="T1" fmla="*/ 268 h 268"/>
                  <a:gd name="T2" fmla="*/ 1352 w 1352"/>
                  <a:gd name="T3" fmla="*/ 134 h 268"/>
                  <a:gd name="T4" fmla="*/ 1218 w 1352"/>
                  <a:gd name="T5" fmla="*/ 0 h 268"/>
                  <a:gd name="T6" fmla="*/ 1218 w 1352"/>
                  <a:gd name="T7" fmla="*/ 0 h 268"/>
                  <a:gd name="T8" fmla="*/ 135 w 1352"/>
                  <a:gd name="T9" fmla="*/ 0 h 268"/>
                  <a:gd name="T10" fmla="*/ 0 w 1352"/>
                  <a:gd name="T11" fmla="*/ 134 h 268"/>
                  <a:gd name="T12" fmla="*/ 135 w 1352"/>
                  <a:gd name="T13" fmla="*/ 268 h 268"/>
                  <a:gd name="T14" fmla="*/ 1218 w 1352"/>
                  <a:gd name="T15" fmla="*/ 268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52" h="268">
                    <a:moveTo>
                      <a:pt x="1218" y="268"/>
                    </a:moveTo>
                    <a:cubicBezTo>
                      <a:pt x="1292" y="268"/>
                      <a:pt x="1352" y="208"/>
                      <a:pt x="1352" y="134"/>
                    </a:cubicBezTo>
                    <a:cubicBezTo>
                      <a:pt x="1352" y="60"/>
                      <a:pt x="1292" y="0"/>
                      <a:pt x="1218" y="0"/>
                    </a:cubicBezTo>
                    <a:lnTo>
                      <a:pt x="1218" y="0"/>
                    </a:lnTo>
                    <a:lnTo>
                      <a:pt x="135" y="0"/>
                    </a:lnTo>
                    <a:cubicBezTo>
                      <a:pt x="61" y="0"/>
                      <a:pt x="0" y="60"/>
                      <a:pt x="0" y="134"/>
                    </a:cubicBezTo>
                    <a:cubicBezTo>
                      <a:pt x="0" y="208"/>
                      <a:pt x="61" y="268"/>
                      <a:pt x="135" y="268"/>
                    </a:cubicBezTo>
                    <a:lnTo>
                      <a:pt x="1218" y="268"/>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46" name="Freeform 151"/>
              <p:cNvSpPr>
                <a:spLocks/>
              </p:cNvSpPr>
              <p:nvPr/>
            </p:nvSpPr>
            <p:spPr bwMode="auto">
              <a:xfrm>
                <a:off x="882" y="759"/>
                <a:ext cx="507" cy="101"/>
              </a:xfrm>
              <a:custGeom>
                <a:avLst/>
                <a:gdLst>
                  <a:gd name="T0" fmla="*/ 1218 w 1352"/>
                  <a:gd name="T1" fmla="*/ 268 h 268"/>
                  <a:gd name="T2" fmla="*/ 1352 w 1352"/>
                  <a:gd name="T3" fmla="*/ 134 h 268"/>
                  <a:gd name="T4" fmla="*/ 1218 w 1352"/>
                  <a:gd name="T5" fmla="*/ 0 h 268"/>
                  <a:gd name="T6" fmla="*/ 1218 w 1352"/>
                  <a:gd name="T7" fmla="*/ 0 h 268"/>
                  <a:gd name="T8" fmla="*/ 135 w 1352"/>
                  <a:gd name="T9" fmla="*/ 0 h 268"/>
                  <a:gd name="T10" fmla="*/ 0 w 1352"/>
                  <a:gd name="T11" fmla="*/ 134 h 268"/>
                  <a:gd name="T12" fmla="*/ 135 w 1352"/>
                  <a:gd name="T13" fmla="*/ 268 h 268"/>
                  <a:gd name="T14" fmla="*/ 1218 w 1352"/>
                  <a:gd name="T15" fmla="*/ 268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52" h="268">
                    <a:moveTo>
                      <a:pt x="1218" y="268"/>
                    </a:moveTo>
                    <a:cubicBezTo>
                      <a:pt x="1292" y="268"/>
                      <a:pt x="1352" y="208"/>
                      <a:pt x="1352" y="134"/>
                    </a:cubicBezTo>
                    <a:cubicBezTo>
                      <a:pt x="1352" y="60"/>
                      <a:pt x="1292" y="0"/>
                      <a:pt x="1218" y="0"/>
                    </a:cubicBezTo>
                    <a:lnTo>
                      <a:pt x="1218" y="0"/>
                    </a:lnTo>
                    <a:lnTo>
                      <a:pt x="135" y="0"/>
                    </a:lnTo>
                    <a:cubicBezTo>
                      <a:pt x="61" y="0"/>
                      <a:pt x="0" y="60"/>
                      <a:pt x="0" y="134"/>
                    </a:cubicBezTo>
                    <a:cubicBezTo>
                      <a:pt x="0" y="208"/>
                      <a:pt x="61" y="268"/>
                      <a:pt x="135" y="268"/>
                    </a:cubicBezTo>
                    <a:lnTo>
                      <a:pt x="1218" y="268"/>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47" name="Rectangle 152"/>
              <p:cNvSpPr>
                <a:spLocks noChangeArrowheads="1"/>
              </p:cNvSpPr>
              <p:nvPr/>
            </p:nvSpPr>
            <p:spPr bwMode="auto">
              <a:xfrm>
                <a:off x="932" y="767"/>
                <a:ext cx="18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EPD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48" name="Rectangle 153"/>
              <p:cNvSpPr>
                <a:spLocks noChangeArrowheads="1"/>
              </p:cNvSpPr>
              <p:nvPr/>
            </p:nvSpPr>
            <p:spPr bwMode="auto">
              <a:xfrm>
                <a:off x="1064" y="767"/>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49" name="Rectangle 154"/>
              <p:cNvSpPr>
                <a:spLocks noChangeArrowheads="1"/>
              </p:cNvSpPr>
              <p:nvPr/>
            </p:nvSpPr>
            <p:spPr bwMode="auto">
              <a:xfrm>
                <a:off x="1100" y="767"/>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50" name="Rectangle 155"/>
              <p:cNvSpPr>
                <a:spLocks noChangeArrowheads="1"/>
              </p:cNvSpPr>
              <p:nvPr/>
            </p:nvSpPr>
            <p:spPr bwMode="auto">
              <a:xfrm>
                <a:off x="1136" y="767"/>
                <a:ext cx="11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xA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51" name="Rectangle 156"/>
              <p:cNvSpPr>
                <a:spLocks noChangeArrowheads="1"/>
              </p:cNvSpPr>
              <p:nvPr/>
            </p:nvSpPr>
            <p:spPr bwMode="auto">
              <a:xfrm>
                <a:off x="1214" y="767"/>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52" name="Rectangle 157"/>
              <p:cNvSpPr>
                <a:spLocks noChangeArrowheads="1"/>
              </p:cNvSpPr>
              <p:nvPr/>
            </p:nvSpPr>
            <p:spPr bwMode="auto">
              <a:xfrm>
                <a:off x="1250" y="767"/>
                <a:ext cx="13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53" name="Rectangle 158"/>
              <p:cNvSpPr>
                <a:spLocks noChangeArrowheads="1"/>
              </p:cNvSpPr>
              <p:nvPr/>
            </p:nvSpPr>
            <p:spPr bwMode="auto">
              <a:xfrm>
                <a:off x="3929" y="1263"/>
                <a:ext cx="403" cy="526"/>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54" name="Rectangle 159"/>
              <p:cNvSpPr>
                <a:spLocks noChangeArrowheads="1"/>
              </p:cNvSpPr>
              <p:nvPr/>
            </p:nvSpPr>
            <p:spPr bwMode="auto">
              <a:xfrm>
                <a:off x="3929" y="1263"/>
                <a:ext cx="403" cy="526"/>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55" name="Rectangle 160"/>
              <p:cNvSpPr>
                <a:spLocks noChangeArrowheads="1"/>
              </p:cNvSpPr>
              <p:nvPr/>
            </p:nvSpPr>
            <p:spPr bwMode="auto">
              <a:xfrm>
                <a:off x="4070" y="1331"/>
                <a:ext cx="16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RLS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56" name="Rectangle 161"/>
              <p:cNvSpPr>
                <a:spLocks noChangeArrowheads="1"/>
              </p:cNvSpPr>
              <p:nvPr/>
            </p:nvSpPr>
            <p:spPr bwMode="auto">
              <a:xfrm>
                <a:off x="3968" y="140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57" name="Rectangle 162"/>
              <p:cNvSpPr>
                <a:spLocks noChangeArrowheads="1"/>
              </p:cNvSpPr>
              <p:nvPr/>
            </p:nvSpPr>
            <p:spPr bwMode="auto">
              <a:xfrm>
                <a:off x="3992" y="1409"/>
                <a:ext cx="31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Ranging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58" name="Rectangle 163"/>
              <p:cNvSpPr>
                <a:spLocks noChangeArrowheads="1"/>
              </p:cNvSpPr>
              <p:nvPr/>
            </p:nvSpPr>
            <p:spPr bwMode="auto">
              <a:xfrm>
                <a:off x="4250" y="1409"/>
                <a:ext cx="9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&amp;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59" name="Rectangle 164"/>
              <p:cNvSpPr>
                <a:spLocks noChangeArrowheads="1"/>
              </p:cNvSpPr>
              <p:nvPr/>
            </p:nvSpPr>
            <p:spPr bwMode="auto">
              <a:xfrm>
                <a:off x="4010" y="1487"/>
                <a:ext cx="32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Location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0" name="Rectangle 165"/>
              <p:cNvSpPr>
                <a:spLocks noChangeArrowheads="1"/>
              </p:cNvSpPr>
              <p:nvPr/>
            </p:nvSpPr>
            <p:spPr bwMode="auto">
              <a:xfrm>
                <a:off x="4010" y="1559"/>
                <a:ext cx="28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Support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1" name="Rectangle 166"/>
              <p:cNvSpPr>
                <a:spLocks noChangeArrowheads="1"/>
              </p:cNvSpPr>
              <p:nvPr/>
            </p:nvSpPr>
            <p:spPr bwMode="auto">
              <a:xfrm>
                <a:off x="4232" y="155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2" name="Rectangle 167"/>
              <p:cNvSpPr>
                <a:spLocks noChangeArrowheads="1"/>
              </p:cNvSpPr>
              <p:nvPr/>
            </p:nvSpPr>
            <p:spPr bwMode="auto">
              <a:xfrm>
                <a:off x="3992" y="1637"/>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3" name="Rectangle 168"/>
              <p:cNvSpPr>
                <a:spLocks noChangeArrowheads="1"/>
              </p:cNvSpPr>
              <p:nvPr/>
            </p:nvSpPr>
            <p:spPr bwMode="auto">
              <a:xfrm>
                <a:off x="4010" y="1637"/>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4" name="Rectangle 169"/>
              <p:cNvSpPr>
                <a:spLocks noChangeArrowheads="1"/>
              </p:cNvSpPr>
              <p:nvPr/>
            </p:nvSpPr>
            <p:spPr bwMode="auto">
              <a:xfrm>
                <a:off x="4250" y="1637"/>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5" name="Freeform 170"/>
              <p:cNvSpPr>
                <a:spLocks/>
              </p:cNvSpPr>
              <p:nvPr/>
            </p:nvSpPr>
            <p:spPr bwMode="auto">
              <a:xfrm>
                <a:off x="3946" y="1234"/>
                <a:ext cx="346" cy="66"/>
              </a:xfrm>
              <a:custGeom>
                <a:avLst/>
                <a:gdLst>
                  <a:gd name="T0" fmla="*/ 833 w 922"/>
                  <a:gd name="T1" fmla="*/ 178 h 178"/>
                  <a:gd name="T2" fmla="*/ 922 w 922"/>
                  <a:gd name="T3" fmla="*/ 89 h 178"/>
                  <a:gd name="T4" fmla="*/ 833 w 922"/>
                  <a:gd name="T5" fmla="*/ 0 h 178"/>
                  <a:gd name="T6" fmla="*/ 89 w 922"/>
                  <a:gd name="T7" fmla="*/ 0 h 178"/>
                  <a:gd name="T8" fmla="*/ 0 w 922"/>
                  <a:gd name="T9" fmla="*/ 89 h 178"/>
                  <a:gd name="T10" fmla="*/ 89 w 922"/>
                  <a:gd name="T11" fmla="*/ 178 h 178"/>
                  <a:gd name="T12" fmla="*/ 89 w 922"/>
                  <a:gd name="T13" fmla="*/ 178 h 178"/>
                  <a:gd name="T14" fmla="*/ 833 w 922"/>
                  <a:gd name="T15" fmla="*/ 178 h 1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2" h="178">
                    <a:moveTo>
                      <a:pt x="833" y="178"/>
                    </a:moveTo>
                    <a:cubicBezTo>
                      <a:pt x="882" y="178"/>
                      <a:pt x="922" y="138"/>
                      <a:pt x="922" y="89"/>
                    </a:cubicBezTo>
                    <a:cubicBezTo>
                      <a:pt x="922" y="40"/>
                      <a:pt x="882" y="0"/>
                      <a:pt x="833" y="0"/>
                    </a:cubicBezTo>
                    <a:lnTo>
                      <a:pt x="89" y="0"/>
                    </a:lnTo>
                    <a:cubicBezTo>
                      <a:pt x="40" y="0"/>
                      <a:pt x="0" y="40"/>
                      <a:pt x="0" y="89"/>
                    </a:cubicBezTo>
                    <a:cubicBezTo>
                      <a:pt x="0" y="138"/>
                      <a:pt x="40" y="178"/>
                      <a:pt x="89" y="178"/>
                    </a:cubicBezTo>
                    <a:lnTo>
                      <a:pt x="89" y="178"/>
                    </a:lnTo>
                    <a:lnTo>
                      <a:pt x="833" y="178"/>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6" name="Freeform 171"/>
              <p:cNvSpPr>
                <a:spLocks/>
              </p:cNvSpPr>
              <p:nvPr/>
            </p:nvSpPr>
            <p:spPr bwMode="auto">
              <a:xfrm>
                <a:off x="3946" y="1233"/>
                <a:ext cx="346" cy="67"/>
              </a:xfrm>
              <a:custGeom>
                <a:avLst/>
                <a:gdLst>
                  <a:gd name="T0" fmla="*/ 833 w 922"/>
                  <a:gd name="T1" fmla="*/ 178 h 178"/>
                  <a:gd name="T2" fmla="*/ 922 w 922"/>
                  <a:gd name="T3" fmla="*/ 89 h 178"/>
                  <a:gd name="T4" fmla="*/ 833 w 922"/>
                  <a:gd name="T5" fmla="*/ 0 h 178"/>
                  <a:gd name="T6" fmla="*/ 89 w 922"/>
                  <a:gd name="T7" fmla="*/ 0 h 178"/>
                  <a:gd name="T8" fmla="*/ 0 w 922"/>
                  <a:gd name="T9" fmla="*/ 89 h 178"/>
                  <a:gd name="T10" fmla="*/ 89 w 922"/>
                  <a:gd name="T11" fmla="*/ 178 h 178"/>
                  <a:gd name="T12" fmla="*/ 89 w 922"/>
                  <a:gd name="T13" fmla="*/ 178 h 178"/>
                  <a:gd name="T14" fmla="*/ 833 w 922"/>
                  <a:gd name="T15" fmla="*/ 178 h 1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2" h="178">
                    <a:moveTo>
                      <a:pt x="833" y="178"/>
                    </a:moveTo>
                    <a:cubicBezTo>
                      <a:pt x="882" y="178"/>
                      <a:pt x="922" y="138"/>
                      <a:pt x="922" y="89"/>
                    </a:cubicBezTo>
                    <a:cubicBezTo>
                      <a:pt x="922" y="40"/>
                      <a:pt x="882" y="0"/>
                      <a:pt x="833" y="0"/>
                    </a:cubicBezTo>
                    <a:lnTo>
                      <a:pt x="89" y="0"/>
                    </a:lnTo>
                    <a:cubicBezTo>
                      <a:pt x="40" y="0"/>
                      <a:pt x="0" y="40"/>
                      <a:pt x="0" y="89"/>
                    </a:cubicBezTo>
                    <a:cubicBezTo>
                      <a:pt x="0" y="138"/>
                      <a:pt x="40" y="178"/>
                      <a:pt x="89" y="178"/>
                    </a:cubicBezTo>
                    <a:lnTo>
                      <a:pt x="89" y="178"/>
                    </a:lnTo>
                    <a:lnTo>
                      <a:pt x="833" y="178"/>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67" name="Rectangle 172"/>
              <p:cNvSpPr>
                <a:spLocks noChangeArrowheads="1"/>
              </p:cNvSpPr>
              <p:nvPr/>
            </p:nvSpPr>
            <p:spPr bwMode="auto">
              <a:xfrm>
                <a:off x="4016" y="1235"/>
                <a:ext cx="120"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RLS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8" name="Rectangle 173"/>
              <p:cNvSpPr>
                <a:spLocks noChangeArrowheads="1"/>
              </p:cNvSpPr>
              <p:nvPr/>
            </p:nvSpPr>
            <p:spPr bwMode="auto">
              <a:xfrm>
                <a:off x="4112" y="1235"/>
                <a:ext cx="42"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9" name="Rectangle 174"/>
              <p:cNvSpPr>
                <a:spLocks noChangeArrowheads="1"/>
              </p:cNvSpPr>
              <p:nvPr/>
            </p:nvSpPr>
            <p:spPr bwMode="auto">
              <a:xfrm>
                <a:off x="4124" y="1235"/>
                <a:ext cx="120"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70" name="Rectangle 175"/>
              <p:cNvSpPr>
                <a:spLocks noChangeArrowheads="1"/>
              </p:cNvSpPr>
              <p:nvPr/>
            </p:nvSpPr>
            <p:spPr bwMode="auto">
              <a:xfrm>
                <a:off x="905" y="2437"/>
                <a:ext cx="489" cy="2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71" name="Rectangle 176"/>
              <p:cNvSpPr>
                <a:spLocks noChangeArrowheads="1"/>
              </p:cNvSpPr>
              <p:nvPr/>
            </p:nvSpPr>
            <p:spPr bwMode="auto">
              <a:xfrm>
                <a:off x="905" y="2437"/>
                <a:ext cx="489" cy="2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72" name="Rectangle 177"/>
              <p:cNvSpPr>
                <a:spLocks noChangeArrowheads="1"/>
              </p:cNvSpPr>
              <p:nvPr/>
            </p:nvSpPr>
            <p:spPr bwMode="auto">
              <a:xfrm>
                <a:off x="944" y="247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Generic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73" name="Rectangle 178"/>
              <p:cNvSpPr>
                <a:spLocks noChangeArrowheads="1"/>
              </p:cNvSpPr>
              <p:nvPr/>
            </p:nvSpPr>
            <p:spPr bwMode="auto">
              <a:xfrm>
                <a:off x="1184" y="247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74" name="Rectangle 179"/>
              <p:cNvSpPr>
                <a:spLocks noChangeArrowheads="1"/>
              </p:cNvSpPr>
              <p:nvPr/>
            </p:nvSpPr>
            <p:spPr bwMode="auto">
              <a:xfrm>
                <a:off x="1202" y="2471"/>
                <a:ext cx="18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GTS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75" name="Rectangle 180"/>
              <p:cNvSpPr>
                <a:spLocks noChangeArrowheads="1"/>
              </p:cNvSpPr>
              <p:nvPr/>
            </p:nvSpPr>
            <p:spPr bwMode="auto">
              <a:xfrm>
                <a:off x="1334" y="247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76" name="Rectangle 181"/>
              <p:cNvSpPr>
                <a:spLocks noChangeArrowheads="1"/>
              </p:cNvSpPr>
              <p:nvPr/>
            </p:nvSpPr>
            <p:spPr bwMode="auto">
              <a:xfrm>
                <a:off x="1010"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77" name="Rectangle 182"/>
              <p:cNvSpPr>
                <a:spLocks noChangeArrowheads="1"/>
              </p:cNvSpPr>
              <p:nvPr/>
            </p:nvSpPr>
            <p:spPr bwMode="auto">
              <a:xfrm>
                <a:off x="1028" y="2549"/>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78" name="Rectangle 183"/>
              <p:cNvSpPr>
                <a:spLocks noChangeArrowheads="1"/>
              </p:cNvSpPr>
              <p:nvPr/>
            </p:nvSpPr>
            <p:spPr bwMode="auto">
              <a:xfrm>
                <a:off x="1268"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79" name="Rectangle 184"/>
              <p:cNvSpPr>
                <a:spLocks noChangeArrowheads="1"/>
              </p:cNvSpPr>
              <p:nvPr/>
            </p:nvSpPr>
            <p:spPr bwMode="auto">
              <a:xfrm>
                <a:off x="2258" y="2437"/>
                <a:ext cx="346" cy="2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80" name="Rectangle 185"/>
              <p:cNvSpPr>
                <a:spLocks noChangeArrowheads="1"/>
              </p:cNvSpPr>
              <p:nvPr/>
            </p:nvSpPr>
            <p:spPr bwMode="auto">
              <a:xfrm>
                <a:off x="2258" y="2437"/>
                <a:ext cx="346" cy="2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81" name="Rectangle 186"/>
              <p:cNvSpPr>
                <a:spLocks noChangeArrowheads="1"/>
              </p:cNvSpPr>
              <p:nvPr/>
            </p:nvSpPr>
            <p:spPr bwMode="auto">
              <a:xfrm>
                <a:off x="2294" y="2471"/>
                <a:ext cx="22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TSCH</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82" name="Rectangle 187"/>
              <p:cNvSpPr>
                <a:spLocks noChangeArrowheads="1"/>
              </p:cNvSpPr>
              <p:nvPr/>
            </p:nvSpPr>
            <p:spPr bwMode="auto">
              <a:xfrm>
                <a:off x="2468" y="2471"/>
                <a:ext cx="4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83" name="Rectangle 188"/>
              <p:cNvSpPr>
                <a:spLocks noChangeArrowheads="1"/>
              </p:cNvSpPr>
              <p:nvPr/>
            </p:nvSpPr>
            <p:spPr bwMode="auto">
              <a:xfrm>
                <a:off x="2486" y="2471"/>
                <a:ext cx="12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BE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84" name="Rectangle 189"/>
              <p:cNvSpPr>
                <a:spLocks noChangeArrowheads="1"/>
              </p:cNvSpPr>
              <p:nvPr/>
            </p:nvSpPr>
            <p:spPr bwMode="auto">
              <a:xfrm>
                <a:off x="2288"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85" name="Rectangle 190"/>
              <p:cNvSpPr>
                <a:spLocks noChangeArrowheads="1"/>
              </p:cNvSpPr>
              <p:nvPr/>
            </p:nvSpPr>
            <p:spPr bwMode="auto">
              <a:xfrm>
                <a:off x="2312" y="2549"/>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86" name="Rectangle 191"/>
              <p:cNvSpPr>
                <a:spLocks noChangeArrowheads="1"/>
              </p:cNvSpPr>
              <p:nvPr/>
            </p:nvSpPr>
            <p:spPr bwMode="auto">
              <a:xfrm>
                <a:off x="2552"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87" name="Rectangle 192"/>
              <p:cNvSpPr>
                <a:spLocks noChangeArrowheads="1"/>
              </p:cNvSpPr>
              <p:nvPr/>
            </p:nvSpPr>
            <p:spPr bwMode="auto">
              <a:xfrm>
                <a:off x="1394" y="2437"/>
                <a:ext cx="346" cy="2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88" name="Rectangle 193"/>
              <p:cNvSpPr>
                <a:spLocks noChangeArrowheads="1"/>
              </p:cNvSpPr>
              <p:nvPr/>
            </p:nvSpPr>
            <p:spPr bwMode="auto">
              <a:xfrm>
                <a:off x="1394" y="2437"/>
                <a:ext cx="346" cy="2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89" name="Rectangle 194"/>
              <p:cNvSpPr>
                <a:spLocks noChangeArrowheads="1"/>
              </p:cNvSpPr>
              <p:nvPr/>
            </p:nvSpPr>
            <p:spPr bwMode="auto">
              <a:xfrm>
                <a:off x="1472" y="2471"/>
                <a:ext cx="24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DSME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90" name="Rectangle 195"/>
              <p:cNvSpPr>
                <a:spLocks noChangeArrowheads="1"/>
              </p:cNvSpPr>
              <p:nvPr/>
            </p:nvSpPr>
            <p:spPr bwMode="auto">
              <a:xfrm>
                <a:off x="1424"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91" name="Rectangle 196"/>
              <p:cNvSpPr>
                <a:spLocks noChangeArrowheads="1"/>
              </p:cNvSpPr>
              <p:nvPr/>
            </p:nvSpPr>
            <p:spPr bwMode="auto">
              <a:xfrm>
                <a:off x="1448" y="2549"/>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92" name="Rectangle 197"/>
              <p:cNvSpPr>
                <a:spLocks noChangeArrowheads="1"/>
              </p:cNvSpPr>
              <p:nvPr/>
            </p:nvSpPr>
            <p:spPr bwMode="auto">
              <a:xfrm>
                <a:off x="1688"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93" name="Rectangle 198"/>
              <p:cNvSpPr>
                <a:spLocks noChangeArrowheads="1"/>
              </p:cNvSpPr>
              <p:nvPr/>
            </p:nvSpPr>
            <p:spPr bwMode="auto">
              <a:xfrm>
                <a:off x="4073" y="2437"/>
                <a:ext cx="345" cy="2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94" name="Rectangle 199"/>
              <p:cNvSpPr>
                <a:spLocks noChangeArrowheads="1"/>
              </p:cNvSpPr>
              <p:nvPr/>
            </p:nvSpPr>
            <p:spPr bwMode="auto">
              <a:xfrm>
                <a:off x="4073" y="2437"/>
                <a:ext cx="345" cy="2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95" name="Rectangle 200"/>
              <p:cNvSpPr>
                <a:spLocks noChangeArrowheads="1"/>
              </p:cNvSpPr>
              <p:nvPr/>
            </p:nvSpPr>
            <p:spPr bwMode="auto">
              <a:xfrm>
                <a:off x="4136" y="247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Generic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96" name="Rectangle 201"/>
              <p:cNvSpPr>
                <a:spLocks noChangeArrowheads="1"/>
              </p:cNvSpPr>
              <p:nvPr/>
            </p:nvSpPr>
            <p:spPr bwMode="auto">
              <a:xfrm>
                <a:off x="4106"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97" name="Rectangle 202"/>
              <p:cNvSpPr>
                <a:spLocks noChangeArrowheads="1"/>
              </p:cNvSpPr>
              <p:nvPr/>
            </p:nvSpPr>
            <p:spPr bwMode="auto">
              <a:xfrm>
                <a:off x="4124" y="2549"/>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98" name="Rectangle 203"/>
              <p:cNvSpPr>
                <a:spLocks noChangeArrowheads="1"/>
              </p:cNvSpPr>
              <p:nvPr/>
            </p:nvSpPr>
            <p:spPr bwMode="auto">
              <a:xfrm>
                <a:off x="4364"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99" name="Rectangle 204"/>
              <p:cNvSpPr>
                <a:spLocks noChangeArrowheads="1"/>
              </p:cNvSpPr>
              <p:nvPr/>
            </p:nvSpPr>
            <p:spPr bwMode="auto">
              <a:xfrm>
                <a:off x="3382" y="2437"/>
                <a:ext cx="345" cy="2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00" name="Rectangle 205"/>
              <p:cNvSpPr>
                <a:spLocks noChangeArrowheads="1"/>
              </p:cNvSpPr>
              <p:nvPr/>
            </p:nvSpPr>
            <p:spPr bwMode="auto">
              <a:xfrm>
                <a:off x="3382" y="2437"/>
                <a:ext cx="345" cy="2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9" name="Group 407"/>
            <p:cNvGrpSpPr>
              <a:grpSpLocks/>
            </p:cNvGrpSpPr>
            <p:nvPr/>
          </p:nvGrpSpPr>
          <p:grpSpPr bwMode="auto">
            <a:xfrm>
              <a:off x="698498" y="1284284"/>
              <a:ext cx="7367580" cy="4895832"/>
              <a:chOff x="440" y="809"/>
              <a:chExt cx="4641" cy="3084"/>
            </a:xfrm>
          </p:grpSpPr>
          <p:sp>
            <p:nvSpPr>
              <p:cNvPr id="2201" name="Rectangle 207"/>
              <p:cNvSpPr>
                <a:spLocks noChangeArrowheads="1"/>
              </p:cNvSpPr>
              <p:nvPr/>
            </p:nvSpPr>
            <p:spPr bwMode="auto">
              <a:xfrm>
                <a:off x="3482" y="2471"/>
                <a:ext cx="19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RFID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2" name="Rectangle 208"/>
              <p:cNvSpPr>
                <a:spLocks noChangeArrowheads="1"/>
              </p:cNvSpPr>
              <p:nvPr/>
            </p:nvSpPr>
            <p:spPr bwMode="auto">
              <a:xfrm>
                <a:off x="3416"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3" name="Rectangle 209"/>
              <p:cNvSpPr>
                <a:spLocks noChangeArrowheads="1"/>
              </p:cNvSpPr>
              <p:nvPr/>
            </p:nvSpPr>
            <p:spPr bwMode="auto">
              <a:xfrm>
                <a:off x="3434" y="2549"/>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4" name="Rectangle 210"/>
              <p:cNvSpPr>
                <a:spLocks noChangeArrowheads="1"/>
              </p:cNvSpPr>
              <p:nvPr/>
            </p:nvSpPr>
            <p:spPr bwMode="auto">
              <a:xfrm>
                <a:off x="3674"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5" name="Rectangle 211"/>
              <p:cNvSpPr>
                <a:spLocks noChangeArrowheads="1"/>
              </p:cNvSpPr>
              <p:nvPr/>
            </p:nvSpPr>
            <p:spPr bwMode="auto">
              <a:xfrm>
                <a:off x="2950" y="2437"/>
                <a:ext cx="432" cy="2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6" name="Rectangle 212"/>
              <p:cNvSpPr>
                <a:spLocks noChangeArrowheads="1"/>
              </p:cNvSpPr>
              <p:nvPr/>
            </p:nvSpPr>
            <p:spPr bwMode="auto">
              <a:xfrm>
                <a:off x="2950" y="2437"/>
                <a:ext cx="432" cy="2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7" name="Rectangle 213"/>
              <p:cNvSpPr>
                <a:spLocks noChangeArrowheads="1"/>
              </p:cNvSpPr>
              <p:nvPr/>
            </p:nvSpPr>
            <p:spPr bwMode="auto">
              <a:xfrm>
                <a:off x="3044" y="2471"/>
                <a:ext cx="12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8" name="Rectangle 214"/>
              <p:cNvSpPr>
                <a:spLocks noChangeArrowheads="1"/>
              </p:cNvSpPr>
              <p:nvPr/>
            </p:nvSpPr>
            <p:spPr bwMode="auto">
              <a:xfrm>
                <a:off x="3122" y="247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9" name="Rectangle 215"/>
              <p:cNvSpPr>
                <a:spLocks noChangeArrowheads="1"/>
              </p:cNvSpPr>
              <p:nvPr/>
            </p:nvSpPr>
            <p:spPr bwMode="auto">
              <a:xfrm>
                <a:off x="3140" y="2471"/>
                <a:ext cx="20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WAN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10" name="Rectangle 216"/>
              <p:cNvSpPr>
                <a:spLocks noChangeArrowheads="1"/>
              </p:cNvSpPr>
              <p:nvPr/>
            </p:nvSpPr>
            <p:spPr bwMode="auto">
              <a:xfrm>
                <a:off x="3026"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11" name="Rectangle 217"/>
              <p:cNvSpPr>
                <a:spLocks noChangeArrowheads="1"/>
              </p:cNvSpPr>
              <p:nvPr/>
            </p:nvSpPr>
            <p:spPr bwMode="auto">
              <a:xfrm>
                <a:off x="3044" y="2549"/>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12" name="Rectangle 218"/>
              <p:cNvSpPr>
                <a:spLocks noChangeArrowheads="1"/>
              </p:cNvSpPr>
              <p:nvPr/>
            </p:nvSpPr>
            <p:spPr bwMode="auto">
              <a:xfrm>
                <a:off x="3284"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13" name="Rectangle 219"/>
              <p:cNvSpPr>
                <a:spLocks noChangeArrowheads="1"/>
              </p:cNvSpPr>
              <p:nvPr/>
            </p:nvSpPr>
            <p:spPr bwMode="auto">
              <a:xfrm>
                <a:off x="4070" y="3675"/>
                <a:ext cx="492" cy="1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14" name="Rectangle 220"/>
              <p:cNvSpPr>
                <a:spLocks noChangeArrowheads="1"/>
              </p:cNvSpPr>
              <p:nvPr/>
            </p:nvSpPr>
            <p:spPr bwMode="auto">
              <a:xfrm>
                <a:off x="4070" y="3675"/>
                <a:ext cx="492" cy="1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15" name="Rectangle 221"/>
              <p:cNvSpPr>
                <a:spLocks noChangeArrowheads="1"/>
              </p:cNvSpPr>
              <p:nvPr/>
            </p:nvSpPr>
            <p:spPr bwMode="auto">
              <a:xfrm>
                <a:off x="4130" y="3701"/>
                <a:ext cx="44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PSDU FRAK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16" name="Rectangle 222"/>
              <p:cNvSpPr>
                <a:spLocks noChangeArrowheads="1"/>
              </p:cNvSpPr>
              <p:nvPr/>
            </p:nvSpPr>
            <p:spPr bwMode="auto">
              <a:xfrm>
                <a:off x="905" y="2328"/>
                <a:ext cx="1699" cy="109"/>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17" name="Rectangle 223"/>
              <p:cNvSpPr>
                <a:spLocks noChangeArrowheads="1"/>
              </p:cNvSpPr>
              <p:nvPr/>
            </p:nvSpPr>
            <p:spPr bwMode="auto">
              <a:xfrm>
                <a:off x="905" y="2328"/>
                <a:ext cx="1699" cy="109"/>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18" name="Rectangle 224"/>
              <p:cNvSpPr>
                <a:spLocks noChangeArrowheads="1"/>
              </p:cNvSpPr>
              <p:nvPr/>
            </p:nvSpPr>
            <p:spPr bwMode="auto">
              <a:xfrm>
                <a:off x="1418" y="2339"/>
                <a:ext cx="27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Beacon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19" name="Rectangle 225"/>
              <p:cNvSpPr>
                <a:spLocks noChangeArrowheads="1"/>
              </p:cNvSpPr>
              <p:nvPr/>
            </p:nvSpPr>
            <p:spPr bwMode="auto">
              <a:xfrm>
                <a:off x="1634" y="233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20" name="Rectangle 226"/>
              <p:cNvSpPr>
                <a:spLocks noChangeArrowheads="1"/>
              </p:cNvSpPr>
              <p:nvPr/>
            </p:nvSpPr>
            <p:spPr bwMode="auto">
              <a:xfrm>
                <a:off x="1652" y="2339"/>
                <a:ext cx="52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enabled modes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21" name="Rectangle 227"/>
              <p:cNvSpPr>
                <a:spLocks noChangeArrowheads="1"/>
              </p:cNvSpPr>
              <p:nvPr/>
            </p:nvSpPr>
            <p:spPr bwMode="auto">
              <a:xfrm>
                <a:off x="2604" y="2328"/>
                <a:ext cx="1814" cy="109"/>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22" name="Rectangle 228"/>
              <p:cNvSpPr>
                <a:spLocks noChangeArrowheads="1"/>
              </p:cNvSpPr>
              <p:nvPr/>
            </p:nvSpPr>
            <p:spPr bwMode="auto">
              <a:xfrm>
                <a:off x="2604" y="2328"/>
                <a:ext cx="1814" cy="109"/>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23" name="Rectangle 229"/>
              <p:cNvSpPr>
                <a:spLocks noChangeArrowheads="1"/>
              </p:cNvSpPr>
              <p:nvPr/>
            </p:nvSpPr>
            <p:spPr bwMode="auto">
              <a:xfrm>
                <a:off x="3116" y="2339"/>
                <a:ext cx="39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Nonbeacon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24" name="Rectangle 230"/>
              <p:cNvSpPr>
                <a:spLocks noChangeArrowheads="1"/>
              </p:cNvSpPr>
              <p:nvPr/>
            </p:nvSpPr>
            <p:spPr bwMode="auto">
              <a:xfrm>
                <a:off x="3446" y="233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25" name="Rectangle 231"/>
              <p:cNvSpPr>
                <a:spLocks noChangeArrowheads="1"/>
              </p:cNvSpPr>
              <p:nvPr/>
            </p:nvSpPr>
            <p:spPr bwMode="auto">
              <a:xfrm>
                <a:off x="3464" y="2339"/>
                <a:ext cx="52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enabled modes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26" name="Rectangle 232"/>
              <p:cNvSpPr>
                <a:spLocks noChangeArrowheads="1"/>
              </p:cNvSpPr>
              <p:nvPr/>
            </p:nvSpPr>
            <p:spPr bwMode="auto">
              <a:xfrm>
                <a:off x="876" y="3301"/>
                <a:ext cx="429" cy="20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27" name="Rectangle 233"/>
              <p:cNvSpPr>
                <a:spLocks noChangeArrowheads="1"/>
              </p:cNvSpPr>
              <p:nvPr/>
            </p:nvSpPr>
            <p:spPr bwMode="auto">
              <a:xfrm>
                <a:off x="876" y="3301"/>
                <a:ext cx="429" cy="20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28" name="Rectangle 234"/>
              <p:cNvSpPr>
                <a:spLocks noChangeArrowheads="1"/>
              </p:cNvSpPr>
              <p:nvPr/>
            </p:nvSpPr>
            <p:spPr bwMode="auto">
              <a:xfrm>
                <a:off x="968" y="3323"/>
                <a:ext cx="8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O</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29" name="Rectangle 235"/>
              <p:cNvSpPr>
                <a:spLocks noChangeArrowheads="1"/>
              </p:cNvSpPr>
              <p:nvPr/>
            </p:nvSpPr>
            <p:spPr bwMode="auto">
              <a:xfrm>
                <a:off x="1016" y="3323"/>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0" name="Rectangle 236"/>
              <p:cNvSpPr>
                <a:spLocks noChangeArrowheads="1"/>
              </p:cNvSpPr>
              <p:nvPr/>
            </p:nvSpPr>
            <p:spPr bwMode="auto">
              <a:xfrm>
                <a:off x="1040" y="3323"/>
                <a:ext cx="22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QPSK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1" name="Rectangle 237"/>
              <p:cNvSpPr>
                <a:spLocks noChangeArrowheads="1"/>
              </p:cNvSpPr>
              <p:nvPr/>
            </p:nvSpPr>
            <p:spPr bwMode="auto">
              <a:xfrm>
                <a:off x="950"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2" name="Rectangle 238"/>
              <p:cNvSpPr>
                <a:spLocks noChangeArrowheads="1"/>
              </p:cNvSpPr>
              <p:nvPr/>
            </p:nvSpPr>
            <p:spPr bwMode="auto">
              <a:xfrm>
                <a:off x="974" y="340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3" name="Rectangle 239"/>
              <p:cNvSpPr>
                <a:spLocks noChangeArrowheads="1"/>
              </p:cNvSpPr>
              <p:nvPr/>
            </p:nvSpPr>
            <p:spPr bwMode="auto">
              <a:xfrm>
                <a:off x="1208"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4" name="Rectangle 240"/>
              <p:cNvSpPr>
                <a:spLocks noChangeArrowheads="1"/>
              </p:cNvSpPr>
              <p:nvPr/>
            </p:nvSpPr>
            <p:spPr bwMode="auto">
              <a:xfrm>
                <a:off x="1291" y="3301"/>
                <a:ext cx="432" cy="20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35" name="Rectangle 241"/>
              <p:cNvSpPr>
                <a:spLocks noChangeArrowheads="1"/>
              </p:cNvSpPr>
              <p:nvPr/>
            </p:nvSpPr>
            <p:spPr bwMode="auto">
              <a:xfrm>
                <a:off x="1291" y="3301"/>
                <a:ext cx="432" cy="20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36" name="Rectangle 242"/>
              <p:cNvSpPr>
                <a:spLocks noChangeArrowheads="1"/>
              </p:cNvSpPr>
              <p:nvPr/>
            </p:nvSpPr>
            <p:spPr bwMode="auto">
              <a:xfrm>
                <a:off x="1424" y="3323"/>
                <a:ext cx="22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BPSK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7" name="Rectangle 243"/>
              <p:cNvSpPr>
                <a:spLocks noChangeArrowheads="1"/>
              </p:cNvSpPr>
              <p:nvPr/>
            </p:nvSpPr>
            <p:spPr bwMode="auto">
              <a:xfrm>
                <a:off x="1364"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8" name="Rectangle 244"/>
              <p:cNvSpPr>
                <a:spLocks noChangeArrowheads="1"/>
              </p:cNvSpPr>
              <p:nvPr/>
            </p:nvSpPr>
            <p:spPr bwMode="auto">
              <a:xfrm>
                <a:off x="1388" y="340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9" name="Rectangle 245"/>
              <p:cNvSpPr>
                <a:spLocks noChangeArrowheads="1"/>
              </p:cNvSpPr>
              <p:nvPr/>
            </p:nvSpPr>
            <p:spPr bwMode="auto">
              <a:xfrm>
                <a:off x="1628"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40" name="Rectangle 246"/>
              <p:cNvSpPr>
                <a:spLocks noChangeArrowheads="1"/>
              </p:cNvSpPr>
              <p:nvPr/>
            </p:nvSpPr>
            <p:spPr bwMode="auto">
              <a:xfrm>
                <a:off x="1723" y="3301"/>
                <a:ext cx="432" cy="20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41" name="Rectangle 247"/>
              <p:cNvSpPr>
                <a:spLocks noChangeArrowheads="1"/>
              </p:cNvSpPr>
              <p:nvPr/>
            </p:nvSpPr>
            <p:spPr bwMode="auto">
              <a:xfrm>
                <a:off x="1723" y="3301"/>
                <a:ext cx="432" cy="20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42" name="Rectangle 248"/>
              <p:cNvSpPr>
                <a:spLocks noChangeArrowheads="1"/>
              </p:cNvSpPr>
              <p:nvPr/>
            </p:nvSpPr>
            <p:spPr bwMode="auto">
              <a:xfrm>
                <a:off x="1874" y="3323"/>
                <a:ext cx="16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FSK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43" name="Rectangle 249"/>
              <p:cNvSpPr>
                <a:spLocks noChangeArrowheads="1"/>
              </p:cNvSpPr>
              <p:nvPr/>
            </p:nvSpPr>
            <p:spPr bwMode="auto">
              <a:xfrm>
                <a:off x="1796"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44" name="Rectangle 250"/>
              <p:cNvSpPr>
                <a:spLocks noChangeArrowheads="1"/>
              </p:cNvSpPr>
              <p:nvPr/>
            </p:nvSpPr>
            <p:spPr bwMode="auto">
              <a:xfrm>
                <a:off x="1820" y="340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45" name="Rectangle 251"/>
              <p:cNvSpPr>
                <a:spLocks noChangeArrowheads="1"/>
              </p:cNvSpPr>
              <p:nvPr/>
            </p:nvSpPr>
            <p:spPr bwMode="auto">
              <a:xfrm>
                <a:off x="2060"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46" name="Rectangle 252"/>
              <p:cNvSpPr>
                <a:spLocks noChangeArrowheads="1"/>
              </p:cNvSpPr>
              <p:nvPr/>
            </p:nvSpPr>
            <p:spPr bwMode="auto">
              <a:xfrm>
                <a:off x="2587" y="3301"/>
                <a:ext cx="432" cy="20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47" name="Rectangle 253"/>
              <p:cNvSpPr>
                <a:spLocks noChangeArrowheads="1"/>
              </p:cNvSpPr>
              <p:nvPr/>
            </p:nvSpPr>
            <p:spPr bwMode="auto">
              <a:xfrm>
                <a:off x="2587" y="3301"/>
                <a:ext cx="432" cy="20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48" name="Rectangle 254"/>
              <p:cNvSpPr>
                <a:spLocks noChangeArrowheads="1"/>
              </p:cNvSpPr>
              <p:nvPr/>
            </p:nvSpPr>
            <p:spPr bwMode="auto">
              <a:xfrm>
                <a:off x="2708" y="3323"/>
                <a:ext cx="24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OFDM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49" name="Rectangle 255"/>
              <p:cNvSpPr>
                <a:spLocks noChangeArrowheads="1"/>
              </p:cNvSpPr>
              <p:nvPr/>
            </p:nvSpPr>
            <p:spPr bwMode="auto">
              <a:xfrm>
                <a:off x="2660"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0" name="Rectangle 256"/>
              <p:cNvSpPr>
                <a:spLocks noChangeArrowheads="1"/>
              </p:cNvSpPr>
              <p:nvPr/>
            </p:nvSpPr>
            <p:spPr bwMode="auto">
              <a:xfrm>
                <a:off x="2684" y="340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1" name="Rectangle 257"/>
              <p:cNvSpPr>
                <a:spLocks noChangeArrowheads="1"/>
              </p:cNvSpPr>
              <p:nvPr/>
            </p:nvSpPr>
            <p:spPr bwMode="auto">
              <a:xfrm>
                <a:off x="2924"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2" name="Rectangle 258"/>
              <p:cNvSpPr>
                <a:spLocks noChangeArrowheads="1"/>
              </p:cNvSpPr>
              <p:nvPr/>
            </p:nvSpPr>
            <p:spPr bwMode="auto">
              <a:xfrm>
                <a:off x="3005" y="3301"/>
                <a:ext cx="432" cy="20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53" name="Rectangle 259"/>
              <p:cNvSpPr>
                <a:spLocks noChangeArrowheads="1"/>
              </p:cNvSpPr>
              <p:nvPr/>
            </p:nvSpPr>
            <p:spPr bwMode="auto">
              <a:xfrm>
                <a:off x="3005" y="3301"/>
                <a:ext cx="432" cy="20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54" name="Rectangle 260"/>
              <p:cNvSpPr>
                <a:spLocks noChangeArrowheads="1"/>
              </p:cNvSpPr>
              <p:nvPr/>
            </p:nvSpPr>
            <p:spPr bwMode="auto">
              <a:xfrm>
                <a:off x="3152" y="3323"/>
                <a:ext cx="18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CSS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5" name="Rectangle 261"/>
              <p:cNvSpPr>
                <a:spLocks noChangeArrowheads="1"/>
              </p:cNvSpPr>
              <p:nvPr/>
            </p:nvSpPr>
            <p:spPr bwMode="auto">
              <a:xfrm>
                <a:off x="3080"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6" name="Rectangle 262"/>
              <p:cNvSpPr>
                <a:spLocks noChangeArrowheads="1"/>
              </p:cNvSpPr>
              <p:nvPr/>
            </p:nvSpPr>
            <p:spPr bwMode="auto">
              <a:xfrm>
                <a:off x="3104" y="340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7" name="Rectangle 263"/>
              <p:cNvSpPr>
                <a:spLocks noChangeArrowheads="1"/>
              </p:cNvSpPr>
              <p:nvPr/>
            </p:nvSpPr>
            <p:spPr bwMode="auto">
              <a:xfrm>
                <a:off x="3338"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8" name="Rectangle 264"/>
              <p:cNvSpPr>
                <a:spLocks noChangeArrowheads="1"/>
              </p:cNvSpPr>
              <p:nvPr/>
            </p:nvSpPr>
            <p:spPr bwMode="auto">
              <a:xfrm>
                <a:off x="4274" y="2810"/>
                <a:ext cx="231" cy="17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59" name="Rectangle 265"/>
              <p:cNvSpPr>
                <a:spLocks noChangeArrowheads="1"/>
              </p:cNvSpPr>
              <p:nvPr/>
            </p:nvSpPr>
            <p:spPr bwMode="auto">
              <a:xfrm>
                <a:off x="4274" y="2810"/>
                <a:ext cx="231" cy="174"/>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60" name="Rectangle 266"/>
              <p:cNvSpPr>
                <a:spLocks noChangeArrowheads="1"/>
              </p:cNvSpPr>
              <p:nvPr/>
            </p:nvSpPr>
            <p:spPr bwMode="auto">
              <a:xfrm>
                <a:off x="4328" y="2855"/>
                <a:ext cx="4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I</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61" name="Rectangle 267"/>
              <p:cNvSpPr>
                <a:spLocks noChangeArrowheads="1"/>
              </p:cNvSpPr>
              <p:nvPr/>
            </p:nvSpPr>
            <p:spPr bwMode="auto">
              <a:xfrm>
                <a:off x="4346" y="2855"/>
                <a:ext cx="4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62" name="Rectangle 268"/>
              <p:cNvSpPr>
                <a:spLocks noChangeArrowheads="1"/>
              </p:cNvSpPr>
              <p:nvPr/>
            </p:nvSpPr>
            <p:spPr bwMode="auto">
              <a:xfrm>
                <a:off x="4364" y="2855"/>
                <a:ext cx="7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63" name="Rectangle 269"/>
              <p:cNvSpPr>
                <a:spLocks noChangeArrowheads="1"/>
              </p:cNvSpPr>
              <p:nvPr/>
            </p:nvSpPr>
            <p:spPr bwMode="auto">
              <a:xfrm>
                <a:off x="4406" y="2855"/>
                <a:ext cx="4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64" name="Rectangle 270"/>
              <p:cNvSpPr>
                <a:spLocks noChangeArrowheads="1"/>
              </p:cNvSpPr>
              <p:nvPr/>
            </p:nvSpPr>
            <p:spPr bwMode="auto">
              <a:xfrm>
                <a:off x="4424" y="2855"/>
                <a:ext cx="6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65" name="Rectangle 271"/>
              <p:cNvSpPr>
                <a:spLocks noChangeArrowheads="1"/>
              </p:cNvSpPr>
              <p:nvPr/>
            </p:nvSpPr>
            <p:spPr bwMode="auto">
              <a:xfrm>
                <a:off x="3422" y="3301"/>
                <a:ext cx="432" cy="20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66" name="Rectangle 272"/>
              <p:cNvSpPr>
                <a:spLocks noChangeArrowheads="1"/>
              </p:cNvSpPr>
              <p:nvPr/>
            </p:nvSpPr>
            <p:spPr bwMode="auto">
              <a:xfrm>
                <a:off x="3422" y="3301"/>
                <a:ext cx="432" cy="20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67" name="Rectangle 273"/>
              <p:cNvSpPr>
                <a:spLocks noChangeArrowheads="1"/>
              </p:cNvSpPr>
              <p:nvPr/>
            </p:nvSpPr>
            <p:spPr bwMode="auto">
              <a:xfrm>
                <a:off x="3470" y="3323"/>
                <a:ext cx="22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UWB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68" name="Rectangle 274"/>
              <p:cNvSpPr>
                <a:spLocks noChangeArrowheads="1"/>
              </p:cNvSpPr>
              <p:nvPr/>
            </p:nvSpPr>
            <p:spPr bwMode="auto">
              <a:xfrm>
                <a:off x="3632" y="3323"/>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69" name="Rectangle 275"/>
              <p:cNvSpPr>
                <a:spLocks noChangeArrowheads="1"/>
              </p:cNvSpPr>
              <p:nvPr/>
            </p:nvSpPr>
            <p:spPr bwMode="auto">
              <a:xfrm>
                <a:off x="3674" y="3323"/>
                <a:ext cx="18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HRP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0" name="Rectangle 276"/>
              <p:cNvSpPr>
                <a:spLocks noChangeArrowheads="1"/>
              </p:cNvSpPr>
              <p:nvPr/>
            </p:nvSpPr>
            <p:spPr bwMode="auto">
              <a:xfrm>
                <a:off x="3500"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1" name="Rectangle 277"/>
              <p:cNvSpPr>
                <a:spLocks noChangeArrowheads="1"/>
              </p:cNvSpPr>
              <p:nvPr/>
            </p:nvSpPr>
            <p:spPr bwMode="auto">
              <a:xfrm>
                <a:off x="3518" y="340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2" name="Rectangle 278"/>
              <p:cNvSpPr>
                <a:spLocks noChangeArrowheads="1"/>
              </p:cNvSpPr>
              <p:nvPr/>
            </p:nvSpPr>
            <p:spPr bwMode="auto">
              <a:xfrm>
                <a:off x="3758"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3" name="Rectangle 279"/>
              <p:cNvSpPr>
                <a:spLocks noChangeArrowheads="1"/>
              </p:cNvSpPr>
              <p:nvPr/>
            </p:nvSpPr>
            <p:spPr bwMode="auto">
              <a:xfrm>
                <a:off x="2155" y="3301"/>
                <a:ext cx="432" cy="20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74" name="Rectangle 280"/>
              <p:cNvSpPr>
                <a:spLocks noChangeArrowheads="1"/>
              </p:cNvSpPr>
              <p:nvPr/>
            </p:nvSpPr>
            <p:spPr bwMode="auto">
              <a:xfrm>
                <a:off x="2155" y="3301"/>
                <a:ext cx="432" cy="20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75" name="Rectangle 281"/>
              <p:cNvSpPr>
                <a:spLocks noChangeArrowheads="1"/>
              </p:cNvSpPr>
              <p:nvPr/>
            </p:nvSpPr>
            <p:spPr bwMode="auto">
              <a:xfrm>
                <a:off x="2300" y="3323"/>
                <a:ext cx="18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MSK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6" name="Rectangle 282"/>
              <p:cNvSpPr>
                <a:spLocks noChangeArrowheads="1"/>
              </p:cNvSpPr>
              <p:nvPr/>
            </p:nvSpPr>
            <p:spPr bwMode="auto">
              <a:xfrm>
                <a:off x="2228"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7" name="Rectangle 283"/>
              <p:cNvSpPr>
                <a:spLocks noChangeArrowheads="1"/>
              </p:cNvSpPr>
              <p:nvPr/>
            </p:nvSpPr>
            <p:spPr bwMode="auto">
              <a:xfrm>
                <a:off x="2252" y="340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8" name="Rectangle 284"/>
              <p:cNvSpPr>
                <a:spLocks noChangeArrowheads="1"/>
              </p:cNvSpPr>
              <p:nvPr/>
            </p:nvSpPr>
            <p:spPr bwMode="auto">
              <a:xfrm>
                <a:off x="2492"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9" name="Rectangle 285"/>
              <p:cNvSpPr>
                <a:spLocks noChangeArrowheads="1"/>
              </p:cNvSpPr>
              <p:nvPr/>
            </p:nvSpPr>
            <p:spPr bwMode="auto">
              <a:xfrm>
                <a:off x="876" y="3215"/>
                <a:ext cx="3773" cy="86"/>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0" name="Rectangle 286"/>
              <p:cNvSpPr>
                <a:spLocks noChangeArrowheads="1"/>
              </p:cNvSpPr>
              <p:nvPr/>
            </p:nvSpPr>
            <p:spPr bwMode="auto">
              <a:xfrm>
                <a:off x="876" y="3215"/>
                <a:ext cx="3773" cy="86"/>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81" name="Rectangle 287"/>
              <p:cNvSpPr>
                <a:spLocks noChangeArrowheads="1"/>
              </p:cNvSpPr>
              <p:nvPr/>
            </p:nvSpPr>
            <p:spPr bwMode="auto">
              <a:xfrm>
                <a:off x="2534" y="3215"/>
                <a:ext cx="53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Modulation type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82" name="Rectangle 288"/>
              <p:cNvSpPr>
                <a:spLocks noChangeArrowheads="1"/>
              </p:cNvSpPr>
              <p:nvPr/>
            </p:nvSpPr>
            <p:spPr bwMode="auto">
              <a:xfrm>
                <a:off x="3206" y="3675"/>
                <a:ext cx="490" cy="1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3" name="Rectangle 289"/>
              <p:cNvSpPr>
                <a:spLocks noChangeArrowheads="1"/>
              </p:cNvSpPr>
              <p:nvPr/>
            </p:nvSpPr>
            <p:spPr bwMode="auto">
              <a:xfrm>
                <a:off x="3206" y="3675"/>
                <a:ext cx="490" cy="1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84" name="Rectangle 290"/>
              <p:cNvSpPr>
                <a:spLocks noChangeArrowheads="1"/>
              </p:cNvSpPr>
              <p:nvPr/>
            </p:nvSpPr>
            <p:spPr bwMode="auto">
              <a:xfrm>
                <a:off x="3248" y="3701"/>
                <a:ext cx="49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Data Whitener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85" name="Rectangle 291"/>
              <p:cNvSpPr>
                <a:spLocks noChangeArrowheads="1"/>
              </p:cNvSpPr>
              <p:nvPr/>
            </p:nvSpPr>
            <p:spPr bwMode="auto">
              <a:xfrm>
                <a:off x="3696" y="3675"/>
                <a:ext cx="374" cy="1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6" name="Rectangle 292"/>
              <p:cNvSpPr>
                <a:spLocks noChangeArrowheads="1"/>
              </p:cNvSpPr>
              <p:nvPr/>
            </p:nvSpPr>
            <p:spPr bwMode="auto">
              <a:xfrm>
                <a:off x="3696" y="3675"/>
                <a:ext cx="374" cy="1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87" name="Rectangle 293"/>
              <p:cNvSpPr>
                <a:spLocks noChangeArrowheads="1"/>
              </p:cNvSpPr>
              <p:nvPr/>
            </p:nvSpPr>
            <p:spPr bwMode="auto">
              <a:xfrm>
                <a:off x="3818" y="3701"/>
                <a:ext cx="17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FEC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88" name="Rectangle 294"/>
              <p:cNvSpPr>
                <a:spLocks noChangeArrowheads="1"/>
              </p:cNvSpPr>
              <p:nvPr/>
            </p:nvSpPr>
            <p:spPr bwMode="auto">
              <a:xfrm>
                <a:off x="2719" y="3589"/>
                <a:ext cx="1843" cy="86"/>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9" name="Rectangle 295"/>
              <p:cNvSpPr>
                <a:spLocks noChangeArrowheads="1"/>
              </p:cNvSpPr>
              <p:nvPr/>
            </p:nvSpPr>
            <p:spPr bwMode="auto">
              <a:xfrm>
                <a:off x="2719" y="3589"/>
                <a:ext cx="1843" cy="86"/>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90" name="Rectangle 296"/>
              <p:cNvSpPr>
                <a:spLocks noChangeArrowheads="1"/>
              </p:cNvSpPr>
              <p:nvPr/>
            </p:nvSpPr>
            <p:spPr bwMode="auto">
              <a:xfrm>
                <a:off x="3308" y="3593"/>
                <a:ext cx="78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PHY optional behaviors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91" name="Rectangle 297"/>
              <p:cNvSpPr>
                <a:spLocks noChangeArrowheads="1"/>
              </p:cNvSpPr>
              <p:nvPr/>
            </p:nvSpPr>
            <p:spPr bwMode="auto">
              <a:xfrm>
                <a:off x="3727" y="2437"/>
                <a:ext cx="346" cy="2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2" name="Rectangle 298"/>
              <p:cNvSpPr>
                <a:spLocks noChangeArrowheads="1"/>
              </p:cNvSpPr>
              <p:nvPr/>
            </p:nvSpPr>
            <p:spPr bwMode="auto">
              <a:xfrm>
                <a:off x="3727" y="2437"/>
                <a:ext cx="346" cy="2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93" name="Rectangle 299"/>
              <p:cNvSpPr>
                <a:spLocks noChangeArrowheads="1"/>
              </p:cNvSpPr>
              <p:nvPr/>
            </p:nvSpPr>
            <p:spPr bwMode="auto">
              <a:xfrm>
                <a:off x="3830" y="2471"/>
                <a:ext cx="18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RCC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94" name="Rectangle 300"/>
              <p:cNvSpPr>
                <a:spLocks noChangeArrowheads="1"/>
              </p:cNvSpPr>
              <p:nvPr/>
            </p:nvSpPr>
            <p:spPr bwMode="auto">
              <a:xfrm>
                <a:off x="3758"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95" name="Rectangle 301"/>
              <p:cNvSpPr>
                <a:spLocks noChangeArrowheads="1"/>
              </p:cNvSpPr>
              <p:nvPr/>
            </p:nvSpPr>
            <p:spPr bwMode="auto">
              <a:xfrm>
                <a:off x="3782" y="2549"/>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96" name="Rectangle 302"/>
              <p:cNvSpPr>
                <a:spLocks noChangeArrowheads="1"/>
              </p:cNvSpPr>
              <p:nvPr/>
            </p:nvSpPr>
            <p:spPr bwMode="auto">
              <a:xfrm>
                <a:off x="4022"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97" name="Rectangle 303"/>
              <p:cNvSpPr>
                <a:spLocks noChangeArrowheads="1"/>
              </p:cNvSpPr>
              <p:nvPr/>
            </p:nvSpPr>
            <p:spPr bwMode="auto">
              <a:xfrm>
                <a:off x="2904" y="2810"/>
                <a:ext cx="305" cy="17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8" name="Rectangle 304"/>
              <p:cNvSpPr>
                <a:spLocks noChangeArrowheads="1"/>
              </p:cNvSpPr>
              <p:nvPr/>
            </p:nvSpPr>
            <p:spPr bwMode="auto">
              <a:xfrm>
                <a:off x="2904" y="2810"/>
                <a:ext cx="305" cy="174"/>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99" name="Rectangle 305"/>
              <p:cNvSpPr>
                <a:spLocks noChangeArrowheads="1"/>
              </p:cNvSpPr>
              <p:nvPr/>
            </p:nvSpPr>
            <p:spPr bwMode="auto">
              <a:xfrm>
                <a:off x="2996" y="2819"/>
                <a:ext cx="18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Low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00" name="Rectangle 306"/>
              <p:cNvSpPr>
                <a:spLocks noChangeArrowheads="1"/>
              </p:cNvSpPr>
              <p:nvPr/>
            </p:nvSpPr>
            <p:spPr bwMode="auto">
              <a:xfrm>
                <a:off x="2954" y="2897"/>
                <a:ext cx="25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Energy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01" name="Rectangle 307"/>
              <p:cNvSpPr>
                <a:spLocks noChangeArrowheads="1"/>
              </p:cNvSpPr>
              <p:nvPr/>
            </p:nvSpPr>
            <p:spPr bwMode="auto">
              <a:xfrm>
                <a:off x="3410" y="2811"/>
                <a:ext cx="291" cy="17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02" name="Rectangle 308"/>
              <p:cNvSpPr>
                <a:spLocks noChangeArrowheads="1"/>
              </p:cNvSpPr>
              <p:nvPr/>
            </p:nvSpPr>
            <p:spPr bwMode="auto">
              <a:xfrm>
                <a:off x="3410" y="2811"/>
                <a:ext cx="291" cy="17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03" name="Rectangle 309"/>
              <p:cNvSpPr>
                <a:spLocks noChangeArrowheads="1"/>
              </p:cNvSpPr>
              <p:nvPr/>
            </p:nvSpPr>
            <p:spPr bwMode="auto">
              <a:xfrm>
                <a:off x="3458" y="2855"/>
                <a:ext cx="25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Priority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04" name="Rectangle 310"/>
              <p:cNvSpPr>
                <a:spLocks noChangeArrowheads="1"/>
              </p:cNvSpPr>
              <p:nvPr/>
            </p:nvSpPr>
            <p:spPr bwMode="auto">
              <a:xfrm>
                <a:off x="1279" y="2811"/>
                <a:ext cx="317" cy="17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05" name="Rectangle 311"/>
              <p:cNvSpPr>
                <a:spLocks noChangeArrowheads="1"/>
              </p:cNvSpPr>
              <p:nvPr/>
            </p:nvSpPr>
            <p:spPr bwMode="auto">
              <a:xfrm>
                <a:off x="1279" y="2811"/>
                <a:ext cx="317" cy="17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06" name="Rectangle 312"/>
              <p:cNvSpPr>
                <a:spLocks noChangeArrowheads="1"/>
              </p:cNvSpPr>
              <p:nvPr/>
            </p:nvSpPr>
            <p:spPr bwMode="auto">
              <a:xfrm>
                <a:off x="1322" y="2855"/>
                <a:ext cx="28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Security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07" name="Rectangle 313"/>
              <p:cNvSpPr>
                <a:spLocks noChangeArrowheads="1"/>
              </p:cNvSpPr>
              <p:nvPr/>
            </p:nvSpPr>
            <p:spPr bwMode="auto">
              <a:xfrm>
                <a:off x="888" y="2725"/>
                <a:ext cx="3847" cy="86"/>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08" name="Rectangle 314"/>
              <p:cNvSpPr>
                <a:spLocks noChangeArrowheads="1"/>
              </p:cNvSpPr>
              <p:nvPr/>
            </p:nvSpPr>
            <p:spPr bwMode="auto">
              <a:xfrm>
                <a:off x="888" y="2725"/>
                <a:ext cx="3847" cy="86"/>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09" name="Rectangle 315"/>
              <p:cNvSpPr>
                <a:spLocks noChangeArrowheads="1"/>
              </p:cNvSpPr>
              <p:nvPr/>
            </p:nvSpPr>
            <p:spPr bwMode="auto">
              <a:xfrm>
                <a:off x="2474" y="2729"/>
                <a:ext cx="79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MAC optional behaviors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10" name="Rectangle 316"/>
              <p:cNvSpPr>
                <a:spLocks noChangeArrowheads="1"/>
              </p:cNvSpPr>
              <p:nvPr/>
            </p:nvSpPr>
            <p:spPr bwMode="auto">
              <a:xfrm>
                <a:off x="888" y="2811"/>
                <a:ext cx="391" cy="17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11" name="Rectangle 317"/>
              <p:cNvSpPr>
                <a:spLocks noChangeArrowheads="1"/>
              </p:cNvSpPr>
              <p:nvPr/>
            </p:nvSpPr>
            <p:spPr bwMode="auto">
              <a:xfrm>
                <a:off x="888" y="2811"/>
                <a:ext cx="391" cy="17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12" name="Rectangle 318"/>
              <p:cNvSpPr>
                <a:spLocks noChangeArrowheads="1"/>
              </p:cNvSpPr>
              <p:nvPr/>
            </p:nvSpPr>
            <p:spPr bwMode="auto">
              <a:xfrm>
                <a:off x="920" y="2855"/>
                <a:ext cx="39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Association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13" name="Rectangle 319"/>
              <p:cNvSpPr>
                <a:spLocks noChangeArrowheads="1"/>
              </p:cNvSpPr>
              <p:nvPr/>
            </p:nvSpPr>
            <p:spPr bwMode="auto">
              <a:xfrm>
                <a:off x="3701" y="2811"/>
                <a:ext cx="271" cy="17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14" name="Rectangle 320"/>
              <p:cNvSpPr>
                <a:spLocks noChangeArrowheads="1"/>
              </p:cNvSpPr>
              <p:nvPr/>
            </p:nvSpPr>
            <p:spPr bwMode="auto">
              <a:xfrm>
                <a:off x="3701" y="2811"/>
                <a:ext cx="271" cy="17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15" name="Rectangle 321"/>
              <p:cNvSpPr>
                <a:spLocks noChangeArrowheads="1"/>
              </p:cNvSpPr>
              <p:nvPr/>
            </p:nvSpPr>
            <p:spPr bwMode="auto">
              <a:xfrm>
                <a:off x="3734" y="2855"/>
                <a:ext cx="26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Metrics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16" name="Rectangle 322"/>
              <p:cNvSpPr>
                <a:spLocks noChangeArrowheads="1"/>
              </p:cNvSpPr>
              <p:nvPr/>
            </p:nvSpPr>
            <p:spPr bwMode="auto">
              <a:xfrm>
                <a:off x="3969" y="2811"/>
                <a:ext cx="305" cy="17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17" name="Rectangle 323"/>
              <p:cNvSpPr>
                <a:spLocks noChangeArrowheads="1"/>
              </p:cNvSpPr>
              <p:nvPr/>
            </p:nvSpPr>
            <p:spPr bwMode="auto">
              <a:xfrm>
                <a:off x="3969" y="2811"/>
                <a:ext cx="305" cy="17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18" name="Rectangle 324"/>
              <p:cNvSpPr>
                <a:spLocks noChangeArrowheads="1"/>
              </p:cNvSpPr>
              <p:nvPr/>
            </p:nvSpPr>
            <p:spPr bwMode="auto">
              <a:xfrm>
                <a:off x="4004" y="2819"/>
                <a:ext cx="31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Channel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19" name="Rectangle 325"/>
              <p:cNvSpPr>
                <a:spLocks noChangeArrowheads="1"/>
              </p:cNvSpPr>
              <p:nvPr/>
            </p:nvSpPr>
            <p:spPr bwMode="auto">
              <a:xfrm>
                <a:off x="4004" y="2897"/>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Hopping</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20" name="Rectangle 326"/>
              <p:cNvSpPr>
                <a:spLocks noChangeArrowheads="1"/>
              </p:cNvSpPr>
              <p:nvPr/>
            </p:nvSpPr>
            <p:spPr bwMode="auto">
              <a:xfrm>
                <a:off x="1596" y="2811"/>
                <a:ext cx="420" cy="17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21" name="Rectangle 327"/>
              <p:cNvSpPr>
                <a:spLocks noChangeArrowheads="1"/>
              </p:cNvSpPr>
              <p:nvPr/>
            </p:nvSpPr>
            <p:spPr bwMode="auto">
              <a:xfrm>
                <a:off x="1596" y="2811"/>
                <a:ext cx="420" cy="17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22" name="Rectangle 328"/>
              <p:cNvSpPr>
                <a:spLocks noChangeArrowheads="1"/>
              </p:cNvSpPr>
              <p:nvPr/>
            </p:nvSpPr>
            <p:spPr bwMode="auto">
              <a:xfrm>
                <a:off x="1616" y="2867"/>
                <a:ext cx="44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Promiscuous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23" name="Rectangle 329"/>
              <p:cNvSpPr>
                <a:spLocks noChangeArrowheads="1"/>
              </p:cNvSpPr>
              <p:nvPr/>
            </p:nvSpPr>
            <p:spPr bwMode="auto">
              <a:xfrm>
                <a:off x="4289" y="3301"/>
                <a:ext cx="360" cy="20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24" name="Rectangle 330"/>
              <p:cNvSpPr>
                <a:spLocks noChangeArrowheads="1"/>
              </p:cNvSpPr>
              <p:nvPr/>
            </p:nvSpPr>
            <p:spPr bwMode="auto">
              <a:xfrm>
                <a:off x="4289" y="3301"/>
                <a:ext cx="360" cy="20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25" name="Rectangle 331"/>
              <p:cNvSpPr>
                <a:spLocks noChangeArrowheads="1"/>
              </p:cNvSpPr>
              <p:nvPr/>
            </p:nvSpPr>
            <p:spPr bwMode="auto">
              <a:xfrm>
                <a:off x="4406" y="3323"/>
                <a:ext cx="17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ASK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26" name="Rectangle 332"/>
              <p:cNvSpPr>
                <a:spLocks noChangeArrowheads="1"/>
              </p:cNvSpPr>
              <p:nvPr/>
            </p:nvSpPr>
            <p:spPr bwMode="auto">
              <a:xfrm>
                <a:off x="4328"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27" name="Rectangle 333"/>
              <p:cNvSpPr>
                <a:spLocks noChangeArrowheads="1"/>
              </p:cNvSpPr>
              <p:nvPr/>
            </p:nvSpPr>
            <p:spPr bwMode="auto">
              <a:xfrm>
                <a:off x="4352" y="340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28" name="Rectangle 334"/>
              <p:cNvSpPr>
                <a:spLocks noChangeArrowheads="1"/>
              </p:cNvSpPr>
              <p:nvPr/>
            </p:nvSpPr>
            <p:spPr bwMode="auto">
              <a:xfrm>
                <a:off x="4586"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29" name="Rectangle 335"/>
              <p:cNvSpPr>
                <a:spLocks noChangeArrowheads="1"/>
              </p:cNvSpPr>
              <p:nvPr/>
            </p:nvSpPr>
            <p:spPr bwMode="auto">
              <a:xfrm>
                <a:off x="4505" y="2810"/>
                <a:ext cx="230" cy="17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30" name="Rectangle 336"/>
              <p:cNvSpPr>
                <a:spLocks noChangeArrowheads="1"/>
              </p:cNvSpPr>
              <p:nvPr/>
            </p:nvSpPr>
            <p:spPr bwMode="auto">
              <a:xfrm>
                <a:off x="4505" y="2810"/>
                <a:ext cx="230" cy="174"/>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31" name="Rectangle 337"/>
              <p:cNvSpPr>
                <a:spLocks noChangeArrowheads="1"/>
              </p:cNvSpPr>
              <p:nvPr/>
            </p:nvSpPr>
            <p:spPr bwMode="auto">
              <a:xfrm>
                <a:off x="4538" y="2855"/>
                <a:ext cx="21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TRLE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32" name="Freeform 338"/>
              <p:cNvSpPr>
                <a:spLocks/>
              </p:cNvSpPr>
              <p:nvPr/>
            </p:nvSpPr>
            <p:spPr bwMode="auto">
              <a:xfrm>
                <a:off x="732" y="2192"/>
                <a:ext cx="115" cy="893"/>
              </a:xfrm>
              <a:custGeom>
                <a:avLst/>
                <a:gdLst>
                  <a:gd name="T0" fmla="*/ 307 w 307"/>
                  <a:gd name="T1" fmla="*/ 2381 h 2381"/>
                  <a:gd name="T2" fmla="*/ 154 w 307"/>
                  <a:gd name="T3" fmla="*/ 2228 h 2381"/>
                  <a:gd name="T4" fmla="*/ 154 w 307"/>
                  <a:gd name="T5" fmla="*/ 2228 h 2381"/>
                  <a:gd name="T6" fmla="*/ 154 w 307"/>
                  <a:gd name="T7" fmla="*/ 1344 h 2381"/>
                  <a:gd name="T8" fmla="*/ 0 w 307"/>
                  <a:gd name="T9" fmla="*/ 1191 h 2381"/>
                  <a:gd name="T10" fmla="*/ 0 w 307"/>
                  <a:gd name="T11" fmla="*/ 1191 h 2381"/>
                  <a:gd name="T12" fmla="*/ 154 w 307"/>
                  <a:gd name="T13" fmla="*/ 1037 h 2381"/>
                  <a:gd name="T14" fmla="*/ 154 w 307"/>
                  <a:gd name="T15" fmla="*/ 1037 h 2381"/>
                  <a:gd name="T16" fmla="*/ 154 w 307"/>
                  <a:gd name="T17" fmla="*/ 1037 h 2381"/>
                  <a:gd name="T18" fmla="*/ 154 w 307"/>
                  <a:gd name="T19" fmla="*/ 154 h 2381"/>
                  <a:gd name="T20" fmla="*/ 307 w 307"/>
                  <a:gd name="T21" fmla="*/ 0 h 2381"/>
                  <a:gd name="T22" fmla="*/ 307 w 307"/>
                  <a:gd name="T23" fmla="*/ 0 h 2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7" h="2381">
                    <a:moveTo>
                      <a:pt x="307" y="2381"/>
                    </a:moveTo>
                    <a:cubicBezTo>
                      <a:pt x="222" y="2381"/>
                      <a:pt x="154" y="2313"/>
                      <a:pt x="154" y="2228"/>
                    </a:cubicBezTo>
                    <a:cubicBezTo>
                      <a:pt x="154" y="2228"/>
                      <a:pt x="154" y="2228"/>
                      <a:pt x="154" y="2228"/>
                    </a:cubicBezTo>
                    <a:lnTo>
                      <a:pt x="154" y="1344"/>
                    </a:lnTo>
                    <a:cubicBezTo>
                      <a:pt x="154" y="1260"/>
                      <a:pt x="85" y="1191"/>
                      <a:pt x="0" y="1191"/>
                    </a:cubicBezTo>
                    <a:cubicBezTo>
                      <a:pt x="0" y="1191"/>
                      <a:pt x="0" y="1191"/>
                      <a:pt x="0" y="1191"/>
                    </a:cubicBezTo>
                    <a:cubicBezTo>
                      <a:pt x="85" y="1191"/>
                      <a:pt x="154" y="1122"/>
                      <a:pt x="154" y="1037"/>
                    </a:cubicBezTo>
                    <a:cubicBezTo>
                      <a:pt x="154" y="1037"/>
                      <a:pt x="154" y="1037"/>
                      <a:pt x="154" y="1037"/>
                    </a:cubicBezTo>
                    <a:lnTo>
                      <a:pt x="154" y="1037"/>
                    </a:lnTo>
                    <a:lnTo>
                      <a:pt x="154" y="154"/>
                    </a:lnTo>
                    <a:cubicBezTo>
                      <a:pt x="154" y="69"/>
                      <a:pt x="222" y="0"/>
                      <a:pt x="307" y="0"/>
                    </a:cubicBezTo>
                    <a:cubicBezTo>
                      <a:pt x="307" y="0"/>
                      <a:pt x="307" y="0"/>
                      <a:pt x="307"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33" name="Freeform 339"/>
              <p:cNvSpPr>
                <a:spLocks/>
              </p:cNvSpPr>
              <p:nvPr/>
            </p:nvSpPr>
            <p:spPr bwMode="auto">
              <a:xfrm>
                <a:off x="732" y="3085"/>
                <a:ext cx="115" cy="806"/>
              </a:xfrm>
              <a:custGeom>
                <a:avLst/>
                <a:gdLst>
                  <a:gd name="T0" fmla="*/ 307 w 307"/>
                  <a:gd name="T1" fmla="*/ 2151 h 2151"/>
                  <a:gd name="T2" fmla="*/ 154 w 307"/>
                  <a:gd name="T3" fmla="*/ 1997 h 2151"/>
                  <a:gd name="T4" fmla="*/ 154 w 307"/>
                  <a:gd name="T5" fmla="*/ 1997 h 2151"/>
                  <a:gd name="T6" fmla="*/ 154 w 307"/>
                  <a:gd name="T7" fmla="*/ 1997 h 2151"/>
                  <a:gd name="T8" fmla="*/ 154 w 307"/>
                  <a:gd name="T9" fmla="*/ 1229 h 2151"/>
                  <a:gd name="T10" fmla="*/ 0 w 307"/>
                  <a:gd name="T11" fmla="*/ 1075 h 2151"/>
                  <a:gd name="T12" fmla="*/ 0 w 307"/>
                  <a:gd name="T13" fmla="*/ 1075 h 2151"/>
                  <a:gd name="T14" fmla="*/ 154 w 307"/>
                  <a:gd name="T15" fmla="*/ 922 h 2151"/>
                  <a:gd name="T16" fmla="*/ 154 w 307"/>
                  <a:gd name="T17" fmla="*/ 922 h 2151"/>
                  <a:gd name="T18" fmla="*/ 154 w 307"/>
                  <a:gd name="T19" fmla="*/ 154 h 2151"/>
                  <a:gd name="T20" fmla="*/ 307 w 307"/>
                  <a:gd name="T21" fmla="*/ 0 h 2151"/>
                  <a:gd name="T22" fmla="*/ 307 w 307"/>
                  <a:gd name="T23" fmla="*/ 0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7" h="2151">
                    <a:moveTo>
                      <a:pt x="307" y="2151"/>
                    </a:moveTo>
                    <a:cubicBezTo>
                      <a:pt x="222" y="2151"/>
                      <a:pt x="154" y="2082"/>
                      <a:pt x="154" y="1997"/>
                    </a:cubicBezTo>
                    <a:cubicBezTo>
                      <a:pt x="154" y="1997"/>
                      <a:pt x="154" y="1997"/>
                      <a:pt x="154" y="1997"/>
                    </a:cubicBezTo>
                    <a:lnTo>
                      <a:pt x="154" y="1997"/>
                    </a:lnTo>
                    <a:lnTo>
                      <a:pt x="154" y="1229"/>
                    </a:lnTo>
                    <a:cubicBezTo>
                      <a:pt x="154" y="1144"/>
                      <a:pt x="85" y="1075"/>
                      <a:pt x="0" y="1075"/>
                    </a:cubicBezTo>
                    <a:cubicBezTo>
                      <a:pt x="0" y="1075"/>
                      <a:pt x="0" y="1075"/>
                      <a:pt x="0" y="1075"/>
                    </a:cubicBezTo>
                    <a:cubicBezTo>
                      <a:pt x="85" y="1075"/>
                      <a:pt x="154" y="1007"/>
                      <a:pt x="154" y="922"/>
                    </a:cubicBezTo>
                    <a:cubicBezTo>
                      <a:pt x="154" y="922"/>
                      <a:pt x="154" y="922"/>
                      <a:pt x="154" y="922"/>
                    </a:cubicBezTo>
                    <a:lnTo>
                      <a:pt x="154" y="154"/>
                    </a:lnTo>
                    <a:cubicBezTo>
                      <a:pt x="154" y="69"/>
                      <a:pt x="222" y="0"/>
                      <a:pt x="307" y="0"/>
                    </a:cubicBezTo>
                    <a:cubicBezTo>
                      <a:pt x="307" y="0"/>
                      <a:pt x="307" y="0"/>
                      <a:pt x="307"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34" name="Rectangle 340"/>
              <p:cNvSpPr>
                <a:spLocks noChangeArrowheads="1"/>
              </p:cNvSpPr>
              <p:nvPr/>
            </p:nvSpPr>
            <p:spPr bwMode="auto">
              <a:xfrm rot="16200000">
                <a:off x="685" y="2597"/>
                <a:ext cx="9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35" name="Rectangle 341"/>
              <p:cNvSpPr>
                <a:spLocks noChangeArrowheads="1"/>
              </p:cNvSpPr>
              <p:nvPr/>
            </p:nvSpPr>
            <p:spPr bwMode="auto">
              <a:xfrm rot="16200000">
                <a:off x="691" y="2555"/>
                <a:ext cx="7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36" name="Rectangle 342"/>
              <p:cNvSpPr>
                <a:spLocks noChangeArrowheads="1"/>
              </p:cNvSpPr>
              <p:nvPr/>
            </p:nvSpPr>
            <p:spPr bwMode="auto">
              <a:xfrm rot="16200000">
                <a:off x="688" y="2504"/>
                <a:ext cx="8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37" name="Rectangle 343"/>
              <p:cNvSpPr>
                <a:spLocks noChangeArrowheads="1"/>
              </p:cNvSpPr>
              <p:nvPr/>
            </p:nvSpPr>
            <p:spPr bwMode="auto">
              <a:xfrm rot="16200000">
                <a:off x="691" y="3467"/>
                <a:ext cx="7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38" name="Rectangle 344"/>
              <p:cNvSpPr>
                <a:spLocks noChangeArrowheads="1"/>
              </p:cNvSpPr>
              <p:nvPr/>
            </p:nvSpPr>
            <p:spPr bwMode="auto">
              <a:xfrm rot="16200000">
                <a:off x="688" y="3416"/>
                <a:ext cx="8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H</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39" name="Rectangle 345"/>
              <p:cNvSpPr>
                <a:spLocks noChangeArrowheads="1"/>
              </p:cNvSpPr>
              <p:nvPr/>
            </p:nvSpPr>
            <p:spPr bwMode="auto">
              <a:xfrm rot="16200000">
                <a:off x="691" y="3377"/>
                <a:ext cx="7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40" name="Rectangle 346"/>
              <p:cNvSpPr>
                <a:spLocks noChangeArrowheads="1"/>
              </p:cNvSpPr>
              <p:nvPr/>
            </p:nvSpPr>
            <p:spPr bwMode="auto">
              <a:xfrm>
                <a:off x="3854" y="3301"/>
                <a:ext cx="435" cy="20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1" name="Rectangle 347"/>
              <p:cNvSpPr>
                <a:spLocks noChangeArrowheads="1"/>
              </p:cNvSpPr>
              <p:nvPr/>
            </p:nvSpPr>
            <p:spPr bwMode="auto">
              <a:xfrm>
                <a:off x="3854" y="3301"/>
                <a:ext cx="435" cy="20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42" name="Rectangle 348"/>
              <p:cNvSpPr>
                <a:spLocks noChangeArrowheads="1"/>
              </p:cNvSpPr>
              <p:nvPr/>
            </p:nvSpPr>
            <p:spPr bwMode="auto">
              <a:xfrm>
                <a:off x="3908" y="3323"/>
                <a:ext cx="22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UWB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43" name="Rectangle 349"/>
              <p:cNvSpPr>
                <a:spLocks noChangeArrowheads="1"/>
              </p:cNvSpPr>
              <p:nvPr/>
            </p:nvSpPr>
            <p:spPr bwMode="auto">
              <a:xfrm>
                <a:off x="4076" y="3323"/>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44" name="Rectangle 350"/>
              <p:cNvSpPr>
                <a:spLocks noChangeArrowheads="1"/>
              </p:cNvSpPr>
              <p:nvPr/>
            </p:nvSpPr>
            <p:spPr bwMode="auto">
              <a:xfrm>
                <a:off x="4112" y="3323"/>
                <a:ext cx="16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LRP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45" name="Rectangle 351"/>
              <p:cNvSpPr>
                <a:spLocks noChangeArrowheads="1"/>
              </p:cNvSpPr>
              <p:nvPr/>
            </p:nvSpPr>
            <p:spPr bwMode="auto">
              <a:xfrm>
                <a:off x="3932"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46" name="Rectangle 352"/>
              <p:cNvSpPr>
                <a:spLocks noChangeArrowheads="1"/>
              </p:cNvSpPr>
              <p:nvPr/>
            </p:nvSpPr>
            <p:spPr bwMode="auto">
              <a:xfrm>
                <a:off x="3950" y="340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47" name="Rectangle 353"/>
              <p:cNvSpPr>
                <a:spLocks noChangeArrowheads="1"/>
              </p:cNvSpPr>
              <p:nvPr/>
            </p:nvSpPr>
            <p:spPr bwMode="auto">
              <a:xfrm>
                <a:off x="4190"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48" name="Rectangle 354"/>
              <p:cNvSpPr>
                <a:spLocks noChangeArrowheads="1"/>
              </p:cNvSpPr>
              <p:nvPr/>
            </p:nvSpPr>
            <p:spPr bwMode="auto">
              <a:xfrm>
                <a:off x="2558" y="2811"/>
                <a:ext cx="346" cy="17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9" name="Rectangle 355"/>
              <p:cNvSpPr>
                <a:spLocks noChangeArrowheads="1"/>
              </p:cNvSpPr>
              <p:nvPr/>
            </p:nvSpPr>
            <p:spPr bwMode="auto">
              <a:xfrm>
                <a:off x="2558" y="2811"/>
                <a:ext cx="346" cy="17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50" name="Rectangle 356"/>
              <p:cNvSpPr>
                <a:spLocks noChangeArrowheads="1"/>
              </p:cNvSpPr>
              <p:nvPr/>
            </p:nvSpPr>
            <p:spPr bwMode="auto">
              <a:xfrm>
                <a:off x="2612" y="2855"/>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Ranging</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1" name="Rectangle 357"/>
              <p:cNvSpPr>
                <a:spLocks noChangeArrowheads="1"/>
              </p:cNvSpPr>
              <p:nvPr/>
            </p:nvSpPr>
            <p:spPr bwMode="auto">
              <a:xfrm>
                <a:off x="2719" y="3675"/>
                <a:ext cx="490" cy="1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2" name="Rectangle 358"/>
              <p:cNvSpPr>
                <a:spLocks noChangeArrowheads="1"/>
              </p:cNvSpPr>
              <p:nvPr/>
            </p:nvSpPr>
            <p:spPr bwMode="auto">
              <a:xfrm>
                <a:off x="2719" y="3675"/>
                <a:ext cx="490" cy="1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53" name="Rectangle 359"/>
              <p:cNvSpPr>
                <a:spLocks noChangeArrowheads="1"/>
              </p:cNvSpPr>
              <p:nvPr/>
            </p:nvSpPr>
            <p:spPr bwMode="auto">
              <a:xfrm>
                <a:off x="2810" y="3701"/>
                <a:ext cx="3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Interleaver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4" name="Rectangle 360"/>
              <p:cNvSpPr>
                <a:spLocks noChangeArrowheads="1"/>
              </p:cNvSpPr>
              <p:nvPr/>
            </p:nvSpPr>
            <p:spPr bwMode="auto">
              <a:xfrm>
                <a:off x="2016" y="2811"/>
                <a:ext cx="271" cy="17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5" name="Rectangle 361"/>
              <p:cNvSpPr>
                <a:spLocks noChangeArrowheads="1"/>
              </p:cNvSpPr>
              <p:nvPr/>
            </p:nvSpPr>
            <p:spPr bwMode="auto">
              <a:xfrm>
                <a:off x="2016" y="2811"/>
                <a:ext cx="271" cy="17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56" name="Rectangle 362"/>
              <p:cNvSpPr>
                <a:spLocks noChangeArrowheads="1"/>
              </p:cNvSpPr>
              <p:nvPr/>
            </p:nvSpPr>
            <p:spPr bwMode="auto">
              <a:xfrm>
                <a:off x="2078" y="2867"/>
                <a:ext cx="18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SUN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7" name="Rectangle 363"/>
              <p:cNvSpPr>
                <a:spLocks noChangeArrowheads="1"/>
              </p:cNvSpPr>
              <p:nvPr/>
            </p:nvSpPr>
            <p:spPr bwMode="auto">
              <a:xfrm>
                <a:off x="2287" y="2811"/>
                <a:ext cx="271" cy="17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8" name="Rectangle 364"/>
              <p:cNvSpPr>
                <a:spLocks noChangeArrowheads="1"/>
              </p:cNvSpPr>
              <p:nvPr/>
            </p:nvSpPr>
            <p:spPr bwMode="auto">
              <a:xfrm>
                <a:off x="2287" y="2811"/>
                <a:ext cx="271" cy="17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59" name="Rectangle 365"/>
              <p:cNvSpPr>
                <a:spLocks noChangeArrowheads="1"/>
              </p:cNvSpPr>
              <p:nvPr/>
            </p:nvSpPr>
            <p:spPr bwMode="auto">
              <a:xfrm>
                <a:off x="2324" y="2867"/>
                <a:ext cx="24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TVWS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60" name="Rectangle 366"/>
              <p:cNvSpPr>
                <a:spLocks noChangeArrowheads="1"/>
              </p:cNvSpPr>
              <p:nvPr/>
            </p:nvSpPr>
            <p:spPr bwMode="auto">
              <a:xfrm>
                <a:off x="2604" y="2437"/>
                <a:ext cx="346" cy="2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1" name="Rectangle 367"/>
              <p:cNvSpPr>
                <a:spLocks noChangeArrowheads="1"/>
              </p:cNvSpPr>
              <p:nvPr/>
            </p:nvSpPr>
            <p:spPr bwMode="auto">
              <a:xfrm>
                <a:off x="2604" y="2437"/>
                <a:ext cx="346" cy="2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62" name="Rectangle 368"/>
              <p:cNvSpPr>
                <a:spLocks noChangeArrowheads="1"/>
              </p:cNvSpPr>
              <p:nvPr/>
            </p:nvSpPr>
            <p:spPr bwMode="auto">
              <a:xfrm>
                <a:off x="2690" y="2471"/>
                <a:ext cx="22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TSCH</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63" name="Rectangle 369"/>
              <p:cNvSpPr>
                <a:spLocks noChangeArrowheads="1"/>
              </p:cNvSpPr>
              <p:nvPr/>
            </p:nvSpPr>
            <p:spPr bwMode="auto">
              <a:xfrm>
                <a:off x="2636"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64" name="Rectangle 370"/>
              <p:cNvSpPr>
                <a:spLocks noChangeArrowheads="1"/>
              </p:cNvSpPr>
              <p:nvPr/>
            </p:nvSpPr>
            <p:spPr bwMode="auto">
              <a:xfrm>
                <a:off x="2660" y="2549"/>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65" name="Rectangle 371"/>
              <p:cNvSpPr>
                <a:spLocks noChangeArrowheads="1"/>
              </p:cNvSpPr>
              <p:nvPr/>
            </p:nvSpPr>
            <p:spPr bwMode="auto">
              <a:xfrm>
                <a:off x="2894"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66" name="Rectangle 372"/>
              <p:cNvSpPr>
                <a:spLocks noChangeArrowheads="1"/>
              </p:cNvSpPr>
              <p:nvPr/>
            </p:nvSpPr>
            <p:spPr bwMode="auto">
              <a:xfrm>
                <a:off x="3209" y="2811"/>
                <a:ext cx="201" cy="17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7" name="Rectangle 373"/>
              <p:cNvSpPr>
                <a:spLocks noChangeArrowheads="1"/>
              </p:cNvSpPr>
              <p:nvPr/>
            </p:nvSpPr>
            <p:spPr bwMode="auto">
              <a:xfrm>
                <a:off x="3209" y="2811"/>
                <a:ext cx="201" cy="17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68" name="Rectangle 374"/>
              <p:cNvSpPr>
                <a:spLocks noChangeArrowheads="1"/>
              </p:cNvSpPr>
              <p:nvPr/>
            </p:nvSpPr>
            <p:spPr bwMode="auto">
              <a:xfrm>
                <a:off x="3242" y="2855"/>
                <a:ext cx="18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SRU</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69" name="Rectangle 375"/>
              <p:cNvSpPr>
                <a:spLocks noChangeArrowheads="1"/>
              </p:cNvSpPr>
              <p:nvPr/>
            </p:nvSpPr>
            <p:spPr bwMode="auto">
              <a:xfrm>
                <a:off x="440" y="809"/>
                <a:ext cx="408" cy="1386"/>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2424" name="Picture 37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4" y="810"/>
                <a:ext cx="403" cy="1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70" name="Rectangle 377"/>
              <p:cNvSpPr>
                <a:spLocks noChangeArrowheads="1"/>
              </p:cNvSpPr>
              <p:nvPr/>
            </p:nvSpPr>
            <p:spPr bwMode="auto">
              <a:xfrm>
                <a:off x="440" y="809"/>
                <a:ext cx="408" cy="1386"/>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1" name="Rectangle 378"/>
              <p:cNvSpPr>
                <a:spLocks noChangeArrowheads="1"/>
              </p:cNvSpPr>
              <p:nvPr/>
            </p:nvSpPr>
            <p:spPr bwMode="auto">
              <a:xfrm>
                <a:off x="444" y="810"/>
                <a:ext cx="403" cy="138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72" name="Freeform 379"/>
              <p:cNvSpPr>
                <a:spLocks/>
              </p:cNvSpPr>
              <p:nvPr/>
            </p:nvSpPr>
            <p:spPr bwMode="auto">
              <a:xfrm>
                <a:off x="4344" y="1752"/>
                <a:ext cx="345" cy="74"/>
              </a:xfrm>
              <a:custGeom>
                <a:avLst/>
                <a:gdLst>
                  <a:gd name="T0" fmla="*/ 824 w 921"/>
                  <a:gd name="T1" fmla="*/ 196 h 196"/>
                  <a:gd name="T2" fmla="*/ 921 w 921"/>
                  <a:gd name="T3" fmla="*/ 98 h 196"/>
                  <a:gd name="T4" fmla="*/ 824 w 921"/>
                  <a:gd name="T5" fmla="*/ 0 h 196"/>
                  <a:gd name="T6" fmla="*/ 98 w 921"/>
                  <a:gd name="T7" fmla="*/ 0 h 196"/>
                  <a:gd name="T8" fmla="*/ 0 w 921"/>
                  <a:gd name="T9" fmla="*/ 98 h 196"/>
                  <a:gd name="T10" fmla="*/ 98 w 921"/>
                  <a:gd name="T11" fmla="*/ 196 h 196"/>
                  <a:gd name="T12" fmla="*/ 824 w 921"/>
                  <a:gd name="T13" fmla="*/ 196 h 196"/>
                </a:gdLst>
                <a:ahLst/>
                <a:cxnLst>
                  <a:cxn ang="0">
                    <a:pos x="T0" y="T1"/>
                  </a:cxn>
                  <a:cxn ang="0">
                    <a:pos x="T2" y="T3"/>
                  </a:cxn>
                  <a:cxn ang="0">
                    <a:pos x="T4" y="T5"/>
                  </a:cxn>
                  <a:cxn ang="0">
                    <a:pos x="T6" y="T7"/>
                  </a:cxn>
                  <a:cxn ang="0">
                    <a:pos x="T8" y="T9"/>
                  </a:cxn>
                  <a:cxn ang="0">
                    <a:pos x="T10" y="T11"/>
                  </a:cxn>
                  <a:cxn ang="0">
                    <a:pos x="T12" y="T13"/>
                  </a:cxn>
                </a:cxnLst>
                <a:rect l="0" t="0" r="r" b="b"/>
                <a:pathLst>
                  <a:path w="921" h="196">
                    <a:moveTo>
                      <a:pt x="824" y="196"/>
                    </a:moveTo>
                    <a:cubicBezTo>
                      <a:pt x="878" y="196"/>
                      <a:pt x="921" y="152"/>
                      <a:pt x="921" y="98"/>
                    </a:cubicBezTo>
                    <a:cubicBezTo>
                      <a:pt x="921" y="44"/>
                      <a:pt x="878" y="0"/>
                      <a:pt x="824" y="0"/>
                    </a:cubicBezTo>
                    <a:lnTo>
                      <a:pt x="98" y="0"/>
                    </a:lnTo>
                    <a:cubicBezTo>
                      <a:pt x="44" y="0"/>
                      <a:pt x="0" y="44"/>
                      <a:pt x="0" y="98"/>
                    </a:cubicBezTo>
                    <a:cubicBezTo>
                      <a:pt x="0" y="152"/>
                      <a:pt x="44" y="196"/>
                      <a:pt x="98" y="196"/>
                    </a:cubicBezTo>
                    <a:lnTo>
                      <a:pt x="824" y="196"/>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3" name="Freeform 380"/>
              <p:cNvSpPr>
                <a:spLocks/>
              </p:cNvSpPr>
              <p:nvPr/>
            </p:nvSpPr>
            <p:spPr bwMode="auto">
              <a:xfrm>
                <a:off x="4344" y="1752"/>
                <a:ext cx="345" cy="74"/>
              </a:xfrm>
              <a:custGeom>
                <a:avLst/>
                <a:gdLst>
                  <a:gd name="T0" fmla="*/ 824 w 921"/>
                  <a:gd name="T1" fmla="*/ 196 h 196"/>
                  <a:gd name="T2" fmla="*/ 921 w 921"/>
                  <a:gd name="T3" fmla="*/ 98 h 196"/>
                  <a:gd name="T4" fmla="*/ 824 w 921"/>
                  <a:gd name="T5" fmla="*/ 0 h 196"/>
                  <a:gd name="T6" fmla="*/ 98 w 921"/>
                  <a:gd name="T7" fmla="*/ 0 h 196"/>
                  <a:gd name="T8" fmla="*/ 0 w 921"/>
                  <a:gd name="T9" fmla="*/ 98 h 196"/>
                  <a:gd name="T10" fmla="*/ 98 w 921"/>
                  <a:gd name="T11" fmla="*/ 196 h 196"/>
                  <a:gd name="T12" fmla="*/ 824 w 921"/>
                  <a:gd name="T13" fmla="*/ 196 h 196"/>
                </a:gdLst>
                <a:ahLst/>
                <a:cxnLst>
                  <a:cxn ang="0">
                    <a:pos x="T0" y="T1"/>
                  </a:cxn>
                  <a:cxn ang="0">
                    <a:pos x="T2" y="T3"/>
                  </a:cxn>
                  <a:cxn ang="0">
                    <a:pos x="T4" y="T5"/>
                  </a:cxn>
                  <a:cxn ang="0">
                    <a:pos x="T6" y="T7"/>
                  </a:cxn>
                  <a:cxn ang="0">
                    <a:pos x="T8" y="T9"/>
                  </a:cxn>
                  <a:cxn ang="0">
                    <a:pos x="T10" y="T11"/>
                  </a:cxn>
                  <a:cxn ang="0">
                    <a:pos x="T12" y="T13"/>
                  </a:cxn>
                </a:cxnLst>
                <a:rect l="0" t="0" r="r" b="b"/>
                <a:pathLst>
                  <a:path w="921" h="196">
                    <a:moveTo>
                      <a:pt x="824" y="196"/>
                    </a:moveTo>
                    <a:cubicBezTo>
                      <a:pt x="878" y="196"/>
                      <a:pt x="921" y="152"/>
                      <a:pt x="921" y="98"/>
                    </a:cubicBezTo>
                    <a:cubicBezTo>
                      <a:pt x="921" y="44"/>
                      <a:pt x="878" y="0"/>
                      <a:pt x="824" y="0"/>
                    </a:cubicBezTo>
                    <a:lnTo>
                      <a:pt x="98" y="0"/>
                    </a:lnTo>
                    <a:cubicBezTo>
                      <a:pt x="44" y="0"/>
                      <a:pt x="0" y="44"/>
                      <a:pt x="0" y="98"/>
                    </a:cubicBezTo>
                    <a:cubicBezTo>
                      <a:pt x="0" y="152"/>
                      <a:pt x="44" y="196"/>
                      <a:pt x="98" y="196"/>
                    </a:cubicBezTo>
                    <a:lnTo>
                      <a:pt x="824" y="196"/>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74" name="Rectangle 381"/>
              <p:cNvSpPr>
                <a:spLocks noChangeArrowheads="1"/>
              </p:cNvSpPr>
              <p:nvPr/>
            </p:nvSpPr>
            <p:spPr bwMode="auto">
              <a:xfrm>
                <a:off x="4424" y="1757"/>
                <a:ext cx="36"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75" name="Rectangle 382"/>
              <p:cNvSpPr>
                <a:spLocks noChangeArrowheads="1"/>
              </p:cNvSpPr>
              <p:nvPr/>
            </p:nvSpPr>
            <p:spPr bwMode="auto">
              <a:xfrm>
                <a:off x="4436" y="1757"/>
                <a:ext cx="54"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76" name="Rectangle 383"/>
              <p:cNvSpPr>
                <a:spLocks noChangeArrowheads="1"/>
              </p:cNvSpPr>
              <p:nvPr/>
            </p:nvSpPr>
            <p:spPr bwMode="auto">
              <a:xfrm>
                <a:off x="4466" y="1757"/>
                <a:ext cx="54"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X</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77" name="Rectangle 384"/>
              <p:cNvSpPr>
                <a:spLocks noChangeArrowheads="1"/>
              </p:cNvSpPr>
              <p:nvPr/>
            </p:nvSpPr>
            <p:spPr bwMode="auto">
              <a:xfrm>
                <a:off x="4496" y="1757"/>
                <a:ext cx="42"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78" name="Rectangle 385"/>
              <p:cNvSpPr>
                <a:spLocks noChangeArrowheads="1"/>
              </p:cNvSpPr>
              <p:nvPr/>
            </p:nvSpPr>
            <p:spPr bwMode="auto">
              <a:xfrm>
                <a:off x="4514" y="1757"/>
                <a:ext cx="120"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79" name="Freeform 386"/>
              <p:cNvSpPr>
                <a:spLocks/>
              </p:cNvSpPr>
              <p:nvPr/>
            </p:nvSpPr>
            <p:spPr bwMode="auto">
              <a:xfrm>
                <a:off x="3950" y="1755"/>
                <a:ext cx="346" cy="69"/>
              </a:xfrm>
              <a:custGeom>
                <a:avLst/>
                <a:gdLst>
                  <a:gd name="T0" fmla="*/ 830 w 922"/>
                  <a:gd name="T1" fmla="*/ 184 h 184"/>
                  <a:gd name="T2" fmla="*/ 922 w 922"/>
                  <a:gd name="T3" fmla="*/ 92 h 184"/>
                  <a:gd name="T4" fmla="*/ 830 w 922"/>
                  <a:gd name="T5" fmla="*/ 0 h 184"/>
                  <a:gd name="T6" fmla="*/ 830 w 922"/>
                  <a:gd name="T7" fmla="*/ 0 h 184"/>
                  <a:gd name="T8" fmla="*/ 93 w 922"/>
                  <a:gd name="T9" fmla="*/ 0 h 184"/>
                  <a:gd name="T10" fmla="*/ 0 w 922"/>
                  <a:gd name="T11" fmla="*/ 92 h 184"/>
                  <a:gd name="T12" fmla="*/ 93 w 922"/>
                  <a:gd name="T13" fmla="*/ 184 h 184"/>
                  <a:gd name="T14" fmla="*/ 830 w 922"/>
                  <a:gd name="T15" fmla="*/ 184 h 1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2" h="184">
                    <a:moveTo>
                      <a:pt x="830" y="184"/>
                    </a:moveTo>
                    <a:cubicBezTo>
                      <a:pt x="881" y="184"/>
                      <a:pt x="922" y="143"/>
                      <a:pt x="922" y="92"/>
                    </a:cubicBezTo>
                    <a:cubicBezTo>
                      <a:pt x="922" y="41"/>
                      <a:pt x="881" y="0"/>
                      <a:pt x="830" y="0"/>
                    </a:cubicBezTo>
                    <a:lnTo>
                      <a:pt x="830" y="0"/>
                    </a:lnTo>
                    <a:lnTo>
                      <a:pt x="93" y="0"/>
                    </a:lnTo>
                    <a:cubicBezTo>
                      <a:pt x="42" y="0"/>
                      <a:pt x="0" y="41"/>
                      <a:pt x="0" y="92"/>
                    </a:cubicBezTo>
                    <a:cubicBezTo>
                      <a:pt x="0" y="143"/>
                      <a:pt x="42" y="184"/>
                      <a:pt x="93" y="184"/>
                    </a:cubicBezTo>
                    <a:lnTo>
                      <a:pt x="830" y="184"/>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80" name="Freeform 387"/>
              <p:cNvSpPr>
                <a:spLocks/>
              </p:cNvSpPr>
              <p:nvPr/>
            </p:nvSpPr>
            <p:spPr bwMode="auto">
              <a:xfrm>
                <a:off x="3950" y="1755"/>
                <a:ext cx="346" cy="69"/>
              </a:xfrm>
              <a:custGeom>
                <a:avLst/>
                <a:gdLst>
                  <a:gd name="T0" fmla="*/ 830 w 922"/>
                  <a:gd name="T1" fmla="*/ 184 h 184"/>
                  <a:gd name="T2" fmla="*/ 922 w 922"/>
                  <a:gd name="T3" fmla="*/ 92 h 184"/>
                  <a:gd name="T4" fmla="*/ 830 w 922"/>
                  <a:gd name="T5" fmla="*/ 0 h 184"/>
                  <a:gd name="T6" fmla="*/ 830 w 922"/>
                  <a:gd name="T7" fmla="*/ 0 h 184"/>
                  <a:gd name="T8" fmla="*/ 93 w 922"/>
                  <a:gd name="T9" fmla="*/ 0 h 184"/>
                  <a:gd name="T10" fmla="*/ 0 w 922"/>
                  <a:gd name="T11" fmla="*/ 92 h 184"/>
                  <a:gd name="T12" fmla="*/ 93 w 922"/>
                  <a:gd name="T13" fmla="*/ 184 h 184"/>
                  <a:gd name="T14" fmla="*/ 830 w 922"/>
                  <a:gd name="T15" fmla="*/ 184 h 1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2" h="184">
                    <a:moveTo>
                      <a:pt x="830" y="184"/>
                    </a:moveTo>
                    <a:cubicBezTo>
                      <a:pt x="881" y="184"/>
                      <a:pt x="922" y="143"/>
                      <a:pt x="922" y="92"/>
                    </a:cubicBezTo>
                    <a:cubicBezTo>
                      <a:pt x="922" y="41"/>
                      <a:pt x="881" y="0"/>
                      <a:pt x="830" y="0"/>
                    </a:cubicBezTo>
                    <a:lnTo>
                      <a:pt x="830" y="0"/>
                    </a:lnTo>
                    <a:lnTo>
                      <a:pt x="93" y="0"/>
                    </a:lnTo>
                    <a:cubicBezTo>
                      <a:pt x="42" y="0"/>
                      <a:pt x="0" y="41"/>
                      <a:pt x="0" y="92"/>
                    </a:cubicBezTo>
                    <a:cubicBezTo>
                      <a:pt x="0" y="143"/>
                      <a:pt x="42" y="184"/>
                      <a:pt x="93" y="184"/>
                    </a:cubicBezTo>
                    <a:lnTo>
                      <a:pt x="830" y="184"/>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81" name="Rectangle 388"/>
              <p:cNvSpPr>
                <a:spLocks noChangeArrowheads="1"/>
              </p:cNvSpPr>
              <p:nvPr/>
            </p:nvSpPr>
            <p:spPr bwMode="auto">
              <a:xfrm>
                <a:off x="4022" y="1757"/>
                <a:ext cx="120"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RLS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82" name="Rectangle 389"/>
              <p:cNvSpPr>
                <a:spLocks noChangeArrowheads="1"/>
              </p:cNvSpPr>
              <p:nvPr/>
            </p:nvSpPr>
            <p:spPr bwMode="auto">
              <a:xfrm>
                <a:off x="4112" y="1757"/>
                <a:ext cx="42"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83" name="Rectangle 390"/>
              <p:cNvSpPr>
                <a:spLocks noChangeArrowheads="1"/>
              </p:cNvSpPr>
              <p:nvPr/>
            </p:nvSpPr>
            <p:spPr bwMode="auto">
              <a:xfrm>
                <a:off x="4130" y="1757"/>
                <a:ext cx="120"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84" name="Freeform 391"/>
              <p:cNvSpPr>
                <a:spLocks/>
              </p:cNvSpPr>
              <p:nvPr/>
            </p:nvSpPr>
            <p:spPr bwMode="auto">
              <a:xfrm>
                <a:off x="1164" y="2135"/>
                <a:ext cx="864" cy="115"/>
              </a:xfrm>
              <a:custGeom>
                <a:avLst/>
                <a:gdLst>
                  <a:gd name="T0" fmla="*/ 2150 w 2304"/>
                  <a:gd name="T1" fmla="*/ 307 h 307"/>
                  <a:gd name="T2" fmla="*/ 2304 w 2304"/>
                  <a:gd name="T3" fmla="*/ 153 h 307"/>
                  <a:gd name="T4" fmla="*/ 2150 w 2304"/>
                  <a:gd name="T5" fmla="*/ 0 h 307"/>
                  <a:gd name="T6" fmla="*/ 2150 w 2304"/>
                  <a:gd name="T7" fmla="*/ 0 h 307"/>
                  <a:gd name="T8" fmla="*/ 154 w 2304"/>
                  <a:gd name="T9" fmla="*/ 0 h 307"/>
                  <a:gd name="T10" fmla="*/ 0 w 2304"/>
                  <a:gd name="T11" fmla="*/ 153 h 307"/>
                  <a:gd name="T12" fmla="*/ 154 w 2304"/>
                  <a:gd name="T13" fmla="*/ 307 h 307"/>
                  <a:gd name="T14" fmla="*/ 2150 w 2304"/>
                  <a:gd name="T15" fmla="*/ 307 h 3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04" h="307">
                    <a:moveTo>
                      <a:pt x="2150" y="307"/>
                    </a:moveTo>
                    <a:cubicBezTo>
                      <a:pt x="2235" y="307"/>
                      <a:pt x="2304" y="238"/>
                      <a:pt x="2304" y="153"/>
                    </a:cubicBezTo>
                    <a:cubicBezTo>
                      <a:pt x="2304" y="69"/>
                      <a:pt x="2235" y="0"/>
                      <a:pt x="2150" y="0"/>
                    </a:cubicBezTo>
                    <a:lnTo>
                      <a:pt x="2150" y="0"/>
                    </a:lnTo>
                    <a:lnTo>
                      <a:pt x="154" y="0"/>
                    </a:lnTo>
                    <a:cubicBezTo>
                      <a:pt x="69" y="0"/>
                      <a:pt x="0" y="69"/>
                      <a:pt x="0" y="153"/>
                    </a:cubicBezTo>
                    <a:cubicBezTo>
                      <a:pt x="0" y="238"/>
                      <a:pt x="69" y="307"/>
                      <a:pt x="154" y="307"/>
                    </a:cubicBezTo>
                    <a:lnTo>
                      <a:pt x="2150" y="30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85" name="Freeform 392"/>
              <p:cNvSpPr>
                <a:spLocks/>
              </p:cNvSpPr>
              <p:nvPr/>
            </p:nvSpPr>
            <p:spPr bwMode="auto">
              <a:xfrm>
                <a:off x="1164" y="2135"/>
                <a:ext cx="864" cy="115"/>
              </a:xfrm>
              <a:custGeom>
                <a:avLst/>
                <a:gdLst>
                  <a:gd name="T0" fmla="*/ 2150 w 2304"/>
                  <a:gd name="T1" fmla="*/ 307 h 307"/>
                  <a:gd name="T2" fmla="*/ 2304 w 2304"/>
                  <a:gd name="T3" fmla="*/ 153 h 307"/>
                  <a:gd name="T4" fmla="*/ 2150 w 2304"/>
                  <a:gd name="T5" fmla="*/ 0 h 307"/>
                  <a:gd name="T6" fmla="*/ 2150 w 2304"/>
                  <a:gd name="T7" fmla="*/ 0 h 307"/>
                  <a:gd name="T8" fmla="*/ 154 w 2304"/>
                  <a:gd name="T9" fmla="*/ 0 h 307"/>
                  <a:gd name="T10" fmla="*/ 0 w 2304"/>
                  <a:gd name="T11" fmla="*/ 153 h 307"/>
                  <a:gd name="T12" fmla="*/ 154 w 2304"/>
                  <a:gd name="T13" fmla="*/ 307 h 307"/>
                  <a:gd name="T14" fmla="*/ 2150 w 2304"/>
                  <a:gd name="T15" fmla="*/ 307 h 3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04" h="307">
                    <a:moveTo>
                      <a:pt x="2150" y="307"/>
                    </a:moveTo>
                    <a:cubicBezTo>
                      <a:pt x="2235" y="307"/>
                      <a:pt x="2304" y="238"/>
                      <a:pt x="2304" y="153"/>
                    </a:cubicBezTo>
                    <a:cubicBezTo>
                      <a:pt x="2304" y="69"/>
                      <a:pt x="2235" y="0"/>
                      <a:pt x="2150" y="0"/>
                    </a:cubicBezTo>
                    <a:lnTo>
                      <a:pt x="2150" y="0"/>
                    </a:lnTo>
                    <a:lnTo>
                      <a:pt x="154" y="0"/>
                    </a:lnTo>
                    <a:cubicBezTo>
                      <a:pt x="69" y="0"/>
                      <a:pt x="0" y="69"/>
                      <a:pt x="0" y="153"/>
                    </a:cubicBezTo>
                    <a:cubicBezTo>
                      <a:pt x="0" y="238"/>
                      <a:pt x="69" y="307"/>
                      <a:pt x="154" y="307"/>
                    </a:cubicBezTo>
                    <a:lnTo>
                      <a:pt x="2150" y="307"/>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86" name="Rectangle 393"/>
              <p:cNvSpPr>
                <a:spLocks noChangeArrowheads="1"/>
              </p:cNvSpPr>
              <p:nvPr/>
            </p:nvSpPr>
            <p:spPr bwMode="auto">
              <a:xfrm>
                <a:off x="1346" y="2135"/>
                <a:ext cx="318"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MCPS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87" name="Rectangle 394"/>
              <p:cNvSpPr>
                <a:spLocks noChangeArrowheads="1"/>
              </p:cNvSpPr>
              <p:nvPr/>
            </p:nvSpPr>
            <p:spPr bwMode="auto">
              <a:xfrm>
                <a:off x="1622" y="2135"/>
                <a:ext cx="7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88" name="Rectangle 395"/>
              <p:cNvSpPr>
                <a:spLocks noChangeArrowheads="1"/>
              </p:cNvSpPr>
              <p:nvPr/>
            </p:nvSpPr>
            <p:spPr bwMode="auto">
              <a:xfrm>
                <a:off x="1652" y="2135"/>
                <a:ext cx="23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89" name="Freeform 396"/>
              <p:cNvSpPr>
                <a:spLocks/>
              </p:cNvSpPr>
              <p:nvPr/>
            </p:nvSpPr>
            <p:spPr bwMode="auto">
              <a:xfrm>
                <a:off x="3209" y="2135"/>
                <a:ext cx="864" cy="115"/>
              </a:xfrm>
              <a:custGeom>
                <a:avLst/>
                <a:gdLst>
                  <a:gd name="T0" fmla="*/ 2150 w 2304"/>
                  <a:gd name="T1" fmla="*/ 307 h 307"/>
                  <a:gd name="T2" fmla="*/ 2304 w 2304"/>
                  <a:gd name="T3" fmla="*/ 153 h 307"/>
                  <a:gd name="T4" fmla="*/ 2150 w 2304"/>
                  <a:gd name="T5" fmla="*/ 0 h 307"/>
                  <a:gd name="T6" fmla="*/ 153 w 2304"/>
                  <a:gd name="T7" fmla="*/ 0 h 307"/>
                  <a:gd name="T8" fmla="*/ 0 w 2304"/>
                  <a:gd name="T9" fmla="*/ 153 h 307"/>
                  <a:gd name="T10" fmla="*/ 153 w 2304"/>
                  <a:gd name="T11" fmla="*/ 307 h 307"/>
                  <a:gd name="T12" fmla="*/ 2150 w 2304"/>
                  <a:gd name="T13" fmla="*/ 307 h 307"/>
                </a:gdLst>
                <a:ahLst/>
                <a:cxnLst>
                  <a:cxn ang="0">
                    <a:pos x="T0" y="T1"/>
                  </a:cxn>
                  <a:cxn ang="0">
                    <a:pos x="T2" y="T3"/>
                  </a:cxn>
                  <a:cxn ang="0">
                    <a:pos x="T4" y="T5"/>
                  </a:cxn>
                  <a:cxn ang="0">
                    <a:pos x="T6" y="T7"/>
                  </a:cxn>
                  <a:cxn ang="0">
                    <a:pos x="T8" y="T9"/>
                  </a:cxn>
                  <a:cxn ang="0">
                    <a:pos x="T10" y="T11"/>
                  </a:cxn>
                  <a:cxn ang="0">
                    <a:pos x="T12" y="T13"/>
                  </a:cxn>
                </a:cxnLst>
                <a:rect l="0" t="0" r="r" b="b"/>
                <a:pathLst>
                  <a:path w="2304" h="307">
                    <a:moveTo>
                      <a:pt x="2150" y="307"/>
                    </a:moveTo>
                    <a:cubicBezTo>
                      <a:pt x="2235" y="307"/>
                      <a:pt x="2304" y="238"/>
                      <a:pt x="2304" y="153"/>
                    </a:cubicBezTo>
                    <a:cubicBezTo>
                      <a:pt x="2304" y="69"/>
                      <a:pt x="2235" y="0"/>
                      <a:pt x="2150" y="0"/>
                    </a:cubicBezTo>
                    <a:lnTo>
                      <a:pt x="153" y="0"/>
                    </a:lnTo>
                    <a:cubicBezTo>
                      <a:pt x="69" y="0"/>
                      <a:pt x="0" y="69"/>
                      <a:pt x="0" y="153"/>
                    </a:cubicBezTo>
                    <a:cubicBezTo>
                      <a:pt x="0" y="238"/>
                      <a:pt x="69" y="307"/>
                      <a:pt x="153" y="307"/>
                    </a:cubicBezTo>
                    <a:lnTo>
                      <a:pt x="2150" y="30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0" name="Freeform 397"/>
              <p:cNvSpPr>
                <a:spLocks/>
              </p:cNvSpPr>
              <p:nvPr/>
            </p:nvSpPr>
            <p:spPr bwMode="auto">
              <a:xfrm>
                <a:off x="3209" y="2135"/>
                <a:ext cx="864" cy="115"/>
              </a:xfrm>
              <a:custGeom>
                <a:avLst/>
                <a:gdLst>
                  <a:gd name="T0" fmla="*/ 2150 w 2304"/>
                  <a:gd name="T1" fmla="*/ 307 h 307"/>
                  <a:gd name="T2" fmla="*/ 2304 w 2304"/>
                  <a:gd name="T3" fmla="*/ 153 h 307"/>
                  <a:gd name="T4" fmla="*/ 2150 w 2304"/>
                  <a:gd name="T5" fmla="*/ 0 h 307"/>
                  <a:gd name="T6" fmla="*/ 153 w 2304"/>
                  <a:gd name="T7" fmla="*/ 0 h 307"/>
                  <a:gd name="T8" fmla="*/ 0 w 2304"/>
                  <a:gd name="T9" fmla="*/ 153 h 307"/>
                  <a:gd name="T10" fmla="*/ 153 w 2304"/>
                  <a:gd name="T11" fmla="*/ 307 h 307"/>
                  <a:gd name="T12" fmla="*/ 2150 w 2304"/>
                  <a:gd name="T13" fmla="*/ 307 h 307"/>
                </a:gdLst>
                <a:ahLst/>
                <a:cxnLst>
                  <a:cxn ang="0">
                    <a:pos x="T0" y="T1"/>
                  </a:cxn>
                  <a:cxn ang="0">
                    <a:pos x="T2" y="T3"/>
                  </a:cxn>
                  <a:cxn ang="0">
                    <a:pos x="T4" y="T5"/>
                  </a:cxn>
                  <a:cxn ang="0">
                    <a:pos x="T6" y="T7"/>
                  </a:cxn>
                  <a:cxn ang="0">
                    <a:pos x="T8" y="T9"/>
                  </a:cxn>
                  <a:cxn ang="0">
                    <a:pos x="T10" y="T11"/>
                  </a:cxn>
                  <a:cxn ang="0">
                    <a:pos x="T12" y="T13"/>
                  </a:cxn>
                </a:cxnLst>
                <a:rect l="0" t="0" r="r" b="b"/>
                <a:pathLst>
                  <a:path w="2304" h="307">
                    <a:moveTo>
                      <a:pt x="2150" y="307"/>
                    </a:moveTo>
                    <a:cubicBezTo>
                      <a:pt x="2235" y="307"/>
                      <a:pt x="2304" y="238"/>
                      <a:pt x="2304" y="153"/>
                    </a:cubicBezTo>
                    <a:cubicBezTo>
                      <a:pt x="2304" y="69"/>
                      <a:pt x="2235" y="0"/>
                      <a:pt x="2150" y="0"/>
                    </a:cubicBezTo>
                    <a:lnTo>
                      <a:pt x="153" y="0"/>
                    </a:lnTo>
                    <a:cubicBezTo>
                      <a:pt x="69" y="0"/>
                      <a:pt x="0" y="69"/>
                      <a:pt x="0" y="153"/>
                    </a:cubicBezTo>
                    <a:cubicBezTo>
                      <a:pt x="0" y="238"/>
                      <a:pt x="69" y="307"/>
                      <a:pt x="153" y="307"/>
                    </a:cubicBezTo>
                    <a:lnTo>
                      <a:pt x="2150" y="307"/>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91" name="Rectangle 398"/>
              <p:cNvSpPr>
                <a:spLocks noChangeArrowheads="1"/>
              </p:cNvSpPr>
              <p:nvPr/>
            </p:nvSpPr>
            <p:spPr bwMode="auto">
              <a:xfrm>
                <a:off x="3392" y="2135"/>
                <a:ext cx="318"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MLME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92" name="Rectangle 399"/>
              <p:cNvSpPr>
                <a:spLocks noChangeArrowheads="1"/>
              </p:cNvSpPr>
              <p:nvPr/>
            </p:nvSpPr>
            <p:spPr bwMode="auto">
              <a:xfrm>
                <a:off x="3668" y="2135"/>
                <a:ext cx="7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93" name="Rectangle 400"/>
              <p:cNvSpPr>
                <a:spLocks noChangeArrowheads="1"/>
              </p:cNvSpPr>
              <p:nvPr/>
            </p:nvSpPr>
            <p:spPr bwMode="auto">
              <a:xfrm>
                <a:off x="3698" y="2135"/>
                <a:ext cx="23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94" name="Rectangle 401"/>
              <p:cNvSpPr>
                <a:spLocks noChangeArrowheads="1"/>
              </p:cNvSpPr>
              <p:nvPr/>
            </p:nvSpPr>
            <p:spPr bwMode="auto">
              <a:xfrm>
                <a:off x="440" y="2189"/>
                <a:ext cx="408" cy="1704"/>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2450" name="Picture 40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4" y="2192"/>
                <a:ext cx="403" cy="1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95" name="Rectangle 403"/>
              <p:cNvSpPr>
                <a:spLocks noChangeArrowheads="1"/>
              </p:cNvSpPr>
              <p:nvPr/>
            </p:nvSpPr>
            <p:spPr bwMode="auto">
              <a:xfrm>
                <a:off x="440" y="2189"/>
                <a:ext cx="408" cy="1704"/>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96" name="Rectangle 404"/>
              <p:cNvSpPr>
                <a:spLocks noChangeArrowheads="1"/>
              </p:cNvSpPr>
              <p:nvPr/>
            </p:nvSpPr>
            <p:spPr bwMode="auto">
              <a:xfrm>
                <a:off x="444" y="2192"/>
                <a:ext cx="403" cy="1699"/>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97" name="Rectangle 405"/>
              <p:cNvSpPr>
                <a:spLocks noChangeArrowheads="1"/>
              </p:cNvSpPr>
              <p:nvPr/>
            </p:nvSpPr>
            <p:spPr bwMode="auto">
              <a:xfrm>
                <a:off x="4695" y="1263"/>
                <a:ext cx="386" cy="526"/>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98" name="Rectangle 406"/>
              <p:cNvSpPr>
                <a:spLocks noChangeArrowheads="1"/>
              </p:cNvSpPr>
              <p:nvPr/>
            </p:nvSpPr>
            <p:spPr bwMode="auto">
              <a:xfrm>
                <a:off x="4695" y="1263"/>
                <a:ext cx="386" cy="526"/>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0" name="Rectangle 408"/>
            <p:cNvSpPr>
              <a:spLocks noChangeArrowheads="1"/>
            </p:cNvSpPr>
            <p:nvPr/>
          </p:nvSpPr>
          <p:spPr bwMode="auto">
            <a:xfrm>
              <a:off x="7670791" y="2170106"/>
              <a:ext cx="114299"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409"/>
            <p:cNvSpPr>
              <a:spLocks noChangeArrowheads="1"/>
            </p:cNvSpPr>
            <p:nvPr/>
          </p:nvSpPr>
          <p:spPr bwMode="auto">
            <a:xfrm>
              <a:off x="7718416" y="2170106"/>
              <a:ext cx="114299"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410"/>
            <p:cNvSpPr>
              <a:spLocks noChangeArrowheads="1"/>
            </p:cNvSpPr>
            <p:nvPr/>
          </p:nvSpPr>
          <p:spPr bwMode="auto">
            <a:xfrm>
              <a:off x="7775566" y="2170106"/>
              <a:ext cx="133350"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411"/>
            <p:cNvSpPr>
              <a:spLocks noChangeArrowheads="1"/>
            </p:cNvSpPr>
            <p:nvPr/>
          </p:nvSpPr>
          <p:spPr bwMode="auto">
            <a:xfrm>
              <a:off x="7575540" y="2293931"/>
              <a:ext cx="85725"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412"/>
            <p:cNvSpPr>
              <a:spLocks noChangeArrowheads="1"/>
            </p:cNvSpPr>
            <p:nvPr/>
          </p:nvSpPr>
          <p:spPr bwMode="auto">
            <a:xfrm>
              <a:off x="7604115" y="2293931"/>
              <a:ext cx="361950"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Layer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413"/>
            <p:cNvSpPr>
              <a:spLocks noChangeArrowheads="1"/>
            </p:cNvSpPr>
            <p:nvPr/>
          </p:nvSpPr>
          <p:spPr bwMode="auto">
            <a:xfrm>
              <a:off x="7889865" y="2293931"/>
              <a:ext cx="142874"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2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414"/>
            <p:cNvSpPr>
              <a:spLocks noChangeArrowheads="1"/>
            </p:cNvSpPr>
            <p:nvPr/>
          </p:nvSpPr>
          <p:spPr bwMode="auto">
            <a:xfrm>
              <a:off x="7566016" y="2417755"/>
              <a:ext cx="438150"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Routing</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415"/>
            <p:cNvSpPr>
              <a:spLocks noChangeArrowheads="1"/>
            </p:cNvSpPr>
            <p:nvPr/>
          </p:nvSpPr>
          <p:spPr bwMode="auto">
            <a:xfrm>
              <a:off x="7918440" y="2417755"/>
              <a:ext cx="85725"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416"/>
            <p:cNvSpPr>
              <a:spLocks noChangeArrowheads="1"/>
            </p:cNvSpPr>
            <p:nvPr/>
          </p:nvSpPr>
          <p:spPr bwMode="auto">
            <a:xfrm>
              <a:off x="7537441" y="2541580"/>
              <a:ext cx="85725"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417"/>
            <p:cNvSpPr>
              <a:spLocks noChangeArrowheads="1"/>
            </p:cNvSpPr>
            <p:nvPr/>
          </p:nvSpPr>
          <p:spPr bwMode="auto">
            <a:xfrm>
              <a:off x="7566016" y="2541580"/>
              <a:ext cx="476249"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418"/>
            <p:cNvSpPr>
              <a:spLocks noChangeArrowheads="1"/>
            </p:cNvSpPr>
            <p:nvPr/>
          </p:nvSpPr>
          <p:spPr bwMode="auto">
            <a:xfrm>
              <a:off x="7947015" y="2541580"/>
              <a:ext cx="85725"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Freeform 419"/>
            <p:cNvSpPr>
              <a:spLocks/>
            </p:cNvSpPr>
            <p:nvPr/>
          </p:nvSpPr>
          <p:spPr bwMode="auto">
            <a:xfrm>
              <a:off x="7494579" y="1958969"/>
              <a:ext cx="525462" cy="103188"/>
            </a:xfrm>
            <a:custGeom>
              <a:avLst/>
              <a:gdLst>
                <a:gd name="T0" fmla="*/ 796 w 883"/>
                <a:gd name="T1" fmla="*/ 174 h 174"/>
                <a:gd name="T2" fmla="*/ 883 w 883"/>
                <a:gd name="T3" fmla="*/ 87 h 174"/>
                <a:gd name="T4" fmla="*/ 796 w 883"/>
                <a:gd name="T5" fmla="*/ 0 h 174"/>
                <a:gd name="T6" fmla="*/ 87 w 883"/>
                <a:gd name="T7" fmla="*/ 0 h 174"/>
                <a:gd name="T8" fmla="*/ 0 w 883"/>
                <a:gd name="T9" fmla="*/ 87 h 174"/>
                <a:gd name="T10" fmla="*/ 87 w 883"/>
                <a:gd name="T11" fmla="*/ 174 h 174"/>
                <a:gd name="T12" fmla="*/ 796 w 883"/>
                <a:gd name="T13" fmla="*/ 174 h 174"/>
              </a:gdLst>
              <a:ahLst/>
              <a:cxnLst>
                <a:cxn ang="0">
                  <a:pos x="T0" y="T1"/>
                </a:cxn>
                <a:cxn ang="0">
                  <a:pos x="T2" y="T3"/>
                </a:cxn>
                <a:cxn ang="0">
                  <a:pos x="T4" y="T5"/>
                </a:cxn>
                <a:cxn ang="0">
                  <a:pos x="T6" y="T7"/>
                </a:cxn>
                <a:cxn ang="0">
                  <a:pos x="T8" y="T9"/>
                </a:cxn>
                <a:cxn ang="0">
                  <a:pos x="T10" y="T11"/>
                </a:cxn>
                <a:cxn ang="0">
                  <a:pos x="T12" y="T13"/>
                </a:cxn>
              </a:cxnLst>
              <a:rect l="0" t="0" r="r" b="b"/>
              <a:pathLst>
                <a:path w="883" h="174">
                  <a:moveTo>
                    <a:pt x="796" y="174"/>
                  </a:moveTo>
                  <a:cubicBezTo>
                    <a:pt x="844" y="174"/>
                    <a:pt x="883" y="135"/>
                    <a:pt x="883" y="87"/>
                  </a:cubicBezTo>
                  <a:cubicBezTo>
                    <a:pt x="883" y="39"/>
                    <a:pt x="844" y="0"/>
                    <a:pt x="796" y="0"/>
                  </a:cubicBezTo>
                  <a:lnTo>
                    <a:pt x="87" y="0"/>
                  </a:lnTo>
                  <a:cubicBezTo>
                    <a:pt x="39" y="0"/>
                    <a:pt x="0" y="39"/>
                    <a:pt x="0" y="87"/>
                  </a:cubicBezTo>
                  <a:cubicBezTo>
                    <a:pt x="0" y="135"/>
                    <a:pt x="39" y="174"/>
                    <a:pt x="87" y="174"/>
                  </a:cubicBezTo>
                  <a:lnTo>
                    <a:pt x="796" y="174"/>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420"/>
            <p:cNvSpPr>
              <a:spLocks/>
            </p:cNvSpPr>
            <p:nvPr/>
          </p:nvSpPr>
          <p:spPr bwMode="auto">
            <a:xfrm>
              <a:off x="7494579" y="1958969"/>
              <a:ext cx="525462" cy="103188"/>
            </a:xfrm>
            <a:custGeom>
              <a:avLst/>
              <a:gdLst>
                <a:gd name="T0" fmla="*/ 796 w 883"/>
                <a:gd name="T1" fmla="*/ 174 h 174"/>
                <a:gd name="T2" fmla="*/ 883 w 883"/>
                <a:gd name="T3" fmla="*/ 87 h 174"/>
                <a:gd name="T4" fmla="*/ 796 w 883"/>
                <a:gd name="T5" fmla="*/ 0 h 174"/>
                <a:gd name="T6" fmla="*/ 87 w 883"/>
                <a:gd name="T7" fmla="*/ 0 h 174"/>
                <a:gd name="T8" fmla="*/ 0 w 883"/>
                <a:gd name="T9" fmla="*/ 87 h 174"/>
                <a:gd name="T10" fmla="*/ 87 w 883"/>
                <a:gd name="T11" fmla="*/ 174 h 174"/>
                <a:gd name="T12" fmla="*/ 796 w 883"/>
                <a:gd name="T13" fmla="*/ 174 h 174"/>
              </a:gdLst>
              <a:ahLst/>
              <a:cxnLst>
                <a:cxn ang="0">
                  <a:pos x="T0" y="T1"/>
                </a:cxn>
                <a:cxn ang="0">
                  <a:pos x="T2" y="T3"/>
                </a:cxn>
                <a:cxn ang="0">
                  <a:pos x="T4" y="T5"/>
                </a:cxn>
                <a:cxn ang="0">
                  <a:pos x="T6" y="T7"/>
                </a:cxn>
                <a:cxn ang="0">
                  <a:pos x="T8" y="T9"/>
                </a:cxn>
                <a:cxn ang="0">
                  <a:pos x="T10" y="T11"/>
                </a:cxn>
                <a:cxn ang="0">
                  <a:pos x="T12" y="T13"/>
                </a:cxn>
              </a:cxnLst>
              <a:rect l="0" t="0" r="r" b="b"/>
              <a:pathLst>
                <a:path w="883" h="174">
                  <a:moveTo>
                    <a:pt x="796" y="174"/>
                  </a:moveTo>
                  <a:cubicBezTo>
                    <a:pt x="844" y="174"/>
                    <a:pt x="883" y="135"/>
                    <a:pt x="883" y="87"/>
                  </a:cubicBezTo>
                  <a:cubicBezTo>
                    <a:pt x="883" y="39"/>
                    <a:pt x="844" y="0"/>
                    <a:pt x="796" y="0"/>
                  </a:cubicBezTo>
                  <a:lnTo>
                    <a:pt x="87" y="0"/>
                  </a:lnTo>
                  <a:cubicBezTo>
                    <a:pt x="39" y="0"/>
                    <a:pt x="0" y="39"/>
                    <a:pt x="0" y="87"/>
                  </a:cubicBezTo>
                  <a:cubicBezTo>
                    <a:pt x="0" y="135"/>
                    <a:pt x="39" y="174"/>
                    <a:pt x="87" y="174"/>
                  </a:cubicBezTo>
                  <a:lnTo>
                    <a:pt x="796" y="174"/>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421"/>
            <p:cNvSpPr>
              <a:spLocks noChangeArrowheads="1"/>
            </p:cNvSpPr>
            <p:nvPr/>
          </p:nvSpPr>
          <p:spPr bwMode="auto">
            <a:xfrm>
              <a:off x="7594591" y="1960557"/>
              <a:ext cx="8572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422"/>
            <p:cNvSpPr>
              <a:spLocks noChangeArrowheads="1"/>
            </p:cNvSpPr>
            <p:nvPr/>
          </p:nvSpPr>
          <p:spPr bwMode="auto">
            <a:xfrm>
              <a:off x="7642216" y="1960557"/>
              <a:ext cx="8572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423"/>
            <p:cNvSpPr>
              <a:spLocks noChangeArrowheads="1"/>
            </p:cNvSpPr>
            <p:nvPr/>
          </p:nvSpPr>
          <p:spPr bwMode="auto">
            <a:xfrm>
              <a:off x="7680315" y="1960557"/>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424"/>
            <p:cNvSpPr>
              <a:spLocks noChangeArrowheads="1"/>
            </p:cNvSpPr>
            <p:nvPr/>
          </p:nvSpPr>
          <p:spPr bwMode="auto">
            <a:xfrm>
              <a:off x="7737465" y="1960557"/>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425"/>
            <p:cNvSpPr>
              <a:spLocks noChangeArrowheads="1"/>
            </p:cNvSpPr>
            <p:nvPr/>
          </p:nvSpPr>
          <p:spPr bwMode="auto">
            <a:xfrm>
              <a:off x="7766041" y="1960557"/>
              <a:ext cx="190499"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Freeform 426"/>
            <p:cNvSpPr>
              <a:spLocks/>
            </p:cNvSpPr>
            <p:nvPr/>
          </p:nvSpPr>
          <p:spPr bwMode="auto">
            <a:xfrm>
              <a:off x="7494579" y="2789228"/>
              <a:ext cx="525462" cy="103188"/>
            </a:xfrm>
            <a:custGeom>
              <a:avLst/>
              <a:gdLst>
                <a:gd name="T0" fmla="*/ 796 w 883"/>
                <a:gd name="T1" fmla="*/ 174 h 174"/>
                <a:gd name="T2" fmla="*/ 883 w 883"/>
                <a:gd name="T3" fmla="*/ 87 h 174"/>
                <a:gd name="T4" fmla="*/ 796 w 883"/>
                <a:gd name="T5" fmla="*/ 0 h 174"/>
                <a:gd name="T6" fmla="*/ 87 w 883"/>
                <a:gd name="T7" fmla="*/ 0 h 174"/>
                <a:gd name="T8" fmla="*/ 0 w 883"/>
                <a:gd name="T9" fmla="*/ 87 h 174"/>
                <a:gd name="T10" fmla="*/ 87 w 883"/>
                <a:gd name="T11" fmla="*/ 174 h 174"/>
                <a:gd name="T12" fmla="*/ 796 w 883"/>
                <a:gd name="T13" fmla="*/ 174 h 174"/>
              </a:gdLst>
              <a:ahLst/>
              <a:cxnLst>
                <a:cxn ang="0">
                  <a:pos x="T0" y="T1"/>
                </a:cxn>
                <a:cxn ang="0">
                  <a:pos x="T2" y="T3"/>
                </a:cxn>
                <a:cxn ang="0">
                  <a:pos x="T4" y="T5"/>
                </a:cxn>
                <a:cxn ang="0">
                  <a:pos x="T6" y="T7"/>
                </a:cxn>
                <a:cxn ang="0">
                  <a:pos x="T8" y="T9"/>
                </a:cxn>
                <a:cxn ang="0">
                  <a:pos x="T10" y="T11"/>
                </a:cxn>
                <a:cxn ang="0">
                  <a:pos x="T12" y="T13"/>
                </a:cxn>
              </a:cxnLst>
              <a:rect l="0" t="0" r="r" b="b"/>
              <a:pathLst>
                <a:path w="883" h="174">
                  <a:moveTo>
                    <a:pt x="796" y="174"/>
                  </a:moveTo>
                  <a:cubicBezTo>
                    <a:pt x="844" y="174"/>
                    <a:pt x="883" y="135"/>
                    <a:pt x="883" y="87"/>
                  </a:cubicBezTo>
                  <a:cubicBezTo>
                    <a:pt x="883" y="39"/>
                    <a:pt x="844" y="0"/>
                    <a:pt x="796" y="0"/>
                  </a:cubicBezTo>
                  <a:lnTo>
                    <a:pt x="87" y="0"/>
                  </a:lnTo>
                  <a:cubicBezTo>
                    <a:pt x="39" y="0"/>
                    <a:pt x="0" y="39"/>
                    <a:pt x="0" y="87"/>
                  </a:cubicBezTo>
                  <a:cubicBezTo>
                    <a:pt x="0" y="135"/>
                    <a:pt x="39" y="174"/>
                    <a:pt x="87" y="174"/>
                  </a:cubicBezTo>
                  <a:lnTo>
                    <a:pt x="796" y="174"/>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427"/>
            <p:cNvSpPr>
              <a:spLocks/>
            </p:cNvSpPr>
            <p:nvPr/>
          </p:nvSpPr>
          <p:spPr bwMode="auto">
            <a:xfrm>
              <a:off x="7494579" y="2789228"/>
              <a:ext cx="525462" cy="103188"/>
            </a:xfrm>
            <a:custGeom>
              <a:avLst/>
              <a:gdLst>
                <a:gd name="T0" fmla="*/ 796 w 883"/>
                <a:gd name="T1" fmla="*/ 174 h 174"/>
                <a:gd name="T2" fmla="*/ 883 w 883"/>
                <a:gd name="T3" fmla="*/ 87 h 174"/>
                <a:gd name="T4" fmla="*/ 796 w 883"/>
                <a:gd name="T5" fmla="*/ 0 h 174"/>
                <a:gd name="T6" fmla="*/ 87 w 883"/>
                <a:gd name="T7" fmla="*/ 0 h 174"/>
                <a:gd name="T8" fmla="*/ 0 w 883"/>
                <a:gd name="T9" fmla="*/ 87 h 174"/>
                <a:gd name="T10" fmla="*/ 87 w 883"/>
                <a:gd name="T11" fmla="*/ 174 h 174"/>
                <a:gd name="T12" fmla="*/ 796 w 883"/>
                <a:gd name="T13" fmla="*/ 174 h 174"/>
              </a:gdLst>
              <a:ahLst/>
              <a:cxnLst>
                <a:cxn ang="0">
                  <a:pos x="T0" y="T1"/>
                </a:cxn>
                <a:cxn ang="0">
                  <a:pos x="T2" y="T3"/>
                </a:cxn>
                <a:cxn ang="0">
                  <a:pos x="T4" y="T5"/>
                </a:cxn>
                <a:cxn ang="0">
                  <a:pos x="T6" y="T7"/>
                </a:cxn>
                <a:cxn ang="0">
                  <a:pos x="T8" y="T9"/>
                </a:cxn>
                <a:cxn ang="0">
                  <a:pos x="T10" y="T11"/>
                </a:cxn>
                <a:cxn ang="0">
                  <a:pos x="T12" y="T13"/>
                </a:cxn>
              </a:cxnLst>
              <a:rect l="0" t="0" r="r" b="b"/>
              <a:pathLst>
                <a:path w="883" h="174">
                  <a:moveTo>
                    <a:pt x="796" y="174"/>
                  </a:moveTo>
                  <a:cubicBezTo>
                    <a:pt x="844" y="174"/>
                    <a:pt x="883" y="135"/>
                    <a:pt x="883" y="87"/>
                  </a:cubicBezTo>
                  <a:cubicBezTo>
                    <a:pt x="883" y="39"/>
                    <a:pt x="844" y="0"/>
                    <a:pt x="796" y="0"/>
                  </a:cubicBezTo>
                  <a:lnTo>
                    <a:pt x="87" y="0"/>
                  </a:lnTo>
                  <a:cubicBezTo>
                    <a:pt x="39" y="0"/>
                    <a:pt x="0" y="39"/>
                    <a:pt x="0" y="87"/>
                  </a:cubicBezTo>
                  <a:cubicBezTo>
                    <a:pt x="0" y="135"/>
                    <a:pt x="39" y="174"/>
                    <a:pt x="87" y="174"/>
                  </a:cubicBezTo>
                  <a:lnTo>
                    <a:pt x="796" y="174"/>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428"/>
            <p:cNvSpPr>
              <a:spLocks noChangeArrowheads="1"/>
            </p:cNvSpPr>
            <p:nvPr/>
          </p:nvSpPr>
          <p:spPr bwMode="auto">
            <a:xfrm>
              <a:off x="7594591" y="2789228"/>
              <a:ext cx="8572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429"/>
            <p:cNvSpPr>
              <a:spLocks noChangeArrowheads="1"/>
            </p:cNvSpPr>
            <p:nvPr/>
          </p:nvSpPr>
          <p:spPr bwMode="auto">
            <a:xfrm>
              <a:off x="7642216" y="2789228"/>
              <a:ext cx="8572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8" name="Rectangle 430"/>
            <p:cNvSpPr>
              <a:spLocks noChangeArrowheads="1"/>
            </p:cNvSpPr>
            <p:nvPr/>
          </p:nvSpPr>
          <p:spPr bwMode="auto">
            <a:xfrm>
              <a:off x="7680315" y="2789228"/>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9" name="Rectangle 431"/>
            <p:cNvSpPr>
              <a:spLocks noChangeArrowheads="1"/>
            </p:cNvSpPr>
            <p:nvPr/>
          </p:nvSpPr>
          <p:spPr bwMode="auto">
            <a:xfrm>
              <a:off x="7737465" y="2789228"/>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1" name="Rectangle 432"/>
            <p:cNvSpPr>
              <a:spLocks noChangeArrowheads="1"/>
            </p:cNvSpPr>
            <p:nvPr/>
          </p:nvSpPr>
          <p:spPr bwMode="auto">
            <a:xfrm>
              <a:off x="7766041" y="2789228"/>
              <a:ext cx="190499"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2" name="Rectangle 433"/>
            <p:cNvSpPr>
              <a:spLocks noChangeArrowheads="1"/>
            </p:cNvSpPr>
            <p:nvPr/>
          </p:nvSpPr>
          <p:spPr bwMode="auto">
            <a:xfrm>
              <a:off x="3297234" y="2017706"/>
              <a:ext cx="668337" cy="83343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3" name="Rectangle 434"/>
            <p:cNvSpPr>
              <a:spLocks noChangeArrowheads="1"/>
            </p:cNvSpPr>
            <p:nvPr/>
          </p:nvSpPr>
          <p:spPr bwMode="auto">
            <a:xfrm>
              <a:off x="3297234" y="2017706"/>
              <a:ext cx="668337" cy="833435"/>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54" name="Rectangle 435"/>
            <p:cNvSpPr>
              <a:spLocks noChangeArrowheads="1"/>
            </p:cNvSpPr>
            <p:nvPr/>
          </p:nvSpPr>
          <p:spPr bwMode="auto">
            <a:xfrm>
              <a:off x="3327395" y="2122481"/>
              <a:ext cx="295274"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EPD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Rectangle 436"/>
            <p:cNvSpPr>
              <a:spLocks noChangeArrowheads="1"/>
            </p:cNvSpPr>
            <p:nvPr/>
          </p:nvSpPr>
          <p:spPr bwMode="auto">
            <a:xfrm>
              <a:off x="3536945" y="2122481"/>
              <a:ext cx="123825"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6" name="Rectangle 437"/>
            <p:cNvSpPr>
              <a:spLocks noChangeArrowheads="1"/>
            </p:cNvSpPr>
            <p:nvPr/>
          </p:nvSpPr>
          <p:spPr bwMode="auto">
            <a:xfrm>
              <a:off x="3594095" y="2122481"/>
              <a:ext cx="123825"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7" name="Rectangle 438"/>
            <p:cNvSpPr>
              <a:spLocks noChangeArrowheads="1"/>
            </p:cNvSpPr>
            <p:nvPr/>
          </p:nvSpPr>
          <p:spPr bwMode="auto">
            <a:xfrm>
              <a:off x="3651245" y="2122481"/>
              <a:ext cx="123825"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x</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8" name="Rectangle 439"/>
            <p:cNvSpPr>
              <a:spLocks noChangeArrowheads="1"/>
            </p:cNvSpPr>
            <p:nvPr/>
          </p:nvSpPr>
          <p:spPr bwMode="auto">
            <a:xfrm>
              <a:off x="3708395" y="2122481"/>
              <a:ext cx="314325"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0001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9" name="Rectangle 440"/>
            <p:cNvSpPr>
              <a:spLocks noChangeArrowheads="1"/>
            </p:cNvSpPr>
            <p:nvPr/>
          </p:nvSpPr>
          <p:spPr bwMode="auto">
            <a:xfrm>
              <a:off x="3394071" y="2246306"/>
              <a:ext cx="342899"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KMP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0" name="Rectangle 441"/>
            <p:cNvSpPr>
              <a:spLocks noChangeArrowheads="1"/>
            </p:cNvSpPr>
            <p:nvPr/>
          </p:nvSpPr>
          <p:spPr bwMode="auto">
            <a:xfrm>
              <a:off x="3651245" y="2246306"/>
              <a:ext cx="95250"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1" name="Rectangle 442"/>
            <p:cNvSpPr>
              <a:spLocks noChangeArrowheads="1"/>
            </p:cNvSpPr>
            <p:nvPr/>
          </p:nvSpPr>
          <p:spPr bwMode="auto">
            <a:xfrm>
              <a:off x="3679820" y="2246306"/>
              <a:ext cx="295274"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Key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2" name="Rectangle 443"/>
            <p:cNvSpPr>
              <a:spLocks noChangeArrowheads="1"/>
            </p:cNvSpPr>
            <p:nvPr/>
          </p:nvSpPr>
          <p:spPr bwMode="auto">
            <a:xfrm>
              <a:off x="3317871" y="2370130"/>
              <a:ext cx="790574"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Management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3" name="Rectangle 444"/>
            <p:cNvSpPr>
              <a:spLocks noChangeArrowheads="1"/>
            </p:cNvSpPr>
            <p:nvPr/>
          </p:nvSpPr>
          <p:spPr bwMode="auto">
            <a:xfrm>
              <a:off x="3403595" y="2493955"/>
              <a:ext cx="523874"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Protocol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4" name="Rectangle 445"/>
            <p:cNvSpPr>
              <a:spLocks noChangeArrowheads="1"/>
            </p:cNvSpPr>
            <p:nvPr/>
          </p:nvSpPr>
          <p:spPr bwMode="auto">
            <a:xfrm>
              <a:off x="3822695" y="2493955"/>
              <a:ext cx="95250"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5" name="Rectangle 446"/>
            <p:cNvSpPr>
              <a:spLocks noChangeArrowheads="1"/>
            </p:cNvSpPr>
            <p:nvPr/>
          </p:nvSpPr>
          <p:spPr bwMode="auto">
            <a:xfrm>
              <a:off x="3336921" y="2608254"/>
              <a:ext cx="95250"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6" name="Rectangle 447"/>
            <p:cNvSpPr>
              <a:spLocks noChangeArrowheads="1"/>
            </p:cNvSpPr>
            <p:nvPr/>
          </p:nvSpPr>
          <p:spPr bwMode="auto">
            <a:xfrm>
              <a:off x="3375020" y="2608254"/>
              <a:ext cx="638174"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1" u="none" strike="noStrike" cap="none" normalizeH="0" baseline="0" smtClean="0">
                  <a:ln>
                    <a:noFill/>
                  </a:ln>
                  <a:solidFill>
                    <a:srgbClr val="000000"/>
                  </a:solidFill>
                  <a:effectLst/>
                  <a:latin typeface="Arial" pitchFamily="34" charset="0"/>
                  <a:cs typeface="Arial" pitchFamily="34" charset="0"/>
                </a:rPr>
                <a:t>Mandatory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7" name="Rectangle 448"/>
            <p:cNvSpPr>
              <a:spLocks noChangeArrowheads="1"/>
            </p:cNvSpPr>
            <p:nvPr/>
          </p:nvSpPr>
          <p:spPr bwMode="auto">
            <a:xfrm>
              <a:off x="3889370" y="2608254"/>
              <a:ext cx="95250"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8" name="Freeform 449"/>
            <p:cNvSpPr>
              <a:spLocks/>
            </p:cNvSpPr>
            <p:nvPr/>
          </p:nvSpPr>
          <p:spPr bwMode="auto">
            <a:xfrm>
              <a:off x="3368670" y="1965320"/>
              <a:ext cx="525462" cy="103188"/>
            </a:xfrm>
            <a:custGeom>
              <a:avLst/>
              <a:gdLst>
                <a:gd name="T0" fmla="*/ 796 w 883"/>
                <a:gd name="T1" fmla="*/ 174 h 174"/>
                <a:gd name="T2" fmla="*/ 883 w 883"/>
                <a:gd name="T3" fmla="*/ 87 h 174"/>
                <a:gd name="T4" fmla="*/ 796 w 883"/>
                <a:gd name="T5" fmla="*/ 0 h 174"/>
                <a:gd name="T6" fmla="*/ 796 w 883"/>
                <a:gd name="T7" fmla="*/ 0 h 174"/>
                <a:gd name="T8" fmla="*/ 87 w 883"/>
                <a:gd name="T9" fmla="*/ 0 h 174"/>
                <a:gd name="T10" fmla="*/ 0 w 883"/>
                <a:gd name="T11" fmla="*/ 87 h 174"/>
                <a:gd name="T12" fmla="*/ 87 w 883"/>
                <a:gd name="T13" fmla="*/ 174 h 174"/>
                <a:gd name="T14" fmla="*/ 87 w 883"/>
                <a:gd name="T15" fmla="*/ 174 h 174"/>
                <a:gd name="T16" fmla="*/ 796 w 883"/>
                <a:gd name="T17" fmla="*/ 17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3" h="174">
                  <a:moveTo>
                    <a:pt x="796" y="174"/>
                  </a:moveTo>
                  <a:cubicBezTo>
                    <a:pt x="844" y="174"/>
                    <a:pt x="883" y="135"/>
                    <a:pt x="883" y="87"/>
                  </a:cubicBezTo>
                  <a:cubicBezTo>
                    <a:pt x="883" y="39"/>
                    <a:pt x="844" y="0"/>
                    <a:pt x="796" y="0"/>
                  </a:cubicBezTo>
                  <a:lnTo>
                    <a:pt x="796" y="0"/>
                  </a:lnTo>
                  <a:lnTo>
                    <a:pt x="87" y="0"/>
                  </a:lnTo>
                  <a:cubicBezTo>
                    <a:pt x="39" y="0"/>
                    <a:pt x="0" y="39"/>
                    <a:pt x="0" y="87"/>
                  </a:cubicBezTo>
                  <a:cubicBezTo>
                    <a:pt x="0" y="135"/>
                    <a:pt x="39" y="174"/>
                    <a:pt x="87" y="174"/>
                  </a:cubicBezTo>
                  <a:lnTo>
                    <a:pt x="87" y="174"/>
                  </a:lnTo>
                  <a:lnTo>
                    <a:pt x="796" y="174"/>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9" name="Freeform 450"/>
            <p:cNvSpPr>
              <a:spLocks/>
            </p:cNvSpPr>
            <p:nvPr/>
          </p:nvSpPr>
          <p:spPr bwMode="auto">
            <a:xfrm>
              <a:off x="3368670" y="1965320"/>
              <a:ext cx="525462" cy="103188"/>
            </a:xfrm>
            <a:custGeom>
              <a:avLst/>
              <a:gdLst>
                <a:gd name="T0" fmla="*/ 796 w 883"/>
                <a:gd name="T1" fmla="*/ 174 h 174"/>
                <a:gd name="T2" fmla="*/ 883 w 883"/>
                <a:gd name="T3" fmla="*/ 87 h 174"/>
                <a:gd name="T4" fmla="*/ 796 w 883"/>
                <a:gd name="T5" fmla="*/ 0 h 174"/>
                <a:gd name="T6" fmla="*/ 796 w 883"/>
                <a:gd name="T7" fmla="*/ 0 h 174"/>
                <a:gd name="T8" fmla="*/ 87 w 883"/>
                <a:gd name="T9" fmla="*/ 0 h 174"/>
                <a:gd name="T10" fmla="*/ 0 w 883"/>
                <a:gd name="T11" fmla="*/ 87 h 174"/>
                <a:gd name="T12" fmla="*/ 87 w 883"/>
                <a:gd name="T13" fmla="*/ 174 h 174"/>
                <a:gd name="T14" fmla="*/ 87 w 883"/>
                <a:gd name="T15" fmla="*/ 174 h 174"/>
                <a:gd name="T16" fmla="*/ 796 w 883"/>
                <a:gd name="T17" fmla="*/ 17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3" h="174">
                  <a:moveTo>
                    <a:pt x="796" y="174"/>
                  </a:moveTo>
                  <a:cubicBezTo>
                    <a:pt x="844" y="174"/>
                    <a:pt x="883" y="135"/>
                    <a:pt x="883" y="87"/>
                  </a:cubicBezTo>
                  <a:cubicBezTo>
                    <a:pt x="883" y="39"/>
                    <a:pt x="844" y="0"/>
                    <a:pt x="796" y="0"/>
                  </a:cubicBezTo>
                  <a:lnTo>
                    <a:pt x="796" y="0"/>
                  </a:lnTo>
                  <a:lnTo>
                    <a:pt x="87" y="0"/>
                  </a:lnTo>
                  <a:cubicBezTo>
                    <a:pt x="39" y="0"/>
                    <a:pt x="0" y="39"/>
                    <a:pt x="0" y="87"/>
                  </a:cubicBezTo>
                  <a:cubicBezTo>
                    <a:pt x="0" y="135"/>
                    <a:pt x="39" y="174"/>
                    <a:pt x="87" y="174"/>
                  </a:cubicBezTo>
                  <a:lnTo>
                    <a:pt x="87" y="174"/>
                  </a:lnTo>
                  <a:lnTo>
                    <a:pt x="796" y="174"/>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70" name="Rectangle 451"/>
            <p:cNvSpPr>
              <a:spLocks noChangeArrowheads="1"/>
            </p:cNvSpPr>
            <p:nvPr/>
          </p:nvSpPr>
          <p:spPr bwMode="auto">
            <a:xfrm>
              <a:off x="3460745" y="1960557"/>
              <a:ext cx="20002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KMP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1" name="Rectangle 452"/>
            <p:cNvSpPr>
              <a:spLocks noChangeArrowheads="1"/>
            </p:cNvSpPr>
            <p:nvPr/>
          </p:nvSpPr>
          <p:spPr bwMode="auto">
            <a:xfrm>
              <a:off x="3622671" y="1960557"/>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2" name="Rectangle 453"/>
            <p:cNvSpPr>
              <a:spLocks noChangeArrowheads="1"/>
            </p:cNvSpPr>
            <p:nvPr/>
          </p:nvSpPr>
          <p:spPr bwMode="auto">
            <a:xfrm>
              <a:off x="3651245" y="1960557"/>
              <a:ext cx="190499"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3" name="Freeform 454"/>
            <p:cNvSpPr>
              <a:spLocks/>
            </p:cNvSpPr>
            <p:nvPr/>
          </p:nvSpPr>
          <p:spPr bwMode="auto">
            <a:xfrm>
              <a:off x="3379783" y="2790817"/>
              <a:ext cx="525462" cy="98425"/>
            </a:xfrm>
            <a:custGeom>
              <a:avLst/>
              <a:gdLst>
                <a:gd name="T0" fmla="*/ 801 w 883"/>
                <a:gd name="T1" fmla="*/ 165 h 165"/>
                <a:gd name="T2" fmla="*/ 883 w 883"/>
                <a:gd name="T3" fmla="*/ 82 h 165"/>
                <a:gd name="T4" fmla="*/ 801 w 883"/>
                <a:gd name="T5" fmla="*/ 0 h 165"/>
                <a:gd name="T6" fmla="*/ 801 w 883"/>
                <a:gd name="T7" fmla="*/ 0 h 165"/>
                <a:gd name="T8" fmla="*/ 82 w 883"/>
                <a:gd name="T9" fmla="*/ 0 h 165"/>
                <a:gd name="T10" fmla="*/ 0 w 883"/>
                <a:gd name="T11" fmla="*/ 82 h 165"/>
                <a:gd name="T12" fmla="*/ 82 w 883"/>
                <a:gd name="T13" fmla="*/ 165 h 165"/>
                <a:gd name="T14" fmla="*/ 801 w 883"/>
                <a:gd name="T15" fmla="*/ 165 h 1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3" h="165">
                  <a:moveTo>
                    <a:pt x="801" y="165"/>
                  </a:moveTo>
                  <a:cubicBezTo>
                    <a:pt x="846" y="165"/>
                    <a:pt x="883" y="128"/>
                    <a:pt x="883" y="82"/>
                  </a:cubicBezTo>
                  <a:cubicBezTo>
                    <a:pt x="883" y="37"/>
                    <a:pt x="846" y="0"/>
                    <a:pt x="801" y="0"/>
                  </a:cubicBezTo>
                  <a:lnTo>
                    <a:pt x="801" y="0"/>
                  </a:lnTo>
                  <a:lnTo>
                    <a:pt x="82" y="0"/>
                  </a:lnTo>
                  <a:cubicBezTo>
                    <a:pt x="37" y="0"/>
                    <a:pt x="0" y="37"/>
                    <a:pt x="0" y="82"/>
                  </a:cubicBezTo>
                  <a:cubicBezTo>
                    <a:pt x="0" y="128"/>
                    <a:pt x="37" y="165"/>
                    <a:pt x="82" y="165"/>
                  </a:cubicBezTo>
                  <a:lnTo>
                    <a:pt x="801" y="165"/>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4" name="Freeform 455"/>
            <p:cNvSpPr>
              <a:spLocks/>
            </p:cNvSpPr>
            <p:nvPr/>
          </p:nvSpPr>
          <p:spPr bwMode="auto">
            <a:xfrm>
              <a:off x="3379783" y="2790817"/>
              <a:ext cx="525462" cy="98425"/>
            </a:xfrm>
            <a:custGeom>
              <a:avLst/>
              <a:gdLst>
                <a:gd name="T0" fmla="*/ 801 w 883"/>
                <a:gd name="T1" fmla="*/ 165 h 165"/>
                <a:gd name="T2" fmla="*/ 883 w 883"/>
                <a:gd name="T3" fmla="*/ 82 h 165"/>
                <a:gd name="T4" fmla="*/ 801 w 883"/>
                <a:gd name="T5" fmla="*/ 0 h 165"/>
                <a:gd name="T6" fmla="*/ 801 w 883"/>
                <a:gd name="T7" fmla="*/ 0 h 165"/>
                <a:gd name="T8" fmla="*/ 82 w 883"/>
                <a:gd name="T9" fmla="*/ 0 h 165"/>
                <a:gd name="T10" fmla="*/ 0 w 883"/>
                <a:gd name="T11" fmla="*/ 82 h 165"/>
                <a:gd name="T12" fmla="*/ 82 w 883"/>
                <a:gd name="T13" fmla="*/ 165 h 165"/>
                <a:gd name="T14" fmla="*/ 801 w 883"/>
                <a:gd name="T15" fmla="*/ 165 h 1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3" h="165">
                  <a:moveTo>
                    <a:pt x="801" y="165"/>
                  </a:moveTo>
                  <a:cubicBezTo>
                    <a:pt x="846" y="165"/>
                    <a:pt x="883" y="128"/>
                    <a:pt x="883" y="82"/>
                  </a:cubicBezTo>
                  <a:cubicBezTo>
                    <a:pt x="883" y="37"/>
                    <a:pt x="846" y="0"/>
                    <a:pt x="801" y="0"/>
                  </a:cubicBezTo>
                  <a:lnTo>
                    <a:pt x="801" y="0"/>
                  </a:lnTo>
                  <a:lnTo>
                    <a:pt x="82" y="0"/>
                  </a:lnTo>
                  <a:cubicBezTo>
                    <a:pt x="37" y="0"/>
                    <a:pt x="0" y="37"/>
                    <a:pt x="0" y="82"/>
                  </a:cubicBezTo>
                  <a:cubicBezTo>
                    <a:pt x="0" y="128"/>
                    <a:pt x="37" y="165"/>
                    <a:pt x="82" y="165"/>
                  </a:cubicBezTo>
                  <a:lnTo>
                    <a:pt x="801" y="165"/>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75" name="Rectangle 456"/>
            <p:cNvSpPr>
              <a:spLocks noChangeArrowheads="1"/>
            </p:cNvSpPr>
            <p:nvPr/>
          </p:nvSpPr>
          <p:spPr bwMode="auto">
            <a:xfrm>
              <a:off x="3470271" y="2789228"/>
              <a:ext cx="20002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KMP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6" name="Rectangle 457"/>
            <p:cNvSpPr>
              <a:spLocks noChangeArrowheads="1"/>
            </p:cNvSpPr>
            <p:nvPr/>
          </p:nvSpPr>
          <p:spPr bwMode="auto">
            <a:xfrm>
              <a:off x="3632195" y="2789228"/>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7" name="Rectangle 458"/>
            <p:cNvSpPr>
              <a:spLocks noChangeArrowheads="1"/>
            </p:cNvSpPr>
            <p:nvPr/>
          </p:nvSpPr>
          <p:spPr bwMode="auto">
            <a:xfrm>
              <a:off x="3660770" y="2789228"/>
              <a:ext cx="190499"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8" name="Freeform 459"/>
            <p:cNvSpPr>
              <a:spLocks/>
            </p:cNvSpPr>
            <p:nvPr/>
          </p:nvSpPr>
          <p:spPr bwMode="auto">
            <a:xfrm>
              <a:off x="1227136" y="1285872"/>
              <a:ext cx="117475" cy="731836"/>
            </a:xfrm>
            <a:custGeom>
              <a:avLst/>
              <a:gdLst>
                <a:gd name="T0" fmla="*/ 199 w 199"/>
                <a:gd name="T1" fmla="*/ 0 h 1229"/>
                <a:gd name="T2" fmla="*/ 153 w 199"/>
                <a:gd name="T3" fmla="*/ 0 h 1229"/>
                <a:gd name="T4" fmla="*/ 76 w 199"/>
                <a:gd name="T5" fmla="*/ 77 h 1229"/>
                <a:gd name="T6" fmla="*/ 76 w 199"/>
                <a:gd name="T7" fmla="*/ 77 h 1229"/>
                <a:gd name="T8" fmla="*/ 76 w 199"/>
                <a:gd name="T9" fmla="*/ 77 h 1229"/>
                <a:gd name="T10" fmla="*/ 76 w 199"/>
                <a:gd name="T11" fmla="*/ 538 h 1229"/>
                <a:gd name="T12" fmla="*/ 0 w 199"/>
                <a:gd name="T13" fmla="*/ 614 h 1229"/>
                <a:gd name="T14" fmla="*/ 0 w 199"/>
                <a:gd name="T15" fmla="*/ 614 h 1229"/>
                <a:gd name="T16" fmla="*/ 76 w 199"/>
                <a:gd name="T17" fmla="*/ 691 h 1229"/>
                <a:gd name="T18" fmla="*/ 76 w 199"/>
                <a:gd name="T19" fmla="*/ 691 h 1229"/>
                <a:gd name="T20" fmla="*/ 76 w 199"/>
                <a:gd name="T21" fmla="*/ 691 h 1229"/>
                <a:gd name="T22" fmla="*/ 76 w 199"/>
                <a:gd name="T23" fmla="*/ 1152 h 1229"/>
                <a:gd name="T24" fmla="*/ 153 w 199"/>
                <a:gd name="T25" fmla="*/ 1229 h 1229"/>
                <a:gd name="T26" fmla="*/ 153 w 199"/>
                <a:gd name="T27" fmla="*/ 1229 h 1229"/>
                <a:gd name="T28" fmla="*/ 153 w 199"/>
                <a:gd name="T29" fmla="*/ 1229 h 1229"/>
                <a:gd name="T30" fmla="*/ 199 w 199"/>
                <a:gd name="T31" fmla="*/ 1229 h 1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9" h="1229">
                  <a:moveTo>
                    <a:pt x="199" y="0"/>
                  </a:moveTo>
                  <a:lnTo>
                    <a:pt x="153" y="0"/>
                  </a:lnTo>
                  <a:cubicBezTo>
                    <a:pt x="111" y="0"/>
                    <a:pt x="76" y="34"/>
                    <a:pt x="76" y="77"/>
                  </a:cubicBezTo>
                  <a:cubicBezTo>
                    <a:pt x="76" y="77"/>
                    <a:pt x="76" y="77"/>
                    <a:pt x="76" y="77"/>
                  </a:cubicBezTo>
                  <a:lnTo>
                    <a:pt x="76" y="77"/>
                  </a:lnTo>
                  <a:lnTo>
                    <a:pt x="76" y="538"/>
                  </a:lnTo>
                  <a:cubicBezTo>
                    <a:pt x="76" y="580"/>
                    <a:pt x="42" y="614"/>
                    <a:pt x="0" y="614"/>
                  </a:cubicBezTo>
                  <a:cubicBezTo>
                    <a:pt x="0" y="614"/>
                    <a:pt x="0" y="614"/>
                    <a:pt x="0" y="614"/>
                  </a:cubicBezTo>
                  <a:cubicBezTo>
                    <a:pt x="42" y="614"/>
                    <a:pt x="76" y="649"/>
                    <a:pt x="76" y="691"/>
                  </a:cubicBezTo>
                  <a:cubicBezTo>
                    <a:pt x="76" y="691"/>
                    <a:pt x="76" y="691"/>
                    <a:pt x="76" y="691"/>
                  </a:cubicBezTo>
                  <a:lnTo>
                    <a:pt x="76" y="691"/>
                  </a:lnTo>
                  <a:lnTo>
                    <a:pt x="76" y="1152"/>
                  </a:lnTo>
                  <a:cubicBezTo>
                    <a:pt x="76" y="1194"/>
                    <a:pt x="111" y="1229"/>
                    <a:pt x="153" y="1229"/>
                  </a:cubicBezTo>
                  <a:cubicBezTo>
                    <a:pt x="153" y="1229"/>
                    <a:pt x="153" y="1229"/>
                    <a:pt x="153" y="1229"/>
                  </a:cubicBezTo>
                  <a:lnTo>
                    <a:pt x="153" y="1229"/>
                  </a:lnTo>
                  <a:lnTo>
                    <a:pt x="199" y="1229"/>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79" name="Rectangle 460"/>
            <p:cNvSpPr>
              <a:spLocks noChangeArrowheads="1"/>
            </p:cNvSpPr>
            <p:nvPr/>
          </p:nvSpPr>
          <p:spPr bwMode="auto">
            <a:xfrm rot="16200000">
              <a:off x="1127123" y="1636707"/>
              <a:ext cx="1238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0" name="Rectangle 461"/>
            <p:cNvSpPr>
              <a:spLocks noChangeArrowheads="1"/>
            </p:cNvSpPr>
            <p:nvPr/>
          </p:nvSpPr>
          <p:spPr bwMode="auto">
            <a:xfrm rot="16200000">
              <a:off x="1122361" y="1555745"/>
              <a:ext cx="133349"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1" name="Rectangle 462"/>
            <p:cNvSpPr>
              <a:spLocks noChangeArrowheads="1"/>
            </p:cNvSpPr>
            <p:nvPr/>
          </p:nvSpPr>
          <p:spPr bwMode="auto">
            <a:xfrm rot="16200000">
              <a:off x="1127123" y="1493833"/>
              <a:ext cx="1238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2" name="Freeform 463"/>
            <p:cNvSpPr>
              <a:spLocks/>
            </p:cNvSpPr>
            <p:nvPr/>
          </p:nvSpPr>
          <p:spPr bwMode="auto">
            <a:xfrm>
              <a:off x="1227136" y="2840029"/>
              <a:ext cx="117475" cy="639761"/>
            </a:xfrm>
            <a:custGeom>
              <a:avLst/>
              <a:gdLst>
                <a:gd name="T0" fmla="*/ 199 w 199"/>
                <a:gd name="T1" fmla="*/ 0 h 1075"/>
                <a:gd name="T2" fmla="*/ 153 w 199"/>
                <a:gd name="T3" fmla="*/ 0 h 1075"/>
                <a:gd name="T4" fmla="*/ 76 w 199"/>
                <a:gd name="T5" fmla="*/ 77 h 1075"/>
                <a:gd name="T6" fmla="*/ 76 w 199"/>
                <a:gd name="T7" fmla="*/ 77 h 1075"/>
                <a:gd name="T8" fmla="*/ 76 w 199"/>
                <a:gd name="T9" fmla="*/ 77 h 1075"/>
                <a:gd name="T10" fmla="*/ 76 w 199"/>
                <a:gd name="T11" fmla="*/ 461 h 1075"/>
                <a:gd name="T12" fmla="*/ 0 w 199"/>
                <a:gd name="T13" fmla="*/ 538 h 1075"/>
                <a:gd name="T14" fmla="*/ 0 w 199"/>
                <a:gd name="T15" fmla="*/ 538 h 1075"/>
                <a:gd name="T16" fmla="*/ 76 w 199"/>
                <a:gd name="T17" fmla="*/ 615 h 1075"/>
                <a:gd name="T18" fmla="*/ 76 w 199"/>
                <a:gd name="T19" fmla="*/ 615 h 1075"/>
                <a:gd name="T20" fmla="*/ 76 w 199"/>
                <a:gd name="T21" fmla="*/ 615 h 1075"/>
                <a:gd name="T22" fmla="*/ 76 w 199"/>
                <a:gd name="T23" fmla="*/ 999 h 1075"/>
                <a:gd name="T24" fmla="*/ 153 w 199"/>
                <a:gd name="T25" fmla="*/ 1075 h 1075"/>
                <a:gd name="T26" fmla="*/ 153 w 199"/>
                <a:gd name="T27" fmla="*/ 1075 h 1075"/>
                <a:gd name="T28" fmla="*/ 153 w 199"/>
                <a:gd name="T29" fmla="*/ 1075 h 1075"/>
                <a:gd name="T30" fmla="*/ 199 w 199"/>
                <a:gd name="T31" fmla="*/ 1075 h 10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9" h="1075">
                  <a:moveTo>
                    <a:pt x="199" y="0"/>
                  </a:moveTo>
                  <a:lnTo>
                    <a:pt x="153" y="0"/>
                  </a:lnTo>
                  <a:cubicBezTo>
                    <a:pt x="111" y="0"/>
                    <a:pt x="76" y="35"/>
                    <a:pt x="76" y="77"/>
                  </a:cubicBezTo>
                  <a:cubicBezTo>
                    <a:pt x="76" y="77"/>
                    <a:pt x="76" y="77"/>
                    <a:pt x="76" y="77"/>
                  </a:cubicBezTo>
                  <a:lnTo>
                    <a:pt x="76" y="77"/>
                  </a:lnTo>
                  <a:lnTo>
                    <a:pt x="76" y="461"/>
                  </a:lnTo>
                  <a:cubicBezTo>
                    <a:pt x="76" y="503"/>
                    <a:pt x="42" y="538"/>
                    <a:pt x="0" y="538"/>
                  </a:cubicBezTo>
                  <a:cubicBezTo>
                    <a:pt x="0" y="538"/>
                    <a:pt x="0" y="538"/>
                    <a:pt x="0" y="538"/>
                  </a:cubicBezTo>
                  <a:cubicBezTo>
                    <a:pt x="42" y="538"/>
                    <a:pt x="76" y="572"/>
                    <a:pt x="76" y="615"/>
                  </a:cubicBezTo>
                  <a:cubicBezTo>
                    <a:pt x="76" y="615"/>
                    <a:pt x="76" y="615"/>
                    <a:pt x="76" y="615"/>
                  </a:cubicBezTo>
                  <a:lnTo>
                    <a:pt x="76" y="615"/>
                  </a:lnTo>
                  <a:lnTo>
                    <a:pt x="76" y="999"/>
                  </a:lnTo>
                  <a:cubicBezTo>
                    <a:pt x="76" y="1041"/>
                    <a:pt x="111" y="1075"/>
                    <a:pt x="153" y="1075"/>
                  </a:cubicBezTo>
                  <a:cubicBezTo>
                    <a:pt x="153" y="1075"/>
                    <a:pt x="153" y="1075"/>
                    <a:pt x="153" y="1075"/>
                  </a:cubicBezTo>
                  <a:lnTo>
                    <a:pt x="153" y="1075"/>
                  </a:lnTo>
                  <a:lnTo>
                    <a:pt x="199" y="107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83" name="Rectangle 464"/>
            <p:cNvSpPr>
              <a:spLocks noChangeArrowheads="1"/>
            </p:cNvSpPr>
            <p:nvPr/>
          </p:nvSpPr>
          <p:spPr bwMode="auto">
            <a:xfrm rot="16200000">
              <a:off x="1116011" y="3103552"/>
              <a:ext cx="1428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4" name="Rectangle 465"/>
            <p:cNvSpPr>
              <a:spLocks noChangeArrowheads="1"/>
            </p:cNvSpPr>
            <p:nvPr/>
          </p:nvSpPr>
          <p:spPr bwMode="auto">
            <a:xfrm rot="16200000">
              <a:off x="1117598" y="3017828"/>
              <a:ext cx="1428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5" name="Rectangle 466"/>
            <p:cNvSpPr>
              <a:spLocks noChangeArrowheads="1"/>
            </p:cNvSpPr>
            <p:nvPr/>
          </p:nvSpPr>
          <p:spPr bwMode="auto">
            <a:xfrm rot="16200000">
              <a:off x="1150936" y="2965441"/>
              <a:ext cx="762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I</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6" name="Freeform 467"/>
            <p:cNvSpPr>
              <a:spLocks/>
            </p:cNvSpPr>
            <p:nvPr/>
          </p:nvSpPr>
          <p:spPr bwMode="auto">
            <a:xfrm>
              <a:off x="1227136" y="2017706"/>
              <a:ext cx="117475" cy="822322"/>
            </a:xfrm>
            <a:custGeom>
              <a:avLst/>
              <a:gdLst>
                <a:gd name="T0" fmla="*/ 199 w 199"/>
                <a:gd name="T1" fmla="*/ 0 h 1382"/>
                <a:gd name="T2" fmla="*/ 153 w 199"/>
                <a:gd name="T3" fmla="*/ 0 h 1382"/>
                <a:gd name="T4" fmla="*/ 76 w 199"/>
                <a:gd name="T5" fmla="*/ 77 h 1382"/>
                <a:gd name="T6" fmla="*/ 76 w 199"/>
                <a:gd name="T7" fmla="*/ 77 h 1382"/>
                <a:gd name="T8" fmla="*/ 76 w 199"/>
                <a:gd name="T9" fmla="*/ 77 h 1382"/>
                <a:gd name="T10" fmla="*/ 76 w 199"/>
                <a:gd name="T11" fmla="*/ 614 h 1382"/>
                <a:gd name="T12" fmla="*/ 0 w 199"/>
                <a:gd name="T13" fmla="*/ 691 h 1382"/>
                <a:gd name="T14" fmla="*/ 0 w 199"/>
                <a:gd name="T15" fmla="*/ 691 h 1382"/>
                <a:gd name="T16" fmla="*/ 76 w 199"/>
                <a:gd name="T17" fmla="*/ 768 h 1382"/>
                <a:gd name="T18" fmla="*/ 76 w 199"/>
                <a:gd name="T19" fmla="*/ 768 h 1382"/>
                <a:gd name="T20" fmla="*/ 76 w 199"/>
                <a:gd name="T21" fmla="*/ 1305 h 1382"/>
                <a:gd name="T22" fmla="*/ 153 w 199"/>
                <a:gd name="T23" fmla="*/ 1382 h 1382"/>
                <a:gd name="T24" fmla="*/ 153 w 199"/>
                <a:gd name="T25" fmla="*/ 1382 h 1382"/>
                <a:gd name="T26" fmla="*/ 153 w 199"/>
                <a:gd name="T27" fmla="*/ 1382 h 1382"/>
                <a:gd name="T28" fmla="*/ 199 w 199"/>
                <a:gd name="T29" fmla="*/ 1382 h 1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9" h="1382">
                  <a:moveTo>
                    <a:pt x="199" y="0"/>
                  </a:moveTo>
                  <a:lnTo>
                    <a:pt x="153" y="0"/>
                  </a:lnTo>
                  <a:cubicBezTo>
                    <a:pt x="111" y="0"/>
                    <a:pt x="76" y="34"/>
                    <a:pt x="76" y="77"/>
                  </a:cubicBezTo>
                  <a:cubicBezTo>
                    <a:pt x="76" y="77"/>
                    <a:pt x="76" y="77"/>
                    <a:pt x="76" y="77"/>
                  </a:cubicBezTo>
                  <a:lnTo>
                    <a:pt x="76" y="77"/>
                  </a:lnTo>
                  <a:lnTo>
                    <a:pt x="76" y="614"/>
                  </a:lnTo>
                  <a:cubicBezTo>
                    <a:pt x="76" y="657"/>
                    <a:pt x="42" y="691"/>
                    <a:pt x="0" y="691"/>
                  </a:cubicBezTo>
                  <a:cubicBezTo>
                    <a:pt x="0" y="691"/>
                    <a:pt x="0" y="691"/>
                    <a:pt x="0" y="691"/>
                  </a:cubicBezTo>
                  <a:cubicBezTo>
                    <a:pt x="42" y="691"/>
                    <a:pt x="76" y="725"/>
                    <a:pt x="76" y="768"/>
                  </a:cubicBezTo>
                  <a:cubicBezTo>
                    <a:pt x="76" y="768"/>
                    <a:pt x="76" y="768"/>
                    <a:pt x="76" y="768"/>
                  </a:cubicBezTo>
                  <a:lnTo>
                    <a:pt x="76" y="1305"/>
                  </a:lnTo>
                  <a:cubicBezTo>
                    <a:pt x="76" y="1348"/>
                    <a:pt x="111" y="1382"/>
                    <a:pt x="153" y="1382"/>
                  </a:cubicBezTo>
                  <a:cubicBezTo>
                    <a:pt x="153" y="1382"/>
                    <a:pt x="153" y="1382"/>
                    <a:pt x="153" y="1382"/>
                  </a:cubicBezTo>
                  <a:lnTo>
                    <a:pt x="153" y="1382"/>
                  </a:lnTo>
                  <a:lnTo>
                    <a:pt x="199" y="1382"/>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87" name="Rectangle 468"/>
            <p:cNvSpPr>
              <a:spLocks noChangeArrowheads="1"/>
            </p:cNvSpPr>
            <p:nvPr/>
          </p:nvSpPr>
          <p:spPr bwMode="auto">
            <a:xfrm rot="16200000">
              <a:off x="1117597" y="2636829"/>
              <a:ext cx="1238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8" name="Rectangle 469"/>
            <p:cNvSpPr>
              <a:spLocks noChangeArrowheads="1"/>
            </p:cNvSpPr>
            <p:nvPr/>
          </p:nvSpPr>
          <p:spPr bwMode="auto">
            <a:xfrm rot="16200000">
              <a:off x="1136648" y="2589204"/>
              <a:ext cx="85724"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9" name="Rectangle 470"/>
            <p:cNvSpPr>
              <a:spLocks noChangeArrowheads="1"/>
            </p:cNvSpPr>
            <p:nvPr/>
          </p:nvSpPr>
          <p:spPr bwMode="auto">
            <a:xfrm rot="16200000">
              <a:off x="1122361" y="2546342"/>
              <a:ext cx="114299"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o</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0" name="Rectangle 471"/>
            <p:cNvSpPr>
              <a:spLocks noChangeArrowheads="1"/>
            </p:cNvSpPr>
            <p:nvPr/>
          </p:nvSpPr>
          <p:spPr bwMode="auto">
            <a:xfrm rot="16200000">
              <a:off x="1141410" y="2508243"/>
              <a:ext cx="762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1" name="Rectangle 472"/>
            <p:cNvSpPr>
              <a:spLocks noChangeArrowheads="1"/>
            </p:cNvSpPr>
            <p:nvPr/>
          </p:nvSpPr>
          <p:spPr bwMode="auto">
            <a:xfrm rot="16200000">
              <a:off x="1122361" y="2460618"/>
              <a:ext cx="114299"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o</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2" name="Rectangle 473"/>
            <p:cNvSpPr>
              <a:spLocks noChangeArrowheads="1"/>
            </p:cNvSpPr>
            <p:nvPr/>
          </p:nvSpPr>
          <p:spPr bwMode="auto">
            <a:xfrm rot="16200000">
              <a:off x="1127123" y="2408230"/>
              <a:ext cx="1047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3" name="Rectangle 474"/>
            <p:cNvSpPr>
              <a:spLocks noChangeArrowheads="1"/>
            </p:cNvSpPr>
            <p:nvPr/>
          </p:nvSpPr>
          <p:spPr bwMode="auto">
            <a:xfrm rot="16200000">
              <a:off x="1122361" y="2355843"/>
              <a:ext cx="114299"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o</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4" name="Rectangle 475"/>
            <p:cNvSpPr>
              <a:spLocks noChangeArrowheads="1"/>
            </p:cNvSpPr>
            <p:nvPr/>
          </p:nvSpPr>
          <p:spPr bwMode="auto">
            <a:xfrm rot="16200000">
              <a:off x="1141410" y="2316155"/>
              <a:ext cx="762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5" name="Rectangle 476"/>
            <p:cNvSpPr>
              <a:spLocks noChangeArrowheads="1"/>
            </p:cNvSpPr>
            <p:nvPr/>
          </p:nvSpPr>
          <p:spPr bwMode="auto">
            <a:xfrm rot="16200000">
              <a:off x="1141410" y="2287581"/>
              <a:ext cx="762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6" name="Rectangle 477"/>
            <p:cNvSpPr>
              <a:spLocks noChangeArrowheads="1"/>
            </p:cNvSpPr>
            <p:nvPr/>
          </p:nvSpPr>
          <p:spPr bwMode="auto">
            <a:xfrm rot="16200000">
              <a:off x="1108073" y="2225668"/>
              <a:ext cx="1428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7" name="Rectangle 478"/>
            <p:cNvSpPr>
              <a:spLocks noChangeArrowheads="1"/>
            </p:cNvSpPr>
            <p:nvPr/>
          </p:nvSpPr>
          <p:spPr bwMode="auto">
            <a:xfrm rot="16200000">
              <a:off x="1122361" y="2154230"/>
              <a:ext cx="114299"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o</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8" name="Rectangle 479"/>
            <p:cNvSpPr>
              <a:spLocks noChangeArrowheads="1"/>
            </p:cNvSpPr>
            <p:nvPr/>
          </p:nvSpPr>
          <p:spPr bwMode="auto">
            <a:xfrm rot="16200000">
              <a:off x="1122361" y="2106606"/>
              <a:ext cx="114299"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9" name="Rectangle 480"/>
            <p:cNvSpPr>
              <a:spLocks noChangeArrowheads="1"/>
            </p:cNvSpPr>
            <p:nvPr/>
          </p:nvSpPr>
          <p:spPr bwMode="auto">
            <a:xfrm rot="16200000">
              <a:off x="1122361" y="2049456"/>
              <a:ext cx="114299"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u</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0" name="Rectangle 481"/>
            <p:cNvSpPr>
              <a:spLocks noChangeArrowheads="1"/>
            </p:cNvSpPr>
            <p:nvPr/>
          </p:nvSpPr>
          <p:spPr bwMode="auto">
            <a:xfrm rot="16200000">
              <a:off x="1141410" y="2011356"/>
              <a:ext cx="762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1" name="Rectangle 482"/>
            <p:cNvSpPr>
              <a:spLocks noChangeArrowheads="1"/>
            </p:cNvSpPr>
            <p:nvPr/>
          </p:nvSpPr>
          <p:spPr bwMode="auto">
            <a:xfrm rot="16200000">
              <a:off x="1122361" y="1963731"/>
              <a:ext cx="114299"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2" name="Freeform 483"/>
            <p:cNvSpPr>
              <a:spLocks/>
            </p:cNvSpPr>
            <p:nvPr/>
          </p:nvSpPr>
          <p:spPr bwMode="auto">
            <a:xfrm>
              <a:off x="1379535" y="1650996"/>
              <a:ext cx="846137" cy="165099"/>
            </a:xfrm>
            <a:custGeom>
              <a:avLst/>
              <a:gdLst>
                <a:gd name="T0" fmla="*/ 1282 w 1421"/>
                <a:gd name="T1" fmla="*/ 277 h 277"/>
                <a:gd name="T2" fmla="*/ 1421 w 1421"/>
                <a:gd name="T3" fmla="*/ 139 h 277"/>
                <a:gd name="T4" fmla="*/ 1282 w 1421"/>
                <a:gd name="T5" fmla="*/ 0 h 277"/>
                <a:gd name="T6" fmla="*/ 1282 w 1421"/>
                <a:gd name="T7" fmla="*/ 0 h 277"/>
                <a:gd name="T8" fmla="*/ 138 w 1421"/>
                <a:gd name="T9" fmla="*/ 0 h 277"/>
                <a:gd name="T10" fmla="*/ 0 w 1421"/>
                <a:gd name="T11" fmla="*/ 139 h 277"/>
                <a:gd name="T12" fmla="*/ 138 w 1421"/>
                <a:gd name="T13" fmla="*/ 277 h 277"/>
                <a:gd name="T14" fmla="*/ 1282 w 1421"/>
                <a:gd name="T15" fmla="*/ 277 h 2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1" h="277">
                  <a:moveTo>
                    <a:pt x="1282" y="277"/>
                  </a:moveTo>
                  <a:cubicBezTo>
                    <a:pt x="1359" y="277"/>
                    <a:pt x="1421" y="215"/>
                    <a:pt x="1421" y="139"/>
                  </a:cubicBezTo>
                  <a:cubicBezTo>
                    <a:pt x="1421" y="62"/>
                    <a:pt x="1359" y="0"/>
                    <a:pt x="1282" y="0"/>
                  </a:cubicBezTo>
                  <a:lnTo>
                    <a:pt x="1282" y="0"/>
                  </a:lnTo>
                  <a:lnTo>
                    <a:pt x="138" y="0"/>
                  </a:lnTo>
                  <a:cubicBezTo>
                    <a:pt x="62" y="0"/>
                    <a:pt x="0" y="62"/>
                    <a:pt x="0" y="139"/>
                  </a:cubicBezTo>
                  <a:cubicBezTo>
                    <a:pt x="0" y="215"/>
                    <a:pt x="62" y="277"/>
                    <a:pt x="138" y="277"/>
                  </a:cubicBezTo>
                  <a:lnTo>
                    <a:pt x="1282" y="27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3" name="Freeform 484"/>
            <p:cNvSpPr>
              <a:spLocks/>
            </p:cNvSpPr>
            <p:nvPr/>
          </p:nvSpPr>
          <p:spPr bwMode="auto">
            <a:xfrm>
              <a:off x="1379535" y="1650996"/>
              <a:ext cx="846137" cy="165099"/>
            </a:xfrm>
            <a:custGeom>
              <a:avLst/>
              <a:gdLst>
                <a:gd name="T0" fmla="*/ 1282 w 1421"/>
                <a:gd name="T1" fmla="*/ 277 h 277"/>
                <a:gd name="T2" fmla="*/ 1421 w 1421"/>
                <a:gd name="T3" fmla="*/ 139 h 277"/>
                <a:gd name="T4" fmla="*/ 1282 w 1421"/>
                <a:gd name="T5" fmla="*/ 0 h 277"/>
                <a:gd name="T6" fmla="*/ 1282 w 1421"/>
                <a:gd name="T7" fmla="*/ 0 h 277"/>
                <a:gd name="T8" fmla="*/ 138 w 1421"/>
                <a:gd name="T9" fmla="*/ 0 h 277"/>
                <a:gd name="T10" fmla="*/ 0 w 1421"/>
                <a:gd name="T11" fmla="*/ 139 h 277"/>
                <a:gd name="T12" fmla="*/ 138 w 1421"/>
                <a:gd name="T13" fmla="*/ 277 h 277"/>
                <a:gd name="T14" fmla="*/ 1282 w 1421"/>
                <a:gd name="T15" fmla="*/ 277 h 2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1" h="277">
                  <a:moveTo>
                    <a:pt x="1282" y="277"/>
                  </a:moveTo>
                  <a:cubicBezTo>
                    <a:pt x="1359" y="277"/>
                    <a:pt x="1421" y="215"/>
                    <a:pt x="1421" y="139"/>
                  </a:cubicBezTo>
                  <a:cubicBezTo>
                    <a:pt x="1421" y="62"/>
                    <a:pt x="1359" y="0"/>
                    <a:pt x="1282" y="0"/>
                  </a:cubicBezTo>
                  <a:lnTo>
                    <a:pt x="1282" y="0"/>
                  </a:lnTo>
                  <a:lnTo>
                    <a:pt x="138" y="0"/>
                  </a:lnTo>
                  <a:cubicBezTo>
                    <a:pt x="62" y="0"/>
                    <a:pt x="0" y="62"/>
                    <a:pt x="0" y="139"/>
                  </a:cubicBezTo>
                  <a:cubicBezTo>
                    <a:pt x="0" y="215"/>
                    <a:pt x="62" y="277"/>
                    <a:pt x="138" y="277"/>
                  </a:cubicBezTo>
                  <a:lnTo>
                    <a:pt x="1282" y="277"/>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04" name="Rectangle 485"/>
            <p:cNvSpPr>
              <a:spLocks noChangeArrowheads="1"/>
            </p:cNvSpPr>
            <p:nvPr/>
          </p:nvSpPr>
          <p:spPr bwMode="auto">
            <a:xfrm>
              <a:off x="1479547" y="1665282"/>
              <a:ext cx="285750"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EPD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5" name="Rectangle 486"/>
            <p:cNvSpPr>
              <a:spLocks noChangeArrowheads="1"/>
            </p:cNvSpPr>
            <p:nvPr/>
          </p:nvSpPr>
          <p:spPr bwMode="auto">
            <a:xfrm>
              <a:off x="1689097" y="1665282"/>
              <a:ext cx="114299"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6" name="Rectangle 487"/>
            <p:cNvSpPr>
              <a:spLocks noChangeArrowheads="1"/>
            </p:cNvSpPr>
            <p:nvPr/>
          </p:nvSpPr>
          <p:spPr bwMode="auto">
            <a:xfrm>
              <a:off x="1746248" y="1665282"/>
              <a:ext cx="114299"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7" name="Rectangle 488"/>
            <p:cNvSpPr>
              <a:spLocks noChangeArrowheads="1"/>
            </p:cNvSpPr>
            <p:nvPr/>
          </p:nvSpPr>
          <p:spPr bwMode="auto">
            <a:xfrm>
              <a:off x="1803398" y="1665282"/>
              <a:ext cx="180975"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xA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8" name="Rectangle 489"/>
            <p:cNvSpPr>
              <a:spLocks noChangeArrowheads="1"/>
            </p:cNvSpPr>
            <p:nvPr/>
          </p:nvSpPr>
          <p:spPr bwMode="auto">
            <a:xfrm>
              <a:off x="1927223" y="1665282"/>
              <a:ext cx="114299"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9" name="Rectangle 490"/>
            <p:cNvSpPr>
              <a:spLocks noChangeArrowheads="1"/>
            </p:cNvSpPr>
            <p:nvPr/>
          </p:nvSpPr>
          <p:spPr bwMode="auto">
            <a:xfrm>
              <a:off x="1984372" y="1665282"/>
              <a:ext cx="209550"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10" name="Freeform 491"/>
            <p:cNvSpPr>
              <a:spLocks/>
            </p:cNvSpPr>
            <p:nvPr/>
          </p:nvSpPr>
          <p:spPr bwMode="auto">
            <a:xfrm>
              <a:off x="5641968" y="1193798"/>
              <a:ext cx="914399" cy="192087"/>
            </a:xfrm>
            <a:custGeom>
              <a:avLst/>
              <a:gdLst>
                <a:gd name="T0" fmla="*/ 1375 w 1536"/>
                <a:gd name="T1" fmla="*/ 323 h 323"/>
                <a:gd name="T2" fmla="*/ 1536 w 1536"/>
                <a:gd name="T3" fmla="*/ 162 h 323"/>
                <a:gd name="T4" fmla="*/ 1375 w 1536"/>
                <a:gd name="T5" fmla="*/ 0 h 323"/>
                <a:gd name="T6" fmla="*/ 162 w 1536"/>
                <a:gd name="T7" fmla="*/ 0 h 323"/>
                <a:gd name="T8" fmla="*/ 0 w 1536"/>
                <a:gd name="T9" fmla="*/ 162 h 323"/>
                <a:gd name="T10" fmla="*/ 162 w 1536"/>
                <a:gd name="T11" fmla="*/ 323 h 323"/>
                <a:gd name="T12" fmla="*/ 162 w 1536"/>
                <a:gd name="T13" fmla="*/ 323 h 323"/>
                <a:gd name="T14" fmla="*/ 1375 w 1536"/>
                <a:gd name="T15" fmla="*/ 323 h 3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6" h="323">
                  <a:moveTo>
                    <a:pt x="1375" y="323"/>
                  </a:moveTo>
                  <a:cubicBezTo>
                    <a:pt x="1464" y="323"/>
                    <a:pt x="1536" y="251"/>
                    <a:pt x="1536" y="162"/>
                  </a:cubicBezTo>
                  <a:cubicBezTo>
                    <a:pt x="1536" y="73"/>
                    <a:pt x="1464" y="0"/>
                    <a:pt x="1375" y="0"/>
                  </a:cubicBezTo>
                  <a:lnTo>
                    <a:pt x="162" y="0"/>
                  </a:lnTo>
                  <a:cubicBezTo>
                    <a:pt x="73" y="0"/>
                    <a:pt x="0" y="73"/>
                    <a:pt x="0" y="162"/>
                  </a:cubicBezTo>
                  <a:cubicBezTo>
                    <a:pt x="0" y="251"/>
                    <a:pt x="73" y="323"/>
                    <a:pt x="162" y="323"/>
                  </a:cubicBezTo>
                  <a:lnTo>
                    <a:pt x="162" y="323"/>
                  </a:lnTo>
                  <a:lnTo>
                    <a:pt x="1375" y="323"/>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1" name="Freeform 492"/>
            <p:cNvSpPr>
              <a:spLocks/>
            </p:cNvSpPr>
            <p:nvPr/>
          </p:nvSpPr>
          <p:spPr bwMode="auto">
            <a:xfrm>
              <a:off x="5641968" y="1193798"/>
              <a:ext cx="914399" cy="192087"/>
            </a:xfrm>
            <a:custGeom>
              <a:avLst/>
              <a:gdLst>
                <a:gd name="T0" fmla="*/ 1375 w 1536"/>
                <a:gd name="T1" fmla="*/ 323 h 323"/>
                <a:gd name="T2" fmla="*/ 1536 w 1536"/>
                <a:gd name="T3" fmla="*/ 162 h 323"/>
                <a:gd name="T4" fmla="*/ 1375 w 1536"/>
                <a:gd name="T5" fmla="*/ 0 h 323"/>
                <a:gd name="T6" fmla="*/ 162 w 1536"/>
                <a:gd name="T7" fmla="*/ 0 h 323"/>
                <a:gd name="T8" fmla="*/ 0 w 1536"/>
                <a:gd name="T9" fmla="*/ 162 h 323"/>
                <a:gd name="T10" fmla="*/ 162 w 1536"/>
                <a:gd name="T11" fmla="*/ 323 h 323"/>
                <a:gd name="T12" fmla="*/ 162 w 1536"/>
                <a:gd name="T13" fmla="*/ 323 h 323"/>
                <a:gd name="T14" fmla="*/ 1375 w 1536"/>
                <a:gd name="T15" fmla="*/ 323 h 3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6" h="323">
                  <a:moveTo>
                    <a:pt x="1375" y="323"/>
                  </a:moveTo>
                  <a:cubicBezTo>
                    <a:pt x="1464" y="323"/>
                    <a:pt x="1536" y="251"/>
                    <a:pt x="1536" y="162"/>
                  </a:cubicBezTo>
                  <a:cubicBezTo>
                    <a:pt x="1536" y="73"/>
                    <a:pt x="1464" y="0"/>
                    <a:pt x="1375" y="0"/>
                  </a:cubicBezTo>
                  <a:lnTo>
                    <a:pt x="162" y="0"/>
                  </a:lnTo>
                  <a:cubicBezTo>
                    <a:pt x="73" y="0"/>
                    <a:pt x="0" y="73"/>
                    <a:pt x="0" y="162"/>
                  </a:cubicBezTo>
                  <a:cubicBezTo>
                    <a:pt x="0" y="251"/>
                    <a:pt x="73" y="323"/>
                    <a:pt x="162" y="323"/>
                  </a:cubicBezTo>
                  <a:lnTo>
                    <a:pt x="162" y="323"/>
                  </a:lnTo>
                  <a:lnTo>
                    <a:pt x="1375" y="323"/>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12" name="Rectangle 493"/>
            <p:cNvSpPr>
              <a:spLocks noChangeArrowheads="1"/>
            </p:cNvSpPr>
            <p:nvPr/>
          </p:nvSpPr>
          <p:spPr bwMode="auto">
            <a:xfrm>
              <a:off x="5727693" y="1198559"/>
              <a:ext cx="447674" cy="209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AppD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13" name="Rectangle 494"/>
            <p:cNvSpPr>
              <a:spLocks noChangeArrowheads="1"/>
            </p:cNvSpPr>
            <p:nvPr/>
          </p:nvSpPr>
          <p:spPr bwMode="auto">
            <a:xfrm>
              <a:off x="6108693" y="1198559"/>
              <a:ext cx="114299" cy="209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14" name="Rectangle 495"/>
            <p:cNvSpPr>
              <a:spLocks noChangeArrowheads="1"/>
            </p:cNvSpPr>
            <p:nvPr/>
          </p:nvSpPr>
          <p:spPr bwMode="auto">
            <a:xfrm>
              <a:off x="6165842" y="1198559"/>
              <a:ext cx="371474" cy="209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15" name="Rectangle 496"/>
            <p:cNvSpPr>
              <a:spLocks noChangeArrowheads="1"/>
            </p:cNvSpPr>
            <p:nvPr/>
          </p:nvSpPr>
          <p:spPr bwMode="auto">
            <a:xfrm>
              <a:off x="2762246" y="3868724"/>
              <a:ext cx="822324" cy="36512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16" name="Rectangle 497"/>
            <p:cNvSpPr>
              <a:spLocks noChangeArrowheads="1"/>
            </p:cNvSpPr>
            <p:nvPr/>
          </p:nvSpPr>
          <p:spPr bwMode="auto">
            <a:xfrm>
              <a:off x="2762246" y="3868724"/>
              <a:ext cx="822324" cy="365124"/>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17" name="Rectangle 498"/>
            <p:cNvSpPr>
              <a:spLocks noChangeArrowheads="1"/>
            </p:cNvSpPr>
            <p:nvPr/>
          </p:nvSpPr>
          <p:spPr bwMode="auto">
            <a:xfrm>
              <a:off x="2898771" y="3922700"/>
              <a:ext cx="190499"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18" name="Rectangle 499"/>
            <p:cNvSpPr>
              <a:spLocks noChangeArrowheads="1"/>
            </p:cNvSpPr>
            <p:nvPr/>
          </p:nvSpPr>
          <p:spPr bwMode="auto">
            <a:xfrm>
              <a:off x="3022596" y="3922700"/>
              <a:ext cx="85725"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19" name="Rectangle 500"/>
            <p:cNvSpPr>
              <a:spLocks noChangeArrowheads="1"/>
            </p:cNvSpPr>
            <p:nvPr/>
          </p:nvSpPr>
          <p:spPr bwMode="auto">
            <a:xfrm>
              <a:off x="3051171" y="3922700"/>
              <a:ext cx="323849"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WAN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0" name="Rectangle 501"/>
            <p:cNvSpPr>
              <a:spLocks noChangeArrowheads="1"/>
            </p:cNvSpPr>
            <p:nvPr/>
          </p:nvSpPr>
          <p:spPr bwMode="auto">
            <a:xfrm>
              <a:off x="3289296" y="3922700"/>
              <a:ext cx="76200"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1" name="Rectangle 502"/>
            <p:cNvSpPr>
              <a:spLocks noChangeArrowheads="1"/>
            </p:cNvSpPr>
            <p:nvPr/>
          </p:nvSpPr>
          <p:spPr bwMode="auto">
            <a:xfrm>
              <a:off x="3317871" y="3922700"/>
              <a:ext cx="200025"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BE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2" name="Rectangle 503"/>
            <p:cNvSpPr>
              <a:spLocks noChangeArrowheads="1"/>
            </p:cNvSpPr>
            <p:nvPr/>
          </p:nvSpPr>
          <p:spPr bwMode="auto">
            <a:xfrm>
              <a:off x="2946396" y="4046525"/>
              <a:ext cx="85725"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3" name="Rectangle 504"/>
            <p:cNvSpPr>
              <a:spLocks noChangeArrowheads="1"/>
            </p:cNvSpPr>
            <p:nvPr/>
          </p:nvSpPr>
          <p:spPr bwMode="auto">
            <a:xfrm>
              <a:off x="2984496" y="4046525"/>
              <a:ext cx="476249"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4" name="Rectangle 505"/>
            <p:cNvSpPr>
              <a:spLocks noChangeArrowheads="1"/>
            </p:cNvSpPr>
            <p:nvPr/>
          </p:nvSpPr>
          <p:spPr bwMode="auto">
            <a:xfrm>
              <a:off x="3365496" y="4046525"/>
              <a:ext cx="85725"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5" name="Freeform 506"/>
            <p:cNvSpPr>
              <a:spLocks/>
            </p:cNvSpPr>
            <p:nvPr/>
          </p:nvSpPr>
          <p:spPr bwMode="auto">
            <a:xfrm>
              <a:off x="7470766" y="3686164"/>
              <a:ext cx="549274" cy="525461"/>
            </a:xfrm>
            <a:custGeom>
              <a:avLst/>
              <a:gdLst>
                <a:gd name="T0" fmla="*/ 0 w 922"/>
                <a:gd name="T1" fmla="*/ 92 h 883"/>
                <a:gd name="T2" fmla="*/ 0 w 922"/>
                <a:gd name="T3" fmla="*/ 791 h 883"/>
                <a:gd name="T4" fmla="*/ 461 w 922"/>
                <a:gd name="T5" fmla="*/ 883 h 883"/>
                <a:gd name="T6" fmla="*/ 922 w 922"/>
                <a:gd name="T7" fmla="*/ 791 h 883"/>
                <a:gd name="T8" fmla="*/ 922 w 922"/>
                <a:gd name="T9" fmla="*/ 791 h 883"/>
                <a:gd name="T10" fmla="*/ 922 w 922"/>
                <a:gd name="T11" fmla="*/ 92 h 883"/>
                <a:gd name="T12" fmla="*/ 461 w 922"/>
                <a:gd name="T13" fmla="*/ 0 h 883"/>
                <a:gd name="T14" fmla="*/ 0 w 922"/>
                <a:gd name="T15" fmla="*/ 92 h 8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2" h="883">
                  <a:moveTo>
                    <a:pt x="0" y="92"/>
                  </a:moveTo>
                  <a:lnTo>
                    <a:pt x="0" y="791"/>
                  </a:lnTo>
                  <a:cubicBezTo>
                    <a:pt x="0" y="842"/>
                    <a:pt x="207" y="883"/>
                    <a:pt x="461" y="883"/>
                  </a:cubicBezTo>
                  <a:cubicBezTo>
                    <a:pt x="716" y="883"/>
                    <a:pt x="922" y="842"/>
                    <a:pt x="922" y="791"/>
                  </a:cubicBezTo>
                  <a:cubicBezTo>
                    <a:pt x="922" y="791"/>
                    <a:pt x="922" y="791"/>
                    <a:pt x="922" y="791"/>
                  </a:cubicBezTo>
                  <a:lnTo>
                    <a:pt x="922" y="92"/>
                  </a:lnTo>
                  <a:cubicBezTo>
                    <a:pt x="922" y="41"/>
                    <a:pt x="716" y="0"/>
                    <a:pt x="461" y="0"/>
                  </a:cubicBezTo>
                  <a:cubicBezTo>
                    <a:pt x="207" y="0"/>
                    <a:pt x="0" y="41"/>
                    <a:pt x="0" y="92"/>
                  </a:cubicBez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6" name="Freeform 507"/>
            <p:cNvSpPr>
              <a:spLocks/>
            </p:cNvSpPr>
            <p:nvPr/>
          </p:nvSpPr>
          <p:spPr bwMode="auto">
            <a:xfrm>
              <a:off x="7470766" y="3686164"/>
              <a:ext cx="549274" cy="525461"/>
            </a:xfrm>
            <a:custGeom>
              <a:avLst/>
              <a:gdLst>
                <a:gd name="T0" fmla="*/ 0 w 922"/>
                <a:gd name="T1" fmla="*/ 92 h 883"/>
                <a:gd name="T2" fmla="*/ 0 w 922"/>
                <a:gd name="T3" fmla="*/ 791 h 883"/>
                <a:gd name="T4" fmla="*/ 461 w 922"/>
                <a:gd name="T5" fmla="*/ 883 h 883"/>
                <a:gd name="T6" fmla="*/ 922 w 922"/>
                <a:gd name="T7" fmla="*/ 791 h 883"/>
                <a:gd name="T8" fmla="*/ 922 w 922"/>
                <a:gd name="T9" fmla="*/ 791 h 883"/>
                <a:gd name="T10" fmla="*/ 922 w 922"/>
                <a:gd name="T11" fmla="*/ 92 h 883"/>
                <a:gd name="T12" fmla="*/ 461 w 922"/>
                <a:gd name="T13" fmla="*/ 0 h 883"/>
                <a:gd name="T14" fmla="*/ 0 w 922"/>
                <a:gd name="T15" fmla="*/ 92 h 8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2" h="883">
                  <a:moveTo>
                    <a:pt x="0" y="92"/>
                  </a:moveTo>
                  <a:lnTo>
                    <a:pt x="0" y="791"/>
                  </a:lnTo>
                  <a:cubicBezTo>
                    <a:pt x="0" y="842"/>
                    <a:pt x="207" y="883"/>
                    <a:pt x="461" y="883"/>
                  </a:cubicBezTo>
                  <a:cubicBezTo>
                    <a:pt x="716" y="883"/>
                    <a:pt x="922" y="842"/>
                    <a:pt x="922" y="791"/>
                  </a:cubicBezTo>
                  <a:cubicBezTo>
                    <a:pt x="922" y="791"/>
                    <a:pt x="922" y="791"/>
                    <a:pt x="922" y="791"/>
                  </a:cubicBezTo>
                  <a:lnTo>
                    <a:pt x="922" y="92"/>
                  </a:lnTo>
                  <a:cubicBezTo>
                    <a:pt x="922" y="41"/>
                    <a:pt x="716" y="0"/>
                    <a:pt x="461" y="0"/>
                  </a:cubicBezTo>
                  <a:cubicBezTo>
                    <a:pt x="207" y="0"/>
                    <a:pt x="0" y="41"/>
                    <a:pt x="0" y="92"/>
                  </a:cubicBez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27" name="Freeform 508"/>
            <p:cNvSpPr>
              <a:spLocks noEditPoints="1"/>
            </p:cNvSpPr>
            <p:nvPr/>
          </p:nvSpPr>
          <p:spPr bwMode="auto">
            <a:xfrm>
              <a:off x="7470766" y="3740138"/>
              <a:ext cx="549274" cy="111125"/>
            </a:xfrm>
            <a:custGeom>
              <a:avLst/>
              <a:gdLst>
                <a:gd name="T0" fmla="*/ 0 w 922"/>
                <a:gd name="T1" fmla="*/ 0 h 185"/>
                <a:gd name="T2" fmla="*/ 461 w 922"/>
                <a:gd name="T3" fmla="*/ 92 h 185"/>
                <a:gd name="T4" fmla="*/ 922 w 922"/>
                <a:gd name="T5" fmla="*/ 0 h 185"/>
                <a:gd name="T6" fmla="*/ 922 w 922"/>
                <a:gd name="T7" fmla="*/ 0 h 185"/>
                <a:gd name="T8" fmla="*/ 0 w 922"/>
                <a:gd name="T9" fmla="*/ 46 h 185"/>
                <a:gd name="T10" fmla="*/ 461 w 922"/>
                <a:gd name="T11" fmla="*/ 138 h 185"/>
                <a:gd name="T12" fmla="*/ 922 w 922"/>
                <a:gd name="T13" fmla="*/ 46 h 185"/>
                <a:gd name="T14" fmla="*/ 922 w 922"/>
                <a:gd name="T15" fmla="*/ 46 h 185"/>
                <a:gd name="T16" fmla="*/ 0 w 922"/>
                <a:gd name="T17" fmla="*/ 92 h 185"/>
                <a:gd name="T18" fmla="*/ 461 w 922"/>
                <a:gd name="T19" fmla="*/ 185 h 185"/>
                <a:gd name="T20" fmla="*/ 922 w 922"/>
                <a:gd name="T21" fmla="*/ 92 h 185"/>
                <a:gd name="T22" fmla="*/ 922 w 922"/>
                <a:gd name="T23" fmla="*/ 92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2" h="185">
                  <a:moveTo>
                    <a:pt x="0" y="0"/>
                  </a:moveTo>
                  <a:cubicBezTo>
                    <a:pt x="0" y="51"/>
                    <a:pt x="207" y="92"/>
                    <a:pt x="461" y="92"/>
                  </a:cubicBezTo>
                  <a:cubicBezTo>
                    <a:pt x="716" y="92"/>
                    <a:pt x="922" y="51"/>
                    <a:pt x="922" y="0"/>
                  </a:cubicBezTo>
                  <a:cubicBezTo>
                    <a:pt x="922" y="0"/>
                    <a:pt x="922" y="0"/>
                    <a:pt x="922" y="0"/>
                  </a:cubicBezTo>
                  <a:moveTo>
                    <a:pt x="0" y="46"/>
                  </a:moveTo>
                  <a:cubicBezTo>
                    <a:pt x="0" y="97"/>
                    <a:pt x="207" y="138"/>
                    <a:pt x="461" y="138"/>
                  </a:cubicBezTo>
                  <a:cubicBezTo>
                    <a:pt x="716" y="138"/>
                    <a:pt x="922" y="97"/>
                    <a:pt x="922" y="46"/>
                  </a:cubicBezTo>
                  <a:cubicBezTo>
                    <a:pt x="922" y="46"/>
                    <a:pt x="922" y="46"/>
                    <a:pt x="922" y="46"/>
                  </a:cubicBezTo>
                  <a:moveTo>
                    <a:pt x="0" y="92"/>
                  </a:moveTo>
                  <a:cubicBezTo>
                    <a:pt x="0" y="143"/>
                    <a:pt x="207" y="185"/>
                    <a:pt x="461" y="185"/>
                  </a:cubicBezTo>
                  <a:cubicBezTo>
                    <a:pt x="716" y="185"/>
                    <a:pt x="922" y="143"/>
                    <a:pt x="922" y="92"/>
                  </a:cubicBezTo>
                  <a:cubicBezTo>
                    <a:pt x="922" y="92"/>
                    <a:pt x="922" y="92"/>
                    <a:pt x="922" y="92"/>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28" name="Rectangle 509"/>
            <p:cNvSpPr>
              <a:spLocks noChangeArrowheads="1"/>
            </p:cNvSpPr>
            <p:nvPr/>
          </p:nvSpPr>
          <p:spPr bwMode="auto">
            <a:xfrm>
              <a:off x="7508866" y="3970325"/>
              <a:ext cx="571499"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MAC PIBs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9" name="Freeform 510"/>
            <p:cNvSpPr>
              <a:spLocks/>
            </p:cNvSpPr>
            <p:nvPr/>
          </p:nvSpPr>
          <p:spPr bwMode="auto">
            <a:xfrm>
              <a:off x="7470766" y="5079983"/>
              <a:ext cx="549274" cy="503237"/>
            </a:xfrm>
            <a:custGeom>
              <a:avLst/>
              <a:gdLst>
                <a:gd name="T0" fmla="*/ 0 w 922"/>
                <a:gd name="T1" fmla="*/ 93 h 845"/>
                <a:gd name="T2" fmla="*/ 0 w 922"/>
                <a:gd name="T3" fmla="*/ 753 h 845"/>
                <a:gd name="T4" fmla="*/ 461 w 922"/>
                <a:gd name="T5" fmla="*/ 845 h 845"/>
                <a:gd name="T6" fmla="*/ 922 w 922"/>
                <a:gd name="T7" fmla="*/ 753 h 845"/>
                <a:gd name="T8" fmla="*/ 922 w 922"/>
                <a:gd name="T9" fmla="*/ 753 h 845"/>
                <a:gd name="T10" fmla="*/ 922 w 922"/>
                <a:gd name="T11" fmla="*/ 93 h 845"/>
                <a:gd name="T12" fmla="*/ 461 w 922"/>
                <a:gd name="T13" fmla="*/ 0 h 845"/>
                <a:gd name="T14" fmla="*/ 0 w 922"/>
                <a:gd name="T15" fmla="*/ 93 h 8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2" h="845">
                  <a:moveTo>
                    <a:pt x="0" y="93"/>
                  </a:moveTo>
                  <a:lnTo>
                    <a:pt x="0" y="753"/>
                  </a:lnTo>
                  <a:cubicBezTo>
                    <a:pt x="0" y="804"/>
                    <a:pt x="207" y="845"/>
                    <a:pt x="461" y="845"/>
                  </a:cubicBezTo>
                  <a:cubicBezTo>
                    <a:pt x="716" y="845"/>
                    <a:pt x="922" y="804"/>
                    <a:pt x="922" y="753"/>
                  </a:cubicBezTo>
                  <a:cubicBezTo>
                    <a:pt x="922" y="753"/>
                    <a:pt x="922" y="753"/>
                    <a:pt x="922" y="753"/>
                  </a:cubicBezTo>
                  <a:lnTo>
                    <a:pt x="922" y="93"/>
                  </a:lnTo>
                  <a:cubicBezTo>
                    <a:pt x="922" y="42"/>
                    <a:pt x="716" y="0"/>
                    <a:pt x="461" y="0"/>
                  </a:cubicBezTo>
                  <a:cubicBezTo>
                    <a:pt x="207" y="0"/>
                    <a:pt x="0" y="42"/>
                    <a:pt x="0" y="93"/>
                  </a:cubicBez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 name="Freeform 511"/>
            <p:cNvSpPr>
              <a:spLocks/>
            </p:cNvSpPr>
            <p:nvPr/>
          </p:nvSpPr>
          <p:spPr bwMode="auto">
            <a:xfrm>
              <a:off x="7470766" y="5079983"/>
              <a:ext cx="549274" cy="503237"/>
            </a:xfrm>
            <a:custGeom>
              <a:avLst/>
              <a:gdLst>
                <a:gd name="T0" fmla="*/ 0 w 922"/>
                <a:gd name="T1" fmla="*/ 93 h 845"/>
                <a:gd name="T2" fmla="*/ 0 w 922"/>
                <a:gd name="T3" fmla="*/ 753 h 845"/>
                <a:gd name="T4" fmla="*/ 461 w 922"/>
                <a:gd name="T5" fmla="*/ 845 h 845"/>
                <a:gd name="T6" fmla="*/ 922 w 922"/>
                <a:gd name="T7" fmla="*/ 753 h 845"/>
                <a:gd name="T8" fmla="*/ 922 w 922"/>
                <a:gd name="T9" fmla="*/ 753 h 845"/>
                <a:gd name="T10" fmla="*/ 922 w 922"/>
                <a:gd name="T11" fmla="*/ 93 h 845"/>
                <a:gd name="T12" fmla="*/ 461 w 922"/>
                <a:gd name="T13" fmla="*/ 0 h 845"/>
                <a:gd name="T14" fmla="*/ 0 w 922"/>
                <a:gd name="T15" fmla="*/ 93 h 8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2" h="845">
                  <a:moveTo>
                    <a:pt x="0" y="93"/>
                  </a:moveTo>
                  <a:lnTo>
                    <a:pt x="0" y="753"/>
                  </a:lnTo>
                  <a:cubicBezTo>
                    <a:pt x="0" y="804"/>
                    <a:pt x="207" y="845"/>
                    <a:pt x="461" y="845"/>
                  </a:cubicBezTo>
                  <a:cubicBezTo>
                    <a:pt x="716" y="845"/>
                    <a:pt x="922" y="804"/>
                    <a:pt x="922" y="753"/>
                  </a:cubicBezTo>
                  <a:cubicBezTo>
                    <a:pt x="922" y="753"/>
                    <a:pt x="922" y="753"/>
                    <a:pt x="922" y="753"/>
                  </a:cubicBezTo>
                  <a:lnTo>
                    <a:pt x="922" y="93"/>
                  </a:lnTo>
                  <a:cubicBezTo>
                    <a:pt x="922" y="42"/>
                    <a:pt x="716" y="0"/>
                    <a:pt x="461" y="0"/>
                  </a:cubicBezTo>
                  <a:cubicBezTo>
                    <a:pt x="207" y="0"/>
                    <a:pt x="0" y="42"/>
                    <a:pt x="0" y="93"/>
                  </a:cubicBez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31" name="Freeform 512"/>
            <p:cNvSpPr>
              <a:spLocks noEditPoints="1"/>
            </p:cNvSpPr>
            <p:nvPr/>
          </p:nvSpPr>
          <p:spPr bwMode="auto">
            <a:xfrm>
              <a:off x="7470766" y="5135545"/>
              <a:ext cx="549274" cy="109537"/>
            </a:xfrm>
            <a:custGeom>
              <a:avLst/>
              <a:gdLst>
                <a:gd name="T0" fmla="*/ 0 w 922"/>
                <a:gd name="T1" fmla="*/ 0 h 184"/>
                <a:gd name="T2" fmla="*/ 461 w 922"/>
                <a:gd name="T3" fmla="*/ 92 h 184"/>
                <a:gd name="T4" fmla="*/ 922 w 922"/>
                <a:gd name="T5" fmla="*/ 0 h 184"/>
                <a:gd name="T6" fmla="*/ 922 w 922"/>
                <a:gd name="T7" fmla="*/ 0 h 184"/>
                <a:gd name="T8" fmla="*/ 0 w 922"/>
                <a:gd name="T9" fmla="*/ 46 h 184"/>
                <a:gd name="T10" fmla="*/ 461 w 922"/>
                <a:gd name="T11" fmla="*/ 138 h 184"/>
                <a:gd name="T12" fmla="*/ 922 w 922"/>
                <a:gd name="T13" fmla="*/ 46 h 184"/>
                <a:gd name="T14" fmla="*/ 922 w 922"/>
                <a:gd name="T15" fmla="*/ 46 h 184"/>
                <a:gd name="T16" fmla="*/ 0 w 922"/>
                <a:gd name="T17" fmla="*/ 92 h 184"/>
                <a:gd name="T18" fmla="*/ 461 w 922"/>
                <a:gd name="T19" fmla="*/ 184 h 184"/>
                <a:gd name="T20" fmla="*/ 922 w 922"/>
                <a:gd name="T21" fmla="*/ 92 h 184"/>
                <a:gd name="T22" fmla="*/ 922 w 922"/>
                <a:gd name="T23" fmla="*/ 92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2" h="184">
                  <a:moveTo>
                    <a:pt x="0" y="0"/>
                  </a:moveTo>
                  <a:cubicBezTo>
                    <a:pt x="0" y="51"/>
                    <a:pt x="207" y="92"/>
                    <a:pt x="461" y="92"/>
                  </a:cubicBezTo>
                  <a:cubicBezTo>
                    <a:pt x="716" y="92"/>
                    <a:pt x="922" y="51"/>
                    <a:pt x="922" y="0"/>
                  </a:cubicBezTo>
                  <a:cubicBezTo>
                    <a:pt x="922" y="0"/>
                    <a:pt x="922" y="0"/>
                    <a:pt x="922" y="0"/>
                  </a:cubicBezTo>
                  <a:moveTo>
                    <a:pt x="0" y="46"/>
                  </a:moveTo>
                  <a:cubicBezTo>
                    <a:pt x="0" y="97"/>
                    <a:pt x="207" y="138"/>
                    <a:pt x="461" y="138"/>
                  </a:cubicBezTo>
                  <a:cubicBezTo>
                    <a:pt x="716" y="138"/>
                    <a:pt x="922" y="97"/>
                    <a:pt x="922" y="46"/>
                  </a:cubicBezTo>
                  <a:cubicBezTo>
                    <a:pt x="922" y="46"/>
                    <a:pt x="922" y="46"/>
                    <a:pt x="922" y="46"/>
                  </a:cubicBezTo>
                  <a:moveTo>
                    <a:pt x="0" y="92"/>
                  </a:moveTo>
                  <a:cubicBezTo>
                    <a:pt x="0" y="143"/>
                    <a:pt x="207" y="184"/>
                    <a:pt x="461" y="184"/>
                  </a:cubicBezTo>
                  <a:cubicBezTo>
                    <a:pt x="716" y="184"/>
                    <a:pt x="922" y="143"/>
                    <a:pt x="922" y="92"/>
                  </a:cubicBezTo>
                  <a:cubicBezTo>
                    <a:pt x="922" y="92"/>
                    <a:pt x="922" y="92"/>
                    <a:pt x="922" y="92"/>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32" name="Rectangle 513"/>
            <p:cNvSpPr>
              <a:spLocks noChangeArrowheads="1"/>
            </p:cNvSpPr>
            <p:nvPr/>
          </p:nvSpPr>
          <p:spPr bwMode="auto">
            <a:xfrm>
              <a:off x="7518391" y="5351445"/>
              <a:ext cx="552449"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PHY PIBs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3" name="Rectangle 514"/>
            <p:cNvSpPr>
              <a:spLocks noChangeArrowheads="1"/>
            </p:cNvSpPr>
            <p:nvPr/>
          </p:nvSpPr>
          <p:spPr bwMode="auto">
            <a:xfrm>
              <a:off x="5551482" y="2006594"/>
              <a:ext cx="685799" cy="83026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4" name="Rectangle 515"/>
            <p:cNvSpPr>
              <a:spLocks noChangeArrowheads="1"/>
            </p:cNvSpPr>
            <p:nvPr/>
          </p:nvSpPr>
          <p:spPr bwMode="auto">
            <a:xfrm>
              <a:off x="5551482" y="2006594"/>
              <a:ext cx="685799" cy="83026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35" name="Rectangle 516"/>
            <p:cNvSpPr>
              <a:spLocks noChangeArrowheads="1"/>
            </p:cNvSpPr>
            <p:nvPr/>
          </p:nvSpPr>
          <p:spPr bwMode="auto">
            <a:xfrm>
              <a:off x="5594343" y="2170106"/>
              <a:ext cx="285750"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EPD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6" name="Rectangle 517"/>
            <p:cNvSpPr>
              <a:spLocks noChangeArrowheads="1"/>
            </p:cNvSpPr>
            <p:nvPr/>
          </p:nvSpPr>
          <p:spPr bwMode="auto">
            <a:xfrm>
              <a:off x="5803893" y="2170106"/>
              <a:ext cx="114299"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7" name="Rectangle 518"/>
            <p:cNvSpPr>
              <a:spLocks noChangeArrowheads="1"/>
            </p:cNvSpPr>
            <p:nvPr/>
          </p:nvSpPr>
          <p:spPr bwMode="auto">
            <a:xfrm>
              <a:off x="5861042" y="2170106"/>
              <a:ext cx="114299"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8" name="Rectangle 519"/>
            <p:cNvSpPr>
              <a:spLocks noChangeArrowheads="1"/>
            </p:cNvSpPr>
            <p:nvPr/>
          </p:nvSpPr>
          <p:spPr bwMode="auto">
            <a:xfrm>
              <a:off x="5918193" y="2170106"/>
              <a:ext cx="104775"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x</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9" name="Rectangle 520"/>
            <p:cNvSpPr>
              <a:spLocks noChangeArrowheads="1"/>
            </p:cNvSpPr>
            <p:nvPr/>
          </p:nvSpPr>
          <p:spPr bwMode="auto">
            <a:xfrm>
              <a:off x="5965817" y="2170106"/>
              <a:ext cx="304800"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1381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0" name="Rectangle 521"/>
            <p:cNvSpPr>
              <a:spLocks noChangeArrowheads="1"/>
            </p:cNvSpPr>
            <p:nvPr/>
          </p:nvSpPr>
          <p:spPr bwMode="auto">
            <a:xfrm>
              <a:off x="5727693" y="2293931"/>
              <a:ext cx="447674"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Vendor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1" name="Rectangle 522"/>
            <p:cNvSpPr>
              <a:spLocks noChangeArrowheads="1"/>
            </p:cNvSpPr>
            <p:nvPr/>
          </p:nvSpPr>
          <p:spPr bwMode="auto">
            <a:xfrm>
              <a:off x="5718168" y="2417755"/>
              <a:ext cx="447674"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Specific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2" name="Rectangle 523"/>
            <p:cNvSpPr>
              <a:spLocks noChangeArrowheads="1"/>
            </p:cNvSpPr>
            <p:nvPr/>
          </p:nvSpPr>
          <p:spPr bwMode="auto">
            <a:xfrm>
              <a:off x="5670543" y="2541580"/>
              <a:ext cx="85725"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3" name="Rectangle 524"/>
            <p:cNvSpPr>
              <a:spLocks noChangeArrowheads="1"/>
            </p:cNvSpPr>
            <p:nvPr/>
          </p:nvSpPr>
          <p:spPr bwMode="auto">
            <a:xfrm>
              <a:off x="5708643" y="2541580"/>
              <a:ext cx="476249"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4" name="Rectangle 525"/>
            <p:cNvSpPr>
              <a:spLocks noChangeArrowheads="1"/>
            </p:cNvSpPr>
            <p:nvPr/>
          </p:nvSpPr>
          <p:spPr bwMode="auto">
            <a:xfrm>
              <a:off x="6080118" y="2541580"/>
              <a:ext cx="85725"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5" name="Freeform 526"/>
            <p:cNvSpPr>
              <a:spLocks/>
            </p:cNvSpPr>
            <p:nvPr/>
          </p:nvSpPr>
          <p:spPr bwMode="auto">
            <a:xfrm>
              <a:off x="5619744" y="1952620"/>
              <a:ext cx="503238" cy="106363"/>
            </a:xfrm>
            <a:custGeom>
              <a:avLst/>
              <a:gdLst>
                <a:gd name="T0" fmla="*/ 756 w 845"/>
                <a:gd name="T1" fmla="*/ 178 h 178"/>
                <a:gd name="T2" fmla="*/ 845 w 845"/>
                <a:gd name="T3" fmla="*/ 89 h 178"/>
                <a:gd name="T4" fmla="*/ 756 w 845"/>
                <a:gd name="T5" fmla="*/ 0 h 178"/>
                <a:gd name="T6" fmla="*/ 756 w 845"/>
                <a:gd name="T7" fmla="*/ 0 h 178"/>
                <a:gd name="T8" fmla="*/ 89 w 845"/>
                <a:gd name="T9" fmla="*/ 0 h 178"/>
                <a:gd name="T10" fmla="*/ 0 w 845"/>
                <a:gd name="T11" fmla="*/ 89 h 178"/>
                <a:gd name="T12" fmla="*/ 89 w 845"/>
                <a:gd name="T13" fmla="*/ 178 h 178"/>
                <a:gd name="T14" fmla="*/ 756 w 845"/>
                <a:gd name="T15" fmla="*/ 178 h 1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5" h="178">
                  <a:moveTo>
                    <a:pt x="756" y="178"/>
                  </a:moveTo>
                  <a:cubicBezTo>
                    <a:pt x="805" y="178"/>
                    <a:pt x="845" y="139"/>
                    <a:pt x="845" y="89"/>
                  </a:cubicBezTo>
                  <a:cubicBezTo>
                    <a:pt x="845" y="40"/>
                    <a:pt x="805" y="0"/>
                    <a:pt x="756" y="0"/>
                  </a:cubicBezTo>
                  <a:lnTo>
                    <a:pt x="756" y="0"/>
                  </a:lnTo>
                  <a:lnTo>
                    <a:pt x="89" y="0"/>
                  </a:lnTo>
                  <a:cubicBezTo>
                    <a:pt x="40" y="0"/>
                    <a:pt x="0" y="40"/>
                    <a:pt x="0" y="89"/>
                  </a:cubicBezTo>
                  <a:cubicBezTo>
                    <a:pt x="0" y="139"/>
                    <a:pt x="40" y="178"/>
                    <a:pt x="89" y="178"/>
                  </a:cubicBezTo>
                  <a:lnTo>
                    <a:pt x="756" y="178"/>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6" name="Freeform 527"/>
            <p:cNvSpPr>
              <a:spLocks/>
            </p:cNvSpPr>
            <p:nvPr/>
          </p:nvSpPr>
          <p:spPr bwMode="auto">
            <a:xfrm>
              <a:off x="5619744" y="1952620"/>
              <a:ext cx="503238" cy="106363"/>
            </a:xfrm>
            <a:custGeom>
              <a:avLst/>
              <a:gdLst>
                <a:gd name="T0" fmla="*/ 756 w 845"/>
                <a:gd name="T1" fmla="*/ 178 h 178"/>
                <a:gd name="T2" fmla="*/ 845 w 845"/>
                <a:gd name="T3" fmla="*/ 89 h 178"/>
                <a:gd name="T4" fmla="*/ 756 w 845"/>
                <a:gd name="T5" fmla="*/ 0 h 178"/>
                <a:gd name="T6" fmla="*/ 756 w 845"/>
                <a:gd name="T7" fmla="*/ 0 h 178"/>
                <a:gd name="T8" fmla="*/ 89 w 845"/>
                <a:gd name="T9" fmla="*/ 0 h 178"/>
                <a:gd name="T10" fmla="*/ 0 w 845"/>
                <a:gd name="T11" fmla="*/ 89 h 178"/>
                <a:gd name="T12" fmla="*/ 89 w 845"/>
                <a:gd name="T13" fmla="*/ 178 h 178"/>
                <a:gd name="T14" fmla="*/ 756 w 845"/>
                <a:gd name="T15" fmla="*/ 178 h 1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5" h="178">
                  <a:moveTo>
                    <a:pt x="756" y="178"/>
                  </a:moveTo>
                  <a:cubicBezTo>
                    <a:pt x="805" y="178"/>
                    <a:pt x="845" y="139"/>
                    <a:pt x="845" y="89"/>
                  </a:cubicBezTo>
                  <a:cubicBezTo>
                    <a:pt x="845" y="40"/>
                    <a:pt x="805" y="0"/>
                    <a:pt x="756" y="0"/>
                  </a:cubicBezTo>
                  <a:lnTo>
                    <a:pt x="756" y="0"/>
                  </a:lnTo>
                  <a:lnTo>
                    <a:pt x="89" y="0"/>
                  </a:lnTo>
                  <a:cubicBezTo>
                    <a:pt x="40" y="0"/>
                    <a:pt x="0" y="40"/>
                    <a:pt x="0" y="89"/>
                  </a:cubicBezTo>
                  <a:cubicBezTo>
                    <a:pt x="0" y="139"/>
                    <a:pt x="40" y="178"/>
                    <a:pt x="89" y="178"/>
                  </a:cubicBezTo>
                  <a:lnTo>
                    <a:pt x="756" y="178"/>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47" name="Rectangle 528"/>
            <p:cNvSpPr>
              <a:spLocks noChangeArrowheads="1"/>
            </p:cNvSpPr>
            <p:nvPr/>
          </p:nvSpPr>
          <p:spPr bwMode="auto">
            <a:xfrm>
              <a:off x="5727693" y="1951031"/>
              <a:ext cx="142874"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VS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8" name="Rectangle 529"/>
            <p:cNvSpPr>
              <a:spLocks noChangeArrowheads="1"/>
            </p:cNvSpPr>
            <p:nvPr/>
          </p:nvSpPr>
          <p:spPr bwMode="auto">
            <a:xfrm>
              <a:off x="5832467" y="1951031"/>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9" name="Rectangle 530"/>
            <p:cNvSpPr>
              <a:spLocks noChangeArrowheads="1"/>
            </p:cNvSpPr>
            <p:nvPr/>
          </p:nvSpPr>
          <p:spPr bwMode="auto">
            <a:xfrm>
              <a:off x="5861042" y="1951031"/>
              <a:ext cx="190499"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0" name="Freeform 531"/>
            <p:cNvSpPr>
              <a:spLocks/>
            </p:cNvSpPr>
            <p:nvPr/>
          </p:nvSpPr>
          <p:spPr bwMode="auto">
            <a:xfrm>
              <a:off x="5597518" y="2776529"/>
              <a:ext cx="544512" cy="109537"/>
            </a:xfrm>
            <a:custGeom>
              <a:avLst/>
              <a:gdLst>
                <a:gd name="T0" fmla="*/ 822 w 914"/>
                <a:gd name="T1" fmla="*/ 184 h 184"/>
                <a:gd name="T2" fmla="*/ 914 w 914"/>
                <a:gd name="T3" fmla="*/ 92 h 184"/>
                <a:gd name="T4" fmla="*/ 822 w 914"/>
                <a:gd name="T5" fmla="*/ 0 h 184"/>
                <a:gd name="T6" fmla="*/ 91 w 914"/>
                <a:gd name="T7" fmla="*/ 0 h 184"/>
                <a:gd name="T8" fmla="*/ 0 w 914"/>
                <a:gd name="T9" fmla="*/ 92 h 184"/>
                <a:gd name="T10" fmla="*/ 91 w 914"/>
                <a:gd name="T11" fmla="*/ 184 h 184"/>
                <a:gd name="T12" fmla="*/ 822 w 914"/>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914" h="184">
                  <a:moveTo>
                    <a:pt x="822" y="184"/>
                  </a:moveTo>
                  <a:cubicBezTo>
                    <a:pt x="872" y="184"/>
                    <a:pt x="914" y="143"/>
                    <a:pt x="914" y="92"/>
                  </a:cubicBezTo>
                  <a:cubicBezTo>
                    <a:pt x="914" y="42"/>
                    <a:pt x="872" y="0"/>
                    <a:pt x="822" y="0"/>
                  </a:cubicBezTo>
                  <a:lnTo>
                    <a:pt x="91" y="0"/>
                  </a:lnTo>
                  <a:cubicBezTo>
                    <a:pt x="41" y="0"/>
                    <a:pt x="0" y="42"/>
                    <a:pt x="0" y="92"/>
                  </a:cubicBezTo>
                  <a:cubicBezTo>
                    <a:pt x="0" y="143"/>
                    <a:pt x="41" y="184"/>
                    <a:pt x="91" y="184"/>
                  </a:cubicBezTo>
                  <a:lnTo>
                    <a:pt x="822" y="184"/>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1" name="Freeform 532"/>
            <p:cNvSpPr>
              <a:spLocks/>
            </p:cNvSpPr>
            <p:nvPr/>
          </p:nvSpPr>
          <p:spPr bwMode="auto">
            <a:xfrm>
              <a:off x="5597518" y="2776529"/>
              <a:ext cx="544512" cy="109537"/>
            </a:xfrm>
            <a:custGeom>
              <a:avLst/>
              <a:gdLst>
                <a:gd name="T0" fmla="*/ 822 w 914"/>
                <a:gd name="T1" fmla="*/ 184 h 184"/>
                <a:gd name="T2" fmla="*/ 914 w 914"/>
                <a:gd name="T3" fmla="*/ 92 h 184"/>
                <a:gd name="T4" fmla="*/ 822 w 914"/>
                <a:gd name="T5" fmla="*/ 0 h 184"/>
                <a:gd name="T6" fmla="*/ 91 w 914"/>
                <a:gd name="T7" fmla="*/ 0 h 184"/>
                <a:gd name="T8" fmla="*/ 0 w 914"/>
                <a:gd name="T9" fmla="*/ 92 h 184"/>
                <a:gd name="T10" fmla="*/ 91 w 914"/>
                <a:gd name="T11" fmla="*/ 184 h 184"/>
                <a:gd name="T12" fmla="*/ 822 w 914"/>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914" h="184">
                  <a:moveTo>
                    <a:pt x="822" y="184"/>
                  </a:moveTo>
                  <a:cubicBezTo>
                    <a:pt x="872" y="184"/>
                    <a:pt x="914" y="143"/>
                    <a:pt x="914" y="92"/>
                  </a:cubicBezTo>
                  <a:cubicBezTo>
                    <a:pt x="914" y="42"/>
                    <a:pt x="872" y="0"/>
                    <a:pt x="822" y="0"/>
                  </a:cubicBezTo>
                  <a:lnTo>
                    <a:pt x="91" y="0"/>
                  </a:lnTo>
                  <a:cubicBezTo>
                    <a:pt x="41" y="0"/>
                    <a:pt x="0" y="42"/>
                    <a:pt x="0" y="92"/>
                  </a:cubicBezTo>
                  <a:cubicBezTo>
                    <a:pt x="0" y="143"/>
                    <a:pt x="41" y="184"/>
                    <a:pt x="91" y="184"/>
                  </a:cubicBezTo>
                  <a:lnTo>
                    <a:pt x="822" y="184"/>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2" name="Rectangle 533"/>
            <p:cNvSpPr>
              <a:spLocks noChangeArrowheads="1"/>
            </p:cNvSpPr>
            <p:nvPr/>
          </p:nvSpPr>
          <p:spPr bwMode="auto">
            <a:xfrm>
              <a:off x="5727693" y="2779704"/>
              <a:ext cx="142874"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VS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3" name="Rectangle 534"/>
            <p:cNvSpPr>
              <a:spLocks noChangeArrowheads="1"/>
            </p:cNvSpPr>
            <p:nvPr/>
          </p:nvSpPr>
          <p:spPr bwMode="auto">
            <a:xfrm>
              <a:off x="5832467" y="2779704"/>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4" name="Rectangle 535"/>
            <p:cNvSpPr>
              <a:spLocks noChangeArrowheads="1"/>
            </p:cNvSpPr>
            <p:nvPr/>
          </p:nvSpPr>
          <p:spPr bwMode="auto">
            <a:xfrm>
              <a:off x="5851518" y="2779704"/>
              <a:ext cx="190499"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5" name="Rectangle 536"/>
            <p:cNvSpPr>
              <a:spLocks noChangeArrowheads="1"/>
            </p:cNvSpPr>
            <p:nvPr/>
          </p:nvSpPr>
          <p:spPr bwMode="auto">
            <a:xfrm>
              <a:off x="2579684" y="2005007"/>
              <a:ext cx="731838" cy="83502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6" name="Rectangle 537"/>
            <p:cNvSpPr>
              <a:spLocks noChangeArrowheads="1"/>
            </p:cNvSpPr>
            <p:nvPr/>
          </p:nvSpPr>
          <p:spPr bwMode="auto">
            <a:xfrm>
              <a:off x="2579684" y="2005007"/>
              <a:ext cx="731838" cy="83502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7" name="Rectangle 538"/>
            <p:cNvSpPr>
              <a:spLocks noChangeArrowheads="1"/>
            </p:cNvSpPr>
            <p:nvPr/>
          </p:nvSpPr>
          <p:spPr bwMode="auto">
            <a:xfrm>
              <a:off x="2632072" y="2112956"/>
              <a:ext cx="790574"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Management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8" name="Rectangle 539"/>
            <p:cNvSpPr>
              <a:spLocks noChangeArrowheads="1"/>
            </p:cNvSpPr>
            <p:nvPr/>
          </p:nvSpPr>
          <p:spPr bwMode="auto">
            <a:xfrm>
              <a:off x="2708271" y="2236781"/>
              <a:ext cx="581024"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Protocols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9" name="Rectangle 540"/>
            <p:cNvSpPr>
              <a:spLocks noChangeArrowheads="1"/>
            </p:cNvSpPr>
            <p:nvPr/>
          </p:nvSpPr>
          <p:spPr bwMode="auto">
            <a:xfrm>
              <a:off x="2651121" y="2360606"/>
              <a:ext cx="95250"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0" name="Rectangle 541"/>
            <p:cNvSpPr>
              <a:spLocks noChangeArrowheads="1"/>
            </p:cNvSpPr>
            <p:nvPr/>
          </p:nvSpPr>
          <p:spPr bwMode="auto">
            <a:xfrm>
              <a:off x="2689222" y="2360606"/>
              <a:ext cx="638174"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1" u="none" strike="noStrike" cap="none" normalizeH="0" baseline="0" dirty="0" smtClean="0">
                  <a:ln>
                    <a:noFill/>
                  </a:ln>
                  <a:solidFill>
                    <a:srgbClr val="000000"/>
                  </a:solidFill>
                  <a:effectLst/>
                  <a:latin typeface="Arial" pitchFamily="34" charset="0"/>
                  <a:cs typeface="Arial" pitchFamily="34" charset="0"/>
                </a:rPr>
                <a:t>Mandatory</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61" name="Rectangle 542"/>
            <p:cNvSpPr>
              <a:spLocks noChangeArrowheads="1"/>
            </p:cNvSpPr>
            <p:nvPr/>
          </p:nvSpPr>
          <p:spPr bwMode="auto">
            <a:xfrm>
              <a:off x="3203570" y="2360606"/>
              <a:ext cx="95250"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2" name="Freeform 543"/>
            <p:cNvSpPr>
              <a:spLocks/>
            </p:cNvSpPr>
            <p:nvPr/>
          </p:nvSpPr>
          <p:spPr bwMode="auto">
            <a:xfrm>
              <a:off x="2740021" y="1944682"/>
              <a:ext cx="525462" cy="117474"/>
            </a:xfrm>
            <a:custGeom>
              <a:avLst/>
              <a:gdLst>
                <a:gd name="T0" fmla="*/ 783 w 883"/>
                <a:gd name="T1" fmla="*/ 200 h 200"/>
                <a:gd name="T2" fmla="*/ 883 w 883"/>
                <a:gd name="T3" fmla="*/ 100 h 200"/>
                <a:gd name="T4" fmla="*/ 783 w 883"/>
                <a:gd name="T5" fmla="*/ 0 h 200"/>
                <a:gd name="T6" fmla="*/ 99 w 883"/>
                <a:gd name="T7" fmla="*/ 0 h 200"/>
                <a:gd name="T8" fmla="*/ 0 w 883"/>
                <a:gd name="T9" fmla="*/ 100 h 200"/>
                <a:gd name="T10" fmla="*/ 99 w 883"/>
                <a:gd name="T11" fmla="*/ 200 h 200"/>
                <a:gd name="T12" fmla="*/ 783 w 883"/>
                <a:gd name="T13" fmla="*/ 200 h 200"/>
              </a:gdLst>
              <a:ahLst/>
              <a:cxnLst>
                <a:cxn ang="0">
                  <a:pos x="T0" y="T1"/>
                </a:cxn>
                <a:cxn ang="0">
                  <a:pos x="T2" y="T3"/>
                </a:cxn>
                <a:cxn ang="0">
                  <a:pos x="T4" y="T5"/>
                </a:cxn>
                <a:cxn ang="0">
                  <a:pos x="T6" y="T7"/>
                </a:cxn>
                <a:cxn ang="0">
                  <a:pos x="T8" y="T9"/>
                </a:cxn>
                <a:cxn ang="0">
                  <a:pos x="T10" y="T11"/>
                </a:cxn>
                <a:cxn ang="0">
                  <a:pos x="T12" y="T13"/>
                </a:cxn>
              </a:cxnLst>
              <a:rect l="0" t="0" r="r" b="b"/>
              <a:pathLst>
                <a:path w="883" h="200">
                  <a:moveTo>
                    <a:pt x="783" y="200"/>
                  </a:moveTo>
                  <a:cubicBezTo>
                    <a:pt x="838" y="200"/>
                    <a:pt x="883" y="155"/>
                    <a:pt x="883" y="100"/>
                  </a:cubicBezTo>
                  <a:cubicBezTo>
                    <a:pt x="883" y="45"/>
                    <a:pt x="838" y="0"/>
                    <a:pt x="783" y="0"/>
                  </a:cubicBezTo>
                  <a:lnTo>
                    <a:pt x="99" y="0"/>
                  </a:lnTo>
                  <a:cubicBezTo>
                    <a:pt x="44" y="0"/>
                    <a:pt x="0" y="45"/>
                    <a:pt x="0" y="100"/>
                  </a:cubicBezTo>
                  <a:cubicBezTo>
                    <a:pt x="0" y="155"/>
                    <a:pt x="44" y="200"/>
                    <a:pt x="99" y="200"/>
                  </a:cubicBezTo>
                  <a:lnTo>
                    <a:pt x="783" y="200"/>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63" name="Freeform 544"/>
            <p:cNvSpPr>
              <a:spLocks/>
            </p:cNvSpPr>
            <p:nvPr/>
          </p:nvSpPr>
          <p:spPr bwMode="auto">
            <a:xfrm>
              <a:off x="2740021" y="1943095"/>
              <a:ext cx="525462" cy="119063"/>
            </a:xfrm>
            <a:custGeom>
              <a:avLst/>
              <a:gdLst>
                <a:gd name="T0" fmla="*/ 783 w 883"/>
                <a:gd name="T1" fmla="*/ 200 h 200"/>
                <a:gd name="T2" fmla="*/ 883 w 883"/>
                <a:gd name="T3" fmla="*/ 100 h 200"/>
                <a:gd name="T4" fmla="*/ 783 w 883"/>
                <a:gd name="T5" fmla="*/ 0 h 200"/>
                <a:gd name="T6" fmla="*/ 99 w 883"/>
                <a:gd name="T7" fmla="*/ 0 h 200"/>
                <a:gd name="T8" fmla="*/ 0 w 883"/>
                <a:gd name="T9" fmla="*/ 100 h 200"/>
                <a:gd name="T10" fmla="*/ 99 w 883"/>
                <a:gd name="T11" fmla="*/ 200 h 200"/>
                <a:gd name="T12" fmla="*/ 783 w 883"/>
                <a:gd name="T13" fmla="*/ 200 h 200"/>
              </a:gdLst>
              <a:ahLst/>
              <a:cxnLst>
                <a:cxn ang="0">
                  <a:pos x="T0" y="T1"/>
                </a:cxn>
                <a:cxn ang="0">
                  <a:pos x="T2" y="T3"/>
                </a:cxn>
                <a:cxn ang="0">
                  <a:pos x="T4" y="T5"/>
                </a:cxn>
                <a:cxn ang="0">
                  <a:pos x="T6" y="T7"/>
                </a:cxn>
                <a:cxn ang="0">
                  <a:pos x="T8" y="T9"/>
                </a:cxn>
                <a:cxn ang="0">
                  <a:pos x="T10" y="T11"/>
                </a:cxn>
                <a:cxn ang="0">
                  <a:pos x="T12" y="T13"/>
                </a:cxn>
              </a:cxnLst>
              <a:rect l="0" t="0" r="r" b="b"/>
              <a:pathLst>
                <a:path w="883" h="200">
                  <a:moveTo>
                    <a:pt x="783" y="200"/>
                  </a:moveTo>
                  <a:cubicBezTo>
                    <a:pt x="838" y="200"/>
                    <a:pt x="883" y="155"/>
                    <a:pt x="883" y="100"/>
                  </a:cubicBezTo>
                  <a:cubicBezTo>
                    <a:pt x="883" y="45"/>
                    <a:pt x="838" y="0"/>
                    <a:pt x="783" y="0"/>
                  </a:cubicBezTo>
                  <a:lnTo>
                    <a:pt x="99" y="0"/>
                  </a:lnTo>
                  <a:cubicBezTo>
                    <a:pt x="44" y="0"/>
                    <a:pt x="0" y="45"/>
                    <a:pt x="0" y="100"/>
                  </a:cubicBezTo>
                  <a:cubicBezTo>
                    <a:pt x="0" y="155"/>
                    <a:pt x="44" y="200"/>
                    <a:pt x="99" y="200"/>
                  </a:cubicBezTo>
                  <a:lnTo>
                    <a:pt x="783" y="20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4" name="Rectangle 545"/>
            <p:cNvSpPr>
              <a:spLocks noChangeArrowheads="1"/>
            </p:cNvSpPr>
            <p:nvPr/>
          </p:nvSpPr>
          <p:spPr bwMode="auto">
            <a:xfrm>
              <a:off x="2822571" y="1951031"/>
              <a:ext cx="2095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MPM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5" name="Rectangle 546"/>
            <p:cNvSpPr>
              <a:spLocks noChangeArrowheads="1"/>
            </p:cNvSpPr>
            <p:nvPr/>
          </p:nvSpPr>
          <p:spPr bwMode="auto">
            <a:xfrm>
              <a:off x="3003546" y="1951031"/>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6" name="Rectangle 547"/>
            <p:cNvSpPr>
              <a:spLocks noChangeArrowheads="1"/>
            </p:cNvSpPr>
            <p:nvPr/>
          </p:nvSpPr>
          <p:spPr bwMode="auto">
            <a:xfrm>
              <a:off x="3032121" y="1951031"/>
              <a:ext cx="190499"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7" name="Freeform 548"/>
            <p:cNvSpPr>
              <a:spLocks/>
            </p:cNvSpPr>
            <p:nvPr/>
          </p:nvSpPr>
          <p:spPr bwMode="auto">
            <a:xfrm>
              <a:off x="2740021" y="2793992"/>
              <a:ext cx="525462" cy="109537"/>
            </a:xfrm>
            <a:custGeom>
              <a:avLst/>
              <a:gdLst>
                <a:gd name="T0" fmla="*/ 791 w 883"/>
                <a:gd name="T1" fmla="*/ 185 h 185"/>
                <a:gd name="T2" fmla="*/ 883 w 883"/>
                <a:gd name="T3" fmla="*/ 93 h 185"/>
                <a:gd name="T4" fmla="*/ 791 w 883"/>
                <a:gd name="T5" fmla="*/ 0 h 185"/>
                <a:gd name="T6" fmla="*/ 791 w 883"/>
                <a:gd name="T7" fmla="*/ 0 h 185"/>
                <a:gd name="T8" fmla="*/ 92 w 883"/>
                <a:gd name="T9" fmla="*/ 0 h 185"/>
                <a:gd name="T10" fmla="*/ 0 w 883"/>
                <a:gd name="T11" fmla="*/ 93 h 185"/>
                <a:gd name="T12" fmla="*/ 92 w 883"/>
                <a:gd name="T13" fmla="*/ 185 h 185"/>
                <a:gd name="T14" fmla="*/ 791 w 883"/>
                <a:gd name="T15" fmla="*/ 185 h 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3" h="185">
                  <a:moveTo>
                    <a:pt x="791" y="185"/>
                  </a:moveTo>
                  <a:cubicBezTo>
                    <a:pt x="842" y="185"/>
                    <a:pt x="883" y="143"/>
                    <a:pt x="883" y="93"/>
                  </a:cubicBezTo>
                  <a:cubicBezTo>
                    <a:pt x="883" y="42"/>
                    <a:pt x="842" y="0"/>
                    <a:pt x="791" y="0"/>
                  </a:cubicBezTo>
                  <a:lnTo>
                    <a:pt x="791" y="0"/>
                  </a:lnTo>
                  <a:lnTo>
                    <a:pt x="92" y="0"/>
                  </a:lnTo>
                  <a:cubicBezTo>
                    <a:pt x="41" y="0"/>
                    <a:pt x="0" y="42"/>
                    <a:pt x="0" y="93"/>
                  </a:cubicBezTo>
                  <a:cubicBezTo>
                    <a:pt x="0" y="143"/>
                    <a:pt x="41" y="185"/>
                    <a:pt x="92" y="185"/>
                  </a:cubicBezTo>
                  <a:lnTo>
                    <a:pt x="791" y="185"/>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68" name="Freeform 549"/>
            <p:cNvSpPr>
              <a:spLocks/>
            </p:cNvSpPr>
            <p:nvPr/>
          </p:nvSpPr>
          <p:spPr bwMode="auto">
            <a:xfrm>
              <a:off x="2740021" y="2793992"/>
              <a:ext cx="525462" cy="109537"/>
            </a:xfrm>
            <a:custGeom>
              <a:avLst/>
              <a:gdLst>
                <a:gd name="T0" fmla="*/ 791 w 883"/>
                <a:gd name="T1" fmla="*/ 185 h 185"/>
                <a:gd name="T2" fmla="*/ 883 w 883"/>
                <a:gd name="T3" fmla="*/ 93 h 185"/>
                <a:gd name="T4" fmla="*/ 791 w 883"/>
                <a:gd name="T5" fmla="*/ 0 h 185"/>
                <a:gd name="T6" fmla="*/ 791 w 883"/>
                <a:gd name="T7" fmla="*/ 0 h 185"/>
                <a:gd name="T8" fmla="*/ 92 w 883"/>
                <a:gd name="T9" fmla="*/ 0 h 185"/>
                <a:gd name="T10" fmla="*/ 0 w 883"/>
                <a:gd name="T11" fmla="*/ 93 h 185"/>
                <a:gd name="T12" fmla="*/ 92 w 883"/>
                <a:gd name="T13" fmla="*/ 185 h 185"/>
                <a:gd name="T14" fmla="*/ 791 w 883"/>
                <a:gd name="T15" fmla="*/ 185 h 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3" h="185">
                  <a:moveTo>
                    <a:pt x="791" y="185"/>
                  </a:moveTo>
                  <a:cubicBezTo>
                    <a:pt x="842" y="185"/>
                    <a:pt x="883" y="143"/>
                    <a:pt x="883" y="93"/>
                  </a:cubicBezTo>
                  <a:cubicBezTo>
                    <a:pt x="883" y="42"/>
                    <a:pt x="842" y="0"/>
                    <a:pt x="791" y="0"/>
                  </a:cubicBezTo>
                  <a:lnTo>
                    <a:pt x="791" y="0"/>
                  </a:lnTo>
                  <a:lnTo>
                    <a:pt x="92" y="0"/>
                  </a:lnTo>
                  <a:cubicBezTo>
                    <a:pt x="41" y="0"/>
                    <a:pt x="0" y="42"/>
                    <a:pt x="0" y="93"/>
                  </a:cubicBezTo>
                  <a:cubicBezTo>
                    <a:pt x="0" y="143"/>
                    <a:pt x="41" y="185"/>
                    <a:pt x="92" y="185"/>
                  </a:cubicBezTo>
                  <a:lnTo>
                    <a:pt x="791" y="185"/>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9" name="Rectangle 550"/>
            <p:cNvSpPr>
              <a:spLocks noChangeArrowheads="1"/>
            </p:cNvSpPr>
            <p:nvPr/>
          </p:nvSpPr>
          <p:spPr bwMode="auto">
            <a:xfrm>
              <a:off x="2822571" y="2798754"/>
              <a:ext cx="2095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MPM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0" name="Rectangle 551"/>
            <p:cNvSpPr>
              <a:spLocks noChangeArrowheads="1"/>
            </p:cNvSpPr>
            <p:nvPr/>
          </p:nvSpPr>
          <p:spPr bwMode="auto">
            <a:xfrm>
              <a:off x="3003546" y="2798754"/>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1" name="Rectangle 552"/>
            <p:cNvSpPr>
              <a:spLocks noChangeArrowheads="1"/>
            </p:cNvSpPr>
            <p:nvPr/>
          </p:nvSpPr>
          <p:spPr bwMode="auto">
            <a:xfrm>
              <a:off x="3032121" y="2798754"/>
              <a:ext cx="190499"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2" name="Freeform 553"/>
            <p:cNvSpPr>
              <a:spLocks/>
            </p:cNvSpPr>
            <p:nvPr/>
          </p:nvSpPr>
          <p:spPr bwMode="auto">
            <a:xfrm>
              <a:off x="2819396" y="2490780"/>
              <a:ext cx="342899" cy="257174"/>
            </a:xfrm>
            <a:custGeom>
              <a:avLst/>
              <a:gdLst>
                <a:gd name="T0" fmla="*/ 0 w 576"/>
                <a:gd name="T1" fmla="*/ 57 h 432"/>
                <a:gd name="T2" fmla="*/ 0 w 576"/>
                <a:gd name="T3" fmla="*/ 374 h 432"/>
                <a:gd name="T4" fmla="*/ 288 w 576"/>
                <a:gd name="T5" fmla="*/ 432 h 432"/>
                <a:gd name="T6" fmla="*/ 576 w 576"/>
                <a:gd name="T7" fmla="*/ 374 h 432"/>
                <a:gd name="T8" fmla="*/ 576 w 576"/>
                <a:gd name="T9" fmla="*/ 374 h 432"/>
                <a:gd name="T10" fmla="*/ 576 w 576"/>
                <a:gd name="T11" fmla="*/ 57 h 432"/>
                <a:gd name="T12" fmla="*/ 288 w 576"/>
                <a:gd name="T13" fmla="*/ 0 h 432"/>
                <a:gd name="T14" fmla="*/ 0 w 576"/>
                <a:gd name="T15" fmla="*/ 57 h 4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6" h="432">
                  <a:moveTo>
                    <a:pt x="0" y="57"/>
                  </a:moveTo>
                  <a:lnTo>
                    <a:pt x="0" y="374"/>
                  </a:lnTo>
                  <a:cubicBezTo>
                    <a:pt x="0" y="406"/>
                    <a:pt x="129" y="432"/>
                    <a:pt x="288" y="432"/>
                  </a:cubicBezTo>
                  <a:cubicBezTo>
                    <a:pt x="447" y="432"/>
                    <a:pt x="576" y="406"/>
                    <a:pt x="576" y="374"/>
                  </a:cubicBezTo>
                  <a:cubicBezTo>
                    <a:pt x="576" y="374"/>
                    <a:pt x="576" y="374"/>
                    <a:pt x="576" y="374"/>
                  </a:cubicBezTo>
                  <a:lnTo>
                    <a:pt x="576" y="57"/>
                  </a:lnTo>
                  <a:cubicBezTo>
                    <a:pt x="576" y="25"/>
                    <a:pt x="447" y="0"/>
                    <a:pt x="288" y="0"/>
                  </a:cubicBezTo>
                  <a:cubicBezTo>
                    <a:pt x="129" y="0"/>
                    <a:pt x="0" y="25"/>
                    <a:pt x="0" y="57"/>
                  </a:cubicBez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3" name="Freeform 554"/>
            <p:cNvSpPr>
              <a:spLocks/>
            </p:cNvSpPr>
            <p:nvPr/>
          </p:nvSpPr>
          <p:spPr bwMode="auto">
            <a:xfrm>
              <a:off x="2819396" y="2490780"/>
              <a:ext cx="342899" cy="257174"/>
            </a:xfrm>
            <a:custGeom>
              <a:avLst/>
              <a:gdLst>
                <a:gd name="T0" fmla="*/ 0 w 576"/>
                <a:gd name="T1" fmla="*/ 57 h 432"/>
                <a:gd name="T2" fmla="*/ 0 w 576"/>
                <a:gd name="T3" fmla="*/ 374 h 432"/>
                <a:gd name="T4" fmla="*/ 288 w 576"/>
                <a:gd name="T5" fmla="*/ 432 h 432"/>
                <a:gd name="T6" fmla="*/ 576 w 576"/>
                <a:gd name="T7" fmla="*/ 374 h 432"/>
                <a:gd name="T8" fmla="*/ 576 w 576"/>
                <a:gd name="T9" fmla="*/ 374 h 432"/>
                <a:gd name="T10" fmla="*/ 576 w 576"/>
                <a:gd name="T11" fmla="*/ 57 h 432"/>
                <a:gd name="T12" fmla="*/ 288 w 576"/>
                <a:gd name="T13" fmla="*/ 0 h 432"/>
                <a:gd name="T14" fmla="*/ 0 w 576"/>
                <a:gd name="T15" fmla="*/ 57 h 4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6" h="432">
                  <a:moveTo>
                    <a:pt x="0" y="57"/>
                  </a:moveTo>
                  <a:lnTo>
                    <a:pt x="0" y="374"/>
                  </a:lnTo>
                  <a:cubicBezTo>
                    <a:pt x="0" y="406"/>
                    <a:pt x="129" y="432"/>
                    <a:pt x="288" y="432"/>
                  </a:cubicBezTo>
                  <a:cubicBezTo>
                    <a:pt x="447" y="432"/>
                    <a:pt x="576" y="406"/>
                    <a:pt x="576" y="374"/>
                  </a:cubicBezTo>
                  <a:cubicBezTo>
                    <a:pt x="576" y="374"/>
                    <a:pt x="576" y="374"/>
                    <a:pt x="576" y="374"/>
                  </a:cubicBezTo>
                  <a:lnTo>
                    <a:pt x="576" y="57"/>
                  </a:lnTo>
                  <a:cubicBezTo>
                    <a:pt x="576" y="25"/>
                    <a:pt x="447" y="0"/>
                    <a:pt x="288" y="0"/>
                  </a:cubicBezTo>
                  <a:cubicBezTo>
                    <a:pt x="129" y="0"/>
                    <a:pt x="0" y="25"/>
                    <a:pt x="0" y="57"/>
                  </a:cubicBez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4" name="Freeform 555"/>
            <p:cNvSpPr>
              <a:spLocks noEditPoints="1"/>
            </p:cNvSpPr>
            <p:nvPr/>
          </p:nvSpPr>
          <p:spPr bwMode="auto">
            <a:xfrm>
              <a:off x="2819396" y="2525705"/>
              <a:ext cx="342899" cy="68263"/>
            </a:xfrm>
            <a:custGeom>
              <a:avLst/>
              <a:gdLst>
                <a:gd name="T0" fmla="*/ 0 w 576"/>
                <a:gd name="T1" fmla="*/ 0 h 115"/>
                <a:gd name="T2" fmla="*/ 288 w 576"/>
                <a:gd name="T3" fmla="*/ 58 h 115"/>
                <a:gd name="T4" fmla="*/ 576 w 576"/>
                <a:gd name="T5" fmla="*/ 0 h 115"/>
                <a:gd name="T6" fmla="*/ 576 w 576"/>
                <a:gd name="T7" fmla="*/ 0 h 115"/>
                <a:gd name="T8" fmla="*/ 0 w 576"/>
                <a:gd name="T9" fmla="*/ 29 h 115"/>
                <a:gd name="T10" fmla="*/ 288 w 576"/>
                <a:gd name="T11" fmla="*/ 87 h 115"/>
                <a:gd name="T12" fmla="*/ 576 w 576"/>
                <a:gd name="T13" fmla="*/ 29 h 115"/>
                <a:gd name="T14" fmla="*/ 576 w 576"/>
                <a:gd name="T15" fmla="*/ 29 h 115"/>
                <a:gd name="T16" fmla="*/ 0 w 576"/>
                <a:gd name="T17" fmla="*/ 58 h 115"/>
                <a:gd name="T18" fmla="*/ 288 w 576"/>
                <a:gd name="T19" fmla="*/ 115 h 115"/>
                <a:gd name="T20" fmla="*/ 576 w 576"/>
                <a:gd name="T21" fmla="*/ 58 h 115"/>
                <a:gd name="T22" fmla="*/ 576 w 576"/>
                <a:gd name="T23" fmla="*/ 58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76" h="115">
                  <a:moveTo>
                    <a:pt x="0" y="0"/>
                  </a:moveTo>
                  <a:cubicBezTo>
                    <a:pt x="0" y="32"/>
                    <a:pt x="129" y="58"/>
                    <a:pt x="288" y="58"/>
                  </a:cubicBezTo>
                  <a:cubicBezTo>
                    <a:pt x="447" y="58"/>
                    <a:pt x="576" y="32"/>
                    <a:pt x="576" y="0"/>
                  </a:cubicBezTo>
                  <a:cubicBezTo>
                    <a:pt x="576" y="0"/>
                    <a:pt x="576" y="0"/>
                    <a:pt x="576" y="0"/>
                  </a:cubicBezTo>
                  <a:moveTo>
                    <a:pt x="0" y="29"/>
                  </a:moveTo>
                  <a:cubicBezTo>
                    <a:pt x="0" y="61"/>
                    <a:pt x="129" y="87"/>
                    <a:pt x="288" y="87"/>
                  </a:cubicBezTo>
                  <a:cubicBezTo>
                    <a:pt x="447" y="87"/>
                    <a:pt x="576" y="61"/>
                    <a:pt x="576" y="29"/>
                  </a:cubicBezTo>
                  <a:cubicBezTo>
                    <a:pt x="576" y="29"/>
                    <a:pt x="576" y="29"/>
                    <a:pt x="576" y="29"/>
                  </a:cubicBezTo>
                  <a:moveTo>
                    <a:pt x="0" y="58"/>
                  </a:moveTo>
                  <a:cubicBezTo>
                    <a:pt x="0" y="90"/>
                    <a:pt x="129" y="115"/>
                    <a:pt x="288" y="115"/>
                  </a:cubicBezTo>
                  <a:cubicBezTo>
                    <a:pt x="447" y="115"/>
                    <a:pt x="576" y="90"/>
                    <a:pt x="576" y="58"/>
                  </a:cubicBezTo>
                  <a:cubicBezTo>
                    <a:pt x="576" y="58"/>
                    <a:pt x="576" y="58"/>
                    <a:pt x="576" y="58"/>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5" name="Rectangle 556"/>
            <p:cNvSpPr>
              <a:spLocks noChangeArrowheads="1"/>
            </p:cNvSpPr>
            <p:nvPr/>
          </p:nvSpPr>
          <p:spPr bwMode="auto">
            <a:xfrm>
              <a:off x="2898771" y="2570155"/>
              <a:ext cx="2476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Mgmt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6" name="Rectangle 557"/>
            <p:cNvSpPr>
              <a:spLocks noChangeArrowheads="1"/>
            </p:cNvSpPr>
            <p:nvPr/>
          </p:nvSpPr>
          <p:spPr bwMode="auto">
            <a:xfrm>
              <a:off x="2927346" y="2665405"/>
              <a:ext cx="1714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MIB</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7" name="Rectangle 558"/>
            <p:cNvSpPr>
              <a:spLocks noChangeArrowheads="1"/>
            </p:cNvSpPr>
            <p:nvPr/>
          </p:nvSpPr>
          <p:spPr bwMode="auto">
            <a:xfrm>
              <a:off x="4892669" y="2005007"/>
              <a:ext cx="658813" cy="83502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8" name="Rectangle 559"/>
            <p:cNvSpPr>
              <a:spLocks noChangeArrowheads="1"/>
            </p:cNvSpPr>
            <p:nvPr/>
          </p:nvSpPr>
          <p:spPr bwMode="auto">
            <a:xfrm>
              <a:off x="4892669" y="2005007"/>
              <a:ext cx="658813" cy="83502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9" name="Rectangle 560"/>
            <p:cNvSpPr>
              <a:spLocks noChangeArrowheads="1"/>
            </p:cNvSpPr>
            <p:nvPr/>
          </p:nvSpPr>
          <p:spPr bwMode="auto">
            <a:xfrm>
              <a:off x="5127618" y="2293931"/>
              <a:ext cx="114299"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0" name="Rectangle 561"/>
            <p:cNvSpPr>
              <a:spLocks noChangeArrowheads="1"/>
            </p:cNvSpPr>
            <p:nvPr/>
          </p:nvSpPr>
          <p:spPr bwMode="auto">
            <a:xfrm>
              <a:off x="5175243" y="2293931"/>
              <a:ext cx="238125"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top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1" name="Rectangle 562"/>
            <p:cNvSpPr>
              <a:spLocks noChangeArrowheads="1"/>
            </p:cNvSpPr>
            <p:nvPr/>
          </p:nvSpPr>
          <p:spPr bwMode="auto">
            <a:xfrm>
              <a:off x="4994269" y="2417755"/>
              <a:ext cx="85725"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2" name="Rectangle 563"/>
            <p:cNvSpPr>
              <a:spLocks noChangeArrowheads="1"/>
            </p:cNvSpPr>
            <p:nvPr/>
          </p:nvSpPr>
          <p:spPr bwMode="auto">
            <a:xfrm>
              <a:off x="5032369" y="2417755"/>
              <a:ext cx="476249"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3" name="Rectangle 564"/>
            <p:cNvSpPr>
              <a:spLocks noChangeArrowheads="1"/>
            </p:cNvSpPr>
            <p:nvPr/>
          </p:nvSpPr>
          <p:spPr bwMode="auto">
            <a:xfrm>
              <a:off x="5413368" y="2417755"/>
              <a:ext cx="85725" cy="16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4" name="Freeform 565"/>
            <p:cNvSpPr>
              <a:spLocks/>
            </p:cNvSpPr>
            <p:nvPr/>
          </p:nvSpPr>
          <p:spPr bwMode="auto">
            <a:xfrm>
              <a:off x="5002207" y="1951032"/>
              <a:ext cx="503238" cy="131763"/>
            </a:xfrm>
            <a:custGeom>
              <a:avLst/>
              <a:gdLst>
                <a:gd name="T0" fmla="*/ 734 w 845"/>
                <a:gd name="T1" fmla="*/ 221 h 221"/>
                <a:gd name="T2" fmla="*/ 845 w 845"/>
                <a:gd name="T3" fmla="*/ 111 h 221"/>
                <a:gd name="T4" fmla="*/ 734 w 845"/>
                <a:gd name="T5" fmla="*/ 0 h 221"/>
                <a:gd name="T6" fmla="*/ 111 w 845"/>
                <a:gd name="T7" fmla="*/ 0 h 221"/>
                <a:gd name="T8" fmla="*/ 0 w 845"/>
                <a:gd name="T9" fmla="*/ 111 h 221"/>
                <a:gd name="T10" fmla="*/ 111 w 845"/>
                <a:gd name="T11" fmla="*/ 221 h 221"/>
                <a:gd name="T12" fmla="*/ 734 w 845"/>
                <a:gd name="T13" fmla="*/ 221 h 221"/>
              </a:gdLst>
              <a:ahLst/>
              <a:cxnLst>
                <a:cxn ang="0">
                  <a:pos x="T0" y="T1"/>
                </a:cxn>
                <a:cxn ang="0">
                  <a:pos x="T2" y="T3"/>
                </a:cxn>
                <a:cxn ang="0">
                  <a:pos x="T4" y="T5"/>
                </a:cxn>
                <a:cxn ang="0">
                  <a:pos x="T6" y="T7"/>
                </a:cxn>
                <a:cxn ang="0">
                  <a:pos x="T8" y="T9"/>
                </a:cxn>
                <a:cxn ang="0">
                  <a:pos x="T10" y="T11"/>
                </a:cxn>
                <a:cxn ang="0">
                  <a:pos x="T12" y="T13"/>
                </a:cxn>
              </a:cxnLst>
              <a:rect l="0" t="0" r="r" b="b"/>
              <a:pathLst>
                <a:path w="845" h="221">
                  <a:moveTo>
                    <a:pt x="734" y="221"/>
                  </a:moveTo>
                  <a:cubicBezTo>
                    <a:pt x="796" y="221"/>
                    <a:pt x="845" y="172"/>
                    <a:pt x="845" y="111"/>
                  </a:cubicBezTo>
                  <a:cubicBezTo>
                    <a:pt x="845" y="50"/>
                    <a:pt x="796" y="0"/>
                    <a:pt x="734" y="0"/>
                  </a:cubicBezTo>
                  <a:lnTo>
                    <a:pt x="111" y="0"/>
                  </a:lnTo>
                  <a:cubicBezTo>
                    <a:pt x="50" y="0"/>
                    <a:pt x="0" y="50"/>
                    <a:pt x="0" y="111"/>
                  </a:cubicBezTo>
                  <a:cubicBezTo>
                    <a:pt x="0" y="172"/>
                    <a:pt x="50" y="221"/>
                    <a:pt x="111" y="221"/>
                  </a:cubicBezTo>
                  <a:lnTo>
                    <a:pt x="734" y="221"/>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5" name="Freeform 566"/>
            <p:cNvSpPr>
              <a:spLocks/>
            </p:cNvSpPr>
            <p:nvPr/>
          </p:nvSpPr>
          <p:spPr bwMode="auto">
            <a:xfrm>
              <a:off x="5002207" y="1951032"/>
              <a:ext cx="503238" cy="131763"/>
            </a:xfrm>
            <a:custGeom>
              <a:avLst/>
              <a:gdLst>
                <a:gd name="T0" fmla="*/ 734 w 845"/>
                <a:gd name="T1" fmla="*/ 221 h 221"/>
                <a:gd name="T2" fmla="*/ 845 w 845"/>
                <a:gd name="T3" fmla="*/ 111 h 221"/>
                <a:gd name="T4" fmla="*/ 734 w 845"/>
                <a:gd name="T5" fmla="*/ 0 h 221"/>
                <a:gd name="T6" fmla="*/ 111 w 845"/>
                <a:gd name="T7" fmla="*/ 0 h 221"/>
                <a:gd name="T8" fmla="*/ 0 w 845"/>
                <a:gd name="T9" fmla="*/ 111 h 221"/>
                <a:gd name="T10" fmla="*/ 111 w 845"/>
                <a:gd name="T11" fmla="*/ 221 h 221"/>
                <a:gd name="T12" fmla="*/ 734 w 845"/>
                <a:gd name="T13" fmla="*/ 221 h 221"/>
              </a:gdLst>
              <a:ahLst/>
              <a:cxnLst>
                <a:cxn ang="0">
                  <a:pos x="T0" y="T1"/>
                </a:cxn>
                <a:cxn ang="0">
                  <a:pos x="T2" y="T3"/>
                </a:cxn>
                <a:cxn ang="0">
                  <a:pos x="T4" y="T5"/>
                </a:cxn>
                <a:cxn ang="0">
                  <a:pos x="T6" y="T7"/>
                </a:cxn>
                <a:cxn ang="0">
                  <a:pos x="T8" y="T9"/>
                </a:cxn>
                <a:cxn ang="0">
                  <a:pos x="T10" y="T11"/>
                </a:cxn>
                <a:cxn ang="0">
                  <a:pos x="T12" y="T13"/>
                </a:cxn>
              </a:cxnLst>
              <a:rect l="0" t="0" r="r" b="b"/>
              <a:pathLst>
                <a:path w="845" h="221">
                  <a:moveTo>
                    <a:pt x="734" y="221"/>
                  </a:moveTo>
                  <a:cubicBezTo>
                    <a:pt x="796" y="221"/>
                    <a:pt x="845" y="172"/>
                    <a:pt x="845" y="111"/>
                  </a:cubicBezTo>
                  <a:cubicBezTo>
                    <a:pt x="845" y="50"/>
                    <a:pt x="796" y="0"/>
                    <a:pt x="734" y="0"/>
                  </a:cubicBezTo>
                  <a:lnTo>
                    <a:pt x="111" y="0"/>
                  </a:lnTo>
                  <a:cubicBezTo>
                    <a:pt x="50" y="0"/>
                    <a:pt x="0" y="50"/>
                    <a:pt x="0" y="111"/>
                  </a:cubicBezTo>
                  <a:cubicBezTo>
                    <a:pt x="0" y="172"/>
                    <a:pt x="50" y="221"/>
                    <a:pt x="111" y="221"/>
                  </a:cubicBezTo>
                  <a:lnTo>
                    <a:pt x="734" y="2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6" name="Rectangle 567"/>
            <p:cNvSpPr>
              <a:spLocks noChangeArrowheads="1"/>
            </p:cNvSpPr>
            <p:nvPr/>
          </p:nvSpPr>
          <p:spPr bwMode="auto">
            <a:xfrm>
              <a:off x="5089519" y="1960557"/>
              <a:ext cx="8572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7" name="Rectangle 568"/>
            <p:cNvSpPr>
              <a:spLocks noChangeArrowheads="1"/>
            </p:cNvSpPr>
            <p:nvPr/>
          </p:nvSpPr>
          <p:spPr bwMode="auto">
            <a:xfrm>
              <a:off x="5137144" y="1960557"/>
              <a:ext cx="142874"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top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8" name="Rectangle 569"/>
            <p:cNvSpPr>
              <a:spLocks noChangeArrowheads="1"/>
            </p:cNvSpPr>
            <p:nvPr/>
          </p:nvSpPr>
          <p:spPr bwMode="auto">
            <a:xfrm>
              <a:off x="5241919" y="1960557"/>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9" name="Rectangle 570"/>
            <p:cNvSpPr>
              <a:spLocks noChangeArrowheads="1"/>
            </p:cNvSpPr>
            <p:nvPr/>
          </p:nvSpPr>
          <p:spPr bwMode="auto">
            <a:xfrm>
              <a:off x="5260968" y="1960557"/>
              <a:ext cx="190499"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0" name="Freeform 571"/>
            <p:cNvSpPr>
              <a:spLocks/>
            </p:cNvSpPr>
            <p:nvPr/>
          </p:nvSpPr>
          <p:spPr bwMode="auto">
            <a:xfrm>
              <a:off x="4994269" y="2786054"/>
              <a:ext cx="509588" cy="107950"/>
            </a:xfrm>
            <a:custGeom>
              <a:avLst/>
              <a:gdLst>
                <a:gd name="T0" fmla="*/ 765 w 856"/>
                <a:gd name="T1" fmla="*/ 182 h 182"/>
                <a:gd name="T2" fmla="*/ 856 w 856"/>
                <a:gd name="T3" fmla="*/ 91 h 182"/>
                <a:gd name="T4" fmla="*/ 765 w 856"/>
                <a:gd name="T5" fmla="*/ 0 h 182"/>
                <a:gd name="T6" fmla="*/ 765 w 856"/>
                <a:gd name="T7" fmla="*/ 0 h 182"/>
                <a:gd name="T8" fmla="*/ 91 w 856"/>
                <a:gd name="T9" fmla="*/ 0 h 182"/>
                <a:gd name="T10" fmla="*/ 0 w 856"/>
                <a:gd name="T11" fmla="*/ 91 h 182"/>
                <a:gd name="T12" fmla="*/ 91 w 856"/>
                <a:gd name="T13" fmla="*/ 182 h 182"/>
                <a:gd name="T14" fmla="*/ 91 w 856"/>
                <a:gd name="T15" fmla="*/ 182 h 182"/>
                <a:gd name="T16" fmla="*/ 765 w 856"/>
                <a:gd name="T17" fmla="*/ 182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6" h="182">
                  <a:moveTo>
                    <a:pt x="765" y="182"/>
                  </a:moveTo>
                  <a:cubicBezTo>
                    <a:pt x="815" y="182"/>
                    <a:pt x="856" y="142"/>
                    <a:pt x="856" y="91"/>
                  </a:cubicBezTo>
                  <a:cubicBezTo>
                    <a:pt x="856" y="41"/>
                    <a:pt x="815" y="0"/>
                    <a:pt x="765" y="0"/>
                  </a:cubicBezTo>
                  <a:lnTo>
                    <a:pt x="765" y="0"/>
                  </a:lnTo>
                  <a:lnTo>
                    <a:pt x="91" y="0"/>
                  </a:lnTo>
                  <a:cubicBezTo>
                    <a:pt x="41" y="0"/>
                    <a:pt x="0" y="41"/>
                    <a:pt x="0" y="91"/>
                  </a:cubicBezTo>
                  <a:cubicBezTo>
                    <a:pt x="0" y="142"/>
                    <a:pt x="41" y="182"/>
                    <a:pt x="91" y="182"/>
                  </a:cubicBezTo>
                  <a:lnTo>
                    <a:pt x="91" y="182"/>
                  </a:lnTo>
                  <a:lnTo>
                    <a:pt x="765" y="182"/>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1" name="Freeform 572"/>
            <p:cNvSpPr>
              <a:spLocks/>
            </p:cNvSpPr>
            <p:nvPr/>
          </p:nvSpPr>
          <p:spPr bwMode="auto">
            <a:xfrm>
              <a:off x="4994269" y="2786054"/>
              <a:ext cx="509588" cy="107950"/>
            </a:xfrm>
            <a:custGeom>
              <a:avLst/>
              <a:gdLst>
                <a:gd name="T0" fmla="*/ 765 w 856"/>
                <a:gd name="T1" fmla="*/ 182 h 182"/>
                <a:gd name="T2" fmla="*/ 856 w 856"/>
                <a:gd name="T3" fmla="*/ 91 h 182"/>
                <a:gd name="T4" fmla="*/ 765 w 856"/>
                <a:gd name="T5" fmla="*/ 0 h 182"/>
                <a:gd name="T6" fmla="*/ 765 w 856"/>
                <a:gd name="T7" fmla="*/ 0 h 182"/>
                <a:gd name="T8" fmla="*/ 91 w 856"/>
                <a:gd name="T9" fmla="*/ 0 h 182"/>
                <a:gd name="T10" fmla="*/ 0 w 856"/>
                <a:gd name="T11" fmla="*/ 91 h 182"/>
                <a:gd name="T12" fmla="*/ 91 w 856"/>
                <a:gd name="T13" fmla="*/ 182 h 182"/>
                <a:gd name="T14" fmla="*/ 91 w 856"/>
                <a:gd name="T15" fmla="*/ 182 h 182"/>
                <a:gd name="T16" fmla="*/ 765 w 856"/>
                <a:gd name="T17" fmla="*/ 182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6" h="182">
                  <a:moveTo>
                    <a:pt x="765" y="182"/>
                  </a:moveTo>
                  <a:cubicBezTo>
                    <a:pt x="815" y="182"/>
                    <a:pt x="856" y="142"/>
                    <a:pt x="856" y="91"/>
                  </a:cubicBezTo>
                  <a:cubicBezTo>
                    <a:pt x="856" y="41"/>
                    <a:pt x="815" y="0"/>
                    <a:pt x="765" y="0"/>
                  </a:cubicBezTo>
                  <a:lnTo>
                    <a:pt x="765" y="0"/>
                  </a:lnTo>
                  <a:lnTo>
                    <a:pt x="91" y="0"/>
                  </a:lnTo>
                  <a:cubicBezTo>
                    <a:pt x="41" y="0"/>
                    <a:pt x="0" y="41"/>
                    <a:pt x="0" y="91"/>
                  </a:cubicBezTo>
                  <a:cubicBezTo>
                    <a:pt x="0" y="142"/>
                    <a:pt x="41" y="182"/>
                    <a:pt x="91" y="182"/>
                  </a:cubicBezTo>
                  <a:lnTo>
                    <a:pt x="91" y="182"/>
                  </a:lnTo>
                  <a:lnTo>
                    <a:pt x="765" y="182"/>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2" name="Rectangle 573"/>
            <p:cNvSpPr>
              <a:spLocks noChangeArrowheads="1"/>
            </p:cNvSpPr>
            <p:nvPr/>
          </p:nvSpPr>
          <p:spPr bwMode="auto">
            <a:xfrm>
              <a:off x="5089519" y="2789229"/>
              <a:ext cx="8572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3" name="Rectangle 574"/>
            <p:cNvSpPr>
              <a:spLocks noChangeArrowheads="1"/>
            </p:cNvSpPr>
            <p:nvPr/>
          </p:nvSpPr>
          <p:spPr bwMode="auto">
            <a:xfrm>
              <a:off x="5127618" y="2789229"/>
              <a:ext cx="142874"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top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4" name="Rectangle 575"/>
            <p:cNvSpPr>
              <a:spLocks noChangeArrowheads="1"/>
            </p:cNvSpPr>
            <p:nvPr/>
          </p:nvSpPr>
          <p:spPr bwMode="auto">
            <a:xfrm>
              <a:off x="5232393" y="2789229"/>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5" name="Rectangle 576"/>
            <p:cNvSpPr>
              <a:spLocks noChangeArrowheads="1"/>
            </p:cNvSpPr>
            <p:nvPr/>
          </p:nvSpPr>
          <p:spPr bwMode="auto">
            <a:xfrm>
              <a:off x="5260968" y="2789230"/>
              <a:ext cx="190499"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6" name="Freeform 577"/>
            <p:cNvSpPr>
              <a:spLocks/>
            </p:cNvSpPr>
            <p:nvPr/>
          </p:nvSpPr>
          <p:spPr bwMode="auto">
            <a:xfrm>
              <a:off x="1641473" y="2382831"/>
              <a:ext cx="527050" cy="103188"/>
            </a:xfrm>
            <a:custGeom>
              <a:avLst/>
              <a:gdLst>
                <a:gd name="T0" fmla="*/ 796 w 884"/>
                <a:gd name="T1" fmla="*/ 175 h 175"/>
                <a:gd name="T2" fmla="*/ 884 w 884"/>
                <a:gd name="T3" fmla="*/ 88 h 175"/>
                <a:gd name="T4" fmla="*/ 796 w 884"/>
                <a:gd name="T5" fmla="*/ 0 h 175"/>
                <a:gd name="T6" fmla="*/ 88 w 884"/>
                <a:gd name="T7" fmla="*/ 0 h 175"/>
                <a:gd name="T8" fmla="*/ 0 w 884"/>
                <a:gd name="T9" fmla="*/ 88 h 175"/>
                <a:gd name="T10" fmla="*/ 88 w 884"/>
                <a:gd name="T11" fmla="*/ 175 h 175"/>
                <a:gd name="T12" fmla="*/ 796 w 884"/>
                <a:gd name="T13" fmla="*/ 175 h 175"/>
              </a:gdLst>
              <a:ahLst/>
              <a:cxnLst>
                <a:cxn ang="0">
                  <a:pos x="T0" y="T1"/>
                </a:cxn>
                <a:cxn ang="0">
                  <a:pos x="T2" y="T3"/>
                </a:cxn>
                <a:cxn ang="0">
                  <a:pos x="T4" y="T5"/>
                </a:cxn>
                <a:cxn ang="0">
                  <a:pos x="T6" y="T7"/>
                </a:cxn>
                <a:cxn ang="0">
                  <a:pos x="T8" y="T9"/>
                </a:cxn>
                <a:cxn ang="0">
                  <a:pos x="T10" y="T11"/>
                </a:cxn>
                <a:cxn ang="0">
                  <a:pos x="T12" y="T13"/>
                </a:cxn>
              </a:cxnLst>
              <a:rect l="0" t="0" r="r" b="b"/>
              <a:pathLst>
                <a:path w="884" h="175">
                  <a:moveTo>
                    <a:pt x="796" y="175"/>
                  </a:moveTo>
                  <a:cubicBezTo>
                    <a:pt x="845" y="175"/>
                    <a:pt x="884" y="136"/>
                    <a:pt x="884" y="88"/>
                  </a:cubicBezTo>
                  <a:cubicBezTo>
                    <a:pt x="884" y="39"/>
                    <a:pt x="845" y="0"/>
                    <a:pt x="796" y="0"/>
                  </a:cubicBezTo>
                  <a:lnTo>
                    <a:pt x="88" y="0"/>
                  </a:lnTo>
                  <a:cubicBezTo>
                    <a:pt x="40" y="0"/>
                    <a:pt x="0" y="39"/>
                    <a:pt x="0" y="88"/>
                  </a:cubicBezTo>
                  <a:cubicBezTo>
                    <a:pt x="0" y="136"/>
                    <a:pt x="40" y="175"/>
                    <a:pt x="88" y="175"/>
                  </a:cubicBezTo>
                  <a:lnTo>
                    <a:pt x="796" y="175"/>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7" name="Freeform 578"/>
            <p:cNvSpPr>
              <a:spLocks/>
            </p:cNvSpPr>
            <p:nvPr/>
          </p:nvSpPr>
          <p:spPr bwMode="auto">
            <a:xfrm>
              <a:off x="1641473" y="2382831"/>
              <a:ext cx="527050" cy="103188"/>
            </a:xfrm>
            <a:custGeom>
              <a:avLst/>
              <a:gdLst>
                <a:gd name="T0" fmla="*/ 796 w 884"/>
                <a:gd name="T1" fmla="*/ 175 h 175"/>
                <a:gd name="T2" fmla="*/ 884 w 884"/>
                <a:gd name="T3" fmla="*/ 88 h 175"/>
                <a:gd name="T4" fmla="*/ 796 w 884"/>
                <a:gd name="T5" fmla="*/ 0 h 175"/>
                <a:gd name="T6" fmla="*/ 88 w 884"/>
                <a:gd name="T7" fmla="*/ 0 h 175"/>
                <a:gd name="T8" fmla="*/ 0 w 884"/>
                <a:gd name="T9" fmla="*/ 88 h 175"/>
                <a:gd name="T10" fmla="*/ 88 w 884"/>
                <a:gd name="T11" fmla="*/ 175 h 175"/>
                <a:gd name="T12" fmla="*/ 796 w 884"/>
                <a:gd name="T13" fmla="*/ 175 h 175"/>
              </a:gdLst>
              <a:ahLst/>
              <a:cxnLst>
                <a:cxn ang="0">
                  <a:pos x="T0" y="T1"/>
                </a:cxn>
                <a:cxn ang="0">
                  <a:pos x="T2" y="T3"/>
                </a:cxn>
                <a:cxn ang="0">
                  <a:pos x="T4" y="T5"/>
                </a:cxn>
                <a:cxn ang="0">
                  <a:pos x="T6" y="T7"/>
                </a:cxn>
                <a:cxn ang="0">
                  <a:pos x="T8" y="T9"/>
                </a:cxn>
                <a:cxn ang="0">
                  <a:pos x="T10" y="T11"/>
                </a:cxn>
                <a:cxn ang="0">
                  <a:pos x="T12" y="T13"/>
                </a:cxn>
              </a:cxnLst>
              <a:rect l="0" t="0" r="r" b="b"/>
              <a:pathLst>
                <a:path w="884" h="175">
                  <a:moveTo>
                    <a:pt x="796" y="175"/>
                  </a:moveTo>
                  <a:cubicBezTo>
                    <a:pt x="845" y="175"/>
                    <a:pt x="884" y="136"/>
                    <a:pt x="884" y="88"/>
                  </a:cubicBezTo>
                  <a:cubicBezTo>
                    <a:pt x="884" y="39"/>
                    <a:pt x="845" y="0"/>
                    <a:pt x="796" y="0"/>
                  </a:cubicBezTo>
                  <a:lnTo>
                    <a:pt x="88" y="0"/>
                  </a:lnTo>
                  <a:cubicBezTo>
                    <a:pt x="40" y="0"/>
                    <a:pt x="0" y="39"/>
                    <a:pt x="0" y="88"/>
                  </a:cubicBezTo>
                  <a:cubicBezTo>
                    <a:pt x="0" y="136"/>
                    <a:pt x="40" y="175"/>
                    <a:pt x="88" y="175"/>
                  </a:cubicBezTo>
                  <a:lnTo>
                    <a:pt x="796" y="175"/>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8" name="Rectangle 579"/>
            <p:cNvSpPr>
              <a:spLocks noChangeArrowheads="1"/>
            </p:cNvSpPr>
            <p:nvPr/>
          </p:nvSpPr>
          <p:spPr bwMode="auto">
            <a:xfrm>
              <a:off x="1755772" y="2379656"/>
              <a:ext cx="16192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PtD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9" name="Rectangle 580"/>
            <p:cNvSpPr>
              <a:spLocks noChangeArrowheads="1"/>
            </p:cNvSpPr>
            <p:nvPr/>
          </p:nvSpPr>
          <p:spPr bwMode="auto">
            <a:xfrm>
              <a:off x="1879597" y="2379656"/>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0" name="Rectangle 581"/>
            <p:cNvSpPr>
              <a:spLocks noChangeArrowheads="1"/>
            </p:cNvSpPr>
            <p:nvPr/>
          </p:nvSpPr>
          <p:spPr bwMode="auto">
            <a:xfrm>
              <a:off x="1908172" y="2379657"/>
              <a:ext cx="190499"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83" name="角丸四角形 11"/>
            <p:cNvSpPr/>
            <p:nvPr/>
          </p:nvSpPr>
          <p:spPr bwMode="auto">
            <a:xfrm>
              <a:off x="7613640" y="914264"/>
              <a:ext cx="381000" cy="206644"/>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50" dirty="0" smtClean="0">
                  <a:latin typeface="Times New Roman" pitchFamily="-109" charset="0"/>
                </a:rPr>
                <a:t>3</a:t>
              </a:r>
              <a:endParaRPr kumimoji="0" lang="ja-JP" altLang="en-US" sz="1050" b="0" i="0" u="none" strike="noStrike" cap="none" normalizeH="0" baseline="0" dirty="0">
                <a:ln>
                  <a:noFill/>
                </a:ln>
                <a:solidFill>
                  <a:schemeClr val="tx1"/>
                </a:solidFill>
                <a:effectLst/>
                <a:latin typeface="Times New Roman" pitchFamily="-109" charset="0"/>
              </a:endParaRPr>
            </a:p>
          </p:txBody>
        </p:sp>
        <p:sp>
          <p:nvSpPr>
            <p:cNvPr id="584" name="角丸四角形 10"/>
            <p:cNvSpPr/>
            <p:nvPr/>
          </p:nvSpPr>
          <p:spPr bwMode="auto">
            <a:xfrm>
              <a:off x="2246309" y="2087292"/>
              <a:ext cx="381000" cy="206644"/>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800" dirty="0">
                  <a:latin typeface="Times New Roman" pitchFamily="-109" charset="0"/>
                </a:rPr>
                <a:t>2</a:t>
              </a:r>
              <a:endParaRPr kumimoji="0" lang="ja-JP" altLang="en-US" sz="800" b="0" i="0" u="none" strike="noStrike" cap="none" normalizeH="0" baseline="0" dirty="0">
                <a:ln>
                  <a:noFill/>
                </a:ln>
                <a:solidFill>
                  <a:schemeClr val="tx1"/>
                </a:solidFill>
                <a:effectLst/>
                <a:latin typeface="Times New Roman" pitchFamily="-109" charset="0"/>
              </a:endParaRPr>
            </a:p>
          </p:txBody>
        </p:sp>
        <p:sp>
          <p:nvSpPr>
            <p:cNvPr id="585" name="角丸四角形 7"/>
            <p:cNvSpPr/>
            <p:nvPr/>
          </p:nvSpPr>
          <p:spPr bwMode="auto">
            <a:xfrm>
              <a:off x="7961313" y="2111106"/>
              <a:ext cx="381000" cy="206644"/>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Times New Roman" pitchFamily="-109" charset="0"/>
                </a:rPr>
                <a:t>1</a:t>
              </a:r>
              <a:endParaRPr kumimoji="0" lang="ja-JP" altLang="en-US" sz="800" b="0" i="0" u="none" strike="noStrike" cap="none" normalizeH="0" baseline="0" dirty="0">
                <a:ln>
                  <a:noFill/>
                </a:ln>
                <a:solidFill>
                  <a:schemeClr val="tx1"/>
                </a:solidFill>
                <a:effectLst/>
                <a:latin typeface="Times New Roman" pitchFamily="-109" charset="0"/>
              </a:endParaRPr>
            </a:p>
          </p:txBody>
        </p:sp>
      </p:grpSp>
      <p:sp>
        <p:nvSpPr>
          <p:cNvPr id="576" name="TextBox 575"/>
          <p:cNvSpPr txBox="1"/>
          <p:nvPr/>
        </p:nvSpPr>
        <p:spPr>
          <a:xfrm>
            <a:off x="1247257" y="609600"/>
            <a:ext cx="5814794" cy="523220"/>
          </a:xfrm>
          <a:prstGeom prst="rect">
            <a:avLst/>
          </a:prstGeom>
          <a:noFill/>
        </p:spPr>
        <p:txBody>
          <a:bodyPr wrap="square" rtlCol="0">
            <a:spAutoFit/>
          </a:bodyPr>
          <a:lstStyle/>
          <a:p>
            <a:r>
              <a:rPr kumimoji="1" lang="en-US" altLang="ja-JP" sz="2800" dirty="0" smtClean="0"/>
              <a:t>Where does L2R </a:t>
            </a:r>
            <a:r>
              <a:rPr kumimoji="1" lang="en-US" altLang="ja-JP" sz="2800" dirty="0"/>
              <a:t>management </a:t>
            </a:r>
            <a:r>
              <a:rPr kumimoji="1" lang="en-US" altLang="ja-JP" sz="2800" dirty="0" smtClean="0"/>
              <a:t>reside?</a:t>
            </a:r>
            <a:endParaRPr lang="en-US" sz="2800" dirty="0"/>
          </a:p>
        </p:txBody>
      </p:sp>
    </p:spTree>
    <p:extLst>
      <p:ext uri="{BB962C8B-B14F-4D97-AF65-F5344CB8AC3E}">
        <p14:creationId xmlns:p14="http://schemas.microsoft.com/office/powerpoint/2010/main" val="32466219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Where does L2R management reside?</a:t>
            </a:r>
            <a:br>
              <a:rPr kumimoji="1" lang="en-US" altLang="ja-JP" dirty="0"/>
            </a:br>
            <a:r>
              <a:rPr kumimoji="1" lang="en-US" altLang="ja-JP" dirty="0"/>
              <a:t>(</a:t>
            </a:r>
            <a:r>
              <a:rPr kumimoji="1" lang="en-US" altLang="ja-JP" dirty="0" smtClean="0"/>
              <a:t>contd.)</a:t>
            </a:r>
            <a:endParaRPr kumimoji="1" lang="ja-JP" altLang="en-US" dirty="0"/>
          </a:p>
        </p:txBody>
      </p:sp>
      <p:sp>
        <p:nvSpPr>
          <p:cNvPr id="3" name="コンテンツ プレースホルダー 2"/>
          <p:cNvSpPr>
            <a:spLocks noGrp="1"/>
          </p:cNvSpPr>
          <p:nvPr>
            <p:ph idx="1"/>
          </p:nvPr>
        </p:nvSpPr>
        <p:spPr/>
        <p:txBody>
          <a:bodyPr/>
          <a:lstStyle/>
          <a:p>
            <a:r>
              <a:rPr kumimoji="1" lang="en-US" altLang="ja-JP" sz="2400" dirty="0" smtClean="0"/>
              <a:t>#1 is located inside L2R . L2R specific code is here.</a:t>
            </a:r>
          </a:p>
          <a:p>
            <a:r>
              <a:rPr kumimoji="1" lang="en-US" altLang="ja-JP" sz="2400" dirty="0" smtClean="0"/>
              <a:t>#2 is located at Mgmt.</a:t>
            </a:r>
          </a:p>
          <a:p>
            <a:r>
              <a:rPr kumimoji="1" lang="en-US" altLang="ja-JP" sz="2400" dirty="0" smtClean="0"/>
              <a:t>#3 is located at application layer.</a:t>
            </a:r>
            <a:endParaRPr kumimoji="1" lang="en-US" altLang="ja-JP" sz="2400" dirty="0"/>
          </a:p>
        </p:txBody>
      </p:sp>
      <p:sp>
        <p:nvSpPr>
          <p:cNvPr id="4" name="日付プレースホルダー 3"/>
          <p:cNvSpPr>
            <a:spLocks noGrp="1"/>
          </p:cNvSpPr>
          <p:nvPr>
            <p:ph type="dt" sz="half" idx="10"/>
          </p:nvPr>
        </p:nvSpPr>
        <p:spPr/>
        <p:txBody>
          <a:bodyPr/>
          <a:lstStyle/>
          <a:p>
            <a:pPr>
              <a:defRPr/>
            </a:pPr>
            <a:r>
              <a:rPr lang="en-US" altLang="ja-JP" dirty="0" smtClean="0"/>
              <a:t>&lt;May 2019&gt;</a:t>
            </a:r>
            <a:endParaRPr lang="en-US" dirty="0"/>
          </a:p>
        </p:txBody>
      </p:sp>
      <p:sp>
        <p:nvSpPr>
          <p:cNvPr id="5" name="フッター プレースホルダー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39301310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76400" y="152400"/>
            <a:ext cx="4724400" cy="533400"/>
          </a:xfrm>
        </p:spPr>
        <p:txBody>
          <a:bodyPr/>
          <a:lstStyle/>
          <a:p>
            <a:r>
              <a:rPr kumimoji="1" lang="en-US" altLang="ja-JP" dirty="0" smtClean="0"/>
              <a:t> Higher layer manages:</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dirty="0" smtClean="0"/>
              <a:t>&lt;May 2019&gt;</a:t>
            </a:r>
            <a:endParaRPr lang="en-US" dirty="0"/>
          </a:p>
        </p:txBody>
      </p:sp>
      <p:sp>
        <p:nvSpPr>
          <p:cNvPr id="5" name="フッター プレースホルダー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16</a:t>
            </a:fld>
            <a:endParaRPr lang="en-US"/>
          </a:p>
        </p:txBody>
      </p:sp>
      <p:graphicFrame>
        <p:nvGraphicFramePr>
          <p:cNvPr id="11" name="コンテンツ プレースホルダー 10"/>
          <p:cNvGraphicFramePr>
            <a:graphicFrameLocks noGrp="1"/>
          </p:cNvGraphicFramePr>
          <p:nvPr>
            <p:ph idx="1"/>
            <p:extLst>
              <p:ext uri="{D42A27DB-BD31-4B8C-83A1-F6EECF244321}">
                <p14:modId xmlns:p14="http://schemas.microsoft.com/office/powerpoint/2010/main" val="2714634032"/>
              </p:ext>
            </p:extLst>
          </p:nvPr>
        </p:nvGraphicFramePr>
        <p:xfrm>
          <a:off x="838200" y="762000"/>
          <a:ext cx="7543800" cy="5638801"/>
        </p:xfrm>
        <a:graphic>
          <a:graphicData uri="http://schemas.openxmlformats.org/drawingml/2006/table">
            <a:tbl>
              <a:tblPr>
                <a:tableStyleId>{5C22544A-7EE6-4342-B048-85BDC9FD1C3A}</a:tableStyleId>
              </a:tblPr>
              <a:tblGrid>
                <a:gridCol w="220111"/>
                <a:gridCol w="2231124"/>
                <a:gridCol w="700353"/>
                <a:gridCol w="600302"/>
                <a:gridCol w="3791910"/>
              </a:tblGrid>
              <a:tr h="377614">
                <a:tc>
                  <a:txBody>
                    <a:bodyPr/>
                    <a:lstStyle/>
                    <a:p>
                      <a:pPr algn="ctr" fontAlgn="ctr"/>
                      <a:r>
                        <a:rPr lang="en-US" sz="600" u="none" strike="noStrike" dirty="0">
                          <a:effectLst/>
                        </a:rPr>
                        <a:t>No.</a:t>
                      </a:r>
                      <a:endParaRPr lang="en-US" sz="600" b="0" i="0" u="none" strike="noStrike" dirty="0">
                        <a:solidFill>
                          <a:srgbClr val="000000"/>
                        </a:solidFill>
                        <a:effectLst/>
                        <a:latin typeface="ＭＳ Ｐゴシック"/>
                      </a:endParaRPr>
                    </a:p>
                  </a:txBody>
                  <a:tcPr marL="4014" marR="4014" marT="4014" marB="0" anchor="ctr"/>
                </a:tc>
                <a:tc>
                  <a:txBody>
                    <a:bodyPr/>
                    <a:lstStyle/>
                    <a:p>
                      <a:pPr algn="ctr" fontAlgn="ctr"/>
                      <a:r>
                        <a:rPr lang="en-US" sz="600" u="none" strike="noStrike">
                          <a:effectLst/>
                        </a:rPr>
                        <a:t>item</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sz="600" u="none" strike="noStrike">
                          <a:effectLst/>
                        </a:rPr>
                        <a:t>Page in IEEE802.15.10</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sz="600" u="none" strike="noStrike">
                          <a:effectLst/>
                        </a:rPr>
                        <a:t>Which box should manage</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sz="600" u="none" strike="noStrike">
                          <a:effectLst/>
                        </a:rPr>
                        <a:t>Description</a:t>
                      </a:r>
                      <a:endParaRPr lang="en-US" sz="600" b="0" i="0" u="none" strike="noStrike">
                        <a:solidFill>
                          <a:srgbClr val="000000"/>
                        </a:solidFill>
                        <a:effectLst/>
                        <a:latin typeface="ＭＳ Ｐゴシック"/>
                      </a:endParaRPr>
                    </a:p>
                  </a:txBody>
                  <a:tcPr marL="4014" marR="4014" marT="4014" marB="0" anchor="ctr"/>
                </a:tc>
              </a:tr>
              <a:tr h="599101">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Short address management</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P.27</a:t>
                      </a:r>
                      <a:br>
                        <a:rPr lang="en-US" sz="600" u="none" strike="noStrike">
                          <a:effectLst/>
                        </a:rPr>
                      </a:br>
                      <a:r>
                        <a:rPr lang="en-US" sz="600" u="none" strike="noStrike">
                          <a:effectLst/>
                        </a:rPr>
                        <a:t>P.38-39</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3</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PAN coordinator manages short addresses for all devices within the PAN using PANC DC (PAN coordinator direct connection) that is exchanged by a transport protocol other than L2R or ULI. Application layer manages it.</a:t>
                      </a:r>
                      <a:endParaRPr lang="en-US" sz="600" b="0" i="0" u="none" strike="noStrike">
                        <a:solidFill>
                          <a:srgbClr val="000000"/>
                        </a:solidFill>
                        <a:effectLst/>
                        <a:latin typeface="ＭＳ Ｐゴシック"/>
                      </a:endParaRPr>
                    </a:p>
                  </a:txBody>
                  <a:tcPr marL="4014" marR="4014" marT="4014" marB="0" anchor="ctr"/>
                </a:tc>
              </a:tr>
              <a:tr h="359461">
                <a:tc>
                  <a:txBody>
                    <a:bodyPr/>
                    <a:lstStyle/>
                    <a:p>
                      <a:pPr algn="ctr" fontAlgn="ctr"/>
                      <a:r>
                        <a:rPr lang="en-US" altLang="ja-JP" sz="600" u="none" strike="noStrike">
                          <a:effectLst/>
                        </a:rPr>
                        <a:t>2</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Source rout management</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P.54, P.64,</a:t>
                      </a:r>
                      <a:br>
                        <a:rPr lang="en-US" sz="600" u="none" strike="noStrike">
                          <a:effectLst/>
                        </a:rPr>
                      </a:br>
                      <a:r>
                        <a:rPr lang="en-US" sz="600" u="none" strike="noStrike">
                          <a:effectLst/>
                        </a:rPr>
                        <a:t>P.66, P.67</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In no-storing mode, all DS path information is gathered to mesh root. Appropriate path list need to be generated everytime when data is sent.</a:t>
                      </a:r>
                      <a:endParaRPr lang="en-US" sz="600" b="0" i="0" u="none" strike="noStrike">
                        <a:solidFill>
                          <a:srgbClr val="000000"/>
                        </a:solidFill>
                        <a:effectLst/>
                        <a:latin typeface="ＭＳ Ｐゴシック"/>
                      </a:endParaRPr>
                    </a:p>
                  </a:txBody>
                  <a:tcPr marL="4014" marR="4014" marT="4014" marB="0" anchor="ctr"/>
                </a:tc>
              </a:tr>
              <a:tr h="735259">
                <a:tc>
                  <a:txBody>
                    <a:bodyPr/>
                    <a:lstStyle/>
                    <a:p>
                      <a:pPr algn="ctr" fontAlgn="ctr"/>
                      <a:r>
                        <a:rPr lang="en-US" altLang="ja-JP" sz="600" u="none" strike="noStrike">
                          <a:effectLst/>
                        </a:rPr>
                        <a:t>3</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dirty="0">
                          <a:effectLst/>
                        </a:rPr>
                        <a:t>Procedure through PANC DC</a:t>
                      </a:r>
                      <a:endParaRPr lang="en-US" sz="600" b="0" i="0" u="none" strike="noStrike" dirty="0">
                        <a:solidFill>
                          <a:srgbClr val="000000"/>
                        </a:solidFill>
                        <a:effectLst/>
                        <a:latin typeface="ＭＳ Ｐゴシック"/>
                      </a:endParaRPr>
                    </a:p>
                  </a:txBody>
                  <a:tcPr marL="4014" marR="4014" marT="4014" marB="0" anchor="ctr"/>
                </a:tc>
                <a:tc>
                  <a:txBody>
                    <a:bodyPr/>
                    <a:lstStyle/>
                    <a:p>
                      <a:pPr algn="l" fontAlgn="ctr"/>
                      <a:r>
                        <a:rPr lang="en-US" sz="600" u="none" strike="noStrike" dirty="0">
                          <a:effectLst/>
                        </a:rPr>
                        <a:t>P.38-39,</a:t>
                      </a:r>
                      <a:br>
                        <a:rPr lang="en-US" sz="600" u="none" strike="noStrike" dirty="0">
                          <a:effectLst/>
                        </a:rPr>
                      </a:br>
                      <a:r>
                        <a:rPr lang="en-US" sz="600" u="none" strike="noStrike" dirty="0">
                          <a:effectLst/>
                        </a:rPr>
                        <a:t>P.77</a:t>
                      </a:r>
                      <a:endParaRPr lang="en-US" sz="600" b="0" i="0" u="none" strike="noStrike" dirty="0">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3</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A mesh root with PANC DC (PAN coordinator direct connection) which is up to a higher layer of L2R need to exchange the information with PAN coordinator through PANC DC for the following two functions.</a:t>
                      </a:r>
                      <a:br>
                        <a:rPr lang="en-US" sz="600" u="none" strike="noStrike">
                          <a:effectLst/>
                        </a:rPr>
                      </a:br>
                      <a:r>
                        <a:rPr lang="en-US" sz="600" u="none" strike="noStrike">
                          <a:effectLst/>
                        </a:rPr>
                        <a:t>1. Short address management</a:t>
                      </a:r>
                      <a:br>
                        <a:rPr lang="en-US" sz="600" u="none" strike="noStrike">
                          <a:effectLst/>
                        </a:rPr>
                      </a:br>
                      <a:r>
                        <a:rPr lang="en-US" sz="600" u="none" strike="noStrike">
                          <a:effectLst/>
                        </a:rPr>
                        <a:t>2. Broadcast to all devices within a PAN</a:t>
                      </a:r>
                      <a:endParaRPr lang="en-US" sz="600" b="0" i="0" u="none" strike="noStrike">
                        <a:solidFill>
                          <a:srgbClr val="000000"/>
                        </a:solidFill>
                        <a:effectLst/>
                        <a:latin typeface="ＭＳ Ｐゴシック"/>
                      </a:endParaRPr>
                    </a:p>
                  </a:txBody>
                  <a:tcPr marL="4014" marR="4014" marT="4014" marB="0" anchor="ctr"/>
                </a:tc>
              </a:tr>
              <a:tr h="490173">
                <a:tc>
                  <a:txBody>
                    <a:bodyPr/>
                    <a:lstStyle/>
                    <a:p>
                      <a:pPr algn="ctr" fontAlgn="ctr"/>
                      <a:r>
                        <a:rPr lang="en-US" altLang="ja-JP" sz="600" u="none" strike="noStrike">
                          <a:effectLst/>
                        </a:rPr>
                        <a:t>4</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PAN discovery</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P.28-31</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Before starting or joining an L2R mesh, an L2R device does the discovery process in order to find an appropriate PAN to associate to. This process should be controlled by a next higher layer of an L2R sublayer.</a:t>
                      </a:r>
                      <a:endParaRPr lang="en-US" sz="600" b="0" i="0" u="none" strike="noStrike">
                        <a:solidFill>
                          <a:srgbClr val="000000"/>
                        </a:solidFill>
                        <a:effectLst/>
                        <a:latin typeface="ＭＳ Ｐゴシック"/>
                      </a:endParaRPr>
                    </a:p>
                  </a:txBody>
                  <a:tcPr marL="4014" marR="4014" marT="4014" marB="0" anchor="ctr"/>
                </a:tc>
              </a:tr>
              <a:tr h="253558">
                <a:tc>
                  <a:txBody>
                    <a:bodyPr/>
                    <a:lstStyle/>
                    <a:p>
                      <a:pPr algn="ctr" fontAlgn="ctr"/>
                      <a:r>
                        <a:rPr lang="en-US" altLang="ja-JP" sz="600" u="none" strike="noStrike">
                          <a:effectLst/>
                        </a:rPr>
                        <a:t>5</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Procedure for starting a new L2R mesh</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P.26</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Configuration of an L2R mesh when a device starts a new L2R mesh using profile.</a:t>
                      </a:r>
                      <a:endParaRPr lang="en-US" sz="600" b="0" i="0" u="none" strike="noStrike">
                        <a:solidFill>
                          <a:srgbClr val="000000"/>
                        </a:solidFill>
                        <a:effectLst/>
                        <a:latin typeface="ＭＳ Ｐゴシック"/>
                      </a:endParaRPr>
                    </a:p>
                  </a:txBody>
                  <a:tcPr marL="4014" marR="4014" marT="4014" marB="0" anchor="ctr"/>
                </a:tc>
              </a:tr>
              <a:tr h="253558">
                <a:tc>
                  <a:txBody>
                    <a:bodyPr/>
                    <a:lstStyle/>
                    <a:p>
                      <a:pPr algn="ctr" fontAlgn="ctr"/>
                      <a:r>
                        <a:rPr lang="en-US" altLang="ja-JP" sz="600" u="none" strike="noStrike">
                          <a:effectLst/>
                        </a:rPr>
                        <a:t>6</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Procedure for joining a L2R mesh</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P.32, P34</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Configuration of an L2R device when a device joins a L2R mesh using profile</a:t>
                      </a:r>
                      <a:endParaRPr lang="en-US" sz="600" b="0" i="0" u="none" strike="noStrike">
                        <a:solidFill>
                          <a:srgbClr val="000000"/>
                        </a:solidFill>
                        <a:effectLst/>
                        <a:latin typeface="ＭＳ Ｐゴシック"/>
                      </a:endParaRPr>
                    </a:p>
                  </a:txBody>
                  <a:tcPr marL="4014" marR="4014" marT="4014" marB="0" anchor="ctr"/>
                </a:tc>
              </a:tr>
              <a:tr h="490173">
                <a:tc>
                  <a:txBody>
                    <a:bodyPr/>
                    <a:lstStyle/>
                    <a:p>
                      <a:pPr algn="ctr" fontAlgn="ctr"/>
                      <a:r>
                        <a:rPr lang="en-US" altLang="ja-JP" sz="600" u="none" strike="noStrike">
                          <a:effectLst/>
                        </a:rPr>
                        <a:t>7</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Mesh selection procedure</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P.33</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In the case that l2rMeshSelection is FALSE, after mesh discovery process, a next higher layer of a joining L2R device needs to select a mesh to join from discovery results.</a:t>
                      </a:r>
                      <a:endParaRPr lang="en-US" sz="600" b="0" i="0" u="none" strike="noStrike">
                        <a:solidFill>
                          <a:srgbClr val="000000"/>
                        </a:solidFill>
                        <a:effectLst/>
                        <a:latin typeface="ＭＳ Ｐゴシック"/>
                      </a:endParaRPr>
                    </a:p>
                  </a:txBody>
                  <a:tcPr marL="4014" marR="4014" marT="4014" marB="0" anchor="ctr"/>
                </a:tc>
              </a:tr>
              <a:tr h="129501">
                <a:tc>
                  <a:txBody>
                    <a:bodyPr/>
                    <a:lstStyle/>
                    <a:p>
                      <a:pPr algn="ctr" fontAlgn="ctr"/>
                      <a:r>
                        <a:rPr lang="en-US" altLang="ja-JP" sz="600" u="none" strike="noStrike">
                          <a:effectLst/>
                        </a:rPr>
                        <a:t>8</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Mesh root management</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P.26-28</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Management related to mesh root.</a:t>
                      </a:r>
                      <a:endParaRPr lang="en-US" sz="600" b="0" i="0" u="none" strike="noStrike">
                        <a:solidFill>
                          <a:srgbClr val="000000"/>
                        </a:solidFill>
                        <a:effectLst/>
                        <a:latin typeface="ＭＳ Ｐゴシック"/>
                      </a:endParaRPr>
                    </a:p>
                  </a:txBody>
                  <a:tcPr marL="4014" marR="4014" marT="4014" marB="0" anchor="ctr"/>
                </a:tc>
              </a:tr>
              <a:tr h="129501">
                <a:tc>
                  <a:txBody>
                    <a:bodyPr/>
                    <a:lstStyle/>
                    <a:p>
                      <a:pPr algn="ctr" fontAlgn="ctr"/>
                      <a:r>
                        <a:rPr lang="en-US" altLang="ja-JP" sz="600" u="none" strike="noStrike">
                          <a:effectLst/>
                        </a:rPr>
                        <a:t>9</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Mesh device management</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P.28-37</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Management for join and leave..</a:t>
                      </a:r>
                      <a:endParaRPr lang="en-US" sz="600" b="0" i="0" u="none" strike="noStrike">
                        <a:solidFill>
                          <a:srgbClr val="000000"/>
                        </a:solidFill>
                        <a:effectLst/>
                        <a:latin typeface="ＭＳ Ｐゴシック"/>
                      </a:endParaRPr>
                    </a:p>
                  </a:txBody>
                  <a:tcPr marL="4014" marR="4014" marT="4014" marB="0" anchor="ctr"/>
                </a:tc>
              </a:tr>
              <a:tr h="359461">
                <a:tc>
                  <a:txBody>
                    <a:bodyPr/>
                    <a:lstStyle/>
                    <a:p>
                      <a:pPr algn="ctr" fontAlgn="ctr"/>
                      <a:r>
                        <a:rPr lang="en-US" altLang="ja-JP" sz="600" u="none" strike="noStrike">
                          <a:effectLst/>
                        </a:rPr>
                        <a:t>10</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dirty="0">
                          <a:effectLst/>
                        </a:rPr>
                        <a:t>Procedure for detecting a disconnection </a:t>
                      </a:r>
                      <a:r>
                        <a:rPr lang="en-US" sz="600" u="none" strike="noStrike" dirty="0" smtClean="0">
                          <a:effectLst/>
                        </a:rPr>
                        <a:t>from </a:t>
                      </a:r>
                      <a:r>
                        <a:rPr lang="en-US" sz="600" u="none" strike="noStrike" dirty="0">
                          <a:effectLst/>
                        </a:rPr>
                        <a:t>the L2R mesh</a:t>
                      </a:r>
                      <a:endParaRPr lang="en-US" sz="600" b="0" i="0" u="none" strike="noStrike" dirty="0">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P.36</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When a next higher layer of an L2R sublayer is indicated that it is disconnected from the L2R mesh, it should do something.</a:t>
                      </a:r>
                      <a:endParaRPr lang="en-US" sz="600" b="0" i="0" u="none" strike="noStrike">
                        <a:solidFill>
                          <a:srgbClr val="000000"/>
                        </a:solidFill>
                        <a:effectLst/>
                        <a:latin typeface="ＭＳ Ｐゴシック"/>
                      </a:endParaRPr>
                    </a:p>
                  </a:txBody>
                  <a:tcPr marL="4014" marR="4014" marT="4014" marB="0" anchor="ctr"/>
                </a:tc>
              </a:tr>
              <a:tr h="359461">
                <a:tc>
                  <a:txBody>
                    <a:bodyPr/>
                    <a:lstStyle/>
                    <a:p>
                      <a:pPr algn="ctr" fontAlgn="ctr"/>
                      <a:r>
                        <a:rPr lang="en-US" altLang="ja-JP" sz="600" u="none" strike="noStrike">
                          <a:effectLst/>
                        </a:rPr>
                        <a:t>11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dirty="0">
                          <a:effectLst/>
                        </a:rPr>
                        <a:t>Procedure for detecting a new L2R mesh</a:t>
                      </a:r>
                      <a:endParaRPr lang="en-US" sz="600" b="0" i="0" u="none" strike="noStrike" dirty="0">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P.43</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dirty="0">
                          <a:effectLst/>
                        </a:rPr>
                        <a:t>When L2R device finds a new L2R mesh, it should do discovery process in order to get information necessary for add ion of new entry to MT.</a:t>
                      </a:r>
                      <a:endParaRPr lang="en-US" sz="600" b="0" i="0" u="none" strike="noStrike" dirty="0">
                        <a:solidFill>
                          <a:srgbClr val="000000"/>
                        </a:solidFill>
                        <a:effectLst/>
                        <a:latin typeface="ＭＳ Ｐゴシック"/>
                      </a:endParaRPr>
                    </a:p>
                  </a:txBody>
                  <a:tcPr marL="4014" marR="4014" marT="4014" marB="0" anchor="ctr"/>
                </a:tc>
              </a:tr>
              <a:tr h="359461">
                <a:tc>
                  <a:txBody>
                    <a:bodyPr/>
                    <a:lstStyle/>
                    <a:p>
                      <a:pPr algn="ctr" fontAlgn="ctr"/>
                      <a:r>
                        <a:rPr lang="en-US" altLang="ja-JP" sz="600" u="none" strike="noStrike">
                          <a:effectLst/>
                        </a:rPr>
                        <a:t>12</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dirty="0">
                          <a:effectLst/>
                        </a:rPr>
                        <a:t>Process for detecting an unknown neighbor</a:t>
                      </a:r>
                      <a:endParaRPr lang="en-US" sz="600" b="0" i="0" u="none" strike="noStrike" dirty="0">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P.69</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L2R sublayer inform to its next higher layer that it detects an unknown neighbor. In this case, the next higher layer should ……</a:t>
                      </a:r>
                      <a:endParaRPr lang="en-US" sz="600" b="0" i="0" u="none" strike="noStrike">
                        <a:solidFill>
                          <a:srgbClr val="000000"/>
                        </a:solidFill>
                        <a:effectLst/>
                        <a:latin typeface="ＭＳ Ｐゴシック"/>
                      </a:endParaRPr>
                    </a:p>
                  </a:txBody>
                  <a:tcPr marL="4014" marR="4014" marT="4014" marB="0" anchor="ctr"/>
                </a:tc>
              </a:tr>
              <a:tr h="377614">
                <a:tc>
                  <a:txBody>
                    <a:bodyPr/>
                    <a:lstStyle/>
                    <a:p>
                      <a:pPr algn="ctr" fontAlgn="ctr"/>
                      <a:r>
                        <a:rPr lang="en-US" altLang="ja-JP" sz="600" u="none" strike="noStrike">
                          <a:effectLst/>
                        </a:rPr>
                        <a:t>13</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dirty="0">
                          <a:effectLst/>
                        </a:rPr>
                        <a:t>Separation of concatenated frame using </a:t>
                      </a:r>
                      <a:r>
                        <a:rPr lang="en-US" sz="600" u="none" strike="noStrike" dirty="0" err="1">
                          <a:effectLst/>
                        </a:rPr>
                        <a:t>Dcat</a:t>
                      </a:r>
                      <a:r>
                        <a:rPr lang="en-US" sz="600" u="none" strike="noStrike" dirty="0">
                          <a:effectLst/>
                        </a:rPr>
                        <a:t> feature</a:t>
                      </a:r>
                      <a:endParaRPr lang="en-US" sz="600" b="0" i="0" u="none" strike="noStrike" dirty="0">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P.73</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1</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When Dcat is used, L2R sublayer of final destination delivers the concatenated frame to the next higher layer. It should be separated to the individual frames.</a:t>
                      </a:r>
                      <a:endParaRPr lang="en-US" sz="600" b="0" i="0" u="none" strike="noStrike">
                        <a:solidFill>
                          <a:srgbClr val="000000"/>
                        </a:solidFill>
                        <a:effectLst/>
                        <a:latin typeface="ＭＳ Ｐゴシック"/>
                      </a:endParaRPr>
                    </a:p>
                  </a:txBody>
                  <a:tcPr marL="4014" marR="4014" marT="4014" marB="0" anchor="ctr"/>
                </a:tc>
              </a:tr>
              <a:tr h="364905">
                <a:tc>
                  <a:txBody>
                    <a:bodyPr/>
                    <a:lstStyle/>
                    <a:p>
                      <a:pPr algn="ctr" fontAlgn="ctr"/>
                      <a:r>
                        <a:rPr lang="en-US" altLang="ja-JP" sz="600" u="none" strike="noStrike">
                          <a:effectLst/>
                        </a:rPr>
                        <a:t>14</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Security procedure</a:t>
                      </a:r>
                      <a:endParaRPr lang="en-US"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a:effectLst/>
                        </a:rPr>
                        <a:t>P.78-81</a:t>
                      </a:r>
                      <a:endParaRPr lang="en-US" sz="600" b="0" i="0" u="none" strike="noStrike">
                        <a:solidFill>
                          <a:srgbClr val="000000"/>
                        </a:solidFill>
                        <a:effectLst/>
                        <a:latin typeface="ＭＳ Ｐゴシック"/>
                      </a:endParaRPr>
                    </a:p>
                  </a:txBody>
                  <a:tcPr marL="4014" marR="4014" marT="4014" marB="0" anchor="ctr"/>
                </a:tc>
                <a:tc>
                  <a:txBody>
                    <a:bodyPr/>
                    <a:lstStyle/>
                    <a:p>
                      <a:pPr algn="ctr" fontAlgn="ctr"/>
                      <a:r>
                        <a:rPr lang="en-US" altLang="ja-JP" sz="600" u="none" strike="noStrike">
                          <a:effectLst/>
                        </a:rPr>
                        <a:t>3</a:t>
                      </a:r>
                      <a:endParaRPr lang="en-US" altLang="ja-JP" sz="600" b="0" i="0" u="none" strike="noStrike">
                        <a:solidFill>
                          <a:srgbClr val="000000"/>
                        </a:solidFill>
                        <a:effectLst/>
                        <a:latin typeface="ＭＳ Ｐゴシック"/>
                      </a:endParaRPr>
                    </a:p>
                  </a:txBody>
                  <a:tcPr marL="4014" marR="4014" marT="4014" marB="0" anchor="ctr"/>
                </a:tc>
                <a:tc>
                  <a:txBody>
                    <a:bodyPr/>
                    <a:lstStyle/>
                    <a:p>
                      <a:pPr algn="l" fontAlgn="ctr"/>
                      <a:r>
                        <a:rPr lang="en-US" sz="600" u="none" strike="noStrike" dirty="0">
                          <a:effectLst/>
                        </a:rPr>
                        <a:t>After key exchange using KMP, the exchanged key is set to the MAC PIB and other necessary security IB is set to the L2IB.</a:t>
                      </a:r>
                      <a:endParaRPr lang="en-US" sz="600" b="0" i="0" u="none" strike="noStrike" dirty="0">
                        <a:solidFill>
                          <a:srgbClr val="000000"/>
                        </a:solidFill>
                        <a:effectLst/>
                        <a:latin typeface="ＭＳ Ｐゴシック"/>
                      </a:endParaRPr>
                    </a:p>
                  </a:txBody>
                  <a:tcPr marL="4014" marR="4014" marT="4014" marB="0" anchor="ctr"/>
                </a:tc>
              </a:tr>
            </a:tbl>
          </a:graphicData>
        </a:graphic>
      </p:graphicFrame>
    </p:spTree>
    <p:extLst>
      <p:ext uri="{BB962C8B-B14F-4D97-AF65-F5344CB8AC3E}">
        <p14:creationId xmlns:p14="http://schemas.microsoft.com/office/powerpoint/2010/main" val="22143435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Configuration and provisioning </a:t>
            </a:r>
          </a:p>
        </p:txBody>
      </p:sp>
      <p:sp>
        <p:nvSpPr>
          <p:cNvPr id="3" name="Content Placeholder 2"/>
          <p:cNvSpPr>
            <a:spLocks noGrp="1"/>
          </p:cNvSpPr>
          <p:nvPr>
            <p:ph idx="1"/>
          </p:nvPr>
        </p:nvSpPr>
        <p:spPr>
          <a:xfrm>
            <a:off x="685800" y="1981200"/>
            <a:ext cx="7772400" cy="4419600"/>
          </a:xfrm>
        </p:spPr>
        <p:txBody>
          <a:bodyPr/>
          <a:lstStyle/>
          <a:p>
            <a:r>
              <a:rPr lang="en-US" dirty="0"/>
              <a:t>mesh </a:t>
            </a:r>
            <a:r>
              <a:rPr lang="en-US" dirty="0" smtClean="0"/>
              <a:t>parameters</a:t>
            </a:r>
          </a:p>
          <a:p>
            <a:pPr lvl="1"/>
            <a:r>
              <a:rPr lang="en-US" dirty="0" smtClean="0"/>
              <a:t>show </a:t>
            </a:r>
            <a:r>
              <a:rPr lang="en-US" dirty="0"/>
              <a:t>Table 7-38—L2IB attributes</a:t>
            </a:r>
            <a:endParaRPr lang="en-US" dirty="0" smtClean="0"/>
          </a:p>
          <a:p>
            <a:r>
              <a:rPr lang="en-US" dirty="0" smtClean="0"/>
              <a:t>metrics</a:t>
            </a:r>
          </a:p>
          <a:p>
            <a:pPr lvl="1"/>
            <a:r>
              <a:rPr lang="en-US" dirty="0" smtClean="0"/>
              <a:t>RSW (additive version of “signal strength”</a:t>
            </a:r>
          </a:p>
          <a:p>
            <a:pPr lvl="1"/>
            <a:r>
              <a:rPr lang="en-US" dirty="0" smtClean="0"/>
              <a:t>ETX</a:t>
            </a:r>
          </a:p>
          <a:p>
            <a:pPr lvl="1"/>
            <a:r>
              <a:rPr lang="en-US" dirty="0" smtClean="0"/>
              <a:t>Expected Airtime</a:t>
            </a:r>
          </a:p>
          <a:p>
            <a:r>
              <a:rPr lang="en-US" dirty="0" smtClean="0"/>
              <a:t>modes </a:t>
            </a:r>
            <a:r>
              <a:rPr lang="en-US" dirty="0"/>
              <a:t>of </a:t>
            </a:r>
            <a:r>
              <a:rPr lang="en-US" dirty="0" smtClean="0"/>
              <a:t>operation</a:t>
            </a:r>
          </a:p>
          <a:p>
            <a:pPr lvl="1"/>
            <a:r>
              <a:rPr lang="en-US" dirty="0" smtClean="0"/>
              <a:t>e.g., storing vs. non-storing</a:t>
            </a:r>
          </a:p>
          <a:p>
            <a:endParaRPr lang="en-US" dirty="0"/>
          </a:p>
        </p:txBody>
      </p:sp>
      <p:sp>
        <p:nvSpPr>
          <p:cNvPr id="4" name="Date Placeholder 3"/>
          <p:cNvSpPr>
            <a:spLocks noGrp="1"/>
          </p:cNvSpPr>
          <p:nvPr>
            <p:ph type="dt" sz="half" idx="10"/>
          </p:nvPr>
        </p:nvSpPr>
        <p:spPr/>
        <p:txBody>
          <a:bodyPr/>
          <a:lstStyle/>
          <a:p>
            <a:pPr>
              <a:defRPr/>
            </a:pPr>
            <a:r>
              <a:rPr lang="en-US" altLang="ja-JP" dirty="0" smtClean="0"/>
              <a:t>&lt;May 2019&gt;</a:t>
            </a:r>
            <a:endParaRPr lang="en-US" dirty="0"/>
          </a:p>
        </p:txBody>
      </p:sp>
      <p:sp>
        <p:nvSpPr>
          <p:cNvPr id="5" name="Footer Placeholder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17</a:t>
            </a:fld>
            <a:endParaRPr lang="en-US"/>
          </a:p>
        </p:txBody>
      </p:sp>
    </p:spTree>
    <p:extLst>
      <p:ext uri="{BB962C8B-B14F-4D97-AF65-F5344CB8AC3E}">
        <p14:creationId xmlns:p14="http://schemas.microsoft.com/office/powerpoint/2010/main" val="30120227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a:t>L2R primitives required for </a:t>
            </a:r>
            <a:r>
              <a:rPr lang="en-US" dirty="0" smtClean="0"/>
              <a:t>PDE, </a:t>
            </a:r>
            <a:r>
              <a:rPr lang="en-US" dirty="0"/>
              <a:t>MMI </a:t>
            </a:r>
          </a:p>
        </p:txBody>
      </p:sp>
      <p:sp>
        <p:nvSpPr>
          <p:cNvPr id="3" name="Content Placeholder 2"/>
          <p:cNvSpPr>
            <a:spLocks noGrp="1"/>
          </p:cNvSpPr>
          <p:nvPr>
            <p:ph idx="1"/>
          </p:nvPr>
        </p:nvSpPr>
        <p:spPr>
          <a:xfrm>
            <a:off x="685800" y="1600200"/>
            <a:ext cx="7772400" cy="4572000"/>
          </a:xfrm>
        </p:spPr>
        <p:txBody>
          <a:bodyPr/>
          <a:lstStyle/>
          <a:p>
            <a:r>
              <a:rPr lang="en-US" sz="2800" b="1" dirty="0" smtClean="0">
                <a:latin typeface="+mj-lt"/>
              </a:rPr>
              <a:t>Primitives </a:t>
            </a:r>
            <a:r>
              <a:rPr lang="en-US" sz="2800" b="1" dirty="0">
                <a:latin typeface="+mj-lt"/>
              </a:rPr>
              <a:t>to manage an L2R </a:t>
            </a:r>
            <a:r>
              <a:rPr lang="en-US" sz="2800" b="1" dirty="0" smtClean="0">
                <a:latin typeface="+mj-lt"/>
              </a:rPr>
              <a:t>mesh</a:t>
            </a:r>
          </a:p>
          <a:p>
            <a:pPr lvl="1">
              <a:spcBef>
                <a:spcPts val="600"/>
              </a:spcBef>
              <a:spcAft>
                <a:spcPts val="0"/>
              </a:spcAft>
              <a:buFont typeface="Courier New"/>
              <a:buChar char="o"/>
            </a:pPr>
            <a:r>
              <a:rPr lang="en-US" sz="2400" dirty="0" smtClean="0">
                <a:latin typeface="Times New Roman"/>
                <a:ea typeface="Times New Roman"/>
              </a:rPr>
              <a:t>L2RLME-PAN-SCAN.request</a:t>
            </a:r>
            <a:r>
              <a:rPr lang="en-US" sz="2400" dirty="0">
                <a:latin typeface="Times New Roman"/>
                <a:ea typeface="Times New Roman"/>
              </a:rPr>
              <a:t>, confirm, indication</a:t>
            </a:r>
            <a:endParaRPr lang="en-US" sz="2000" dirty="0">
              <a:latin typeface="Times New Roman"/>
              <a:ea typeface="Times New Roman"/>
            </a:endParaRPr>
          </a:p>
          <a:p>
            <a:pPr lvl="1">
              <a:spcBef>
                <a:spcPts val="600"/>
              </a:spcBef>
              <a:spcAft>
                <a:spcPts val="0"/>
              </a:spcAft>
              <a:buFont typeface="Courier New"/>
              <a:buChar char="o"/>
            </a:pPr>
            <a:r>
              <a:rPr lang="en-US" sz="2400" dirty="0">
                <a:latin typeface="Times New Roman"/>
                <a:ea typeface="Times New Roman"/>
              </a:rPr>
              <a:t>L2RLME-MESH-START.request, confirm</a:t>
            </a:r>
            <a:endParaRPr lang="en-US" sz="2000" dirty="0">
              <a:latin typeface="Times New Roman"/>
              <a:ea typeface="Times New Roman"/>
            </a:endParaRPr>
          </a:p>
          <a:p>
            <a:pPr lvl="1">
              <a:spcBef>
                <a:spcPts val="600"/>
              </a:spcBef>
              <a:spcAft>
                <a:spcPts val="0"/>
              </a:spcAft>
              <a:buFont typeface="Courier New"/>
              <a:buChar char="o"/>
            </a:pPr>
            <a:r>
              <a:rPr lang="en-US" sz="2400" dirty="0">
                <a:latin typeface="Times New Roman"/>
                <a:ea typeface="Times New Roman"/>
              </a:rPr>
              <a:t>L2RLME-MESH-STOP.request, confirm</a:t>
            </a:r>
            <a:endParaRPr lang="en-US" sz="2000" dirty="0">
              <a:latin typeface="Times New Roman"/>
              <a:ea typeface="Times New Roman"/>
            </a:endParaRPr>
          </a:p>
          <a:p>
            <a:pPr lvl="1">
              <a:spcBef>
                <a:spcPts val="600"/>
              </a:spcBef>
              <a:spcAft>
                <a:spcPts val="0"/>
              </a:spcAft>
              <a:buFont typeface="Courier New"/>
              <a:buChar char="o"/>
            </a:pPr>
            <a:r>
              <a:rPr lang="en-US" sz="2400" dirty="0">
                <a:latin typeface="Times New Roman"/>
                <a:ea typeface="Times New Roman"/>
              </a:rPr>
              <a:t>L2RLME-JOIN-MESH.request, confirm</a:t>
            </a:r>
            <a:endParaRPr lang="en-US" sz="2000" dirty="0">
              <a:latin typeface="Times New Roman"/>
              <a:ea typeface="Times New Roman"/>
            </a:endParaRPr>
          </a:p>
          <a:p>
            <a:pPr lvl="1">
              <a:spcBef>
                <a:spcPts val="600"/>
              </a:spcBef>
              <a:spcAft>
                <a:spcPts val="0"/>
              </a:spcAft>
              <a:buFont typeface="Courier New"/>
              <a:buChar char="o"/>
            </a:pPr>
            <a:r>
              <a:rPr lang="en-US" sz="2400" dirty="0">
                <a:latin typeface="Times New Roman"/>
                <a:ea typeface="Times New Roman"/>
              </a:rPr>
              <a:t>L2RLME-MESH-DISCOVERY.request, confirm</a:t>
            </a:r>
            <a:endParaRPr lang="en-US" sz="2000" dirty="0">
              <a:latin typeface="Times New Roman"/>
              <a:ea typeface="Times New Roman"/>
            </a:endParaRPr>
          </a:p>
          <a:p>
            <a:pPr lvl="1">
              <a:spcBef>
                <a:spcPts val="600"/>
              </a:spcBef>
              <a:spcAft>
                <a:spcPts val="0"/>
              </a:spcAft>
              <a:buFont typeface="Courier New"/>
              <a:buChar char="o"/>
            </a:pPr>
            <a:r>
              <a:rPr lang="en-US" sz="2400" dirty="0">
                <a:latin typeface="Times New Roman"/>
                <a:ea typeface="Times New Roman"/>
              </a:rPr>
              <a:t>L2RLME-MESH-SELECT.request, confirm</a:t>
            </a:r>
            <a:endParaRPr lang="en-US" sz="2000" dirty="0">
              <a:latin typeface="Times New Roman"/>
              <a:ea typeface="Times New Roman"/>
            </a:endParaRPr>
          </a:p>
          <a:p>
            <a:pPr lvl="1">
              <a:spcBef>
                <a:spcPts val="600"/>
              </a:spcBef>
              <a:spcAft>
                <a:spcPts val="0"/>
              </a:spcAft>
              <a:buFont typeface="Courier New"/>
              <a:buChar char="o"/>
            </a:pPr>
            <a:r>
              <a:rPr lang="en-US" sz="2400" dirty="0">
                <a:latin typeface="Times New Roman"/>
                <a:ea typeface="Times New Roman"/>
              </a:rPr>
              <a:t>L2RLME-LEAVE-MESH.request, confirm</a:t>
            </a:r>
            <a:endParaRPr lang="en-US" sz="2000" dirty="0">
              <a:latin typeface="Times New Roman"/>
              <a:ea typeface="Times New Roman"/>
            </a:endParaRPr>
          </a:p>
          <a:p>
            <a:pPr lvl="1">
              <a:spcBef>
                <a:spcPts val="600"/>
              </a:spcBef>
              <a:spcAft>
                <a:spcPts val="0"/>
              </a:spcAft>
              <a:buFont typeface="Courier New"/>
              <a:buChar char="o"/>
            </a:pPr>
            <a:r>
              <a:rPr lang="en-US" sz="2400" dirty="0">
                <a:latin typeface="Times New Roman"/>
                <a:ea typeface="Times New Roman"/>
              </a:rPr>
              <a:t>L2RLME-DISCONNECT-MESH.indication</a:t>
            </a:r>
            <a:endParaRPr lang="en-US" sz="2000" dirty="0">
              <a:latin typeface="Times New Roman"/>
              <a:ea typeface="Times New Roman"/>
            </a:endParaRPr>
          </a:p>
          <a:p>
            <a:pPr lvl="1">
              <a:spcBef>
                <a:spcPts val="600"/>
              </a:spcBef>
              <a:spcAft>
                <a:spcPts val="0"/>
              </a:spcAft>
              <a:buFont typeface="Courier New"/>
              <a:buChar char="o"/>
            </a:pPr>
            <a:r>
              <a:rPr lang="en-US" sz="2400" dirty="0">
                <a:latin typeface="Times New Roman"/>
                <a:ea typeface="Times New Roman"/>
              </a:rPr>
              <a:t>L2RLME-NOTIFY.indication</a:t>
            </a:r>
            <a:endParaRPr lang="en-US" sz="2000" dirty="0">
              <a:latin typeface="Times New Roman"/>
              <a:ea typeface="Times New Roman"/>
            </a:endParaRPr>
          </a:p>
          <a:p>
            <a:endParaRPr lang="en-US" dirty="0"/>
          </a:p>
        </p:txBody>
      </p:sp>
      <p:sp>
        <p:nvSpPr>
          <p:cNvPr id="4" name="Date Placeholder 3"/>
          <p:cNvSpPr>
            <a:spLocks noGrp="1"/>
          </p:cNvSpPr>
          <p:nvPr>
            <p:ph type="dt" sz="half" idx="10"/>
          </p:nvPr>
        </p:nvSpPr>
        <p:spPr/>
        <p:txBody>
          <a:bodyPr/>
          <a:lstStyle/>
          <a:p>
            <a:pPr>
              <a:defRPr/>
            </a:pPr>
            <a:r>
              <a:rPr lang="en-US" altLang="ja-JP" dirty="0" smtClean="0"/>
              <a:t>&lt;May 2019&gt;</a:t>
            </a:r>
            <a:endParaRPr lang="en-US" dirty="0"/>
          </a:p>
        </p:txBody>
      </p:sp>
      <p:sp>
        <p:nvSpPr>
          <p:cNvPr id="5" name="Footer Placeholder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29384894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L2R primitives required for </a:t>
            </a:r>
            <a:r>
              <a:rPr lang="en-US" dirty="0" smtClean="0"/>
              <a:t>PDE, </a:t>
            </a:r>
            <a:r>
              <a:rPr lang="en-US" dirty="0"/>
              <a:t>MMI </a:t>
            </a:r>
          </a:p>
        </p:txBody>
      </p:sp>
      <p:sp>
        <p:nvSpPr>
          <p:cNvPr id="3" name="Content Placeholder 2"/>
          <p:cNvSpPr>
            <a:spLocks noGrp="1"/>
          </p:cNvSpPr>
          <p:nvPr>
            <p:ph idx="1"/>
          </p:nvPr>
        </p:nvSpPr>
        <p:spPr/>
        <p:txBody>
          <a:bodyPr/>
          <a:lstStyle/>
          <a:p>
            <a:pPr lvl="0">
              <a:spcBef>
                <a:spcPts val="600"/>
              </a:spcBef>
              <a:spcAft>
                <a:spcPts val="0"/>
              </a:spcAft>
              <a:buFont typeface="Symbol"/>
              <a:buChar char=""/>
            </a:pPr>
            <a:r>
              <a:rPr lang="en-US" sz="2800" b="1" dirty="0" smtClean="0">
                <a:latin typeface="Times New Roman"/>
                <a:ea typeface="Times New Roman"/>
              </a:rPr>
              <a:t>Managing </a:t>
            </a:r>
            <a:r>
              <a:rPr lang="en-US" sz="2800" b="1" dirty="0">
                <a:latin typeface="Times New Roman"/>
                <a:ea typeface="Times New Roman"/>
              </a:rPr>
              <a:t>short address assignment</a:t>
            </a:r>
            <a:endParaRPr lang="en-US" sz="2400" b="1" dirty="0">
              <a:latin typeface="Times New Roman"/>
              <a:ea typeface="Times New Roman"/>
            </a:endParaRPr>
          </a:p>
          <a:p>
            <a:pPr lvl="1">
              <a:spcBef>
                <a:spcPts val="600"/>
              </a:spcBef>
              <a:spcAft>
                <a:spcPts val="0"/>
              </a:spcAft>
              <a:buFont typeface="Courier New"/>
              <a:buChar char="o"/>
            </a:pPr>
            <a:r>
              <a:rPr lang="en-US" sz="2000" dirty="0">
                <a:latin typeface="Times New Roman"/>
                <a:ea typeface="Times New Roman"/>
              </a:rPr>
              <a:t>L2RLME-AA-RQ.request, confirm, indication</a:t>
            </a:r>
            <a:endParaRPr lang="en-US" sz="1800" dirty="0">
              <a:latin typeface="Times New Roman"/>
              <a:ea typeface="Times New Roman"/>
            </a:endParaRPr>
          </a:p>
          <a:p>
            <a:pPr lvl="1">
              <a:spcBef>
                <a:spcPts val="600"/>
              </a:spcBef>
              <a:spcAft>
                <a:spcPts val="0"/>
              </a:spcAft>
              <a:buFont typeface="Courier New"/>
              <a:buChar char="o"/>
            </a:pPr>
            <a:r>
              <a:rPr lang="en-US" sz="2000" dirty="0">
                <a:latin typeface="Times New Roman"/>
                <a:ea typeface="Times New Roman"/>
              </a:rPr>
              <a:t>L2RLME-AA-RP.request, confirm</a:t>
            </a:r>
            <a:endParaRPr lang="en-US" sz="1800" dirty="0">
              <a:latin typeface="Times New Roman"/>
              <a:ea typeface="Times New Roman"/>
            </a:endParaRPr>
          </a:p>
          <a:p>
            <a:pPr lvl="1">
              <a:spcBef>
                <a:spcPts val="600"/>
              </a:spcBef>
              <a:spcAft>
                <a:spcPts val="0"/>
              </a:spcAft>
              <a:buFont typeface="Courier New"/>
              <a:buChar char="o"/>
            </a:pPr>
            <a:r>
              <a:rPr lang="en-US" sz="2000" dirty="0">
                <a:latin typeface="Times New Roman"/>
                <a:ea typeface="Times New Roman"/>
              </a:rPr>
              <a:t>L2RLME-ARLS.request, confirm, </a:t>
            </a:r>
            <a:r>
              <a:rPr lang="en-US" sz="2000" dirty="0" smtClean="0">
                <a:latin typeface="Times New Roman"/>
                <a:ea typeface="Times New Roman"/>
              </a:rPr>
              <a:t>indication</a:t>
            </a:r>
            <a:endParaRPr lang="en-US" sz="2000" dirty="0">
              <a:latin typeface="Times New Roman"/>
              <a:ea typeface="Times New Roman"/>
            </a:endParaRPr>
          </a:p>
          <a:p>
            <a:pPr lvl="0">
              <a:spcBef>
                <a:spcPts val="600"/>
              </a:spcBef>
              <a:spcAft>
                <a:spcPts val="0"/>
              </a:spcAft>
              <a:buFont typeface="Symbol"/>
              <a:buChar char=""/>
            </a:pPr>
            <a:r>
              <a:rPr lang="en-US" sz="2800" b="1" dirty="0">
                <a:latin typeface="Times New Roman"/>
                <a:ea typeface="Times New Roman"/>
              </a:rPr>
              <a:t>Handling multicast route </a:t>
            </a:r>
            <a:r>
              <a:rPr lang="en-US" sz="2800" b="1" dirty="0" smtClean="0">
                <a:latin typeface="Times New Roman"/>
                <a:ea typeface="Times New Roman"/>
              </a:rPr>
              <a:t>establishment</a:t>
            </a:r>
          </a:p>
          <a:p>
            <a:pPr lvl="1">
              <a:spcBef>
                <a:spcPts val="600"/>
              </a:spcBef>
              <a:spcAft>
                <a:spcPts val="0"/>
              </a:spcAft>
              <a:buFont typeface="Courier New" panose="02070309020205020404" pitchFamily="49" charset="0"/>
              <a:buChar char="o"/>
            </a:pPr>
            <a:r>
              <a:rPr lang="en-US" sz="2000" dirty="0" smtClean="0">
                <a:latin typeface="Times New Roman"/>
                <a:ea typeface="Times New Roman"/>
              </a:rPr>
              <a:t>L2RLME-MULTICAST-SUBSCRIPTION.request</a:t>
            </a:r>
            <a:r>
              <a:rPr lang="en-US" sz="2000" dirty="0">
                <a:latin typeface="Times New Roman"/>
                <a:ea typeface="Times New Roman"/>
              </a:rPr>
              <a:t>, </a:t>
            </a:r>
            <a:r>
              <a:rPr lang="en-US" sz="2000" dirty="0" smtClean="0">
                <a:latin typeface="Times New Roman"/>
                <a:ea typeface="Times New Roman"/>
              </a:rPr>
              <a:t>confirm</a:t>
            </a:r>
            <a:endParaRPr lang="en-US" sz="1800" dirty="0">
              <a:latin typeface="Times New Roman"/>
              <a:ea typeface="Times New Roman"/>
            </a:endParaRPr>
          </a:p>
          <a:p>
            <a:endParaRPr lang="en-US" dirty="0"/>
          </a:p>
        </p:txBody>
      </p:sp>
      <p:sp>
        <p:nvSpPr>
          <p:cNvPr id="4" name="Date Placeholder 3"/>
          <p:cNvSpPr>
            <a:spLocks noGrp="1"/>
          </p:cNvSpPr>
          <p:nvPr>
            <p:ph type="dt" sz="half" idx="10"/>
          </p:nvPr>
        </p:nvSpPr>
        <p:spPr/>
        <p:txBody>
          <a:bodyPr/>
          <a:lstStyle/>
          <a:p>
            <a:pPr>
              <a:defRPr/>
            </a:pPr>
            <a:r>
              <a:rPr lang="en-US" altLang="ja-JP" dirty="0" smtClean="0"/>
              <a:t>&lt;May 2019&gt;</a:t>
            </a:r>
            <a:endParaRPr lang="en-US" dirty="0"/>
          </a:p>
        </p:txBody>
      </p:sp>
      <p:sp>
        <p:nvSpPr>
          <p:cNvPr id="5" name="Footer Placeholder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3406694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Design Overview </a:t>
            </a:r>
          </a:p>
        </p:txBody>
      </p:sp>
      <p:sp>
        <p:nvSpPr>
          <p:cNvPr id="3" name="Content Placeholder 2"/>
          <p:cNvSpPr>
            <a:spLocks noGrp="1"/>
          </p:cNvSpPr>
          <p:nvPr>
            <p:ph idx="1"/>
          </p:nvPr>
        </p:nvSpPr>
        <p:spPr>
          <a:xfrm>
            <a:off x="685800" y="1447800"/>
            <a:ext cx="7772400" cy="4648200"/>
          </a:xfrm>
        </p:spPr>
        <p:txBody>
          <a:bodyPr/>
          <a:lstStyle/>
          <a:p>
            <a:pPr marL="0" indent="0">
              <a:buNone/>
            </a:pPr>
            <a:r>
              <a:rPr lang="en-US" dirty="0"/>
              <a:t>Making use of </a:t>
            </a:r>
            <a:r>
              <a:rPr lang="en-US" dirty="0" smtClean="0"/>
              <a:t>15-17-0296-00-0012-l2r-operations-with-uli</a:t>
            </a:r>
          </a:p>
          <a:p>
            <a:endParaRPr lang="en-US" dirty="0"/>
          </a:p>
          <a:p>
            <a:r>
              <a:rPr lang="en-US" dirty="0" smtClean="0"/>
              <a:t>L2R </a:t>
            </a:r>
            <a:r>
              <a:rPr lang="en-US" dirty="0"/>
              <a:t>functional description</a:t>
            </a:r>
          </a:p>
          <a:p>
            <a:r>
              <a:rPr lang="en-US" dirty="0" smtClean="0"/>
              <a:t>Internal </a:t>
            </a:r>
            <a:r>
              <a:rPr lang="en-US" dirty="0"/>
              <a:t>interfaces and primitives required for PDE MMI </a:t>
            </a:r>
          </a:p>
          <a:p>
            <a:r>
              <a:rPr lang="en-US" dirty="0" smtClean="0"/>
              <a:t>Configuration </a:t>
            </a:r>
            <a:r>
              <a:rPr lang="en-US" dirty="0"/>
              <a:t>and provisioning</a:t>
            </a:r>
          </a:p>
          <a:p>
            <a:r>
              <a:rPr lang="en-US" dirty="0" smtClean="0"/>
              <a:t>Rewiring </a:t>
            </a:r>
            <a:r>
              <a:rPr lang="en-US" dirty="0"/>
              <a:t>ULI functional </a:t>
            </a:r>
            <a:r>
              <a:rPr lang="en-US" dirty="0" smtClean="0"/>
              <a:t>modules</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altLang="ja-JP" dirty="0" smtClean="0"/>
              <a:t>&lt;May 2019&gt;</a:t>
            </a:r>
            <a:endParaRPr lang="en-US" dirty="0"/>
          </a:p>
        </p:txBody>
      </p:sp>
      <p:sp>
        <p:nvSpPr>
          <p:cNvPr id="5" name="Footer Placeholder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extLst>
      <p:ext uri="{BB962C8B-B14F-4D97-AF65-F5344CB8AC3E}">
        <p14:creationId xmlns:p14="http://schemas.microsoft.com/office/powerpoint/2010/main" val="2037229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slides</a:t>
            </a:r>
            <a:endParaRPr lang="en-US" dirty="0"/>
          </a:p>
        </p:txBody>
      </p:sp>
      <p:sp>
        <p:nvSpPr>
          <p:cNvPr id="3" name="Content Placeholder 2"/>
          <p:cNvSpPr>
            <a:spLocks noGrp="1"/>
          </p:cNvSpPr>
          <p:nvPr>
            <p:ph idx="1"/>
          </p:nvPr>
        </p:nvSpPr>
        <p:spPr/>
        <p:txBody>
          <a:bodyPr/>
          <a:lstStyle/>
          <a:p>
            <a:r>
              <a:rPr lang="en-US" dirty="0" smtClean="0"/>
              <a:t>15-19-0164-01-0012</a:t>
            </a:r>
            <a:endParaRPr lang="en-US" dirty="0"/>
          </a:p>
        </p:txBody>
      </p:sp>
      <p:sp>
        <p:nvSpPr>
          <p:cNvPr id="4" name="Date Placeholder 3"/>
          <p:cNvSpPr>
            <a:spLocks noGrp="1"/>
          </p:cNvSpPr>
          <p:nvPr>
            <p:ph type="dt" sz="half" idx="10"/>
          </p:nvPr>
        </p:nvSpPr>
        <p:spPr/>
        <p:txBody>
          <a:bodyPr/>
          <a:lstStyle/>
          <a:p>
            <a:pPr>
              <a:defRPr/>
            </a:pPr>
            <a:r>
              <a:rPr lang="en-US" altLang="ja-JP" dirty="0" smtClean="0"/>
              <a:t>&lt;May 2019&gt;</a:t>
            </a:r>
            <a:endParaRPr lang="en-US" dirty="0"/>
          </a:p>
        </p:txBody>
      </p:sp>
      <p:sp>
        <p:nvSpPr>
          <p:cNvPr id="5" name="Footer Placeholder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20</a:t>
            </a:fld>
            <a:endParaRPr lang="en-US"/>
          </a:p>
        </p:txBody>
      </p:sp>
    </p:spTree>
    <p:extLst>
      <p:ext uri="{BB962C8B-B14F-4D97-AF65-F5344CB8AC3E}">
        <p14:creationId xmlns:p14="http://schemas.microsoft.com/office/powerpoint/2010/main" val="35438181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304800"/>
            <a:ext cx="7772400" cy="1066800"/>
          </a:xfrm>
        </p:spPr>
        <p:txBody>
          <a:bodyPr/>
          <a:lstStyle/>
          <a:p>
            <a:r>
              <a:rPr kumimoji="1" lang="en-US" altLang="ja-JP" dirty="0" smtClean="0"/>
              <a:t>Two places where a dispatch happens</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dirty="0" smtClean="0"/>
              <a:t>&lt;May 2019&gt;</a:t>
            </a:r>
            <a:endParaRPr lang="en-US" dirty="0"/>
          </a:p>
        </p:txBody>
      </p:sp>
      <p:pic>
        <p:nvPicPr>
          <p:cNvPr id="7" name="Picture 5" descr="802.15.12-multi-mode-r4.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525" y="1066800"/>
            <a:ext cx="8077200" cy="5410200"/>
          </a:xfrm>
          <a:prstGeom prst="rect">
            <a:avLst/>
          </a:prstGeom>
        </p:spPr>
      </p:pic>
      <p:cxnSp>
        <p:nvCxnSpPr>
          <p:cNvPr id="9" name="直線矢印コネクタ 8"/>
          <p:cNvCxnSpPr/>
          <p:nvPr/>
        </p:nvCxnSpPr>
        <p:spPr bwMode="auto">
          <a:xfrm flipV="1">
            <a:off x="7467600" y="2514600"/>
            <a:ext cx="0" cy="4572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3" name="直線矢印コネクタ 22"/>
          <p:cNvCxnSpPr/>
          <p:nvPr/>
        </p:nvCxnSpPr>
        <p:spPr bwMode="auto">
          <a:xfrm flipH="1" flipV="1">
            <a:off x="2133600" y="2133600"/>
            <a:ext cx="53340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5" name="直線矢印コネクタ 24"/>
          <p:cNvCxnSpPr/>
          <p:nvPr/>
        </p:nvCxnSpPr>
        <p:spPr bwMode="auto">
          <a:xfrm flipH="1" flipV="1">
            <a:off x="2971800" y="1752600"/>
            <a:ext cx="4495800" cy="762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7" name="直線矢印コネクタ 26"/>
          <p:cNvCxnSpPr/>
          <p:nvPr/>
        </p:nvCxnSpPr>
        <p:spPr bwMode="auto">
          <a:xfrm flipH="1" flipV="1">
            <a:off x="4648200" y="1752600"/>
            <a:ext cx="2819400" cy="762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1" name="直線矢印コネクタ 30"/>
          <p:cNvCxnSpPr/>
          <p:nvPr/>
        </p:nvCxnSpPr>
        <p:spPr bwMode="auto">
          <a:xfrm flipH="1" flipV="1">
            <a:off x="6705600" y="1752600"/>
            <a:ext cx="762000" cy="762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3" name="直線矢印コネクタ 32"/>
          <p:cNvCxnSpPr/>
          <p:nvPr/>
        </p:nvCxnSpPr>
        <p:spPr bwMode="auto">
          <a:xfrm flipV="1">
            <a:off x="2819400" y="3657600"/>
            <a:ext cx="0" cy="304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5" name="直線矢印コネクタ 34"/>
          <p:cNvCxnSpPr/>
          <p:nvPr/>
        </p:nvCxnSpPr>
        <p:spPr bwMode="auto">
          <a:xfrm flipH="1" flipV="1">
            <a:off x="1676400" y="3276600"/>
            <a:ext cx="11430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7" name="直線矢印コネクタ 36"/>
          <p:cNvCxnSpPr/>
          <p:nvPr/>
        </p:nvCxnSpPr>
        <p:spPr bwMode="auto">
          <a:xfrm flipV="1">
            <a:off x="2819400" y="3276600"/>
            <a:ext cx="47244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9" name="直線矢印コネクタ 38"/>
          <p:cNvCxnSpPr/>
          <p:nvPr/>
        </p:nvCxnSpPr>
        <p:spPr bwMode="auto">
          <a:xfrm flipV="1">
            <a:off x="2819400" y="3276600"/>
            <a:ext cx="40386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1" name="直線矢印コネクタ 40"/>
          <p:cNvCxnSpPr/>
          <p:nvPr/>
        </p:nvCxnSpPr>
        <p:spPr bwMode="auto">
          <a:xfrm flipH="1" flipV="1">
            <a:off x="2286000" y="3276600"/>
            <a:ext cx="5334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3" name="フッター プレースホルダー 42"/>
          <p:cNvSpPr>
            <a:spLocks noGrp="1"/>
          </p:cNvSpPr>
          <p:nvPr>
            <p:ph type="ftr" sz="quarter" idx="11"/>
          </p:nvPr>
        </p:nvSpPr>
        <p:spPr/>
        <p:txBody>
          <a:bodyPr/>
          <a:lstStyle/>
          <a:p>
            <a:pPr>
              <a:defRPr/>
            </a:pPr>
            <a:r>
              <a:rPr lang="en-US" dirty="0" smtClean="0"/>
              <a:t>&lt;Charlie Perkins&gt;, &lt;Futurewei&gt;</a:t>
            </a:r>
            <a:endParaRPr lang="en-US" dirty="0"/>
          </a:p>
        </p:txBody>
      </p:sp>
      <p:sp>
        <p:nvSpPr>
          <p:cNvPr id="44" name="スライド番号プレースホルダー 43"/>
          <p:cNvSpPr>
            <a:spLocks noGrp="1"/>
          </p:cNvSpPr>
          <p:nvPr>
            <p:ph type="sldNum" sz="quarter" idx="12"/>
          </p:nvPr>
        </p:nvSpPr>
        <p:spPr/>
        <p:txBody>
          <a:bodyPr/>
          <a:lstStyle/>
          <a:p>
            <a:pPr>
              <a:defRPr/>
            </a:pPr>
            <a:r>
              <a:rPr lang="en-US" smtClean="0"/>
              <a:t>Slide </a:t>
            </a:r>
            <a:fld id="{7415733E-E371-8944-98C6-8B637C4A033A}" type="slidenum">
              <a:rPr lang="en-US" smtClean="0"/>
              <a:pPr>
                <a:defRPr/>
              </a:pPr>
              <a:t>21</a:t>
            </a:fld>
            <a:endParaRPr lang="en-US"/>
          </a:p>
        </p:txBody>
      </p:sp>
    </p:spTree>
    <p:extLst>
      <p:ext uri="{BB962C8B-B14F-4D97-AF65-F5344CB8AC3E}">
        <p14:creationId xmlns:p14="http://schemas.microsoft.com/office/powerpoint/2010/main" val="1560318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en-US" altLang="ja-JP" dirty="0" smtClean="0"/>
              <a:t>Discovery</a:t>
            </a:r>
            <a:endParaRPr kumimoji="1" lang="ja-JP" altLang="en-US" dirty="0"/>
          </a:p>
        </p:txBody>
      </p:sp>
      <p:sp>
        <p:nvSpPr>
          <p:cNvPr id="7" name="コンテンツ プレースホルダー 6"/>
          <p:cNvSpPr>
            <a:spLocks noGrp="1"/>
          </p:cNvSpPr>
          <p:nvPr>
            <p:ph idx="1"/>
          </p:nvPr>
        </p:nvSpPr>
        <p:spPr/>
        <p:txBody>
          <a:bodyPr/>
          <a:lstStyle/>
          <a:p>
            <a:r>
              <a:rPr kumimoji="1" lang="en-US" altLang="ja-JP" sz="2400" dirty="0" smtClean="0"/>
              <a:t>L2R-D IE is included in EB or EBR for the L2R discovery to know if they speak L2R protocol and to know what routing functions are supported.</a:t>
            </a:r>
          </a:p>
          <a:p>
            <a:r>
              <a:rPr kumimoji="1" lang="en-US" altLang="ja-JP" sz="2400" dirty="0" smtClean="0"/>
              <a:t>What is the ULI discovery purpose?</a:t>
            </a:r>
          </a:p>
          <a:p>
            <a:pPr lvl="1"/>
            <a:r>
              <a:rPr kumimoji="1" lang="en-US" altLang="ja-JP" sz="2000" dirty="0" smtClean="0"/>
              <a:t>To know if ULI frame is understandable? </a:t>
            </a:r>
            <a:r>
              <a:rPr kumimoji="1" lang="en-US" altLang="ja-JP" sz="2000" dirty="0" smtClean="0">
                <a:solidFill>
                  <a:srgbClr val="FF0000"/>
                </a:solidFill>
              </a:rPr>
              <a:t>.. Whether IEs are</a:t>
            </a:r>
          </a:p>
          <a:p>
            <a:pPr lvl="1"/>
            <a:r>
              <a:rPr kumimoji="1" lang="en-US" altLang="ja-JP" sz="2000" dirty="0" smtClean="0"/>
              <a:t>To exchange capability? </a:t>
            </a:r>
            <a:r>
              <a:rPr kumimoji="1" lang="en-US" altLang="ja-JP" sz="2000" dirty="0" smtClean="0">
                <a:solidFill>
                  <a:srgbClr val="FF0000"/>
                </a:solidFill>
              </a:rPr>
              <a:t>No</a:t>
            </a:r>
          </a:p>
          <a:p>
            <a:pPr lvl="1"/>
            <a:r>
              <a:rPr kumimoji="1" lang="en-US" altLang="ja-JP" sz="2000" dirty="0" smtClean="0"/>
              <a:t>Is it used in EB or EBR same as L2R? </a:t>
            </a:r>
            <a:r>
              <a:rPr kumimoji="1" lang="en-US" altLang="ja-JP" sz="2000" dirty="0" smtClean="0">
                <a:solidFill>
                  <a:srgbClr val="FF0000"/>
                </a:solidFill>
              </a:rPr>
              <a:t>No</a:t>
            </a:r>
          </a:p>
          <a:p>
            <a:r>
              <a:rPr kumimoji="1" lang="en-US" altLang="ja-JP" sz="2400" dirty="0" smtClean="0"/>
              <a:t>ULI discovery and L2R discovery can be happened at same time? </a:t>
            </a:r>
            <a:r>
              <a:rPr kumimoji="1" lang="en-US" altLang="ja-JP" sz="2400" dirty="0" smtClean="0">
                <a:solidFill>
                  <a:srgbClr val="FF0000"/>
                </a:solidFill>
              </a:rPr>
              <a:t>TBD</a:t>
            </a:r>
          </a:p>
          <a:p>
            <a:pPr lvl="1"/>
            <a:r>
              <a:rPr kumimoji="1" lang="en-US" altLang="ja-JP" sz="2000" dirty="0" smtClean="0"/>
              <a:t>Including ULI IE and L2R-D IE in one EB or EBR  </a:t>
            </a:r>
            <a:r>
              <a:rPr kumimoji="1" lang="en-US" altLang="ja-JP" sz="2000" dirty="0" smtClean="0">
                <a:solidFill>
                  <a:srgbClr val="FF0000"/>
                </a:solidFill>
              </a:rPr>
              <a:t>guess not</a:t>
            </a:r>
            <a:endParaRPr kumimoji="1" lang="ja-JP" altLang="en-US" sz="2000" dirty="0">
              <a:solidFill>
                <a:srgbClr val="FF0000"/>
              </a:solidFill>
            </a:endParaRPr>
          </a:p>
        </p:txBody>
      </p:sp>
      <p:sp>
        <p:nvSpPr>
          <p:cNvPr id="3" name="日付プレースホルダー 2"/>
          <p:cNvSpPr>
            <a:spLocks noGrp="1"/>
          </p:cNvSpPr>
          <p:nvPr>
            <p:ph type="dt" sz="half" idx="10"/>
          </p:nvPr>
        </p:nvSpPr>
        <p:spPr/>
        <p:txBody>
          <a:bodyPr/>
          <a:lstStyle/>
          <a:p>
            <a:pPr>
              <a:defRPr/>
            </a:pPr>
            <a:r>
              <a:rPr lang="en-US" altLang="ja-JP" dirty="0" smtClean="0"/>
              <a:t>&lt;May 2019&gt;</a:t>
            </a:r>
            <a:endParaRPr lang="en-US" dirty="0"/>
          </a:p>
        </p:txBody>
      </p:sp>
      <p:sp>
        <p:nvSpPr>
          <p:cNvPr id="4" name="フッター プレースホルダー 3"/>
          <p:cNvSpPr>
            <a:spLocks noGrp="1"/>
          </p:cNvSpPr>
          <p:nvPr>
            <p:ph type="ftr" sz="quarter" idx="11"/>
          </p:nvPr>
        </p:nvSpPr>
        <p:spPr/>
        <p:txBody>
          <a:bodyPr/>
          <a:lstStyle/>
          <a:p>
            <a:pPr>
              <a:defRPr/>
            </a:pPr>
            <a:r>
              <a:rPr lang="en-US" dirty="0" smtClean="0"/>
              <a:t>&lt;Charlie Perkins&gt;, &lt;Futurewei&gt;</a:t>
            </a:r>
            <a:endParaRPr lang="en-US" dirty="0"/>
          </a:p>
        </p:txBody>
      </p:sp>
      <p:sp>
        <p:nvSpPr>
          <p:cNvPr id="5" name="スライド番号プレースホルダー 4"/>
          <p:cNvSpPr>
            <a:spLocks noGrp="1"/>
          </p:cNvSpPr>
          <p:nvPr>
            <p:ph type="sldNum" sz="quarter" idx="12"/>
          </p:nvPr>
        </p:nvSpPr>
        <p:spPr/>
        <p:txBody>
          <a:bodyPr/>
          <a:lstStyle/>
          <a:p>
            <a:pPr>
              <a:defRPr/>
            </a:pPr>
            <a:r>
              <a:rPr lang="en-US" smtClean="0"/>
              <a:t>Slide </a:t>
            </a:r>
            <a:fld id="{44D6F7E7-F846-9C47-8234-F22A6D728C69}" type="slidenum">
              <a:rPr lang="en-US" smtClean="0"/>
              <a:pPr>
                <a:defRPr/>
              </a:pPr>
              <a:t>22</a:t>
            </a:fld>
            <a:endParaRPr lang="en-US"/>
          </a:p>
        </p:txBody>
      </p:sp>
    </p:spTree>
    <p:extLst>
      <p:ext uri="{BB962C8B-B14F-4D97-AF65-F5344CB8AC3E}">
        <p14:creationId xmlns:p14="http://schemas.microsoft.com/office/powerpoint/2010/main" val="3077131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Conclusion for the format issue</a:t>
            </a:r>
            <a:endParaRPr kumimoji="1" lang="ja-JP" altLang="en-US" dirty="0"/>
          </a:p>
        </p:txBody>
      </p:sp>
      <p:sp>
        <p:nvSpPr>
          <p:cNvPr id="3" name="コンテンツ プレースホルダー 2"/>
          <p:cNvSpPr>
            <a:spLocks noGrp="1"/>
          </p:cNvSpPr>
          <p:nvPr>
            <p:ph idx="1"/>
          </p:nvPr>
        </p:nvSpPr>
        <p:spPr/>
        <p:txBody>
          <a:bodyPr/>
          <a:lstStyle/>
          <a:p>
            <a:r>
              <a:rPr kumimoji="1" lang="en-US" altLang="ja-JP" sz="2800" dirty="0" smtClean="0"/>
              <a:t>Regarding L2R dispatch…,</a:t>
            </a:r>
          </a:p>
          <a:p>
            <a:pPr lvl="1"/>
            <a:r>
              <a:rPr kumimoji="1" lang="en-US" altLang="ja-JP" sz="2400" dirty="0" smtClean="0"/>
              <a:t>L2R IE should be used to dispatch to L2R box.</a:t>
            </a:r>
          </a:p>
          <a:p>
            <a:pPr lvl="1"/>
            <a:r>
              <a:rPr kumimoji="1" lang="en-US" altLang="ja-JP" sz="2400" dirty="0" smtClean="0"/>
              <a:t>L2R IE should be inserted</a:t>
            </a:r>
          </a:p>
          <a:p>
            <a:pPr lvl="2"/>
            <a:r>
              <a:rPr kumimoji="1" lang="en-US" altLang="ja-JP" sz="1800" dirty="0" smtClean="0"/>
              <a:t>between MPX IE and the payload in case that MPX IE is used.</a:t>
            </a:r>
          </a:p>
          <a:p>
            <a:pPr lvl="2"/>
            <a:r>
              <a:rPr kumimoji="1" lang="en-US" altLang="ja-JP" sz="1800" dirty="0" smtClean="0"/>
              <a:t>Between ULI-6lo IE and the MHR in case that ULI-6lo IE is used.</a:t>
            </a:r>
            <a:endParaRPr kumimoji="1" lang="en-US" altLang="ja-JP" sz="2800" dirty="0" smtClean="0"/>
          </a:p>
          <a:p>
            <a:r>
              <a:rPr kumimoji="1" lang="en-US" altLang="ja-JP" sz="2800" dirty="0" smtClean="0"/>
              <a:t>Need to clarify what ULI discovery is.</a:t>
            </a:r>
          </a:p>
          <a:p>
            <a:pPr lvl="1"/>
            <a:r>
              <a:rPr kumimoji="1" lang="en-US" altLang="ja-JP" sz="2400" dirty="0" smtClean="0"/>
              <a:t>Consider using L2R-D IE with ULI IE in same EB/EBR if ULI discovery concept is same as L2R’s.</a:t>
            </a:r>
          </a:p>
          <a:p>
            <a:endParaRPr kumimoji="1" lang="en-US" altLang="ja-JP" sz="2800" dirty="0" smtClean="0"/>
          </a:p>
          <a:p>
            <a:pPr lvl="1"/>
            <a:endParaRPr kumimoji="1" lang="en-US" altLang="ja-JP" sz="2400" dirty="0" smtClean="0"/>
          </a:p>
          <a:p>
            <a:pPr marL="0" indent="0">
              <a:buNone/>
            </a:pPr>
            <a:endParaRPr kumimoji="1" lang="ja-JP" altLang="en-US" sz="2800" dirty="0"/>
          </a:p>
        </p:txBody>
      </p:sp>
      <p:sp>
        <p:nvSpPr>
          <p:cNvPr id="4" name="日付プレースホルダー 3"/>
          <p:cNvSpPr>
            <a:spLocks noGrp="1"/>
          </p:cNvSpPr>
          <p:nvPr>
            <p:ph type="dt" sz="half" idx="10"/>
          </p:nvPr>
        </p:nvSpPr>
        <p:spPr/>
        <p:txBody>
          <a:bodyPr/>
          <a:lstStyle/>
          <a:p>
            <a:pPr>
              <a:defRPr/>
            </a:pPr>
            <a:r>
              <a:rPr lang="en-US" altLang="ja-JP" dirty="0" smtClean="0"/>
              <a:t>&lt;May 2019&gt;</a:t>
            </a:r>
            <a:endParaRPr lang="en-US" dirty="0"/>
          </a:p>
        </p:txBody>
      </p:sp>
      <p:sp>
        <p:nvSpPr>
          <p:cNvPr id="5" name="フッター プレースホルダー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23</a:t>
            </a:fld>
            <a:endParaRPr lang="en-US"/>
          </a:p>
        </p:txBody>
      </p:sp>
    </p:spTree>
    <p:extLst>
      <p:ext uri="{BB962C8B-B14F-4D97-AF65-F5344CB8AC3E}">
        <p14:creationId xmlns:p14="http://schemas.microsoft.com/office/powerpoint/2010/main" val="18579984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&lt;May  2019&gt;</a:t>
            </a:r>
            <a:endParaRPr lang="en-US" dirty="0"/>
          </a:p>
        </p:txBody>
      </p:sp>
      <p:sp>
        <p:nvSpPr>
          <p:cNvPr id="4" name="Footer Placeholder 3"/>
          <p:cNvSpPr>
            <a:spLocks noGrp="1"/>
          </p:cNvSpPr>
          <p:nvPr>
            <p:ph type="ftr" sz="quarter" idx="11"/>
          </p:nvPr>
        </p:nvSpPr>
        <p:spPr/>
        <p:txBody>
          <a:bodyPr/>
          <a:lstStyle/>
          <a:p>
            <a:pPr>
              <a:defRPr/>
            </a:pPr>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AD8365B0-1DCB-374B-8D2E-32E02956BE58}" type="slidenum">
              <a:rPr lang="en-US" smtClean="0"/>
              <a:pPr>
                <a:defRPr/>
              </a:pPr>
              <a:t>24</a:t>
            </a:fld>
            <a:endParaRPr lang="en-US"/>
          </a:p>
        </p:txBody>
      </p:sp>
      <p:grpSp>
        <p:nvGrpSpPr>
          <p:cNvPr id="2050" name="Group 2049"/>
          <p:cNvGrpSpPr/>
          <p:nvPr/>
        </p:nvGrpSpPr>
        <p:grpSpPr>
          <a:xfrm>
            <a:off x="688975" y="865188"/>
            <a:ext cx="7766050" cy="5527675"/>
            <a:chOff x="688975" y="665163"/>
            <a:chExt cx="7766050" cy="5527675"/>
          </a:xfrm>
        </p:grpSpPr>
        <p:sp>
          <p:nvSpPr>
            <p:cNvPr id="7" name="AutoShape 4"/>
            <p:cNvSpPr>
              <a:spLocks noChangeAspect="1" noChangeArrowheads="1" noTextEdit="1"/>
            </p:cNvSpPr>
            <p:nvPr/>
          </p:nvSpPr>
          <p:spPr bwMode="auto">
            <a:xfrm>
              <a:off x="688975" y="665163"/>
              <a:ext cx="7766050" cy="552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8" name="Group 206"/>
            <p:cNvGrpSpPr>
              <a:grpSpLocks/>
            </p:cNvGrpSpPr>
            <p:nvPr/>
          </p:nvGrpSpPr>
          <p:grpSpPr bwMode="auto">
            <a:xfrm>
              <a:off x="744538" y="690563"/>
              <a:ext cx="7688263" cy="5489575"/>
              <a:chOff x="469" y="435"/>
              <a:chExt cx="4843" cy="3458"/>
            </a:xfrm>
          </p:grpSpPr>
          <p:sp>
            <p:nvSpPr>
              <p:cNvPr id="2399" name="Rectangle 6"/>
              <p:cNvSpPr>
                <a:spLocks noChangeArrowheads="1"/>
              </p:cNvSpPr>
              <p:nvPr/>
            </p:nvSpPr>
            <p:spPr bwMode="auto">
              <a:xfrm>
                <a:off x="842" y="809"/>
                <a:ext cx="4236" cy="7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2400"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 y="810"/>
                <a:ext cx="4234"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01" name="Rectangle 8"/>
              <p:cNvSpPr>
                <a:spLocks noChangeArrowheads="1"/>
              </p:cNvSpPr>
              <p:nvPr/>
            </p:nvSpPr>
            <p:spPr bwMode="auto">
              <a:xfrm>
                <a:off x="842" y="809"/>
                <a:ext cx="4236" cy="720"/>
              </a:xfrm>
              <a:prstGeom prst="rect">
                <a:avLst/>
              </a:prstGeom>
              <a:solidFill>
                <a:srgbClr val="FF99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2" name="Rectangle 9"/>
              <p:cNvSpPr>
                <a:spLocks noChangeArrowheads="1"/>
              </p:cNvSpPr>
              <p:nvPr/>
            </p:nvSpPr>
            <p:spPr bwMode="auto">
              <a:xfrm>
                <a:off x="847" y="810"/>
                <a:ext cx="4234" cy="72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03" name="Rectangle 10"/>
              <p:cNvSpPr>
                <a:spLocks noChangeArrowheads="1"/>
              </p:cNvSpPr>
              <p:nvPr/>
            </p:nvSpPr>
            <p:spPr bwMode="auto">
              <a:xfrm>
                <a:off x="2030" y="1025"/>
                <a:ext cx="1176"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Protocol Discrimination Entity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04" name="Rectangle 11"/>
              <p:cNvSpPr>
                <a:spLocks noChangeArrowheads="1"/>
              </p:cNvSpPr>
              <p:nvPr/>
            </p:nvSpPr>
            <p:spPr bwMode="auto">
              <a:xfrm>
                <a:off x="3200" y="1025"/>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05" name="Rectangle 12"/>
              <p:cNvSpPr>
                <a:spLocks noChangeArrowheads="1"/>
              </p:cNvSpPr>
              <p:nvPr/>
            </p:nvSpPr>
            <p:spPr bwMode="auto">
              <a:xfrm>
                <a:off x="3224" y="1025"/>
                <a:ext cx="19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PDE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06" name="Rectangle 13"/>
              <p:cNvSpPr>
                <a:spLocks noChangeArrowheads="1"/>
              </p:cNvSpPr>
              <p:nvPr/>
            </p:nvSpPr>
            <p:spPr bwMode="auto">
              <a:xfrm>
                <a:off x="3392" y="1025"/>
                <a:ext cx="84"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07" name="Rectangle 14"/>
              <p:cNvSpPr>
                <a:spLocks noChangeArrowheads="1"/>
              </p:cNvSpPr>
              <p:nvPr/>
            </p:nvSpPr>
            <p:spPr bwMode="auto">
              <a:xfrm>
                <a:off x="3440" y="1025"/>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08" name="Rectangle 15"/>
              <p:cNvSpPr>
                <a:spLocks noChangeArrowheads="1"/>
              </p:cNvSpPr>
              <p:nvPr/>
            </p:nvSpPr>
            <p:spPr bwMode="auto">
              <a:xfrm>
                <a:off x="3464" y="1025"/>
                <a:ext cx="43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1" u="none" strike="noStrike" cap="none" normalizeH="0" baseline="0" smtClean="0">
                    <a:ln>
                      <a:noFill/>
                    </a:ln>
                    <a:solidFill>
                      <a:srgbClr val="000000"/>
                    </a:solidFill>
                    <a:effectLst/>
                    <a:latin typeface="Arial" pitchFamily="34" charset="0"/>
                    <a:cs typeface="Arial" pitchFamily="34" charset="0"/>
                  </a:rPr>
                  <a:t>Mandatory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09" name="Rectangle 16"/>
              <p:cNvSpPr>
                <a:spLocks noChangeArrowheads="1"/>
              </p:cNvSpPr>
              <p:nvPr/>
            </p:nvSpPr>
            <p:spPr bwMode="auto">
              <a:xfrm>
                <a:off x="3872" y="1025"/>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10" name="Rectangle 17"/>
              <p:cNvSpPr>
                <a:spLocks noChangeArrowheads="1"/>
              </p:cNvSpPr>
              <p:nvPr/>
            </p:nvSpPr>
            <p:spPr bwMode="auto">
              <a:xfrm>
                <a:off x="842" y="3083"/>
                <a:ext cx="4236" cy="81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2411"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7" y="3085"/>
                <a:ext cx="4234" cy="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12" name="Rectangle 19"/>
              <p:cNvSpPr>
                <a:spLocks noChangeArrowheads="1"/>
              </p:cNvSpPr>
              <p:nvPr/>
            </p:nvSpPr>
            <p:spPr bwMode="auto">
              <a:xfrm>
                <a:off x="842" y="3083"/>
                <a:ext cx="4236" cy="810"/>
              </a:xfrm>
              <a:prstGeom prst="rect">
                <a:avLst/>
              </a:prstGeom>
              <a:solidFill>
                <a:srgbClr val="0099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13" name="Rectangle 20"/>
              <p:cNvSpPr>
                <a:spLocks noChangeArrowheads="1"/>
              </p:cNvSpPr>
              <p:nvPr/>
            </p:nvSpPr>
            <p:spPr bwMode="auto">
              <a:xfrm>
                <a:off x="847" y="3085"/>
                <a:ext cx="4234" cy="806"/>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14" name="Rectangle 21"/>
              <p:cNvSpPr>
                <a:spLocks noChangeArrowheads="1"/>
              </p:cNvSpPr>
              <p:nvPr/>
            </p:nvSpPr>
            <p:spPr bwMode="auto">
              <a:xfrm>
                <a:off x="842" y="2189"/>
                <a:ext cx="4236" cy="894"/>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2415" name="Picture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7" y="2192"/>
                <a:ext cx="4234" cy="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16" name="Rectangle 23"/>
              <p:cNvSpPr>
                <a:spLocks noChangeArrowheads="1"/>
              </p:cNvSpPr>
              <p:nvPr/>
            </p:nvSpPr>
            <p:spPr bwMode="auto">
              <a:xfrm>
                <a:off x="842" y="2189"/>
                <a:ext cx="4236" cy="894"/>
              </a:xfrm>
              <a:prstGeom prst="rect">
                <a:avLst/>
              </a:prstGeom>
              <a:solidFill>
                <a:srgbClr val="00CC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17" name="Rectangle 24"/>
              <p:cNvSpPr>
                <a:spLocks noChangeArrowheads="1"/>
              </p:cNvSpPr>
              <p:nvPr/>
            </p:nvSpPr>
            <p:spPr bwMode="auto">
              <a:xfrm>
                <a:off x="847" y="2192"/>
                <a:ext cx="4234" cy="89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18" name="Rectangle 25"/>
              <p:cNvSpPr>
                <a:spLocks noChangeArrowheads="1"/>
              </p:cNvSpPr>
              <p:nvPr/>
            </p:nvSpPr>
            <p:spPr bwMode="auto">
              <a:xfrm>
                <a:off x="842" y="1529"/>
                <a:ext cx="4236" cy="666"/>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2419" name="Picture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7" y="1530"/>
                <a:ext cx="4234" cy="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20" name="Rectangle 27"/>
              <p:cNvSpPr>
                <a:spLocks noChangeArrowheads="1"/>
              </p:cNvSpPr>
              <p:nvPr/>
            </p:nvSpPr>
            <p:spPr bwMode="auto">
              <a:xfrm>
                <a:off x="842" y="1529"/>
                <a:ext cx="4236" cy="666"/>
              </a:xfrm>
              <a:prstGeom prst="rect">
                <a:avLst/>
              </a:prstGeom>
              <a:solidFill>
                <a:srgbClr val="CCCC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1" name="Rectangle 28"/>
              <p:cNvSpPr>
                <a:spLocks noChangeArrowheads="1"/>
              </p:cNvSpPr>
              <p:nvPr/>
            </p:nvSpPr>
            <p:spPr bwMode="auto">
              <a:xfrm>
                <a:off x="847" y="1530"/>
                <a:ext cx="4234" cy="66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22" name="Rectangle 29"/>
              <p:cNvSpPr>
                <a:spLocks noChangeArrowheads="1"/>
              </p:cNvSpPr>
              <p:nvPr/>
            </p:nvSpPr>
            <p:spPr bwMode="auto">
              <a:xfrm>
                <a:off x="2096" y="1907"/>
                <a:ext cx="103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Multiplexed MAC Interface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23" name="Rectangle 30"/>
              <p:cNvSpPr>
                <a:spLocks noChangeArrowheads="1"/>
              </p:cNvSpPr>
              <p:nvPr/>
            </p:nvSpPr>
            <p:spPr bwMode="auto">
              <a:xfrm>
                <a:off x="3122" y="1907"/>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25" name="Rectangle 31"/>
              <p:cNvSpPr>
                <a:spLocks noChangeArrowheads="1"/>
              </p:cNvSpPr>
              <p:nvPr/>
            </p:nvSpPr>
            <p:spPr bwMode="auto">
              <a:xfrm>
                <a:off x="3146" y="1907"/>
                <a:ext cx="186"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MMI</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26" name="Rectangle 32"/>
              <p:cNvSpPr>
                <a:spLocks noChangeArrowheads="1"/>
              </p:cNvSpPr>
              <p:nvPr/>
            </p:nvSpPr>
            <p:spPr bwMode="auto">
              <a:xfrm>
                <a:off x="3302" y="1907"/>
                <a:ext cx="10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27" name="Rectangle 33"/>
              <p:cNvSpPr>
                <a:spLocks noChangeArrowheads="1"/>
              </p:cNvSpPr>
              <p:nvPr/>
            </p:nvSpPr>
            <p:spPr bwMode="auto">
              <a:xfrm>
                <a:off x="3374" y="1907"/>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28" name="Rectangle 34"/>
              <p:cNvSpPr>
                <a:spLocks noChangeArrowheads="1"/>
              </p:cNvSpPr>
              <p:nvPr/>
            </p:nvSpPr>
            <p:spPr bwMode="auto">
              <a:xfrm>
                <a:off x="3398" y="1907"/>
                <a:ext cx="43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1" u="none" strike="noStrike" cap="none" normalizeH="0" baseline="0" smtClean="0">
                    <a:ln>
                      <a:noFill/>
                    </a:ln>
                    <a:solidFill>
                      <a:srgbClr val="000000"/>
                    </a:solidFill>
                    <a:effectLst/>
                    <a:latin typeface="Arial" pitchFamily="34" charset="0"/>
                    <a:cs typeface="Arial" pitchFamily="34" charset="0"/>
                  </a:rPr>
                  <a:t>Mandatory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29" name="Rectangle 35"/>
              <p:cNvSpPr>
                <a:spLocks noChangeArrowheads="1"/>
              </p:cNvSpPr>
              <p:nvPr/>
            </p:nvSpPr>
            <p:spPr bwMode="auto">
              <a:xfrm>
                <a:off x="3806" y="1907"/>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30" name="Freeform 36"/>
              <p:cNvSpPr>
                <a:spLocks/>
              </p:cNvSpPr>
              <p:nvPr/>
            </p:nvSpPr>
            <p:spPr bwMode="auto">
              <a:xfrm>
                <a:off x="1164" y="3042"/>
                <a:ext cx="864" cy="115"/>
              </a:xfrm>
              <a:custGeom>
                <a:avLst/>
                <a:gdLst>
                  <a:gd name="T0" fmla="*/ 2150 w 2304"/>
                  <a:gd name="T1" fmla="*/ 307 h 307"/>
                  <a:gd name="T2" fmla="*/ 2304 w 2304"/>
                  <a:gd name="T3" fmla="*/ 154 h 307"/>
                  <a:gd name="T4" fmla="*/ 2150 w 2304"/>
                  <a:gd name="T5" fmla="*/ 0 h 307"/>
                  <a:gd name="T6" fmla="*/ 2150 w 2304"/>
                  <a:gd name="T7" fmla="*/ 0 h 307"/>
                  <a:gd name="T8" fmla="*/ 154 w 2304"/>
                  <a:gd name="T9" fmla="*/ 0 h 307"/>
                  <a:gd name="T10" fmla="*/ 0 w 2304"/>
                  <a:gd name="T11" fmla="*/ 154 h 307"/>
                  <a:gd name="T12" fmla="*/ 154 w 2304"/>
                  <a:gd name="T13" fmla="*/ 307 h 307"/>
                  <a:gd name="T14" fmla="*/ 2150 w 2304"/>
                  <a:gd name="T15" fmla="*/ 307 h 3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04" h="307">
                    <a:moveTo>
                      <a:pt x="2150" y="307"/>
                    </a:moveTo>
                    <a:cubicBezTo>
                      <a:pt x="2235" y="307"/>
                      <a:pt x="2304" y="238"/>
                      <a:pt x="2304" y="154"/>
                    </a:cubicBezTo>
                    <a:cubicBezTo>
                      <a:pt x="2304" y="69"/>
                      <a:pt x="2235" y="0"/>
                      <a:pt x="2150" y="0"/>
                    </a:cubicBezTo>
                    <a:lnTo>
                      <a:pt x="2150" y="0"/>
                    </a:lnTo>
                    <a:lnTo>
                      <a:pt x="154" y="0"/>
                    </a:lnTo>
                    <a:cubicBezTo>
                      <a:pt x="69" y="0"/>
                      <a:pt x="0" y="69"/>
                      <a:pt x="0" y="154"/>
                    </a:cubicBezTo>
                    <a:cubicBezTo>
                      <a:pt x="0" y="238"/>
                      <a:pt x="69" y="307"/>
                      <a:pt x="154" y="307"/>
                    </a:cubicBezTo>
                    <a:lnTo>
                      <a:pt x="2150" y="30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1" name="Freeform 37"/>
              <p:cNvSpPr>
                <a:spLocks/>
              </p:cNvSpPr>
              <p:nvPr/>
            </p:nvSpPr>
            <p:spPr bwMode="auto">
              <a:xfrm>
                <a:off x="1164" y="3042"/>
                <a:ext cx="864" cy="115"/>
              </a:xfrm>
              <a:custGeom>
                <a:avLst/>
                <a:gdLst>
                  <a:gd name="T0" fmla="*/ 2150 w 2304"/>
                  <a:gd name="T1" fmla="*/ 307 h 307"/>
                  <a:gd name="T2" fmla="*/ 2304 w 2304"/>
                  <a:gd name="T3" fmla="*/ 154 h 307"/>
                  <a:gd name="T4" fmla="*/ 2150 w 2304"/>
                  <a:gd name="T5" fmla="*/ 0 h 307"/>
                  <a:gd name="T6" fmla="*/ 2150 w 2304"/>
                  <a:gd name="T7" fmla="*/ 0 h 307"/>
                  <a:gd name="T8" fmla="*/ 154 w 2304"/>
                  <a:gd name="T9" fmla="*/ 0 h 307"/>
                  <a:gd name="T10" fmla="*/ 0 w 2304"/>
                  <a:gd name="T11" fmla="*/ 154 h 307"/>
                  <a:gd name="T12" fmla="*/ 154 w 2304"/>
                  <a:gd name="T13" fmla="*/ 307 h 307"/>
                  <a:gd name="T14" fmla="*/ 2150 w 2304"/>
                  <a:gd name="T15" fmla="*/ 307 h 3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04" h="307">
                    <a:moveTo>
                      <a:pt x="2150" y="307"/>
                    </a:moveTo>
                    <a:cubicBezTo>
                      <a:pt x="2235" y="307"/>
                      <a:pt x="2304" y="238"/>
                      <a:pt x="2304" y="154"/>
                    </a:cubicBezTo>
                    <a:cubicBezTo>
                      <a:pt x="2304" y="69"/>
                      <a:pt x="2235" y="0"/>
                      <a:pt x="2150" y="0"/>
                    </a:cubicBezTo>
                    <a:lnTo>
                      <a:pt x="2150" y="0"/>
                    </a:lnTo>
                    <a:lnTo>
                      <a:pt x="154" y="0"/>
                    </a:lnTo>
                    <a:cubicBezTo>
                      <a:pt x="69" y="0"/>
                      <a:pt x="0" y="69"/>
                      <a:pt x="0" y="154"/>
                    </a:cubicBezTo>
                    <a:cubicBezTo>
                      <a:pt x="0" y="238"/>
                      <a:pt x="69" y="307"/>
                      <a:pt x="154" y="307"/>
                    </a:cubicBezTo>
                    <a:lnTo>
                      <a:pt x="2150" y="307"/>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32" name="Rectangle 38"/>
              <p:cNvSpPr>
                <a:spLocks noChangeArrowheads="1"/>
              </p:cNvSpPr>
              <p:nvPr/>
            </p:nvSpPr>
            <p:spPr bwMode="auto">
              <a:xfrm>
                <a:off x="1418" y="3047"/>
                <a:ext cx="17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PD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33" name="Rectangle 39"/>
              <p:cNvSpPr>
                <a:spLocks noChangeArrowheads="1"/>
              </p:cNvSpPr>
              <p:nvPr/>
            </p:nvSpPr>
            <p:spPr bwMode="auto">
              <a:xfrm>
                <a:off x="1550" y="3047"/>
                <a:ext cx="7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34" name="Rectangle 40"/>
              <p:cNvSpPr>
                <a:spLocks noChangeArrowheads="1"/>
              </p:cNvSpPr>
              <p:nvPr/>
            </p:nvSpPr>
            <p:spPr bwMode="auto">
              <a:xfrm>
                <a:off x="1580" y="3047"/>
                <a:ext cx="23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35" name="Freeform 41"/>
              <p:cNvSpPr>
                <a:spLocks/>
              </p:cNvSpPr>
              <p:nvPr/>
            </p:nvSpPr>
            <p:spPr bwMode="auto">
              <a:xfrm>
                <a:off x="3209" y="3042"/>
                <a:ext cx="864" cy="115"/>
              </a:xfrm>
              <a:custGeom>
                <a:avLst/>
                <a:gdLst>
                  <a:gd name="T0" fmla="*/ 2150 w 2304"/>
                  <a:gd name="T1" fmla="*/ 307 h 307"/>
                  <a:gd name="T2" fmla="*/ 2304 w 2304"/>
                  <a:gd name="T3" fmla="*/ 154 h 307"/>
                  <a:gd name="T4" fmla="*/ 2150 w 2304"/>
                  <a:gd name="T5" fmla="*/ 0 h 307"/>
                  <a:gd name="T6" fmla="*/ 153 w 2304"/>
                  <a:gd name="T7" fmla="*/ 0 h 307"/>
                  <a:gd name="T8" fmla="*/ 0 w 2304"/>
                  <a:gd name="T9" fmla="*/ 154 h 307"/>
                  <a:gd name="T10" fmla="*/ 153 w 2304"/>
                  <a:gd name="T11" fmla="*/ 307 h 307"/>
                  <a:gd name="T12" fmla="*/ 2150 w 2304"/>
                  <a:gd name="T13" fmla="*/ 307 h 307"/>
                </a:gdLst>
                <a:ahLst/>
                <a:cxnLst>
                  <a:cxn ang="0">
                    <a:pos x="T0" y="T1"/>
                  </a:cxn>
                  <a:cxn ang="0">
                    <a:pos x="T2" y="T3"/>
                  </a:cxn>
                  <a:cxn ang="0">
                    <a:pos x="T4" y="T5"/>
                  </a:cxn>
                  <a:cxn ang="0">
                    <a:pos x="T6" y="T7"/>
                  </a:cxn>
                  <a:cxn ang="0">
                    <a:pos x="T8" y="T9"/>
                  </a:cxn>
                  <a:cxn ang="0">
                    <a:pos x="T10" y="T11"/>
                  </a:cxn>
                  <a:cxn ang="0">
                    <a:pos x="T12" y="T13"/>
                  </a:cxn>
                </a:cxnLst>
                <a:rect l="0" t="0" r="r" b="b"/>
                <a:pathLst>
                  <a:path w="2304" h="307">
                    <a:moveTo>
                      <a:pt x="2150" y="307"/>
                    </a:moveTo>
                    <a:cubicBezTo>
                      <a:pt x="2235" y="307"/>
                      <a:pt x="2304" y="238"/>
                      <a:pt x="2304" y="154"/>
                    </a:cubicBezTo>
                    <a:cubicBezTo>
                      <a:pt x="2304" y="69"/>
                      <a:pt x="2235" y="0"/>
                      <a:pt x="2150" y="0"/>
                    </a:cubicBezTo>
                    <a:lnTo>
                      <a:pt x="153" y="0"/>
                    </a:lnTo>
                    <a:cubicBezTo>
                      <a:pt x="69" y="0"/>
                      <a:pt x="0" y="69"/>
                      <a:pt x="0" y="154"/>
                    </a:cubicBezTo>
                    <a:cubicBezTo>
                      <a:pt x="0" y="238"/>
                      <a:pt x="69" y="307"/>
                      <a:pt x="153" y="307"/>
                    </a:cubicBezTo>
                    <a:lnTo>
                      <a:pt x="2150" y="30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6" name="Freeform 42"/>
              <p:cNvSpPr>
                <a:spLocks/>
              </p:cNvSpPr>
              <p:nvPr/>
            </p:nvSpPr>
            <p:spPr bwMode="auto">
              <a:xfrm>
                <a:off x="3209" y="3042"/>
                <a:ext cx="864" cy="115"/>
              </a:xfrm>
              <a:custGeom>
                <a:avLst/>
                <a:gdLst>
                  <a:gd name="T0" fmla="*/ 2150 w 2304"/>
                  <a:gd name="T1" fmla="*/ 307 h 307"/>
                  <a:gd name="T2" fmla="*/ 2304 w 2304"/>
                  <a:gd name="T3" fmla="*/ 154 h 307"/>
                  <a:gd name="T4" fmla="*/ 2150 w 2304"/>
                  <a:gd name="T5" fmla="*/ 0 h 307"/>
                  <a:gd name="T6" fmla="*/ 153 w 2304"/>
                  <a:gd name="T7" fmla="*/ 0 h 307"/>
                  <a:gd name="T8" fmla="*/ 0 w 2304"/>
                  <a:gd name="T9" fmla="*/ 154 h 307"/>
                  <a:gd name="T10" fmla="*/ 153 w 2304"/>
                  <a:gd name="T11" fmla="*/ 307 h 307"/>
                  <a:gd name="T12" fmla="*/ 2150 w 2304"/>
                  <a:gd name="T13" fmla="*/ 307 h 307"/>
                </a:gdLst>
                <a:ahLst/>
                <a:cxnLst>
                  <a:cxn ang="0">
                    <a:pos x="T0" y="T1"/>
                  </a:cxn>
                  <a:cxn ang="0">
                    <a:pos x="T2" y="T3"/>
                  </a:cxn>
                  <a:cxn ang="0">
                    <a:pos x="T4" y="T5"/>
                  </a:cxn>
                  <a:cxn ang="0">
                    <a:pos x="T6" y="T7"/>
                  </a:cxn>
                  <a:cxn ang="0">
                    <a:pos x="T8" y="T9"/>
                  </a:cxn>
                  <a:cxn ang="0">
                    <a:pos x="T10" y="T11"/>
                  </a:cxn>
                  <a:cxn ang="0">
                    <a:pos x="T12" y="T13"/>
                  </a:cxn>
                </a:cxnLst>
                <a:rect l="0" t="0" r="r" b="b"/>
                <a:pathLst>
                  <a:path w="2304" h="307">
                    <a:moveTo>
                      <a:pt x="2150" y="307"/>
                    </a:moveTo>
                    <a:cubicBezTo>
                      <a:pt x="2235" y="307"/>
                      <a:pt x="2304" y="238"/>
                      <a:pt x="2304" y="154"/>
                    </a:cubicBezTo>
                    <a:cubicBezTo>
                      <a:pt x="2304" y="69"/>
                      <a:pt x="2235" y="0"/>
                      <a:pt x="2150" y="0"/>
                    </a:cubicBezTo>
                    <a:lnTo>
                      <a:pt x="153" y="0"/>
                    </a:lnTo>
                    <a:cubicBezTo>
                      <a:pt x="69" y="0"/>
                      <a:pt x="0" y="69"/>
                      <a:pt x="0" y="154"/>
                    </a:cubicBezTo>
                    <a:cubicBezTo>
                      <a:pt x="0" y="238"/>
                      <a:pt x="69" y="307"/>
                      <a:pt x="153" y="307"/>
                    </a:cubicBezTo>
                    <a:lnTo>
                      <a:pt x="2150" y="307"/>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37" name="Rectangle 43"/>
              <p:cNvSpPr>
                <a:spLocks noChangeArrowheads="1"/>
              </p:cNvSpPr>
              <p:nvPr/>
            </p:nvSpPr>
            <p:spPr bwMode="auto">
              <a:xfrm>
                <a:off x="3398" y="3047"/>
                <a:ext cx="300"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PLME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38" name="Rectangle 44"/>
              <p:cNvSpPr>
                <a:spLocks noChangeArrowheads="1"/>
              </p:cNvSpPr>
              <p:nvPr/>
            </p:nvSpPr>
            <p:spPr bwMode="auto">
              <a:xfrm>
                <a:off x="3662" y="3047"/>
                <a:ext cx="7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39" name="Rectangle 45"/>
              <p:cNvSpPr>
                <a:spLocks noChangeArrowheads="1"/>
              </p:cNvSpPr>
              <p:nvPr/>
            </p:nvSpPr>
            <p:spPr bwMode="auto">
              <a:xfrm>
                <a:off x="3692" y="3047"/>
                <a:ext cx="23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40" name="Freeform 46"/>
              <p:cNvSpPr>
                <a:spLocks/>
              </p:cNvSpPr>
              <p:nvPr/>
            </p:nvSpPr>
            <p:spPr bwMode="auto">
              <a:xfrm>
                <a:off x="574" y="810"/>
                <a:ext cx="273" cy="1382"/>
              </a:xfrm>
              <a:custGeom>
                <a:avLst/>
                <a:gdLst>
                  <a:gd name="T0" fmla="*/ 729 w 729"/>
                  <a:gd name="T1" fmla="*/ 3686 h 3686"/>
                  <a:gd name="T2" fmla="*/ 384 w 729"/>
                  <a:gd name="T3" fmla="*/ 3686 h 3686"/>
                  <a:gd name="T4" fmla="*/ 192 w 729"/>
                  <a:gd name="T5" fmla="*/ 3494 h 3686"/>
                  <a:gd name="T6" fmla="*/ 192 w 729"/>
                  <a:gd name="T7" fmla="*/ 3494 h 3686"/>
                  <a:gd name="T8" fmla="*/ 192 w 729"/>
                  <a:gd name="T9" fmla="*/ 3494 h 3686"/>
                  <a:gd name="T10" fmla="*/ 192 w 729"/>
                  <a:gd name="T11" fmla="*/ 2035 h 3686"/>
                  <a:gd name="T12" fmla="*/ 0 w 729"/>
                  <a:gd name="T13" fmla="*/ 1843 h 3686"/>
                  <a:gd name="T14" fmla="*/ 0 w 729"/>
                  <a:gd name="T15" fmla="*/ 1843 h 3686"/>
                  <a:gd name="T16" fmla="*/ 192 w 729"/>
                  <a:gd name="T17" fmla="*/ 1651 h 3686"/>
                  <a:gd name="T18" fmla="*/ 192 w 729"/>
                  <a:gd name="T19" fmla="*/ 1651 h 3686"/>
                  <a:gd name="T20" fmla="*/ 192 w 729"/>
                  <a:gd name="T21" fmla="*/ 1651 h 3686"/>
                  <a:gd name="T22" fmla="*/ 192 w 729"/>
                  <a:gd name="T23" fmla="*/ 192 h 3686"/>
                  <a:gd name="T24" fmla="*/ 384 w 729"/>
                  <a:gd name="T25" fmla="*/ 0 h 3686"/>
                  <a:gd name="T26" fmla="*/ 384 w 729"/>
                  <a:gd name="T27" fmla="*/ 0 h 3686"/>
                  <a:gd name="T28" fmla="*/ 384 w 729"/>
                  <a:gd name="T29" fmla="*/ 0 h 3686"/>
                  <a:gd name="T30" fmla="*/ 729 w 729"/>
                  <a:gd name="T31" fmla="*/ 0 h 3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29" h="3686">
                    <a:moveTo>
                      <a:pt x="729" y="3686"/>
                    </a:moveTo>
                    <a:lnTo>
                      <a:pt x="384" y="3686"/>
                    </a:lnTo>
                    <a:cubicBezTo>
                      <a:pt x="278" y="3686"/>
                      <a:pt x="192" y="3601"/>
                      <a:pt x="192" y="3494"/>
                    </a:cubicBezTo>
                    <a:cubicBezTo>
                      <a:pt x="192" y="3494"/>
                      <a:pt x="192" y="3494"/>
                      <a:pt x="192" y="3494"/>
                    </a:cubicBezTo>
                    <a:lnTo>
                      <a:pt x="192" y="3494"/>
                    </a:lnTo>
                    <a:lnTo>
                      <a:pt x="192" y="2035"/>
                    </a:lnTo>
                    <a:cubicBezTo>
                      <a:pt x="192" y="1929"/>
                      <a:pt x="106" y="1843"/>
                      <a:pt x="0" y="1843"/>
                    </a:cubicBezTo>
                    <a:cubicBezTo>
                      <a:pt x="0" y="1843"/>
                      <a:pt x="0" y="1843"/>
                      <a:pt x="0" y="1843"/>
                    </a:cubicBezTo>
                    <a:cubicBezTo>
                      <a:pt x="106" y="1843"/>
                      <a:pt x="192" y="1757"/>
                      <a:pt x="192" y="1651"/>
                    </a:cubicBezTo>
                    <a:cubicBezTo>
                      <a:pt x="192" y="1651"/>
                      <a:pt x="192" y="1651"/>
                      <a:pt x="192" y="1651"/>
                    </a:cubicBezTo>
                    <a:lnTo>
                      <a:pt x="192" y="1651"/>
                    </a:lnTo>
                    <a:lnTo>
                      <a:pt x="192" y="192"/>
                    </a:lnTo>
                    <a:cubicBezTo>
                      <a:pt x="192" y="86"/>
                      <a:pt x="278" y="0"/>
                      <a:pt x="384" y="0"/>
                    </a:cubicBezTo>
                    <a:cubicBezTo>
                      <a:pt x="384" y="0"/>
                      <a:pt x="384" y="0"/>
                      <a:pt x="384" y="0"/>
                    </a:cubicBezTo>
                    <a:lnTo>
                      <a:pt x="384" y="0"/>
                    </a:lnTo>
                    <a:lnTo>
                      <a:pt x="729"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41" name="Rectangle 47"/>
              <p:cNvSpPr>
                <a:spLocks noChangeArrowheads="1"/>
              </p:cNvSpPr>
              <p:nvPr/>
            </p:nvSpPr>
            <p:spPr bwMode="auto">
              <a:xfrm rot="16200000">
                <a:off x="493" y="1697"/>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I</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42" name="Rectangle 48"/>
              <p:cNvSpPr>
                <a:spLocks noChangeArrowheads="1"/>
              </p:cNvSpPr>
              <p:nvPr/>
            </p:nvSpPr>
            <p:spPr bwMode="auto">
              <a:xfrm rot="16200000">
                <a:off x="478" y="1658"/>
                <a:ext cx="9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43" name="Rectangle 49"/>
              <p:cNvSpPr>
                <a:spLocks noChangeArrowheads="1"/>
              </p:cNvSpPr>
              <p:nvPr/>
            </p:nvSpPr>
            <p:spPr bwMode="auto">
              <a:xfrm rot="16200000">
                <a:off x="478" y="1604"/>
                <a:ext cx="9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44" name="Rectangle 50"/>
              <p:cNvSpPr>
                <a:spLocks noChangeArrowheads="1"/>
              </p:cNvSpPr>
              <p:nvPr/>
            </p:nvSpPr>
            <p:spPr bwMode="auto">
              <a:xfrm rot="16200000">
                <a:off x="478" y="1556"/>
                <a:ext cx="9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45" name="Rectangle 51"/>
              <p:cNvSpPr>
                <a:spLocks noChangeArrowheads="1"/>
              </p:cNvSpPr>
              <p:nvPr/>
            </p:nvSpPr>
            <p:spPr bwMode="auto">
              <a:xfrm rot="16200000">
                <a:off x="493" y="1517"/>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46" name="Rectangle 52"/>
              <p:cNvSpPr>
                <a:spLocks noChangeArrowheads="1"/>
              </p:cNvSpPr>
              <p:nvPr/>
            </p:nvSpPr>
            <p:spPr bwMode="auto">
              <a:xfrm rot="16200000">
                <a:off x="484" y="1484"/>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47" name="Rectangle 53"/>
              <p:cNvSpPr>
                <a:spLocks noChangeArrowheads="1"/>
              </p:cNvSpPr>
              <p:nvPr/>
            </p:nvSpPr>
            <p:spPr bwMode="auto">
              <a:xfrm rot="16200000">
                <a:off x="484" y="1435"/>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48" name="Rectangle 54"/>
              <p:cNvSpPr>
                <a:spLocks noChangeArrowheads="1"/>
              </p:cNvSpPr>
              <p:nvPr/>
            </p:nvSpPr>
            <p:spPr bwMode="auto">
              <a:xfrm rot="16200000">
                <a:off x="484" y="1394"/>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49" name="Rectangle 55"/>
              <p:cNvSpPr>
                <a:spLocks noChangeArrowheads="1"/>
              </p:cNvSpPr>
              <p:nvPr/>
            </p:nvSpPr>
            <p:spPr bwMode="auto">
              <a:xfrm rot="16200000">
                <a:off x="493" y="1361"/>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1" name="Rectangle 56"/>
              <p:cNvSpPr>
                <a:spLocks noChangeArrowheads="1"/>
              </p:cNvSpPr>
              <p:nvPr/>
            </p:nvSpPr>
            <p:spPr bwMode="auto">
              <a:xfrm rot="16200000">
                <a:off x="484" y="1328"/>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2" name="Rectangle 57"/>
              <p:cNvSpPr>
                <a:spLocks noChangeArrowheads="1"/>
              </p:cNvSpPr>
              <p:nvPr/>
            </p:nvSpPr>
            <p:spPr bwMode="auto">
              <a:xfrm rot="16200000">
                <a:off x="484" y="1286"/>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3" name="Rectangle 58"/>
              <p:cNvSpPr>
                <a:spLocks noChangeArrowheads="1"/>
              </p:cNvSpPr>
              <p:nvPr/>
            </p:nvSpPr>
            <p:spPr bwMode="auto">
              <a:xfrm rot="16200000">
                <a:off x="493" y="1247"/>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4" name="Rectangle 59"/>
              <p:cNvSpPr>
                <a:spLocks noChangeArrowheads="1"/>
              </p:cNvSpPr>
              <p:nvPr/>
            </p:nvSpPr>
            <p:spPr bwMode="auto">
              <a:xfrm rot="16200000">
                <a:off x="484" y="1214"/>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5" name="Rectangle 60"/>
              <p:cNvSpPr>
                <a:spLocks noChangeArrowheads="1"/>
              </p:cNvSpPr>
              <p:nvPr/>
            </p:nvSpPr>
            <p:spPr bwMode="auto">
              <a:xfrm rot="16200000">
                <a:off x="484" y="1172"/>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6" name="Freeform 61"/>
              <p:cNvSpPr>
                <a:spLocks/>
              </p:cNvSpPr>
              <p:nvPr/>
            </p:nvSpPr>
            <p:spPr bwMode="auto">
              <a:xfrm>
                <a:off x="588" y="2192"/>
                <a:ext cx="288" cy="1699"/>
              </a:xfrm>
              <a:custGeom>
                <a:avLst/>
                <a:gdLst>
                  <a:gd name="T0" fmla="*/ 768 w 768"/>
                  <a:gd name="T1" fmla="*/ 4532 h 4532"/>
                  <a:gd name="T2" fmla="*/ 307 w 768"/>
                  <a:gd name="T3" fmla="*/ 4532 h 4532"/>
                  <a:gd name="T4" fmla="*/ 154 w 768"/>
                  <a:gd name="T5" fmla="*/ 4378 h 4532"/>
                  <a:gd name="T6" fmla="*/ 154 w 768"/>
                  <a:gd name="T7" fmla="*/ 4378 h 4532"/>
                  <a:gd name="T8" fmla="*/ 154 w 768"/>
                  <a:gd name="T9" fmla="*/ 4378 h 4532"/>
                  <a:gd name="T10" fmla="*/ 154 w 768"/>
                  <a:gd name="T11" fmla="*/ 2535 h 4532"/>
                  <a:gd name="T12" fmla="*/ 0 w 768"/>
                  <a:gd name="T13" fmla="*/ 2381 h 4532"/>
                  <a:gd name="T14" fmla="*/ 0 w 768"/>
                  <a:gd name="T15" fmla="*/ 2381 h 4532"/>
                  <a:gd name="T16" fmla="*/ 154 w 768"/>
                  <a:gd name="T17" fmla="*/ 2228 h 4532"/>
                  <a:gd name="T18" fmla="*/ 154 w 768"/>
                  <a:gd name="T19" fmla="*/ 2228 h 4532"/>
                  <a:gd name="T20" fmla="*/ 154 w 768"/>
                  <a:gd name="T21" fmla="*/ 154 h 4532"/>
                  <a:gd name="T22" fmla="*/ 307 w 768"/>
                  <a:gd name="T23" fmla="*/ 0 h 4532"/>
                  <a:gd name="T24" fmla="*/ 307 w 768"/>
                  <a:gd name="T25" fmla="*/ 0 h 4532"/>
                  <a:gd name="T26" fmla="*/ 307 w 768"/>
                  <a:gd name="T27" fmla="*/ 0 h 4532"/>
                  <a:gd name="T28" fmla="*/ 768 w 768"/>
                  <a:gd name="T29" fmla="*/ 0 h 4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8" h="4532">
                    <a:moveTo>
                      <a:pt x="768" y="4532"/>
                    </a:moveTo>
                    <a:lnTo>
                      <a:pt x="307" y="4532"/>
                    </a:lnTo>
                    <a:cubicBezTo>
                      <a:pt x="222" y="4532"/>
                      <a:pt x="154" y="4463"/>
                      <a:pt x="154" y="4378"/>
                    </a:cubicBezTo>
                    <a:cubicBezTo>
                      <a:pt x="154" y="4378"/>
                      <a:pt x="154" y="4378"/>
                      <a:pt x="154" y="4378"/>
                    </a:cubicBezTo>
                    <a:lnTo>
                      <a:pt x="154" y="4378"/>
                    </a:lnTo>
                    <a:lnTo>
                      <a:pt x="154" y="2535"/>
                    </a:lnTo>
                    <a:cubicBezTo>
                      <a:pt x="154" y="2450"/>
                      <a:pt x="85" y="2381"/>
                      <a:pt x="0" y="2381"/>
                    </a:cubicBezTo>
                    <a:cubicBezTo>
                      <a:pt x="0" y="2381"/>
                      <a:pt x="0" y="2381"/>
                      <a:pt x="0" y="2381"/>
                    </a:cubicBezTo>
                    <a:cubicBezTo>
                      <a:pt x="85" y="2381"/>
                      <a:pt x="154" y="2313"/>
                      <a:pt x="154" y="2228"/>
                    </a:cubicBezTo>
                    <a:cubicBezTo>
                      <a:pt x="154" y="2228"/>
                      <a:pt x="154" y="2228"/>
                      <a:pt x="154" y="2228"/>
                    </a:cubicBezTo>
                    <a:lnTo>
                      <a:pt x="154" y="154"/>
                    </a:lnTo>
                    <a:cubicBezTo>
                      <a:pt x="154" y="69"/>
                      <a:pt x="222" y="0"/>
                      <a:pt x="307" y="0"/>
                    </a:cubicBezTo>
                    <a:cubicBezTo>
                      <a:pt x="307" y="0"/>
                      <a:pt x="307" y="0"/>
                      <a:pt x="307" y="0"/>
                    </a:cubicBezTo>
                    <a:lnTo>
                      <a:pt x="307" y="0"/>
                    </a:lnTo>
                    <a:lnTo>
                      <a:pt x="768"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57" name="Rectangle 62"/>
              <p:cNvSpPr>
                <a:spLocks noChangeArrowheads="1"/>
              </p:cNvSpPr>
              <p:nvPr/>
            </p:nvSpPr>
            <p:spPr bwMode="auto">
              <a:xfrm rot="16200000">
                <a:off x="517" y="3239"/>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I</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 name="Rectangle 63"/>
              <p:cNvSpPr>
                <a:spLocks noChangeArrowheads="1"/>
              </p:cNvSpPr>
              <p:nvPr/>
            </p:nvSpPr>
            <p:spPr bwMode="auto">
              <a:xfrm rot="16200000">
                <a:off x="502" y="3206"/>
                <a:ext cx="9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 name="Rectangle 64"/>
              <p:cNvSpPr>
                <a:spLocks noChangeArrowheads="1"/>
              </p:cNvSpPr>
              <p:nvPr/>
            </p:nvSpPr>
            <p:spPr bwMode="auto">
              <a:xfrm rot="16200000">
                <a:off x="502" y="3152"/>
                <a:ext cx="9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 name="Rectangle 65"/>
              <p:cNvSpPr>
                <a:spLocks noChangeArrowheads="1"/>
              </p:cNvSpPr>
              <p:nvPr/>
            </p:nvSpPr>
            <p:spPr bwMode="auto">
              <a:xfrm rot="16200000">
                <a:off x="502" y="3098"/>
                <a:ext cx="9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 name="Rectangle 66"/>
              <p:cNvSpPr>
                <a:spLocks noChangeArrowheads="1"/>
              </p:cNvSpPr>
              <p:nvPr/>
            </p:nvSpPr>
            <p:spPr bwMode="auto">
              <a:xfrm rot="16200000">
                <a:off x="517" y="3059"/>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 name="Rectangle 67"/>
              <p:cNvSpPr>
                <a:spLocks noChangeArrowheads="1"/>
              </p:cNvSpPr>
              <p:nvPr/>
            </p:nvSpPr>
            <p:spPr bwMode="auto">
              <a:xfrm rot="16200000">
                <a:off x="508" y="3026"/>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 name="Rectangle 68"/>
              <p:cNvSpPr>
                <a:spLocks noChangeArrowheads="1"/>
              </p:cNvSpPr>
              <p:nvPr/>
            </p:nvSpPr>
            <p:spPr bwMode="auto">
              <a:xfrm rot="16200000">
                <a:off x="508" y="2984"/>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 name="Rectangle 69"/>
              <p:cNvSpPr>
                <a:spLocks noChangeArrowheads="1"/>
              </p:cNvSpPr>
              <p:nvPr/>
            </p:nvSpPr>
            <p:spPr bwMode="auto">
              <a:xfrm rot="16200000">
                <a:off x="508" y="2936"/>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5" name="Rectangle 70"/>
              <p:cNvSpPr>
                <a:spLocks noChangeArrowheads="1"/>
              </p:cNvSpPr>
              <p:nvPr/>
            </p:nvSpPr>
            <p:spPr bwMode="auto">
              <a:xfrm rot="16200000">
                <a:off x="517" y="2903"/>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6" name="Rectangle 71"/>
              <p:cNvSpPr>
                <a:spLocks noChangeArrowheads="1"/>
              </p:cNvSpPr>
              <p:nvPr/>
            </p:nvSpPr>
            <p:spPr bwMode="auto">
              <a:xfrm rot="16200000">
                <a:off x="508" y="2870"/>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7" name="Rectangle 72"/>
              <p:cNvSpPr>
                <a:spLocks noChangeArrowheads="1"/>
              </p:cNvSpPr>
              <p:nvPr/>
            </p:nvSpPr>
            <p:spPr bwMode="auto">
              <a:xfrm rot="16200000">
                <a:off x="508" y="2828"/>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8" name="Rectangle 73"/>
              <p:cNvSpPr>
                <a:spLocks noChangeArrowheads="1"/>
              </p:cNvSpPr>
              <p:nvPr/>
            </p:nvSpPr>
            <p:spPr bwMode="auto">
              <a:xfrm rot="16200000">
                <a:off x="517" y="2789"/>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9" name="Rectangle 74"/>
              <p:cNvSpPr>
                <a:spLocks noChangeArrowheads="1"/>
              </p:cNvSpPr>
              <p:nvPr/>
            </p:nvSpPr>
            <p:spPr bwMode="auto">
              <a:xfrm rot="16200000">
                <a:off x="508" y="2762"/>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0" name="Freeform 75"/>
              <p:cNvSpPr>
                <a:spLocks/>
              </p:cNvSpPr>
              <p:nvPr/>
            </p:nvSpPr>
            <p:spPr bwMode="auto">
              <a:xfrm>
                <a:off x="4994" y="810"/>
                <a:ext cx="231" cy="2275"/>
              </a:xfrm>
              <a:custGeom>
                <a:avLst/>
                <a:gdLst>
                  <a:gd name="T0" fmla="*/ 0 w 615"/>
                  <a:gd name="T1" fmla="*/ 0 h 6067"/>
                  <a:gd name="T2" fmla="*/ 231 w 615"/>
                  <a:gd name="T3" fmla="*/ 0 h 6067"/>
                  <a:gd name="T4" fmla="*/ 423 w 615"/>
                  <a:gd name="T5" fmla="*/ 192 h 6067"/>
                  <a:gd name="T6" fmla="*/ 423 w 615"/>
                  <a:gd name="T7" fmla="*/ 192 h 6067"/>
                  <a:gd name="T8" fmla="*/ 423 w 615"/>
                  <a:gd name="T9" fmla="*/ 192 h 6067"/>
                  <a:gd name="T10" fmla="*/ 423 w 615"/>
                  <a:gd name="T11" fmla="*/ 2842 h 6067"/>
                  <a:gd name="T12" fmla="*/ 615 w 615"/>
                  <a:gd name="T13" fmla="*/ 3034 h 6067"/>
                  <a:gd name="T14" fmla="*/ 615 w 615"/>
                  <a:gd name="T15" fmla="*/ 3034 h 6067"/>
                  <a:gd name="T16" fmla="*/ 423 w 615"/>
                  <a:gd name="T17" fmla="*/ 3226 h 6067"/>
                  <a:gd name="T18" fmla="*/ 423 w 615"/>
                  <a:gd name="T19" fmla="*/ 3226 h 6067"/>
                  <a:gd name="T20" fmla="*/ 423 w 615"/>
                  <a:gd name="T21" fmla="*/ 3226 h 6067"/>
                  <a:gd name="T22" fmla="*/ 423 w 615"/>
                  <a:gd name="T23" fmla="*/ 5875 h 6067"/>
                  <a:gd name="T24" fmla="*/ 231 w 615"/>
                  <a:gd name="T25" fmla="*/ 6067 h 6067"/>
                  <a:gd name="T26" fmla="*/ 231 w 615"/>
                  <a:gd name="T27" fmla="*/ 6067 h 6067"/>
                  <a:gd name="T28" fmla="*/ 231 w 615"/>
                  <a:gd name="T29" fmla="*/ 6067 h 6067"/>
                  <a:gd name="T30" fmla="*/ 0 w 615"/>
                  <a:gd name="T31" fmla="*/ 6067 h 6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15" h="6067">
                    <a:moveTo>
                      <a:pt x="0" y="0"/>
                    </a:moveTo>
                    <a:lnTo>
                      <a:pt x="231" y="0"/>
                    </a:lnTo>
                    <a:cubicBezTo>
                      <a:pt x="337" y="0"/>
                      <a:pt x="423" y="86"/>
                      <a:pt x="423" y="192"/>
                    </a:cubicBezTo>
                    <a:cubicBezTo>
                      <a:pt x="423" y="192"/>
                      <a:pt x="423" y="192"/>
                      <a:pt x="423" y="192"/>
                    </a:cubicBezTo>
                    <a:lnTo>
                      <a:pt x="423" y="192"/>
                    </a:lnTo>
                    <a:lnTo>
                      <a:pt x="423" y="2842"/>
                    </a:lnTo>
                    <a:cubicBezTo>
                      <a:pt x="423" y="2948"/>
                      <a:pt x="509" y="3034"/>
                      <a:pt x="615" y="3034"/>
                    </a:cubicBezTo>
                    <a:cubicBezTo>
                      <a:pt x="615" y="3034"/>
                      <a:pt x="615" y="3034"/>
                      <a:pt x="615" y="3034"/>
                    </a:cubicBezTo>
                    <a:cubicBezTo>
                      <a:pt x="509" y="3034"/>
                      <a:pt x="423" y="3120"/>
                      <a:pt x="423" y="3226"/>
                    </a:cubicBezTo>
                    <a:cubicBezTo>
                      <a:pt x="423" y="3226"/>
                      <a:pt x="423" y="3226"/>
                      <a:pt x="423" y="3226"/>
                    </a:cubicBezTo>
                    <a:lnTo>
                      <a:pt x="423" y="3226"/>
                    </a:lnTo>
                    <a:lnTo>
                      <a:pt x="423" y="5875"/>
                    </a:lnTo>
                    <a:cubicBezTo>
                      <a:pt x="423" y="5981"/>
                      <a:pt x="337" y="6067"/>
                      <a:pt x="231" y="6067"/>
                    </a:cubicBezTo>
                    <a:cubicBezTo>
                      <a:pt x="231" y="6067"/>
                      <a:pt x="231" y="6067"/>
                      <a:pt x="231" y="6067"/>
                    </a:cubicBezTo>
                    <a:lnTo>
                      <a:pt x="231" y="6067"/>
                    </a:lnTo>
                    <a:lnTo>
                      <a:pt x="0" y="6067"/>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71" name="Freeform 76"/>
              <p:cNvSpPr>
                <a:spLocks/>
              </p:cNvSpPr>
              <p:nvPr/>
            </p:nvSpPr>
            <p:spPr bwMode="auto">
              <a:xfrm>
                <a:off x="5009" y="3085"/>
                <a:ext cx="230" cy="806"/>
              </a:xfrm>
              <a:custGeom>
                <a:avLst/>
                <a:gdLst>
                  <a:gd name="T0" fmla="*/ 0 w 614"/>
                  <a:gd name="T1" fmla="*/ 0 h 2151"/>
                  <a:gd name="T2" fmla="*/ 230 w 614"/>
                  <a:gd name="T3" fmla="*/ 0 h 2151"/>
                  <a:gd name="T4" fmla="*/ 422 w 614"/>
                  <a:gd name="T5" fmla="*/ 192 h 2151"/>
                  <a:gd name="T6" fmla="*/ 422 w 614"/>
                  <a:gd name="T7" fmla="*/ 192 h 2151"/>
                  <a:gd name="T8" fmla="*/ 422 w 614"/>
                  <a:gd name="T9" fmla="*/ 883 h 2151"/>
                  <a:gd name="T10" fmla="*/ 614 w 614"/>
                  <a:gd name="T11" fmla="*/ 1075 h 2151"/>
                  <a:gd name="T12" fmla="*/ 614 w 614"/>
                  <a:gd name="T13" fmla="*/ 1075 h 2151"/>
                  <a:gd name="T14" fmla="*/ 422 w 614"/>
                  <a:gd name="T15" fmla="*/ 1267 h 2151"/>
                  <a:gd name="T16" fmla="*/ 422 w 614"/>
                  <a:gd name="T17" fmla="*/ 1267 h 2151"/>
                  <a:gd name="T18" fmla="*/ 422 w 614"/>
                  <a:gd name="T19" fmla="*/ 1959 h 2151"/>
                  <a:gd name="T20" fmla="*/ 230 w 614"/>
                  <a:gd name="T21" fmla="*/ 2151 h 2151"/>
                  <a:gd name="T22" fmla="*/ 230 w 614"/>
                  <a:gd name="T23" fmla="*/ 2151 h 2151"/>
                  <a:gd name="T24" fmla="*/ 0 w 614"/>
                  <a:gd name="T25" fmla="*/ 215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4" h="2151">
                    <a:moveTo>
                      <a:pt x="0" y="0"/>
                    </a:moveTo>
                    <a:lnTo>
                      <a:pt x="230" y="0"/>
                    </a:lnTo>
                    <a:cubicBezTo>
                      <a:pt x="336" y="0"/>
                      <a:pt x="422" y="86"/>
                      <a:pt x="422" y="192"/>
                    </a:cubicBezTo>
                    <a:cubicBezTo>
                      <a:pt x="422" y="192"/>
                      <a:pt x="422" y="192"/>
                      <a:pt x="422" y="192"/>
                    </a:cubicBezTo>
                    <a:lnTo>
                      <a:pt x="422" y="883"/>
                    </a:lnTo>
                    <a:cubicBezTo>
                      <a:pt x="422" y="990"/>
                      <a:pt x="508" y="1075"/>
                      <a:pt x="614" y="1075"/>
                    </a:cubicBezTo>
                    <a:cubicBezTo>
                      <a:pt x="614" y="1075"/>
                      <a:pt x="614" y="1075"/>
                      <a:pt x="614" y="1075"/>
                    </a:cubicBezTo>
                    <a:cubicBezTo>
                      <a:pt x="508" y="1075"/>
                      <a:pt x="422" y="1161"/>
                      <a:pt x="422" y="1267"/>
                    </a:cubicBezTo>
                    <a:cubicBezTo>
                      <a:pt x="422" y="1267"/>
                      <a:pt x="422" y="1267"/>
                      <a:pt x="422" y="1267"/>
                    </a:cubicBezTo>
                    <a:lnTo>
                      <a:pt x="422" y="1959"/>
                    </a:lnTo>
                    <a:cubicBezTo>
                      <a:pt x="422" y="2065"/>
                      <a:pt x="336" y="2151"/>
                      <a:pt x="230" y="2151"/>
                    </a:cubicBezTo>
                    <a:cubicBezTo>
                      <a:pt x="230" y="2151"/>
                      <a:pt x="230" y="2151"/>
                      <a:pt x="230" y="2151"/>
                    </a:cubicBezTo>
                    <a:lnTo>
                      <a:pt x="0" y="2151"/>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72" name="Rectangle 77"/>
              <p:cNvSpPr>
                <a:spLocks noChangeArrowheads="1"/>
              </p:cNvSpPr>
              <p:nvPr/>
            </p:nvSpPr>
            <p:spPr bwMode="auto">
              <a:xfrm rot="5400000">
                <a:off x="5219" y="1784"/>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3" name="Rectangle 78"/>
              <p:cNvSpPr>
                <a:spLocks noChangeArrowheads="1"/>
              </p:cNvSpPr>
              <p:nvPr/>
            </p:nvSpPr>
            <p:spPr bwMode="auto">
              <a:xfrm rot="5400000">
                <a:off x="5219" y="1820"/>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4" name="Rectangle 79"/>
              <p:cNvSpPr>
                <a:spLocks noChangeArrowheads="1"/>
              </p:cNvSpPr>
              <p:nvPr/>
            </p:nvSpPr>
            <p:spPr bwMode="auto">
              <a:xfrm rot="5400000">
                <a:off x="5222" y="1853"/>
                <a:ext cx="6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5" name="Rectangle 80"/>
              <p:cNvSpPr>
                <a:spLocks noChangeArrowheads="1"/>
              </p:cNvSpPr>
              <p:nvPr/>
            </p:nvSpPr>
            <p:spPr bwMode="auto">
              <a:xfrm rot="5400000">
                <a:off x="5219" y="1886"/>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6" name="Rectangle 81"/>
              <p:cNvSpPr>
                <a:spLocks noChangeArrowheads="1"/>
              </p:cNvSpPr>
              <p:nvPr/>
            </p:nvSpPr>
            <p:spPr bwMode="auto">
              <a:xfrm rot="5400000">
                <a:off x="5228" y="1913"/>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7" name="Rectangle 82"/>
              <p:cNvSpPr>
                <a:spLocks noChangeArrowheads="1"/>
              </p:cNvSpPr>
              <p:nvPr/>
            </p:nvSpPr>
            <p:spPr bwMode="auto">
              <a:xfrm rot="5400000">
                <a:off x="5231" y="1928"/>
                <a:ext cx="4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8" name="Rectangle 83"/>
              <p:cNvSpPr>
                <a:spLocks noChangeArrowheads="1"/>
              </p:cNvSpPr>
              <p:nvPr/>
            </p:nvSpPr>
            <p:spPr bwMode="auto">
              <a:xfrm rot="5400000">
                <a:off x="5219" y="1958"/>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9" name="Rectangle 84"/>
              <p:cNvSpPr>
                <a:spLocks noChangeArrowheads="1"/>
              </p:cNvSpPr>
              <p:nvPr/>
            </p:nvSpPr>
            <p:spPr bwMode="auto">
              <a:xfrm rot="5400000">
                <a:off x="5225" y="3350"/>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0" name="Rectangle 85"/>
              <p:cNvSpPr>
                <a:spLocks noChangeArrowheads="1"/>
              </p:cNvSpPr>
              <p:nvPr/>
            </p:nvSpPr>
            <p:spPr bwMode="auto">
              <a:xfrm rot="5400000">
                <a:off x="5225" y="3386"/>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1" name="Rectangle 86"/>
              <p:cNvSpPr>
                <a:spLocks noChangeArrowheads="1"/>
              </p:cNvSpPr>
              <p:nvPr/>
            </p:nvSpPr>
            <p:spPr bwMode="auto">
              <a:xfrm rot="5400000">
                <a:off x="5228" y="3419"/>
                <a:ext cx="6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2" name="Rectangle 87"/>
              <p:cNvSpPr>
                <a:spLocks noChangeArrowheads="1"/>
              </p:cNvSpPr>
              <p:nvPr/>
            </p:nvSpPr>
            <p:spPr bwMode="auto">
              <a:xfrm rot="5400000">
                <a:off x="5225" y="3458"/>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3" name="Rectangle 88"/>
              <p:cNvSpPr>
                <a:spLocks noChangeArrowheads="1"/>
              </p:cNvSpPr>
              <p:nvPr/>
            </p:nvSpPr>
            <p:spPr bwMode="auto">
              <a:xfrm rot="5400000">
                <a:off x="5234" y="347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4" name="Rectangle 89"/>
              <p:cNvSpPr>
                <a:spLocks noChangeArrowheads="1"/>
              </p:cNvSpPr>
              <p:nvPr/>
            </p:nvSpPr>
            <p:spPr bwMode="auto">
              <a:xfrm rot="5400000">
                <a:off x="5237" y="3500"/>
                <a:ext cx="4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5" name="Rectangle 90"/>
              <p:cNvSpPr>
                <a:spLocks noChangeArrowheads="1"/>
              </p:cNvSpPr>
              <p:nvPr/>
            </p:nvSpPr>
            <p:spPr bwMode="auto">
              <a:xfrm rot="5400000">
                <a:off x="5225" y="3530"/>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6" name="Rectangle 91"/>
              <p:cNvSpPr>
                <a:spLocks noChangeArrowheads="1"/>
              </p:cNvSpPr>
              <p:nvPr/>
            </p:nvSpPr>
            <p:spPr bwMode="auto">
              <a:xfrm>
                <a:off x="847" y="435"/>
                <a:ext cx="1267" cy="3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87" name="Rectangle 92"/>
              <p:cNvSpPr>
                <a:spLocks noChangeArrowheads="1"/>
              </p:cNvSpPr>
              <p:nvPr/>
            </p:nvSpPr>
            <p:spPr bwMode="auto">
              <a:xfrm>
                <a:off x="847" y="435"/>
                <a:ext cx="1267" cy="375"/>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88" name="Rectangle 93"/>
              <p:cNvSpPr>
                <a:spLocks noChangeArrowheads="1"/>
              </p:cNvSpPr>
              <p:nvPr/>
            </p:nvSpPr>
            <p:spPr bwMode="auto">
              <a:xfrm>
                <a:off x="854" y="455"/>
                <a:ext cx="43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pitchFamily="34" charset="0"/>
                    <a:cs typeface="Arial" pitchFamily="34" charset="0"/>
                  </a:rPr>
                  <a:t>    IPv</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9" name="Rectangle 94"/>
              <p:cNvSpPr>
                <a:spLocks noChangeArrowheads="1"/>
              </p:cNvSpPr>
              <p:nvPr/>
            </p:nvSpPr>
            <p:spPr bwMode="auto">
              <a:xfrm>
                <a:off x="1226" y="455"/>
                <a:ext cx="1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pitchFamily="34" charset="0"/>
                    <a:cs typeface="Arial" pitchFamily="34" charset="0"/>
                  </a:rPr>
                  <a:t>6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90" name="Rectangle 95"/>
              <p:cNvSpPr>
                <a:spLocks noChangeArrowheads="1"/>
              </p:cNvSpPr>
              <p:nvPr/>
            </p:nvSpPr>
            <p:spPr bwMode="auto">
              <a:xfrm>
                <a:off x="1346" y="455"/>
                <a:ext cx="59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Arial" pitchFamily="34" charset="0"/>
                    <a:cs typeface="Arial" pitchFamily="34" charset="0"/>
                  </a:rPr>
                  <a:t>Network</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91" name="Freeform 96"/>
              <p:cNvSpPr>
                <a:spLocks/>
              </p:cNvSpPr>
              <p:nvPr/>
            </p:nvSpPr>
            <p:spPr bwMode="auto">
              <a:xfrm>
                <a:off x="4994" y="435"/>
                <a:ext cx="231" cy="375"/>
              </a:xfrm>
              <a:custGeom>
                <a:avLst/>
                <a:gdLst>
                  <a:gd name="T0" fmla="*/ 0 w 615"/>
                  <a:gd name="T1" fmla="*/ 0 h 998"/>
                  <a:gd name="T2" fmla="*/ 231 w 615"/>
                  <a:gd name="T3" fmla="*/ 0 h 998"/>
                  <a:gd name="T4" fmla="*/ 423 w 615"/>
                  <a:gd name="T5" fmla="*/ 192 h 998"/>
                  <a:gd name="T6" fmla="*/ 423 w 615"/>
                  <a:gd name="T7" fmla="*/ 192 h 998"/>
                  <a:gd name="T8" fmla="*/ 423 w 615"/>
                  <a:gd name="T9" fmla="*/ 192 h 998"/>
                  <a:gd name="T10" fmla="*/ 423 w 615"/>
                  <a:gd name="T11" fmla="*/ 307 h 998"/>
                  <a:gd name="T12" fmla="*/ 615 w 615"/>
                  <a:gd name="T13" fmla="*/ 499 h 998"/>
                  <a:gd name="T14" fmla="*/ 615 w 615"/>
                  <a:gd name="T15" fmla="*/ 499 h 998"/>
                  <a:gd name="T16" fmla="*/ 423 w 615"/>
                  <a:gd name="T17" fmla="*/ 691 h 998"/>
                  <a:gd name="T18" fmla="*/ 423 w 615"/>
                  <a:gd name="T19" fmla="*/ 691 h 998"/>
                  <a:gd name="T20" fmla="*/ 423 w 615"/>
                  <a:gd name="T21" fmla="*/ 691 h 998"/>
                  <a:gd name="T22" fmla="*/ 423 w 615"/>
                  <a:gd name="T23" fmla="*/ 806 h 998"/>
                  <a:gd name="T24" fmla="*/ 231 w 615"/>
                  <a:gd name="T25" fmla="*/ 998 h 998"/>
                  <a:gd name="T26" fmla="*/ 231 w 615"/>
                  <a:gd name="T27" fmla="*/ 998 h 998"/>
                  <a:gd name="T28" fmla="*/ 0 w 615"/>
                  <a:gd name="T29" fmla="*/ 998 h 9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5" h="998">
                    <a:moveTo>
                      <a:pt x="0" y="0"/>
                    </a:moveTo>
                    <a:lnTo>
                      <a:pt x="231" y="0"/>
                    </a:lnTo>
                    <a:cubicBezTo>
                      <a:pt x="337" y="0"/>
                      <a:pt x="423" y="86"/>
                      <a:pt x="423" y="192"/>
                    </a:cubicBezTo>
                    <a:cubicBezTo>
                      <a:pt x="423" y="192"/>
                      <a:pt x="423" y="192"/>
                      <a:pt x="423" y="192"/>
                    </a:cubicBezTo>
                    <a:lnTo>
                      <a:pt x="423" y="192"/>
                    </a:lnTo>
                    <a:lnTo>
                      <a:pt x="423" y="307"/>
                    </a:lnTo>
                    <a:cubicBezTo>
                      <a:pt x="423" y="413"/>
                      <a:pt x="509" y="499"/>
                      <a:pt x="615" y="499"/>
                    </a:cubicBezTo>
                    <a:cubicBezTo>
                      <a:pt x="615" y="499"/>
                      <a:pt x="615" y="499"/>
                      <a:pt x="615" y="499"/>
                    </a:cubicBezTo>
                    <a:cubicBezTo>
                      <a:pt x="509" y="499"/>
                      <a:pt x="423" y="585"/>
                      <a:pt x="423" y="691"/>
                    </a:cubicBezTo>
                    <a:cubicBezTo>
                      <a:pt x="423" y="691"/>
                      <a:pt x="423" y="691"/>
                      <a:pt x="423" y="691"/>
                    </a:cubicBezTo>
                    <a:lnTo>
                      <a:pt x="423" y="691"/>
                    </a:lnTo>
                    <a:lnTo>
                      <a:pt x="423" y="806"/>
                    </a:lnTo>
                    <a:cubicBezTo>
                      <a:pt x="423" y="912"/>
                      <a:pt x="337" y="998"/>
                      <a:pt x="231" y="998"/>
                    </a:cubicBezTo>
                    <a:cubicBezTo>
                      <a:pt x="231" y="998"/>
                      <a:pt x="231" y="998"/>
                      <a:pt x="231" y="998"/>
                    </a:cubicBezTo>
                    <a:lnTo>
                      <a:pt x="0" y="998"/>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92" name="Rectangle 97"/>
              <p:cNvSpPr>
                <a:spLocks noChangeArrowheads="1"/>
              </p:cNvSpPr>
              <p:nvPr/>
            </p:nvSpPr>
            <p:spPr bwMode="auto">
              <a:xfrm>
                <a:off x="2086" y="435"/>
                <a:ext cx="1353" cy="3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93" name="Rectangle 98"/>
              <p:cNvSpPr>
                <a:spLocks noChangeArrowheads="1"/>
              </p:cNvSpPr>
              <p:nvPr/>
            </p:nvSpPr>
            <p:spPr bwMode="auto">
              <a:xfrm>
                <a:off x="2086" y="435"/>
                <a:ext cx="1353" cy="375"/>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94" name="Rectangle 99"/>
              <p:cNvSpPr>
                <a:spLocks noChangeArrowheads="1"/>
              </p:cNvSpPr>
              <p:nvPr/>
            </p:nvSpPr>
            <p:spPr bwMode="auto">
              <a:xfrm>
                <a:off x="2264" y="449"/>
                <a:ext cx="106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pitchFamily="34" charset="0"/>
                    <a:cs typeface="Arial" pitchFamily="34" charset="0"/>
                  </a:rPr>
                  <a:t>Other Networks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95" name="Freeform 100"/>
              <p:cNvSpPr>
                <a:spLocks/>
              </p:cNvSpPr>
              <p:nvPr/>
            </p:nvSpPr>
            <p:spPr bwMode="auto">
              <a:xfrm>
                <a:off x="2388" y="752"/>
                <a:ext cx="590" cy="116"/>
              </a:xfrm>
              <a:custGeom>
                <a:avLst/>
                <a:gdLst>
                  <a:gd name="T0" fmla="*/ 1421 w 1574"/>
                  <a:gd name="T1" fmla="*/ 308 h 308"/>
                  <a:gd name="T2" fmla="*/ 1574 w 1574"/>
                  <a:gd name="T3" fmla="*/ 154 h 308"/>
                  <a:gd name="T4" fmla="*/ 1421 w 1574"/>
                  <a:gd name="T5" fmla="*/ 0 h 308"/>
                  <a:gd name="T6" fmla="*/ 1421 w 1574"/>
                  <a:gd name="T7" fmla="*/ 0 h 308"/>
                  <a:gd name="T8" fmla="*/ 154 w 1574"/>
                  <a:gd name="T9" fmla="*/ 0 h 308"/>
                  <a:gd name="T10" fmla="*/ 0 w 1574"/>
                  <a:gd name="T11" fmla="*/ 154 h 308"/>
                  <a:gd name="T12" fmla="*/ 154 w 1574"/>
                  <a:gd name="T13" fmla="*/ 308 h 308"/>
                  <a:gd name="T14" fmla="*/ 154 w 1574"/>
                  <a:gd name="T15" fmla="*/ 308 h 308"/>
                  <a:gd name="T16" fmla="*/ 1421 w 1574"/>
                  <a:gd name="T17" fmla="*/ 308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74" h="308">
                    <a:moveTo>
                      <a:pt x="1421" y="308"/>
                    </a:moveTo>
                    <a:cubicBezTo>
                      <a:pt x="1506" y="308"/>
                      <a:pt x="1574" y="239"/>
                      <a:pt x="1574" y="154"/>
                    </a:cubicBezTo>
                    <a:cubicBezTo>
                      <a:pt x="1574" y="69"/>
                      <a:pt x="1506" y="0"/>
                      <a:pt x="1421" y="0"/>
                    </a:cubicBezTo>
                    <a:lnTo>
                      <a:pt x="1421" y="0"/>
                    </a:lnTo>
                    <a:lnTo>
                      <a:pt x="154" y="0"/>
                    </a:lnTo>
                    <a:cubicBezTo>
                      <a:pt x="69" y="0"/>
                      <a:pt x="0" y="69"/>
                      <a:pt x="0" y="154"/>
                    </a:cubicBezTo>
                    <a:cubicBezTo>
                      <a:pt x="0" y="239"/>
                      <a:pt x="69" y="308"/>
                      <a:pt x="154" y="308"/>
                    </a:cubicBezTo>
                    <a:lnTo>
                      <a:pt x="154" y="308"/>
                    </a:lnTo>
                    <a:lnTo>
                      <a:pt x="1421" y="308"/>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6" name="Freeform 101"/>
              <p:cNvSpPr>
                <a:spLocks/>
              </p:cNvSpPr>
              <p:nvPr/>
            </p:nvSpPr>
            <p:spPr bwMode="auto">
              <a:xfrm>
                <a:off x="2388" y="752"/>
                <a:ext cx="590" cy="115"/>
              </a:xfrm>
              <a:custGeom>
                <a:avLst/>
                <a:gdLst>
                  <a:gd name="T0" fmla="*/ 1421 w 1574"/>
                  <a:gd name="T1" fmla="*/ 308 h 308"/>
                  <a:gd name="T2" fmla="*/ 1574 w 1574"/>
                  <a:gd name="T3" fmla="*/ 154 h 308"/>
                  <a:gd name="T4" fmla="*/ 1421 w 1574"/>
                  <a:gd name="T5" fmla="*/ 0 h 308"/>
                  <a:gd name="T6" fmla="*/ 1421 w 1574"/>
                  <a:gd name="T7" fmla="*/ 0 h 308"/>
                  <a:gd name="T8" fmla="*/ 154 w 1574"/>
                  <a:gd name="T9" fmla="*/ 0 h 308"/>
                  <a:gd name="T10" fmla="*/ 0 w 1574"/>
                  <a:gd name="T11" fmla="*/ 154 h 308"/>
                  <a:gd name="T12" fmla="*/ 154 w 1574"/>
                  <a:gd name="T13" fmla="*/ 308 h 308"/>
                  <a:gd name="T14" fmla="*/ 154 w 1574"/>
                  <a:gd name="T15" fmla="*/ 308 h 308"/>
                  <a:gd name="T16" fmla="*/ 1421 w 1574"/>
                  <a:gd name="T17" fmla="*/ 308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74" h="308">
                    <a:moveTo>
                      <a:pt x="1421" y="308"/>
                    </a:moveTo>
                    <a:cubicBezTo>
                      <a:pt x="1506" y="308"/>
                      <a:pt x="1574" y="239"/>
                      <a:pt x="1574" y="154"/>
                    </a:cubicBezTo>
                    <a:cubicBezTo>
                      <a:pt x="1574" y="69"/>
                      <a:pt x="1506" y="0"/>
                      <a:pt x="1421" y="0"/>
                    </a:cubicBezTo>
                    <a:lnTo>
                      <a:pt x="1421" y="0"/>
                    </a:lnTo>
                    <a:lnTo>
                      <a:pt x="154" y="0"/>
                    </a:lnTo>
                    <a:cubicBezTo>
                      <a:pt x="69" y="0"/>
                      <a:pt x="0" y="69"/>
                      <a:pt x="0" y="154"/>
                    </a:cubicBezTo>
                    <a:cubicBezTo>
                      <a:pt x="0" y="239"/>
                      <a:pt x="69" y="308"/>
                      <a:pt x="154" y="308"/>
                    </a:cubicBezTo>
                    <a:lnTo>
                      <a:pt x="154" y="308"/>
                    </a:lnTo>
                    <a:lnTo>
                      <a:pt x="1421" y="308"/>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97" name="Rectangle 102"/>
              <p:cNvSpPr>
                <a:spLocks noChangeArrowheads="1"/>
              </p:cNvSpPr>
              <p:nvPr/>
            </p:nvSpPr>
            <p:spPr bwMode="auto">
              <a:xfrm>
                <a:off x="2462" y="755"/>
                <a:ext cx="270"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NWK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98" name="Rectangle 103"/>
              <p:cNvSpPr>
                <a:spLocks noChangeArrowheads="1"/>
              </p:cNvSpPr>
              <p:nvPr/>
            </p:nvSpPr>
            <p:spPr bwMode="auto">
              <a:xfrm>
                <a:off x="2684" y="755"/>
                <a:ext cx="7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99" name="Rectangle 104"/>
              <p:cNvSpPr>
                <a:spLocks noChangeArrowheads="1"/>
              </p:cNvSpPr>
              <p:nvPr/>
            </p:nvSpPr>
            <p:spPr bwMode="auto">
              <a:xfrm>
                <a:off x="2714" y="755"/>
                <a:ext cx="23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00" name="Rectangle 105"/>
              <p:cNvSpPr>
                <a:spLocks noChangeArrowheads="1"/>
              </p:cNvSpPr>
              <p:nvPr/>
            </p:nvSpPr>
            <p:spPr bwMode="auto">
              <a:xfrm>
                <a:off x="3439" y="435"/>
                <a:ext cx="1642" cy="3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01" name="Rectangle 106"/>
              <p:cNvSpPr>
                <a:spLocks noChangeArrowheads="1"/>
              </p:cNvSpPr>
              <p:nvPr/>
            </p:nvSpPr>
            <p:spPr bwMode="auto">
              <a:xfrm>
                <a:off x="3439" y="435"/>
                <a:ext cx="1642" cy="375"/>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02" name="Rectangle 107"/>
              <p:cNvSpPr>
                <a:spLocks noChangeArrowheads="1"/>
              </p:cNvSpPr>
              <p:nvPr/>
            </p:nvSpPr>
            <p:spPr bwMode="auto">
              <a:xfrm>
                <a:off x="3872" y="449"/>
                <a:ext cx="8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pitchFamily="34" charset="0"/>
                    <a:cs typeface="Arial" pitchFamily="34" charset="0"/>
                  </a:rPr>
                  <a:t>Applications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03" name="Freeform 108"/>
              <p:cNvSpPr>
                <a:spLocks/>
              </p:cNvSpPr>
              <p:nvPr/>
            </p:nvSpPr>
            <p:spPr bwMode="auto">
              <a:xfrm>
                <a:off x="4303" y="749"/>
                <a:ext cx="576" cy="121"/>
              </a:xfrm>
              <a:custGeom>
                <a:avLst/>
                <a:gdLst>
                  <a:gd name="T0" fmla="*/ 1375 w 1536"/>
                  <a:gd name="T1" fmla="*/ 322 h 322"/>
                  <a:gd name="T2" fmla="*/ 1536 w 1536"/>
                  <a:gd name="T3" fmla="*/ 161 h 322"/>
                  <a:gd name="T4" fmla="*/ 1375 w 1536"/>
                  <a:gd name="T5" fmla="*/ 0 h 322"/>
                  <a:gd name="T6" fmla="*/ 1375 w 1536"/>
                  <a:gd name="T7" fmla="*/ 0 h 322"/>
                  <a:gd name="T8" fmla="*/ 162 w 1536"/>
                  <a:gd name="T9" fmla="*/ 0 h 322"/>
                  <a:gd name="T10" fmla="*/ 0 w 1536"/>
                  <a:gd name="T11" fmla="*/ 161 h 322"/>
                  <a:gd name="T12" fmla="*/ 162 w 1536"/>
                  <a:gd name="T13" fmla="*/ 322 h 322"/>
                  <a:gd name="T14" fmla="*/ 1375 w 1536"/>
                  <a:gd name="T15" fmla="*/ 322 h 3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6" h="322">
                    <a:moveTo>
                      <a:pt x="1375" y="322"/>
                    </a:moveTo>
                    <a:cubicBezTo>
                      <a:pt x="1464" y="322"/>
                      <a:pt x="1536" y="250"/>
                      <a:pt x="1536" y="161"/>
                    </a:cubicBezTo>
                    <a:cubicBezTo>
                      <a:pt x="1536" y="72"/>
                      <a:pt x="1464" y="0"/>
                      <a:pt x="1375" y="0"/>
                    </a:cubicBezTo>
                    <a:lnTo>
                      <a:pt x="1375" y="0"/>
                    </a:lnTo>
                    <a:lnTo>
                      <a:pt x="162" y="0"/>
                    </a:lnTo>
                    <a:cubicBezTo>
                      <a:pt x="72" y="0"/>
                      <a:pt x="0" y="72"/>
                      <a:pt x="0" y="161"/>
                    </a:cubicBezTo>
                    <a:cubicBezTo>
                      <a:pt x="0" y="250"/>
                      <a:pt x="72" y="322"/>
                      <a:pt x="162" y="322"/>
                    </a:cubicBezTo>
                    <a:lnTo>
                      <a:pt x="1375" y="322"/>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04" name="Freeform 109"/>
              <p:cNvSpPr>
                <a:spLocks/>
              </p:cNvSpPr>
              <p:nvPr/>
            </p:nvSpPr>
            <p:spPr bwMode="auto">
              <a:xfrm>
                <a:off x="4303" y="749"/>
                <a:ext cx="576" cy="121"/>
              </a:xfrm>
              <a:custGeom>
                <a:avLst/>
                <a:gdLst>
                  <a:gd name="T0" fmla="*/ 1375 w 1536"/>
                  <a:gd name="T1" fmla="*/ 322 h 322"/>
                  <a:gd name="T2" fmla="*/ 1536 w 1536"/>
                  <a:gd name="T3" fmla="*/ 161 h 322"/>
                  <a:gd name="T4" fmla="*/ 1375 w 1536"/>
                  <a:gd name="T5" fmla="*/ 0 h 322"/>
                  <a:gd name="T6" fmla="*/ 1375 w 1536"/>
                  <a:gd name="T7" fmla="*/ 0 h 322"/>
                  <a:gd name="T8" fmla="*/ 162 w 1536"/>
                  <a:gd name="T9" fmla="*/ 0 h 322"/>
                  <a:gd name="T10" fmla="*/ 0 w 1536"/>
                  <a:gd name="T11" fmla="*/ 161 h 322"/>
                  <a:gd name="T12" fmla="*/ 162 w 1536"/>
                  <a:gd name="T13" fmla="*/ 322 h 322"/>
                  <a:gd name="T14" fmla="*/ 1375 w 1536"/>
                  <a:gd name="T15" fmla="*/ 322 h 3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6" h="322">
                    <a:moveTo>
                      <a:pt x="1375" y="322"/>
                    </a:moveTo>
                    <a:cubicBezTo>
                      <a:pt x="1464" y="322"/>
                      <a:pt x="1536" y="250"/>
                      <a:pt x="1536" y="161"/>
                    </a:cubicBezTo>
                    <a:cubicBezTo>
                      <a:pt x="1536" y="72"/>
                      <a:pt x="1464" y="0"/>
                      <a:pt x="1375" y="0"/>
                    </a:cubicBezTo>
                    <a:lnTo>
                      <a:pt x="1375" y="0"/>
                    </a:lnTo>
                    <a:lnTo>
                      <a:pt x="162" y="0"/>
                    </a:lnTo>
                    <a:cubicBezTo>
                      <a:pt x="72" y="0"/>
                      <a:pt x="0" y="72"/>
                      <a:pt x="0" y="161"/>
                    </a:cubicBezTo>
                    <a:cubicBezTo>
                      <a:pt x="0" y="250"/>
                      <a:pt x="72" y="322"/>
                      <a:pt x="162" y="322"/>
                    </a:cubicBezTo>
                    <a:lnTo>
                      <a:pt x="1375" y="322"/>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05" name="Rectangle 110"/>
              <p:cNvSpPr>
                <a:spLocks noChangeArrowheads="1"/>
              </p:cNvSpPr>
              <p:nvPr/>
            </p:nvSpPr>
            <p:spPr bwMode="auto">
              <a:xfrm>
                <a:off x="4352" y="755"/>
                <a:ext cx="29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AppM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06" name="Rectangle 111"/>
              <p:cNvSpPr>
                <a:spLocks noChangeArrowheads="1"/>
              </p:cNvSpPr>
              <p:nvPr/>
            </p:nvSpPr>
            <p:spPr bwMode="auto">
              <a:xfrm>
                <a:off x="4604" y="755"/>
                <a:ext cx="7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07" name="Rectangle 112"/>
              <p:cNvSpPr>
                <a:spLocks noChangeArrowheads="1"/>
              </p:cNvSpPr>
              <p:nvPr/>
            </p:nvSpPr>
            <p:spPr bwMode="auto">
              <a:xfrm>
                <a:off x="4634" y="755"/>
                <a:ext cx="23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08" name="Rectangle 113"/>
              <p:cNvSpPr>
                <a:spLocks noChangeArrowheads="1"/>
              </p:cNvSpPr>
              <p:nvPr/>
            </p:nvSpPr>
            <p:spPr bwMode="auto">
              <a:xfrm>
                <a:off x="4332" y="1263"/>
                <a:ext cx="374" cy="526"/>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09" name="Rectangle 114"/>
              <p:cNvSpPr>
                <a:spLocks noChangeArrowheads="1"/>
              </p:cNvSpPr>
              <p:nvPr/>
            </p:nvSpPr>
            <p:spPr bwMode="auto">
              <a:xfrm>
                <a:off x="4332" y="1263"/>
                <a:ext cx="374" cy="526"/>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10" name="Rectangle 115"/>
              <p:cNvSpPr>
                <a:spLocks noChangeArrowheads="1"/>
              </p:cNvSpPr>
              <p:nvPr/>
            </p:nvSpPr>
            <p:spPr bwMode="auto">
              <a:xfrm>
                <a:off x="4436" y="1295"/>
                <a:ext cx="18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EPD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11" name="Rectangle 116"/>
              <p:cNvSpPr>
                <a:spLocks noChangeArrowheads="1"/>
              </p:cNvSpPr>
              <p:nvPr/>
            </p:nvSpPr>
            <p:spPr bwMode="auto">
              <a:xfrm>
                <a:off x="4568" y="1295"/>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12" name="Rectangle 117"/>
              <p:cNvSpPr>
                <a:spLocks noChangeArrowheads="1"/>
              </p:cNvSpPr>
              <p:nvPr/>
            </p:nvSpPr>
            <p:spPr bwMode="auto">
              <a:xfrm>
                <a:off x="4412" y="1367"/>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13" name="Rectangle 118"/>
              <p:cNvSpPr>
                <a:spLocks noChangeArrowheads="1"/>
              </p:cNvSpPr>
              <p:nvPr/>
            </p:nvSpPr>
            <p:spPr bwMode="auto">
              <a:xfrm>
                <a:off x="4448" y="1367"/>
                <a:ext cx="6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x</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14" name="Rectangle 119"/>
              <p:cNvSpPr>
                <a:spLocks noChangeArrowheads="1"/>
              </p:cNvSpPr>
              <p:nvPr/>
            </p:nvSpPr>
            <p:spPr bwMode="auto">
              <a:xfrm>
                <a:off x="4478" y="1367"/>
                <a:ext cx="15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888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15" name="Rectangle 120"/>
              <p:cNvSpPr>
                <a:spLocks noChangeArrowheads="1"/>
              </p:cNvSpPr>
              <p:nvPr/>
            </p:nvSpPr>
            <p:spPr bwMode="auto">
              <a:xfrm>
                <a:off x="4586" y="1367"/>
                <a:ext cx="7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16" name="Rectangle 121"/>
              <p:cNvSpPr>
                <a:spLocks noChangeArrowheads="1"/>
              </p:cNvSpPr>
              <p:nvPr/>
            </p:nvSpPr>
            <p:spPr bwMode="auto">
              <a:xfrm>
                <a:off x="4418" y="1523"/>
                <a:ext cx="15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802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17" name="Rectangle 122"/>
              <p:cNvSpPr>
                <a:spLocks noChangeArrowheads="1"/>
              </p:cNvSpPr>
              <p:nvPr/>
            </p:nvSpPr>
            <p:spPr bwMode="auto">
              <a:xfrm>
                <a:off x="4526" y="1523"/>
                <a:ext cx="4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18" name="Rectangle 123"/>
              <p:cNvSpPr>
                <a:spLocks noChangeArrowheads="1"/>
              </p:cNvSpPr>
              <p:nvPr/>
            </p:nvSpPr>
            <p:spPr bwMode="auto">
              <a:xfrm>
                <a:off x="4544" y="1523"/>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19" name="Rectangle 124"/>
              <p:cNvSpPr>
                <a:spLocks noChangeArrowheads="1"/>
              </p:cNvSpPr>
              <p:nvPr/>
            </p:nvSpPr>
            <p:spPr bwMode="auto">
              <a:xfrm>
                <a:off x="4580" y="1523"/>
                <a:ext cx="7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X</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20" name="Rectangle 125"/>
              <p:cNvSpPr>
                <a:spLocks noChangeArrowheads="1"/>
              </p:cNvSpPr>
              <p:nvPr/>
            </p:nvSpPr>
            <p:spPr bwMode="auto">
              <a:xfrm>
                <a:off x="4376" y="16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21" name="Rectangle 126"/>
              <p:cNvSpPr>
                <a:spLocks noChangeArrowheads="1"/>
              </p:cNvSpPr>
              <p:nvPr/>
            </p:nvSpPr>
            <p:spPr bwMode="auto">
              <a:xfrm>
                <a:off x="4400" y="160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22" name="Rectangle 127"/>
              <p:cNvSpPr>
                <a:spLocks noChangeArrowheads="1"/>
              </p:cNvSpPr>
              <p:nvPr/>
            </p:nvSpPr>
            <p:spPr bwMode="auto">
              <a:xfrm>
                <a:off x="4640" y="16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23" name="Rectangle 128"/>
              <p:cNvSpPr>
                <a:spLocks noChangeArrowheads="1"/>
              </p:cNvSpPr>
              <p:nvPr/>
            </p:nvSpPr>
            <p:spPr bwMode="auto">
              <a:xfrm>
                <a:off x="847" y="810"/>
                <a:ext cx="576" cy="28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24" name="Rectangle 129"/>
              <p:cNvSpPr>
                <a:spLocks noChangeArrowheads="1"/>
              </p:cNvSpPr>
              <p:nvPr/>
            </p:nvSpPr>
            <p:spPr bwMode="auto">
              <a:xfrm>
                <a:off x="847" y="810"/>
                <a:ext cx="576" cy="288"/>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25" name="Rectangle 130"/>
              <p:cNvSpPr>
                <a:spLocks noChangeArrowheads="1"/>
              </p:cNvSpPr>
              <p:nvPr/>
            </p:nvSpPr>
            <p:spPr bwMode="auto">
              <a:xfrm>
                <a:off x="986" y="875"/>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26" name="Rectangle 131"/>
              <p:cNvSpPr>
                <a:spLocks noChangeArrowheads="1"/>
              </p:cNvSpPr>
              <p:nvPr/>
            </p:nvSpPr>
            <p:spPr bwMode="auto">
              <a:xfrm>
                <a:off x="1022" y="875"/>
                <a:ext cx="33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LoWPAN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27" name="Rectangle 132"/>
              <p:cNvSpPr>
                <a:spLocks noChangeArrowheads="1"/>
              </p:cNvSpPr>
              <p:nvPr/>
            </p:nvSpPr>
            <p:spPr bwMode="auto">
              <a:xfrm>
                <a:off x="992" y="953"/>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28" name="Rectangle 133"/>
              <p:cNvSpPr>
                <a:spLocks noChangeArrowheads="1"/>
              </p:cNvSpPr>
              <p:nvPr/>
            </p:nvSpPr>
            <p:spPr bwMode="auto">
              <a:xfrm>
                <a:off x="1016" y="953"/>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29" name="Rectangle 134"/>
              <p:cNvSpPr>
                <a:spLocks noChangeArrowheads="1"/>
              </p:cNvSpPr>
              <p:nvPr/>
            </p:nvSpPr>
            <p:spPr bwMode="auto">
              <a:xfrm>
                <a:off x="1256" y="953"/>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30" name="Freeform 135"/>
              <p:cNvSpPr>
                <a:spLocks/>
              </p:cNvSpPr>
              <p:nvPr/>
            </p:nvSpPr>
            <p:spPr bwMode="auto">
              <a:xfrm>
                <a:off x="1481" y="764"/>
                <a:ext cx="518" cy="104"/>
              </a:xfrm>
              <a:custGeom>
                <a:avLst/>
                <a:gdLst>
                  <a:gd name="T0" fmla="*/ 1244 w 1382"/>
                  <a:gd name="T1" fmla="*/ 277 h 277"/>
                  <a:gd name="T2" fmla="*/ 1382 w 1382"/>
                  <a:gd name="T3" fmla="*/ 138 h 277"/>
                  <a:gd name="T4" fmla="*/ 1244 w 1382"/>
                  <a:gd name="T5" fmla="*/ 0 h 277"/>
                  <a:gd name="T6" fmla="*/ 1244 w 1382"/>
                  <a:gd name="T7" fmla="*/ 0 h 277"/>
                  <a:gd name="T8" fmla="*/ 138 w 1382"/>
                  <a:gd name="T9" fmla="*/ 0 h 277"/>
                  <a:gd name="T10" fmla="*/ 0 w 1382"/>
                  <a:gd name="T11" fmla="*/ 138 h 277"/>
                  <a:gd name="T12" fmla="*/ 138 w 1382"/>
                  <a:gd name="T13" fmla="*/ 277 h 277"/>
                  <a:gd name="T14" fmla="*/ 138 w 1382"/>
                  <a:gd name="T15" fmla="*/ 277 h 277"/>
                  <a:gd name="T16" fmla="*/ 1244 w 1382"/>
                  <a:gd name="T17" fmla="*/ 277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2" h="277">
                    <a:moveTo>
                      <a:pt x="1244" y="277"/>
                    </a:moveTo>
                    <a:cubicBezTo>
                      <a:pt x="1320" y="277"/>
                      <a:pt x="1382" y="215"/>
                      <a:pt x="1382" y="138"/>
                    </a:cubicBezTo>
                    <a:cubicBezTo>
                      <a:pt x="1382" y="62"/>
                      <a:pt x="1320" y="0"/>
                      <a:pt x="1244" y="0"/>
                    </a:cubicBezTo>
                    <a:lnTo>
                      <a:pt x="1244" y="0"/>
                    </a:lnTo>
                    <a:lnTo>
                      <a:pt x="138" y="0"/>
                    </a:lnTo>
                    <a:cubicBezTo>
                      <a:pt x="62" y="0"/>
                      <a:pt x="0" y="62"/>
                      <a:pt x="0" y="138"/>
                    </a:cubicBezTo>
                    <a:cubicBezTo>
                      <a:pt x="0" y="215"/>
                      <a:pt x="62" y="277"/>
                      <a:pt x="138" y="277"/>
                    </a:cubicBezTo>
                    <a:lnTo>
                      <a:pt x="138" y="277"/>
                    </a:lnTo>
                    <a:lnTo>
                      <a:pt x="1244" y="27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1" name="Freeform 136"/>
              <p:cNvSpPr>
                <a:spLocks/>
              </p:cNvSpPr>
              <p:nvPr/>
            </p:nvSpPr>
            <p:spPr bwMode="auto">
              <a:xfrm>
                <a:off x="1481" y="764"/>
                <a:ext cx="518" cy="103"/>
              </a:xfrm>
              <a:custGeom>
                <a:avLst/>
                <a:gdLst>
                  <a:gd name="T0" fmla="*/ 1244 w 1382"/>
                  <a:gd name="T1" fmla="*/ 277 h 277"/>
                  <a:gd name="T2" fmla="*/ 1382 w 1382"/>
                  <a:gd name="T3" fmla="*/ 138 h 277"/>
                  <a:gd name="T4" fmla="*/ 1244 w 1382"/>
                  <a:gd name="T5" fmla="*/ 0 h 277"/>
                  <a:gd name="T6" fmla="*/ 1244 w 1382"/>
                  <a:gd name="T7" fmla="*/ 0 h 277"/>
                  <a:gd name="T8" fmla="*/ 138 w 1382"/>
                  <a:gd name="T9" fmla="*/ 0 h 277"/>
                  <a:gd name="T10" fmla="*/ 0 w 1382"/>
                  <a:gd name="T11" fmla="*/ 138 h 277"/>
                  <a:gd name="T12" fmla="*/ 138 w 1382"/>
                  <a:gd name="T13" fmla="*/ 277 h 277"/>
                  <a:gd name="T14" fmla="*/ 138 w 1382"/>
                  <a:gd name="T15" fmla="*/ 277 h 277"/>
                  <a:gd name="T16" fmla="*/ 1244 w 1382"/>
                  <a:gd name="T17" fmla="*/ 277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2" h="277">
                    <a:moveTo>
                      <a:pt x="1244" y="277"/>
                    </a:moveTo>
                    <a:cubicBezTo>
                      <a:pt x="1320" y="277"/>
                      <a:pt x="1382" y="215"/>
                      <a:pt x="1382" y="138"/>
                    </a:cubicBezTo>
                    <a:cubicBezTo>
                      <a:pt x="1382" y="62"/>
                      <a:pt x="1320" y="0"/>
                      <a:pt x="1244" y="0"/>
                    </a:cubicBezTo>
                    <a:lnTo>
                      <a:pt x="1244" y="0"/>
                    </a:lnTo>
                    <a:lnTo>
                      <a:pt x="138" y="0"/>
                    </a:lnTo>
                    <a:cubicBezTo>
                      <a:pt x="62" y="0"/>
                      <a:pt x="0" y="62"/>
                      <a:pt x="0" y="138"/>
                    </a:cubicBezTo>
                    <a:cubicBezTo>
                      <a:pt x="0" y="215"/>
                      <a:pt x="62" y="277"/>
                      <a:pt x="138" y="277"/>
                    </a:cubicBezTo>
                    <a:lnTo>
                      <a:pt x="138" y="277"/>
                    </a:lnTo>
                    <a:lnTo>
                      <a:pt x="1244" y="277"/>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32" name="Rectangle 137"/>
              <p:cNvSpPr>
                <a:spLocks noChangeArrowheads="1"/>
              </p:cNvSpPr>
              <p:nvPr/>
            </p:nvSpPr>
            <p:spPr bwMode="auto">
              <a:xfrm>
                <a:off x="1538" y="773"/>
                <a:ext cx="18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EPD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33" name="Rectangle 138"/>
              <p:cNvSpPr>
                <a:spLocks noChangeArrowheads="1"/>
              </p:cNvSpPr>
              <p:nvPr/>
            </p:nvSpPr>
            <p:spPr bwMode="auto">
              <a:xfrm>
                <a:off x="1670" y="773"/>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34" name="Rectangle 139"/>
              <p:cNvSpPr>
                <a:spLocks noChangeArrowheads="1"/>
              </p:cNvSpPr>
              <p:nvPr/>
            </p:nvSpPr>
            <p:spPr bwMode="auto">
              <a:xfrm>
                <a:off x="1706" y="773"/>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35" name="Rectangle 140"/>
              <p:cNvSpPr>
                <a:spLocks noChangeArrowheads="1"/>
              </p:cNvSpPr>
              <p:nvPr/>
            </p:nvSpPr>
            <p:spPr bwMode="auto">
              <a:xfrm>
                <a:off x="1742" y="773"/>
                <a:ext cx="6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x</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36" name="Rectangle 141"/>
              <p:cNvSpPr>
                <a:spLocks noChangeArrowheads="1"/>
              </p:cNvSpPr>
              <p:nvPr/>
            </p:nvSpPr>
            <p:spPr bwMode="auto">
              <a:xfrm>
                <a:off x="1778" y="773"/>
                <a:ext cx="10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86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37" name="Rectangle 142"/>
              <p:cNvSpPr>
                <a:spLocks noChangeArrowheads="1"/>
              </p:cNvSpPr>
              <p:nvPr/>
            </p:nvSpPr>
            <p:spPr bwMode="auto">
              <a:xfrm>
                <a:off x="1850" y="773"/>
                <a:ext cx="13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DD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38" name="Freeform 143"/>
              <p:cNvSpPr>
                <a:spLocks/>
              </p:cNvSpPr>
              <p:nvPr/>
            </p:nvSpPr>
            <p:spPr bwMode="auto">
              <a:xfrm>
                <a:off x="4346" y="1234"/>
                <a:ext cx="332" cy="65"/>
              </a:xfrm>
              <a:custGeom>
                <a:avLst/>
                <a:gdLst>
                  <a:gd name="T0" fmla="*/ 797 w 884"/>
                  <a:gd name="T1" fmla="*/ 174 h 174"/>
                  <a:gd name="T2" fmla="*/ 884 w 884"/>
                  <a:gd name="T3" fmla="*/ 87 h 174"/>
                  <a:gd name="T4" fmla="*/ 797 w 884"/>
                  <a:gd name="T5" fmla="*/ 0 h 174"/>
                  <a:gd name="T6" fmla="*/ 87 w 884"/>
                  <a:gd name="T7" fmla="*/ 0 h 174"/>
                  <a:gd name="T8" fmla="*/ 0 w 884"/>
                  <a:gd name="T9" fmla="*/ 87 h 174"/>
                  <a:gd name="T10" fmla="*/ 87 w 884"/>
                  <a:gd name="T11" fmla="*/ 174 h 174"/>
                  <a:gd name="T12" fmla="*/ 797 w 884"/>
                  <a:gd name="T13" fmla="*/ 174 h 174"/>
                </a:gdLst>
                <a:ahLst/>
                <a:cxnLst>
                  <a:cxn ang="0">
                    <a:pos x="T0" y="T1"/>
                  </a:cxn>
                  <a:cxn ang="0">
                    <a:pos x="T2" y="T3"/>
                  </a:cxn>
                  <a:cxn ang="0">
                    <a:pos x="T4" y="T5"/>
                  </a:cxn>
                  <a:cxn ang="0">
                    <a:pos x="T6" y="T7"/>
                  </a:cxn>
                  <a:cxn ang="0">
                    <a:pos x="T8" y="T9"/>
                  </a:cxn>
                  <a:cxn ang="0">
                    <a:pos x="T10" y="T11"/>
                  </a:cxn>
                  <a:cxn ang="0">
                    <a:pos x="T12" y="T13"/>
                  </a:cxn>
                </a:cxnLst>
                <a:rect l="0" t="0" r="r" b="b"/>
                <a:pathLst>
                  <a:path w="884" h="174">
                    <a:moveTo>
                      <a:pt x="797" y="174"/>
                    </a:moveTo>
                    <a:cubicBezTo>
                      <a:pt x="845" y="174"/>
                      <a:pt x="884" y="135"/>
                      <a:pt x="884" y="87"/>
                    </a:cubicBezTo>
                    <a:cubicBezTo>
                      <a:pt x="884" y="39"/>
                      <a:pt x="845" y="0"/>
                      <a:pt x="797" y="0"/>
                    </a:cubicBezTo>
                    <a:lnTo>
                      <a:pt x="87" y="0"/>
                    </a:lnTo>
                    <a:cubicBezTo>
                      <a:pt x="39" y="0"/>
                      <a:pt x="0" y="39"/>
                      <a:pt x="0" y="87"/>
                    </a:cubicBezTo>
                    <a:cubicBezTo>
                      <a:pt x="0" y="135"/>
                      <a:pt x="39" y="174"/>
                      <a:pt x="87" y="174"/>
                    </a:cubicBezTo>
                    <a:lnTo>
                      <a:pt x="797" y="174"/>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9" name="Freeform 144"/>
              <p:cNvSpPr>
                <a:spLocks/>
              </p:cNvSpPr>
              <p:nvPr/>
            </p:nvSpPr>
            <p:spPr bwMode="auto">
              <a:xfrm>
                <a:off x="4346" y="1234"/>
                <a:ext cx="332" cy="65"/>
              </a:xfrm>
              <a:custGeom>
                <a:avLst/>
                <a:gdLst>
                  <a:gd name="T0" fmla="*/ 797 w 884"/>
                  <a:gd name="T1" fmla="*/ 174 h 174"/>
                  <a:gd name="T2" fmla="*/ 884 w 884"/>
                  <a:gd name="T3" fmla="*/ 87 h 174"/>
                  <a:gd name="T4" fmla="*/ 797 w 884"/>
                  <a:gd name="T5" fmla="*/ 0 h 174"/>
                  <a:gd name="T6" fmla="*/ 87 w 884"/>
                  <a:gd name="T7" fmla="*/ 0 h 174"/>
                  <a:gd name="T8" fmla="*/ 0 w 884"/>
                  <a:gd name="T9" fmla="*/ 87 h 174"/>
                  <a:gd name="T10" fmla="*/ 87 w 884"/>
                  <a:gd name="T11" fmla="*/ 174 h 174"/>
                  <a:gd name="T12" fmla="*/ 797 w 884"/>
                  <a:gd name="T13" fmla="*/ 174 h 174"/>
                </a:gdLst>
                <a:ahLst/>
                <a:cxnLst>
                  <a:cxn ang="0">
                    <a:pos x="T0" y="T1"/>
                  </a:cxn>
                  <a:cxn ang="0">
                    <a:pos x="T2" y="T3"/>
                  </a:cxn>
                  <a:cxn ang="0">
                    <a:pos x="T4" y="T5"/>
                  </a:cxn>
                  <a:cxn ang="0">
                    <a:pos x="T6" y="T7"/>
                  </a:cxn>
                  <a:cxn ang="0">
                    <a:pos x="T8" y="T9"/>
                  </a:cxn>
                  <a:cxn ang="0">
                    <a:pos x="T10" y="T11"/>
                  </a:cxn>
                  <a:cxn ang="0">
                    <a:pos x="T12" y="T13"/>
                  </a:cxn>
                </a:cxnLst>
                <a:rect l="0" t="0" r="r" b="b"/>
                <a:pathLst>
                  <a:path w="884" h="174">
                    <a:moveTo>
                      <a:pt x="797" y="174"/>
                    </a:moveTo>
                    <a:cubicBezTo>
                      <a:pt x="845" y="174"/>
                      <a:pt x="884" y="135"/>
                      <a:pt x="884" y="87"/>
                    </a:cubicBezTo>
                    <a:cubicBezTo>
                      <a:pt x="884" y="39"/>
                      <a:pt x="845" y="0"/>
                      <a:pt x="797" y="0"/>
                    </a:cubicBezTo>
                    <a:lnTo>
                      <a:pt x="87" y="0"/>
                    </a:lnTo>
                    <a:cubicBezTo>
                      <a:pt x="39" y="0"/>
                      <a:pt x="0" y="39"/>
                      <a:pt x="0" y="87"/>
                    </a:cubicBezTo>
                    <a:cubicBezTo>
                      <a:pt x="0" y="135"/>
                      <a:pt x="39" y="174"/>
                      <a:pt x="87" y="174"/>
                    </a:cubicBezTo>
                    <a:lnTo>
                      <a:pt x="797" y="174"/>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40" name="Rectangle 145"/>
              <p:cNvSpPr>
                <a:spLocks noChangeArrowheads="1"/>
              </p:cNvSpPr>
              <p:nvPr/>
            </p:nvSpPr>
            <p:spPr bwMode="auto">
              <a:xfrm>
                <a:off x="4418" y="1235"/>
                <a:ext cx="36"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41" name="Rectangle 146"/>
              <p:cNvSpPr>
                <a:spLocks noChangeArrowheads="1"/>
              </p:cNvSpPr>
              <p:nvPr/>
            </p:nvSpPr>
            <p:spPr bwMode="auto">
              <a:xfrm>
                <a:off x="4436" y="1235"/>
                <a:ext cx="54"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42" name="Rectangle 147"/>
              <p:cNvSpPr>
                <a:spLocks noChangeArrowheads="1"/>
              </p:cNvSpPr>
              <p:nvPr/>
            </p:nvSpPr>
            <p:spPr bwMode="auto">
              <a:xfrm>
                <a:off x="4460" y="1235"/>
                <a:ext cx="54"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X</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43" name="Rectangle 148"/>
              <p:cNvSpPr>
                <a:spLocks noChangeArrowheads="1"/>
              </p:cNvSpPr>
              <p:nvPr/>
            </p:nvSpPr>
            <p:spPr bwMode="auto">
              <a:xfrm>
                <a:off x="4490" y="1235"/>
                <a:ext cx="42"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44" name="Rectangle 149"/>
              <p:cNvSpPr>
                <a:spLocks noChangeArrowheads="1"/>
              </p:cNvSpPr>
              <p:nvPr/>
            </p:nvSpPr>
            <p:spPr bwMode="auto">
              <a:xfrm>
                <a:off x="4508" y="1235"/>
                <a:ext cx="120"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45" name="Freeform 150"/>
              <p:cNvSpPr>
                <a:spLocks/>
              </p:cNvSpPr>
              <p:nvPr/>
            </p:nvSpPr>
            <p:spPr bwMode="auto">
              <a:xfrm>
                <a:off x="882" y="760"/>
                <a:ext cx="507" cy="100"/>
              </a:xfrm>
              <a:custGeom>
                <a:avLst/>
                <a:gdLst>
                  <a:gd name="T0" fmla="*/ 1218 w 1352"/>
                  <a:gd name="T1" fmla="*/ 268 h 268"/>
                  <a:gd name="T2" fmla="*/ 1352 w 1352"/>
                  <a:gd name="T3" fmla="*/ 134 h 268"/>
                  <a:gd name="T4" fmla="*/ 1218 w 1352"/>
                  <a:gd name="T5" fmla="*/ 0 h 268"/>
                  <a:gd name="T6" fmla="*/ 1218 w 1352"/>
                  <a:gd name="T7" fmla="*/ 0 h 268"/>
                  <a:gd name="T8" fmla="*/ 135 w 1352"/>
                  <a:gd name="T9" fmla="*/ 0 h 268"/>
                  <a:gd name="T10" fmla="*/ 0 w 1352"/>
                  <a:gd name="T11" fmla="*/ 134 h 268"/>
                  <a:gd name="T12" fmla="*/ 135 w 1352"/>
                  <a:gd name="T13" fmla="*/ 268 h 268"/>
                  <a:gd name="T14" fmla="*/ 1218 w 1352"/>
                  <a:gd name="T15" fmla="*/ 268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52" h="268">
                    <a:moveTo>
                      <a:pt x="1218" y="268"/>
                    </a:moveTo>
                    <a:cubicBezTo>
                      <a:pt x="1292" y="268"/>
                      <a:pt x="1352" y="208"/>
                      <a:pt x="1352" y="134"/>
                    </a:cubicBezTo>
                    <a:cubicBezTo>
                      <a:pt x="1352" y="60"/>
                      <a:pt x="1292" y="0"/>
                      <a:pt x="1218" y="0"/>
                    </a:cubicBezTo>
                    <a:lnTo>
                      <a:pt x="1218" y="0"/>
                    </a:lnTo>
                    <a:lnTo>
                      <a:pt x="135" y="0"/>
                    </a:lnTo>
                    <a:cubicBezTo>
                      <a:pt x="61" y="0"/>
                      <a:pt x="0" y="60"/>
                      <a:pt x="0" y="134"/>
                    </a:cubicBezTo>
                    <a:cubicBezTo>
                      <a:pt x="0" y="208"/>
                      <a:pt x="61" y="268"/>
                      <a:pt x="135" y="268"/>
                    </a:cubicBezTo>
                    <a:lnTo>
                      <a:pt x="1218" y="268"/>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46" name="Freeform 151"/>
              <p:cNvSpPr>
                <a:spLocks/>
              </p:cNvSpPr>
              <p:nvPr/>
            </p:nvSpPr>
            <p:spPr bwMode="auto">
              <a:xfrm>
                <a:off x="882" y="759"/>
                <a:ext cx="507" cy="101"/>
              </a:xfrm>
              <a:custGeom>
                <a:avLst/>
                <a:gdLst>
                  <a:gd name="T0" fmla="*/ 1218 w 1352"/>
                  <a:gd name="T1" fmla="*/ 268 h 268"/>
                  <a:gd name="T2" fmla="*/ 1352 w 1352"/>
                  <a:gd name="T3" fmla="*/ 134 h 268"/>
                  <a:gd name="T4" fmla="*/ 1218 w 1352"/>
                  <a:gd name="T5" fmla="*/ 0 h 268"/>
                  <a:gd name="T6" fmla="*/ 1218 w 1352"/>
                  <a:gd name="T7" fmla="*/ 0 h 268"/>
                  <a:gd name="T8" fmla="*/ 135 w 1352"/>
                  <a:gd name="T9" fmla="*/ 0 h 268"/>
                  <a:gd name="T10" fmla="*/ 0 w 1352"/>
                  <a:gd name="T11" fmla="*/ 134 h 268"/>
                  <a:gd name="T12" fmla="*/ 135 w 1352"/>
                  <a:gd name="T13" fmla="*/ 268 h 268"/>
                  <a:gd name="T14" fmla="*/ 1218 w 1352"/>
                  <a:gd name="T15" fmla="*/ 268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52" h="268">
                    <a:moveTo>
                      <a:pt x="1218" y="268"/>
                    </a:moveTo>
                    <a:cubicBezTo>
                      <a:pt x="1292" y="268"/>
                      <a:pt x="1352" y="208"/>
                      <a:pt x="1352" y="134"/>
                    </a:cubicBezTo>
                    <a:cubicBezTo>
                      <a:pt x="1352" y="60"/>
                      <a:pt x="1292" y="0"/>
                      <a:pt x="1218" y="0"/>
                    </a:cubicBezTo>
                    <a:lnTo>
                      <a:pt x="1218" y="0"/>
                    </a:lnTo>
                    <a:lnTo>
                      <a:pt x="135" y="0"/>
                    </a:lnTo>
                    <a:cubicBezTo>
                      <a:pt x="61" y="0"/>
                      <a:pt x="0" y="60"/>
                      <a:pt x="0" y="134"/>
                    </a:cubicBezTo>
                    <a:cubicBezTo>
                      <a:pt x="0" y="208"/>
                      <a:pt x="61" y="268"/>
                      <a:pt x="135" y="268"/>
                    </a:cubicBezTo>
                    <a:lnTo>
                      <a:pt x="1218" y="268"/>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47" name="Rectangle 152"/>
              <p:cNvSpPr>
                <a:spLocks noChangeArrowheads="1"/>
              </p:cNvSpPr>
              <p:nvPr/>
            </p:nvSpPr>
            <p:spPr bwMode="auto">
              <a:xfrm>
                <a:off x="932" y="767"/>
                <a:ext cx="18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EPD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48" name="Rectangle 153"/>
              <p:cNvSpPr>
                <a:spLocks noChangeArrowheads="1"/>
              </p:cNvSpPr>
              <p:nvPr/>
            </p:nvSpPr>
            <p:spPr bwMode="auto">
              <a:xfrm>
                <a:off x="1064" y="767"/>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49" name="Rectangle 154"/>
              <p:cNvSpPr>
                <a:spLocks noChangeArrowheads="1"/>
              </p:cNvSpPr>
              <p:nvPr/>
            </p:nvSpPr>
            <p:spPr bwMode="auto">
              <a:xfrm>
                <a:off x="1100" y="767"/>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50" name="Rectangle 155"/>
              <p:cNvSpPr>
                <a:spLocks noChangeArrowheads="1"/>
              </p:cNvSpPr>
              <p:nvPr/>
            </p:nvSpPr>
            <p:spPr bwMode="auto">
              <a:xfrm>
                <a:off x="1136" y="767"/>
                <a:ext cx="11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xA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51" name="Rectangle 156"/>
              <p:cNvSpPr>
                <a:spLocks noChangeArrowheads="1"/>
              </p:cNvSpPr>
              <p:nvPr/>
            </p:nvSpPr>
            <p:spPr bwMode="auto">
              <a:xfrm>
                <a:off x="1214" y="767"/>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52" name="Rectangle 157"/>
              <p:cNvSpPr>
                <a:spLocks noChangeArrowheads="1"/>
              </p:cNvSpPr>
              <p:nvPr/>
            </p:nvSpPr>
            <p:spPr bwMode="auto">
              <a:xfrm>
                <a:off x="1250" y="767"/>
                <a:ext cx="13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53" name="Rectangle 158"/>
              <p:cNvSpPr>
                <a:spLocks noChangeArrowheads="1"/>
              </p:cNvSpPr>
              <p:nvPr/>
            </p:nvSpPr>
            <p:spPr bwMode="auto">
              <a:xfrm>
                <a:off x="3929" y="1263"/>
                <a:ext cx="403" cy="526"/>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54" name="Rectangle 159"/>
              <p:cNvSpPr>
                <a:spLocks noChangeArrowheads="1"/>
              </p:cNvSpPr>
              <p:nvPr/>
            </p:nvSpPr>
            <p:spPr bwMode="auto">
              <a:xfrm>
                <a:off x="3929" y="1263"/>
                <a:ext cx="403" cy="526"/>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55" name="Rectangle 160"/>
              <p:cNvSpPr>
                <a:spLocks noChangeArrowheads="1"/>
              </p:cNvSpPr>
              <p:nvPr/>
            </p:nvSpPr>
            <p:spPr bwMode="auto">
              <a:xfrm>
                <a:off x="4070" y="1331"/>
                <a:ext cx="16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RLS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56" name="Rectangle 161"/>
              <p:cNvSpPr>
                <a:spLocks noChangeArrowheads="1"/>
              </p:cNvSpPr>
              <p:nvPr/>
            </p:nvSpPr>
            <p:spPr bwMode="auto">
              <a:xfrm>
                <a:off x="3968" y="140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57" name="Rectangle 162"/>
              <p:cNvSpPr>
                <a:spLocks noChangeArrowheads="1"/>
              </p:cNvSpPr>
              <p:nvPr/>
            </p:nvSpPr>
            <p:spPr bwMode="auto">
              <a:xfrm>
                <a:off x="3992" y="1409"/>
                <a:ext cx="31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Ranging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58" name="Rectangle 163"/>
              <p:cNvSpPr>
                <a:spLocks noChangeArrowheads="1"/>
              </p:cNvSpPr>
              <p:nvPr/>
            </p:nvSpPr>
            <p:spPr bwMode="auto">
              <a:xfrm>
                <a:off x="4250" y="1409"/>
                <a:ext cx="9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&amp;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59" name="Rectangle 164"/>
              <p:cNvSpPr>
                <a:spLocks noChangeArrowheads="1"/>
              </p:cNvSpPr>
              <p:nvPr/>
            </p:nvSpPr>
            <p:spPr bwMode="auto">
              <a:xfrm>
                <a:off x="4010" y="1487"/>
                <a:ext cx="32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Location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0" name="Rectangle 165"/>
              <p:cNvSpPr>
                <a:spLocks noChangeArrowheads="1"/>
              </p:cNvSpPr>
              <p:nvPr/>
            </p:nvSpPr>
            <p:spPr bwMode="auto">
              <a:xfrm>
                <a:off x="4010" y="1559"/>
                <a:ext cx="28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Support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1" name="Rectangle 166"/>
              <p:cNvSpPr>
                <a:spLocks noChangeArrowheads="1"/>
              </p:cNvSpPr>
              <p:nvPr/>
            </p:nvSpPr>
            <p:spPr bwMode="auto">
              <a:xfrm>
                <a:off x="4232" y="155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2" name="Rectangle 167"/>
              <p:cNvSpPr>
                <a:spLocks noChangeArrowheads="1"/>
              </p:cNvSpPr>
              <p:nvPr/>
            </p:nvSpPr>
            <p:spPr bwMode="auto">
              <a:xfrm>
                <a:off x="3992" y="1637"/>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3" name="Rectangle 168"/>
              <p:cNvSpPr>
                <a:spLocks noChangeArrowheads="1"/>
              </p:cNvSpPr>
              <p:nvPr/>
            </p:nvSpPr>
            <p:spPr bwMode="auto">
              <a:xfrm>
                <a:off x="4010" y="1637"/>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4" name="Rectangle 169"/>
              <p:cNvSpPr>
                <a:spLocks noChangeArrowheads="1"/>
              </p:cNvSpPr>
              <p:nvPr/>
            </p:nvSpPr>
            <p:spPr bwMode="auto">
              <a:xfrm>
                <a:off x="4250" y="1637"/>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5" name="Freeform 170"/>
              <p:cNvSpPr>
                <a:spLocks/>
              </p:cNvSpPr>
              <p:nvPr/>
            </p:nvSpPr>
            <p:spPr bwMode="auto">
              <a:xfrm>
                <a:off x="3946" y="1234"/>
                <a:ext cx="346" cy="66"/>
              </a:xfrm>
              <a:custGeom>
                <a:avLst/>
                <a:gdLst>
                  <a:gd name="T0" fmla="*/ 833 w 922"/>
                  <a:gd name="T1" fmla="*/ 178 h 178"/>
                  <a:gd name="T2" fmla="*/ 922 w 922"/>
                  <a:gd name="T3" fmla="*/ 89 h 178"/>
                  <a:gd name="T4" fmla="*/ 833 w 922"/>
                  <a:gd name="T5" fmla="*/ 0 h 178"/>
                  <a:gd name="T6" fmla="*/ 89 w 922"/>
                  <a:gd name="T7" fmla="*/ 0 h 178"/>
                  <a:gd name="T8" fmla="*/ 0 w 922"/>
                  <a:gd name="T9" fmla="*/ 89 h 178"/>
                  <a:gd name="T10" fmla="*/ 89 w 922"/>
                  <a:gd name="T11" fmla="*/ 178 h 178"/>
                  <a:gd name="T12" fmla="*/ 89 w 922"/>
                  <a:gd name="T13" fmla="*/ 178 h 178"/>
                  <a:gd name="T14" fmla="*/ 833 w 922"/>
                  <a:gd name="T15" fmla="*/ 178 h 1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2" h="178">
                    <a:moveTo>
                      <a:pt x="833" y="178"/>
                    </a:moveTo>
                    <a:cubicBezTo>
                      <a:pt x="882" y="178"/>
                      <a:pt x="922" y="138"/>
                      <a:pt x="922" y="89"/>
                    </a:cubicBezTo>
                    <a:cubicBezTo>
                      <a:pt x="922" y="40"/>
                      <a:pt x="882" y="0"/>
                      <a:pt x="833" y="0"/>
                    </a:cubicBezTo>
                    <a:lnTo>
                      <a:pt x="89" y="0"/>
                    </a:lnTo>
                    <a:cubicBezTo>
                      <a:pt x="40" y="0"/>
                      <a:pt x="0" y="40"/>
                      <a:pt x="0" y="89"/>
                    </a:cubicBezTo>
                    <a:cubicBezTo>
                      <a:pt x="0" y="138"/>
                      <a:pt x="40" y="178"/>
                      <a:pt x="89" y="178"/>
                    </a:cubicBezTo>
                    <a:lnTo>
                      <a:pt x="89" y="178"/>
                    </a:lnTo>
                    <a:lnTo>
                      <a:pt x="833" y="178"/>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6" name="Freeform 171"/>
              <p:cNvSpPr>
                <a:spLocks/>
              </p:cNvSpPr>
              <p:nvPr/>
            </p:nvSpPr>
            <p:spPr bwMode="auto">
              <a:xfrm>
                <a:off x="3946" y="1233"/>
                <a:ext cx="346" cy="67"/>
              </a:xfrm>
              <a:custGeom>
                <a:avLst/>
                <a:gdLst>
                  <a:gd name="T0" fmla="*/ 833 w 922"/>
                  <a:gd name="T1" fmla="*/ 178 h 178"/>
                  <a:gd name="T2" fmla="*/ 922 w 922"/>
                  <a:gd name="T3" fmla="*/ 89 h 178"/>
                  <a:gd name="T4" fmla="*/ 833 w 922"/>
                  <a:gd name="T5" fmla="*/ 0 h 178"/>
                  <a:gd name="T6" fmla="*/ 89 w 922"/>
                  <a:gd name="T7" fmla="*/ 0 h 178"/>
                  <a:gd name="T8" fmla="*/ 0 w 922"/>
                  <a:gd name="T9" fmla="*/ 89 h 178"/>
                  <a:gd name="T10" fmla="*/ 89 w 922"/>
                  <a:gd name="T11" fmla="*/ 178 h 178"/>
                  <a:gd name="T12" fmla="*/ 89 w 922"/>
                  <a:gd name="T13" fmla="*/ 178 h 178"/>
                  <a:gd name="T14" fmla="*/ 833 w 922"/>
                  <a:gd name="T15" fmla="*/ 178 h 1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2" h="178">
                    <a:moveTo>
                      <a:pt x="833" y="178"/>
                    </a:moveTo>
                    <a:cubicBezTo>
                      <a:pt x="882" y="178"/>
                      <a:pt x="922" y="138"/>
                      <a:pt x="922" y="89"/>
                    </a:cubicBezTo>
                    <a:cubicBezTo>
                      <a:pt x="922" y="40"/>
                      <a:pt x="882" y="0"/>
                      <a:pt x="833" y="0"/>
                    </a:cubicBezTo>
                    <a:lnTo>
                      <a:pt x="89" y="0"/>
                    </a:lnTo>
                    <a:cubicBezTo>
                      <a:pt x="40" y="0"/>
                      <a:pt x="0" y="40"/>
                      <a:pt x="0" y="89"/>
                    </a:cubicBezTo>
                    <a:cubicBezTo>
                      <a:pt x="0" y="138"/>
                      <a:pt x="40" y="178"/>
                      <a:pt x="89" y="178"/>
                    </a:cubicBezTo>
                    <a:lnTo>
                      <a:pt x="89" y="178"/>
                    </a:lnTo>
                    <a:lnTo>
                      <a:pt x="833" y="178"/>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67" name="Rectangle 172"/>
              <p:cNvSpPr>
                <a:spLocks noChangeArrowheads="1"/>
              </p:cNvSpPr>
              <p:nvPr/>
            </p:nvSpPr>
            <p:spPr bwMode="auto">
              <a:xfrm>
                <a:off x="4016" y="1235"/>
                <a:ext cx="120"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RLS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8" name="Rectangle 173"/>
              <p:cNvSpPr>
                <a:spLocks noChangeArrowheads="1"/>
              </p:cNvSpPr>
              <p:nvPr/>
            </p:nvSpPr>
            <p:spPr bwMode="auto">
              <a:xfrm>
                <a:off x="4112" y="1235"/>
                <a:ext cx="42"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9" name="Rectangle 174"/>
              <p:cNvSpPr>
                <a:spLocks noChangeArrowheads="1"/>
              </p:cNvSpPr>
              <p:nvPr/>
            </p:nvSpPr>
            <p:spPr bwMode="auto">
              <a:xfrm>
                <a:off x="4124" y="1235"/>
                <a:ext cx="120"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70" name="Rectangle 175"/>
              <p:cNvSpPr>
                <a:spLocks noChangeArrowheads="1"/>
              </p:cNvSpPr>
              <p:nvPr/>
            </p:nvSpPr>
            <p:spPr bwMode="auto">
              <a:xfrm>
                <a:off x="905" y="2437"/>
                <a:ext cx="489" cy="2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71" name="Rectangle 176"/>
              <p:cNvSpPr>
                <a:spLocks noChangeArrowheads="1"/>
              </p:cNvSpPr>
              <p:nvPr/>
            </p:nvSpPr>
            <p:spPr bwMode="auto">
              <a:xfrm>
                <a:off x="905" y="2437"/>
                <a:ext cx="489" cy="2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72" name="Rectangle 177"/>
              <p:cNvSpPr>
                <a:spLocks noChangeArrowheads="1"/>
              </p:cNvSpPr>
              <p:nvPr/>
            </p:nvSpPr>
            <p:spPr bwMode="auto">
              <a:xfrm>
                <a:off x="944" y="247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Generic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73" name="Rectangle 178"/>
              <p:cNvSpPr>
                <a:spLocks noChangeArrowheads="1"/>
              </p:cNvSpPr>
              <p:nvPr/>
            </p:nvSpPr>
            <p:spPr bwMode="auto">
              <a:xfrm>
                <a:off x="1184" y="247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74" name="Rectangle 179"/>
              <p:cNvSpPr>
                <a:spLocks noChangeArrowheads="1"/>
              </p:cNvSpPr>
              <p:nvPr/>
            </p:nvSpPr>
            <p:spPr bwMode="auto">
              <a:xfrm>
                <a:off x="1202" y="2471"/>
                <a:ext cx="18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GTS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75" name="Rectangle 180"/>
              <p:cNvSpPr>
                <a:spLocks noChangeArrowheads="1"/>
              </p:cNvSpPr>
              <p:nvPr/>
            </p:nvSpPr>
            <p:spPr bwMode="auto">
              <a:xfrm>
                <a:off x="1334" y="247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76" name="Rectangle 181"/>
              <p:cNvSpPr>
                <a:spLocks noChangeArrowheads="1"/>
              </p:cNvSpPr>
              <p:nvPr/>
            </p:nvSpPr>
            <p:spPr bwMode="auto">
              <a:xfrm>
                <a:off x="1010"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77" name="Rectangle 182"/>
              <p:cNvSpPr>
                <a:spLocks noChangeArrowheads="1"/>
              </p:cNvSpPr>
              <p:nvPr/>
            </p:nvSpPr>
            <p:spPr bwMode="auto">
              <a:xfrm>
                <a:off x="1028" y="2549"/>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78" name="Rectangle 183"/>
              <p:cNvSpPr>
                <a:spLocks noChangeArrowheads="1"/>
              </p:cNvSpPr>
              <p:nvPr/>
            </p:nvSpPr>
            <p:spPr bwMode="auto">
              <a:xfrm>
                <a:off x="1268"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79" name="Rectangle 184"/>
              <p:cNvSpPr>
                <a:spLocks noChangeArrowheads="1"/>
              </p:cNvSpPr>
              <p:nvPr/>
            </p:nvSpPr>
            <p:spPr bwMode="auto">
              <a:xfrm>
                <a:off x="2258" y="2437"/>
                <a:ext cx="346" cy="2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80" name="Rectangle 185"/>
              <p:cNvSpPr>
                <a:spLocks noChangeArrowheads="1"/>
              </p:cNvSpPr>
              <p:nvPr/>
            </p:nvSpPr>
            <p:spPr bwMode="auto">
              <a:xfrm>
                <a:off x="2258" y="2437"/>
                <a:ext cx="346" cy="2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81" name="Rectangle 186"/>
              <p:cNvSpPr>
                <a:spLocks noChangeArrowheads="1"/>
              </p:cNvSpPr>
              <p:nvPr/>
            </p:nvSpPr>
            <p:spPr bwMode="auto">
              <a:xfrm>
                <a:off x="2294" y="2471"/>
                <a:ext cx="22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TSCH</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82" name="Rectangle 187"/>
              <p:cNvSpPr>
                <a:spLocks noChangeArrowheads="1"/>
              </p:cNvSpPr>
              <p:nvPr/>
            </p:nvSpPr>
            <p:spPr bwMode="auto">
              <a:xfrm>
                <a:off x="2468" y="2471"/>
                <a:ext cx="4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83" name="Rectangle 188"/>
              <p:cNvSpPr>
                <a:spLocks noChangeArrowheads="1"/>
              </p:cNvSpPr>
              <p:nvPr/>
            </p:nvSpPr>
            <p:spPr bwMode="auto">
              <a:xfrm>
                <a:off x="2486" y="2471"/>
                <a:ext cx="12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BE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84" name="Rectangle 189"/>
              <p:cNvSpPr>
                <a:spLocks noChangeArrowheads="1"/>
              </p:cNvSpPr>
              <p:nvPr/>
            </p:nvSpPr>
            <p:spPr bwMode="auto">
              <a:xfrm>
                <a:off x="2288"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85" name="Rectangle 190"/>
              <p:cNvSpPr>
                <a:spLocks noChangeArrowheads="1"/>
              </p:cNvSpPr>
              <p:nvPr/>
            </p:nvSpPr>
            <p:spPr bwMode="auto">
              <a:xfrm>
                <a:off x="2312" y="2549"/>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86" name="Rectangle 191"/>
              <p:cNvSpPr>
                <a:spLocks noChangeArrowheads="1"/>
              </p:cNvSpPr>
              <p:nvPr/>
            </p:nvSpPr>
            <p:spPr bwMode="auto">
              <a:xfrm>
                <a:off x="2552"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87" name="Rectangle 192"/>
              <p:cNvSpPr>
                <a:spLocks noChangeArrowheads="1"/>
              </p:cNvSpPr>
              <p:nvPr/>
            </p:nvSpPr>
            <p:spPr bwMode="auto">
              <a:xfrm>
                <a:off x="1394" y="2437"/>
                <a:ext cx="346" cy="2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88" name="Rectangle 193"/>
              <p:cNvSpPr>
                <a:spLocks noChangeArrowheads="1"/>
              </p:cNvSpPr>
              <p:nvPr/>
            </p:nvSpPr>
            <p:spPr bwMode="auto">
              <a:xfrm>
                <a:off x="1394" y="2437"/>
                <a:ext cx="346" cy="2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89" name="Rectangle 194"/>
              <p:cNvSpPr>
                <a:spLocks noChangeArrowheads="1"/>
              </p:cNvSpPr>
              <p:nvPr/>
            </p:nvSpPr>
            <p:spPr bwMode="auto">
              <a:xfrm>
                <a:off x="1472" y="2471"/>
                <a:ext cx="24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DSME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90" name="Rectangle 195"/>
              <p:cNvSpPr>
                <a:spLocks noChangeArrowheads="1"/>
              </p:cNvSpPr>
              <p:nvPr/>
            </p:nvSpPr>
            <p:spPr bwMode="auto">
              <a:xfrm>
                <a:off x="1424"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91" name="Rectangle 196"/>
              <p:cNvSpPr>
                <a:spLocks noChangeArrowheads="1"/>
              </p:cNvSpPr>
              <p:nvPr/>
            </p:nvSpPr>
            <p:spPr bwMode="auto">
              <a:xfrm>
                <a:off x="1448" y="2549"/>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92" name="Rectangle 197"/>
              <p:cNvSpPr>
                <a:spLocks noChangeArrowheads="1"/>
              </p:cNvSpPr>
              <p:nvPr/>
            </p:nvSpPr>
            <p:spPr bwMode="auto">
              <a:xfrm>
                <a:off x="1688"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93" name="Rectangle 198"/>
              <p:cNvSpPr>
                <a:spLocks noChangeArrowheads="1"/>
              </p:cNvSpPr>
              <p:nvPr/>
            </p:nvSpPr>
            <p:spPr bwMode="auto">
              <a:xfrm>
                <a:off x="4073" y="2437"/>
                <a:ext cx="345" cy="2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94" name="Rectangle 199"/>
              <p:cNvSpPr>
                <a:spLocks noChangeArrowheads="1"/>
              </p:cNvSpPr>
              <p:nvPr/>
            </p:nvSpPr>
            <p:spPr bwMode="auto">
              <a:xfrm>
                <a:off x="4073" y="2437"/>
                <a:ext cx="345" cy="2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95" name="Rectangle 200"/>
              <p:cNvSpPr>
                <a:spLocks noChangeArrowheads="1"/>
              </p:cNvSpPr>
              <p:nvPr/>
            </p:nvSpPr>
            <p:spPr bwMode="auto">
              <a:xfrm>
                <a:off x="4136" y="247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Generic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96" name="Rectangle 201"/>
              <p:cNvSpPr>
                <a:spLocks noChangeArrowheads="1"/>
              </p:cNvSpPr>
              <p:nvPr/>
            </p:nvSpPr>
            <p:spPr bwMode="auto">
              <a:xfrm>
                <a:off x="4106"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97" name="Rectangle 202"/>
              <p:cNvSpPr>
                <a:spLocks noChangeArrowheads="1"/>
              </p:cNvSpPr>
              <p:nvPr/>
            </p:nvSpPr>
            <p:spPr bwMode="auto">
              <a:xfrm>
                <a:off x="4124" y="2549"/>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98" name="Rectangle 203"/>
              <p:cNvSpPr>
                <a:spLocks noChangeArrowheads="1"/>
              </p:cNvSpPr>
              <p:nvPr/>
            </p:nvSpPr>
            <p:spPr bwMode="auto">
              <a:xfrm>
                <a:off x="4364"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99" name="Rectangle 204"/>
              <p:cNvSpPr>
                <a:spLocks noChangeArrowheads="1"/>
              </p:cNvSpPr>
              <p:nvPr/>
            </p:nvSpPr>
            <p:spPr bwMode="auto">
              <a:xfrm>
                <a:off x="3382" y="2437"/>
                <a:ext cx="345" cy="2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00" name="Rectangle 205"/>
              <p:cNvSpPr>
                <a:spLocks noChangeArrowheads="1"/>
              </p:cNvSpPr>
              <p:nvPr/>
            </p:nvSpPr>
            <p:spPr bwMode="auto">
              <a:xfrm>
                <a:off x="3382" y="2437"/>
                <a:ext cx="345" cy="2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9" name="Group 407"/>
            <p:cNvGrpSpPr>
              <a:grpSpLocks/>
            </p:cNvGrpSpPr>
            <p:nvPr/>
          </p:nvGrpSpPr>
          <p:grpSpPr bwMode="auto">
            <a:xfrm>
              <a:off x="698500" y="1284288"/>
              <a:ext cx="7367588" cy="4895850"/>
              <a:chOff x="440" y="809"/>
              <a:chExt cx="4641" cy="3084"/>
            </a:xfrm>
          </p:grpSpPr>
          <p:sp>
            <p:nvSpPr>
              <p:cNvPr id="2201" name="Rectangle 207"/>
              <p:cNvSpPr>
                <a:spLocks noChangeArrowheads="1"/>
              </p:cNvSpPr>
              <p:nvPr/>
            </p:nvSpPr>
            <p:spPr bwMode="auto">
              <a:xfrm>
                <a:off x="3482" y="2471"/>
                <a:ext cx="19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RFID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2" name="Rectangle 208"/>
              <p:cNvSpPr>
                <a:spLocks noChangeArrowheads="1"/>
              </p:cNvSpPr>
              <p:nvPr/>
            </p:nvSpPr>
            <p:spPr bwMode="auto">
              <a:xfrm>
                <a:off x="3416"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3" name="Rectangle 209"/>
              <p:cNvSpPr>
                <a:spLocks noChangeArrowheads="1"/>
              </p:cNvSpPr>
              <p:nvPr/>
            </p:nvSpPr>
            <p:spPr bwMode="auto">
              <a:xfrm>
                <a:off x="3434" y="2549"/>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4" name="Rectangle 210"/>
              <p:cNvSpPr>
                <a:spLocks noChangeArrowheads="1"/>
              </p:cNvSpPr>
              <p:nvPr/>
            </p:nvSpPr>
            <p:spPr bwMode="auto">
              <a:xfrm>
                <a:off x="3674"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5" name="Rectangle 211"/>
              <p:cNvSpPr>
                <a:spLocks noChangeArrowheads="1"/>
              </p:cNvSpPr>
              <p:nvPr/>
            </p:nvSpPr>
            <p:spPr bwMode="auto">
              <a:xfrm>
                <a:off x="2950" y="2437"/>
                <a:ext cx="432" cy="2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6" name="Rectangle 212"/>
              <p:cNvSpPr>
                <a:spLocks noChangeArrowheads="1"/>
              </p:cNvSpPr>
              <p:nvPr/>
            </p:nvSpPr>
            <p:spPr bwMode="auto">
              <a:xfrm>
                <a:off x="2950" y="2437"/>
                <a:ext cx="432" cy="2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7" name="Rectangle 213"/>
              <p:cNvSpPr>
                <a:spLocks noChangeArrowheads="1"/>
              </p:cNvSpPr>
              <p:nvPr/>
            </p:nvSpPr>
            <p:spPr bwMode="auto">
              <a:xfrm>
                <a:off x="3044" y="2471"/>
                <a:ext cx="12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8" name="Rectangle 214"/>
              <p:cNvSpPr>
                <a:spLocks noChangeArrowheads="1"/>
              </p:cNvSpPr>
              <p:nvPr/>
            </p:nvSpPr>
            <p:spPr bwMode="auto">
              <a:xfrm>
                <a:off x="3122" y="247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9" name="Rectangle 215"/>
              <p:cNvSpPr>
                <a:spLocks noChangeArrowheads="1"/>
              </p:cNvSpPr>
              <p:nvPr/>
            </p:nvSpPr>
            <p:spPr bwMode="auto">
              <a:xfrm>
                <a:off x="3140" y="2471"/>
                <a:ext cx="20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WAN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10" name="Rectangle 216"/>
              <p:cNvSpPr>
                <a:spLocks noChangeArrowheads="1"/>
              </p:cNvSpPr>
              <p:nvPr/>
            </p:nvSpPr>
            <p:spPr bwMode="auto">
              <a:xfrm>
                <a:off x="3026"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11" name="Rectangle 217"/>
              <p:cNvSpPr>
                <a:spLocks noChangeArrowheads="1"/>
              </p:cNvSpPr>
              <p:nvPr/>
            </p:nvSpPr>
            <p:spPr bwMode="auto">
              <a:xfrm>
                <a:off x="3044" y="2549"/>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12" name="Rectangle 218"/>
              <p:cNvSpPr>
                <a:spLocks noChangeArrowheads="1"/>
              </p:cNvSpPr>
              <p:nvPr/>
            </p:nvSpPr>
            <p:spPr bwMode="auto">
              <a:xfrm>
                <a:off x="3284"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13" name="Rectangle 219"/>
              <p:cNvSpPr>
                <a:spLocks noChangeArrowheads="1"/>
              </p:cNvSpPr>
              <p:nvPr/>
            </p:nvSpPr>
            <p:spPr bwMode="auto">
              <a:xfrm>
                <a:off x="4070" y="3675"/>
                <a:ext cx="492" cy="1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14" name="Rectangle 220"/>
              <p:cNvSpPr>
                <a:spLocks noChangeArrowheads="1"/>
              </p:cNvSpPr>
              <p:nvPr/>
            </p:nvSpPr>
            <p:spPr bwMode="auto">
              <a:xfrm>
                <a:off x="4070" y="3675"/>
                <a:ext cx="492" cy="1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15" name="Rectangle 221"/>
              <p:cNvSpPr>
                <a:spLocks noChangeArrowheads="1"/>
              </p:cNvSpPr>
              <p:nvPr/>
            </p:nvSpPr>
            <p:spPr bwMode="auto">
              <a:xfrm>
                <a:off x="4130" y="3701"/>
                <a:ext cx="44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PSDU FRAK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16" name="Rectangle 222"/>
              <p:cNvSpPr>
                <a:spLocks noChangeArrowheads="1"/>
              </p:cNvSpPr>
              <p:nvPr/>
            </p:nvSpPr>
            <p:spPr bwMode="auto">
              <a:xfrm>
                <a:off x="905" y="2328"/>
                <a:ext cx="1699" cy="109"/>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17" name="Rectangle 223"/>
              <p:cNvSpPr>
                <a:spLocks noChangeArrowheads="1"/>
              </p:cNvSpPr>
              <p:nvPr/>
            </p:nvSpPr>
            <p:spPr bwMode="auto">
              <a:xfrm>
                <a:off x="905" y="2328"/>
                <a:ext cx="1699" cy="109"/>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18" name="Rectangle 224"/>
              <p:cNvSpPr>
                <a:spLocks noChangeArrowheads="1"/>
              </p:cNvSpPr>
              <p:nvPr/>
            </p:nvSpPr>
            <p:spPr bwMode="auto">
              <a:xfrm>
                <a:off x="1418" y="2339"/>
                <a:ext cx="27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Beacon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19" name="Rectangle 225"/>
              <p:cNvSpPr>
                <a:spLocks noChangeArrowheads="1"/>
              </p:cNvSpPr>
              <p:nvPr/>
            </p:nvSpPr>
            <p:spPr bwMode="auto">
              <a:xfrm>
                <a:off x="1634" y="233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20" name="Rectangle 226"/>
              <p:cNvSpPr>
                <a:spLocks noChangeArrowheads="1"/>
              </p:cNvSpPr>
              <p:nvPr/>
            </p:nvSpPr>
            <p:spPr bwMode="auto">
              <a:xfrm>
                <a:off x="1652" y="2339"/>
                <a:ext cx="52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enabled modes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21" name="Rectangle 227"/>
              <p:cNvSpPr>
                <a:spLocks noChangeArrowheads="1"/>
              </p:cNvSpPr>
              <p:nvPr/>
            </p:nvSpPr>
            <p:spPr bwMode="auto">
              <a:xfrm>
                <a:off x="2604" y="2328"/>
                <a:ext cx="1814" cy="109"/>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22" name="Rectangle 228"/>
              <p:cNvSpPr>
                <a:spLocks noChangeArrowheads="1"/>
              </p:cNvSpPr>
              <p:nvPr/>
            </p:nvSpPr>
            <p:spPr bwMode="auto">
              <a:xfrm>
                <a:off x="2604" y="2328"/>
                <a:ext cx="1814" cy="109"/>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23" name="Rectangle 229"/>
              <p:cNvSpPr>
                <a:spLocks noChangeArrowheads="1"/>
              </p:cNvSpPr>
              <p:nvPr/>
            </p:nvSpPr>
            <p:spPr bwMode="auto">
              <a:xfrm>
                <a:off x="3116" y="2339"/>
                <a:ext cx="39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Nonbeacon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24" name="Rectangle 230"/>
              <p:cNvSpPr>
                <a:spLocks noChangeArrowheads="1"/>
              </p:cNvSpPr>
              <p:nvPr/>
            </p:nvSpPr>
            <p:spPr bwMode="auto">
              <a:xfrm>
                <a:off x="3446" y="233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25" name="Rectangle 231"/>
              <p:cNvSpPr>
                <a:spLocks noChangeArrowheads="1"/>
              </p:cNvSpPr>
              <p:nvPr/>
            </p:nvSpPr>
            <p:spPr bwMode="auto">
              <a:xfrm>
                <a:off x="3464" y="2339"/>
                <a:ext cx="52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enabled modes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26" name="Rectangle 232"/>
              <p:cNvSpPr>
                <a:spLocks noChangeArrowheads="1"/>
              </p:cNvSpPr>
              <p:nvPr/>
            </p:nvSpPr>
            <p:spPr bwMode="auto">
              <a:xfrm>
                <a:off x="876" y="3301"/>
                <a:ext cx="429" cy="20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27" name="Rectangle 233"/>
              <p:cNvSpPr>
                <a:spLocks noChangeArrowheads="1"/>
              </p:cNvSpPr>
              <p:nvPr/>
            </p:nvSpPr>
            <p:spPr bwMode="auto">
              <a:xfrm>
                <a:off x="876" y="3301"/>
                <a:ext cx="429" cy="20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28" name="Rectangle 234"/>
              <p:cNvSpPr>
                <a:spLocks noChangeArrowheads="1"/>
              </p:cNvSpPr>
              <p:nvPr/>
            </p:nvSpPr>
            <p:spPr bwMode="auto">
              <a:xfrm>
                <a:off x="968" y="3323"/>
                <a:ext cx="8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O</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29" name="Rectangle 235"/>
              <p:cNvSpPr>
                <a:spLocks noChangeArrowheads="1"/>
              </p:cNvSpPr>
              <p:nvPr/>
            </p:nvSpPr>
            <p:spPr bwMode="auto">
              <a:xfrm>
                <a:off x="1016" y="3323"/>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0" name="Rectangle 236"/>
              <p:cNvSpPr>
                <a:spLocks noChangeArrowheads="1"/>
              </p:cNvSpPr>
              <p:nvPr/>
            </p:nvSpPr>
            <p:spPr bwMode="auto">
              <a:xfrm>
                <a:off x="1040" y="3323"/>
                <a:ext cx="22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QPSK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1" name="Rectangle 237"/>
              <p:cNvSpPr>
                <a:spLocks noChangeArrowheads="1"/>
              </p:cNvSpPr>
              <p:nvPr/>
            </p:nvSpPr>
            <p:spPr bwMode="auto">
              <a:xfrm>
                <a:off x="950"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2" name="Rectangle 238"/>
              <p:cNvSpPr>
                <a:spLocks noChangeArrowheads="1"/>
              </p:cNvSpPr>
              <p:nvPr/>
            </p:nvSpPr>
            <p:spPr bwMode="auto">
              <a:xfrm>
                <a:off x="974" y="340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3" name="Rectangle 239"/>
              <p:cNvSpPr>
                <a:spLocks noChangeArrowheads="1"/>
              </p:cNvSpPr>
              <p:nvPr/>
            </p:nvSpPr>
            <p:spPr bwMode="auto">
              <a:xfrm>
                <a:off x="1208"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4" name="Rectangle 240"/>
              <p:cNvSpPr>
                <a:spLocks noChangeArrowheads="1"/>
              </p:cNvSpPr>
              <p:nvPr/>
            </p:nvSpPr>
            <p:spPr bwMode="auto">
              <a:xfrm>
                <a:off x="1291" y="3301"/>
                <a:ext cx="432" cy="20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35" name="Rectangle 241"/>
              <p:cNvSpPr>
                <a:spLocks noChangeArrowheads="1"/>
              </p:cNvSpPr>
              <p:nvPr/>
            </p:nvSpPr>
            <p:spPr bwMode="auto">
              <a:xfrm>
                <a:off x="1291" y="3301"/>
                <a:ext cx="432" cy="20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36" name="Rectangle 242"/>
              <p:cNvSpPr>
                <a:spLocks noChangeArrowheads="1"/>
              </p:cNvSpPr>
              <p:nvPr/>
            </p:nvSpPr>
            <p:spPr bwMode="auto">
              <a:xfrm>
                <a:off x="1424" y="3323"/>
                <a:ext cx="22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BPSK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7" name="Rectangle 243"/>
              <p:cNvSpPr>
                <a:spLocks noChangeArrowheads="1"/>
              </p:cNvSpPr>
              <p:nvPr/>
            </p:nvSpPr>
            <p:spPr bwMode="auto">
              <a:xfrm>
                <a:off x="1364"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8" name="Rectangle 244"/>
              <p:cNvSpPr>
                <a:spLocks noChangeArrowheads="1"/>
              </p:cNvSpPr>
              <p:nvPr/>
            </p:nvSpPr>
            <p:spPr bwMode="auto">
              <a:xfrm>
                <a:off x="1388" y="340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9" name="Rectangle 245"/>
              <p:cNvSpPr>
                <a:spLocks noChangeArrowheads="1"/>
              </p:cNvSpPr>
              <p:nvPr/>
            </p:nvSpPr>
            <p:spPr bwMode="auto">
              <a:xfrm>
                <a:off x="1628"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40" name="Rectangle 246"/>
              <p:cNvSpPr>
                <a:spLocks noChangeArrowheads="1"/>
              </p:cNvSpPr>
              <p:nvPr/>
            </p:nvSpPr>
            <p:spPr bwMode="auto">
              <a:xfrm>
                <a:off x="1723" y="3301"/>
                <a:ext cx="432" cy="20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41" name="Rectangle 247"/>
              <p:cNvSpPr>
                <a:spLocks noChangeArrowheads="1"/>
              </p:cNvSpPr>
              <p:nvPr/>
            </p:nvSpPr>
            <p:spPr bwMode="auto">
              <a:xfrm>
                <a:off x="1723" y="3301"/>
                <a:ext cx="432" cy="20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42" name="Rectangle 248"/>
              <p:cNvSpPr>
                <a:spLocks noChangeArrowheads="1"/>
              </p:cNvSpPr>
              <p:nvPr/>
            </p:nvSpPr>
            <p:spPr bwMode="auto">
              <a:xfrm>
                <a:off x="1874" y="3323"/>
                <a:ext cx="16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FSK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43" name="Rectangle 249"/>
              <p:cNvSpPr>
                <a:spLocks noChangeArrowheads="1"/>
              </p:cNvSpPr>
              <p:nvPr/>
            </p:nvSpPr>
            <p:spPr bwMode="auto">
              <a:xfrm>
                <a:off x="1796"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44" name="Rectangle 250"/>
              <p:cNvSpPr>
                <a:spLocks noChangeArrowheads="1"/>
              </p:cNvSpPr>
              <p:nvPr/>
            </p:nvSpPr>
            <p:spPr bwMode="auto">
              <a:xfrm>
                <a:off x="1820" y="340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45" name="Rectangle 251"/>
              <p:cNvSpPr>
                <a:spLocks noChangeArrowheads="1"/>
              </p:cNvSpPr>
              <p:nvPr/>
            </p:nvSpPr>
            <p:spPr bwMode="auto">
              <a:xfrm>
                <a:off x="2060"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46" name="Rectangle 252"/>
              <p:cNvSpPr>
                <a:spLocks noChangeArrowheads="1"/>
              </p:cNvSpPr>
              <p:nvPr/>
            </p:nvSpPr>
            <p:spPr bwMode="auto">
              <a:xfrm>
                <a:off x="2587" y="3301"/>
                <a:ext cx="432" cy="20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47" name="Rectangle 253"/>
              <p:cNvSpPr>
                <a:spLocks noChangeArrowheads="1"/>
              </p:cNvSpPr>
              <p:nvPr/>
            </p:nvSpPr>
            <p:spPr bwMode="auto">
              <a:xfrm>
                <a:off x="2587" y="3301"/>
                <a:ext cx="432" cy="20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48" name="Rectangle 254"/>
              <p:cNvSpPr>
                <a:spLocks noChangeArrowheads="1"/>
              </p:cNvSpPr>
              <p:nvPr/>
            </p:nvSpPr>
            <p:spPr bwMode="auto">
              <a:xfrm>
                <a:off x="2708" y="3323"/>
                <a:ext cx="24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OFDM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49" name="Rectangle 255"/>
              <p:cNvSpPr>
                <a:spLocks noChangeArrowheads="1"/>
              </p:cNvSpPr>
              <p:nvPr/>
            </p:nvSpPr>
            <p:spPr bwMode="auto">
              <a:xfrm>
                <a:off x="2660"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0" name="Rectangle 256"/>
              <p:cNvSpPr>
                <a:spLocks noChangeArrowheads="1"/>
              </p:cNvSpPr>
              <p:nvPr/>
            </p:nvSpPr>
            <p:spPr bwMode="auto">
              <a:xfrm>
                <a:off x="2684" y="340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1" name="Rectangle 257"/>
              <p:cNvSpPr>
                <a:spLocks noChangeArrowheads="1"/>
              </p:cNvSpPr>
              <p:nvPr/>
            </p:nvSpPr>
            <p:spPr bwMode="auto">
              <a:xfrm>
                <a:off x="2924"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2" name="Rectangle 258"/>
              <p:cNvSpPr>
                <a:spLocks noChangeArrowheads="1"/>
              </p:cNvSpPr>
              <p:nvPr/>
            </p:nvSpPr>
            <p:spPr bwMode="auto">
              <a:xfrm>
                <a:off x="3005" y="3301"/>
                <a:ext cx="432" cy="20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53" name="Rectangle 259"/>
              <p:cNvSpPr>
                <a:spLocks noChangeArrowheads="1"/>
              </p:cNvSpPr>
              <p:nvPr/>
            </p:nvSpPr>
            <p:spPr bwMode="auto">
              <a:xfrm>
                <a:off x="3005" y="3301"/>
                <a:ext cx="432" cy="20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54" name="Rectangle 260"/>
              <p:cNvSpPr>
                <a:spLocks noChangeArrowheads="1"/>
              </p:cNvSpPr>
              <p:nvPr/>
            </p:nvSpPr>
            <p:spPr bwMode="auto">
              <a:xfrm>
                <a:off x="3152" y="3323"/>
                <a:ext cx="18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CSS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5" name="Rectangle 261"/>
              <p:cNvSpPr>
                <a:spLocks noChangeArrowheads="1"/>
              </p:cNvSpPr>
              <p:nvPr/>
            </p:nvSpPr>
            <p:spPr bwMode="auto">
              <a:xfrm>
                <a:off x="3080"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6" name="Rectangle 262"/>
              <p:cNvSpPr>
                <a:spLocks noChangeArrowheads="1"/>
              </p:cNvSpPr>
              <p:nvPr/>
            </p:nvSpPr>
            <p:spPr bwMode="auto">
              <a:xfrm>
                <a:off x="3104" y="340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7" name="Rectangle 263"/>
              <p:cNvSpPr>
                <a:spLocks noChangeArrowheads="1"/>
              </p:cNvSpPr>
              <p:nvPr/>
            </p:nvSpPr>
            <p:spPr bwMode="auto">
              <a:xfrm>
                <a:off x="3338"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8" name="Rectangle 264"/>
              <p:cNvSpPr>
                <a:spLocks noChangeArrowheads="1"/>
              </p:cNvSpPr>
              <p:nvPr/>
            </p:nvSpPr>
            <p:spPr bwMode="auto">
              <a:xfrm>
                <a:off x="4274" y="2810"/>
                <a:ext cx="231" cy="17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59" name="Rectangle 265"/>
              <p:cNvSpPr>
                <a:spLocks noChangeArrowheads="1"/>
              </p:cNvSpPr>
              <p:nvPr/>
            </p:nvSpPr>
            <p:spPr bwMode="auto">
              <a:xfrm>
                <a:off x="4274" y="2810"/>
                <a:ext cx="231" cy="174"/>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60" name="Rectangle 266"/>
              <p:cNvSpPr>
                <a:spLocks noChangeArrowheads="1"/>
              </p:cNvSpPr>
              <p:nvPr/>
            </p:nvSpPr>
            <p:spPr bwMode="auto">
              <a:xfrm>
                <a:off x="4328" y="2855"/>
                <a:ext cx="4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I</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61" name="Rectangle 267"/>
              <p:cNvSpPr>
                <a:spLocks noChangeArrowheads="1"/>
              </p:cNvSpPr>
              <p:nvPr/>
            </p:nvSpPr>
            <p:spPr bwMode="auto">
              <a:xfrm>
                <a:off x="4346" y="2855"/>
                <a:ext cx="4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62" name="Rectangle 268"/>
              <p:cNvSpPr>
                <a:spLocks noChangeArrowheads="1"/>
              </p:cNvSpPr>
              <p:nvPr/>
            </p:nvSpPr>
            <p:spPr bwMode="auto">
              <a:xfrm>
                <a:off x="4364" y="2855"/>
                <a:ext cx="7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63" name="Rectangle 269"/>
              <p:cNvSpPr>
                <a:spLocks noChangeArrowheads="1"/>
              </p:cNvSpPr>
              <p:nvPr/>
            </p:nvSpPr>
            <p:spPr bwMode="auto">
              <a:xfrm>
                <a:off x="4406" y="2855"/>
                <a:ext cx="4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64" name="Rectangle 270"/>
              <p:cNvSpPr>
                <a:spLocks noChangeArrowheads="1"/>
              </p:cNvSpPr>
              <p:nvPr/>
            </p:nvSpPr>
            <p:spPr bwMode="auto">
              <a:xfrm>
                <a:off x="4424" y="2855"/>
                <a:ext cx="6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65" name="Rectangle 271"/>
              <p:cNvSpPr>
                <a:spLocks noChangeArrowheads="1"/>
              </p:cNvSpPr>
              <p:nvPr/>
            </p:nvSpPr>
            <p:spPr bwMode="auto">
              <a:xfrm>
                <a:off x="3422" y="3301"/>
                <a:ext cx="432" cy="20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66" name="Rectangle 272"/>
              <p:cNvSpPr>
                <a:spLocks noChangeArrowheads="1"/>
              </p:cNvSpPr>
              <p:nvPr/>
            </p:nvSpPr>
            <p:spPr bwMode="auto">
              <a:xfrm>
                <a:off x="3422" y="3301"/>
                <a:ext cx="432" cy="20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67" name="Rectangle 273"/>
              <p:cNvSpPr>
                <a:spLocks noChangeArrowheads="1"/>
              </p:cNvSpPr>
              <p:nvPr/>
            </p:nvSpPr>
            <p:spPr bwMode="auto">
              <a:xfrm>
                <a:off x="3470" y="3323"/>
                <a:ext cx="22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UWB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68" name="Rectangle 274"/>
              <p:cNvSpPr>
                <a:spLocks noChangeArrowheads="1"/>
              </p:cNvSpPr>
              <p:nvPr/>
            </p:nvSpPr>
            <p:spPr bwMode="auto">
              <a:xfrm>
                <a:off x="3632" y="3323"/>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69" name="Rectangle 275"/>
              <p:cNvSpPr>
                <a:spLocks noChangeArrowheads="1"/>
              </p:cNvSpPr>
              <p:nvPr/>
            </p:nvSpPr>
            <p:spPr bwMode="auto">
              <a:xfrm>
                <a:off x="3674" y="3323"/>
                <a:ext cx="18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HRP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0" name="Rectangle 276"/>
              <p:cNvSpPr>
                <a:spLocks noChangeArrowheads="1"/>
              </p:cNvSpPr>
              <p:nvPr/>
            </p:nvSpPr>
            <p:spPr bwMode="auto">
              <a:xfrm>
                <a:off x="3500"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1" name="Rectangle 277"/>
              <p:cNvSpPr>
                <a:spLocks noChangeArrowheads="1"/>
              </p:cNvSpPr>
              <p:nvPr/>
            </p:nvSpPr>
            <p:spPr bwMode="auto">
              <a:xfrm>
                <a:off x="3518" y="340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2" name="Rectangle 278"/>
              <p:cNvSpPr>
                <a:spLocks noChangeArrowheads="1"/>
              </p:cNvSpPr>
              <p:nvPr/>
            </p:nvSpPr>
            <p:spPr bwMode="auto">
              <a:xfrm>
                <a:off x="3758"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3" name="Rectangle 279"/>
              <p:cNvSpPr>
                <a:spLocks noChangeArrowheads="1"/>
              </p:cNvSpPr>
              <p:nvPr/>
            </p:nvSpPr>
            <p:spPr bwMode="auto">
              <a:xfrm>
                <a:off x="2155" y="3301"/>
                <a:ext cx="432" cy="20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74" name="Rectangle 280"/>
              <p:cNvSpPr>
                <a:spLocks noChangeArrowheads="1"/>
              </p:cNvSpPr>
              <p:nvPr/>
            </p:nvSpPr>
            <p:spPr bwMode="auto">
              <a:xfrm>
                <a:off x="2155" y="3301"/>
                <a:ext cx="432" cy="20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75" name="Rectangle 281"/>
              <p:cNvSpPr>
                <a:spLocks noChangeArrowheads="1"/>
              </p:cNvSpPr>
              <p:nvPr/>
            </p:nvSpPr>
            <p:spPr bwMode="auto">
              <a:xfrm>
                <a:off x="2300" y="3323"/>
                <a:ext cx="18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MSK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6" name="Rectangle 282"/>
              <p:cNvSpPr>
                <a:spLocks noChangeArrowheads="1"/>
              </p:cNvSpPr>
              <p:nvPr/>
            </p:nvSpPr>
            <p:spPr bwMode="auto">
              <a:xfrm>
                <a:off x="2228"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7" name="Rectangle 283"/>
              <p:cNvSpPr>
                <a:spLocks noChangeArrowheads="1"/>
              </p:cNvSpPr>
              <p:nvPr/>
            </p:nvSpPr>
            <p:spPr bwMode="auto">
              <a:xfrm>
                <a:off x="2252" y="340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8" name="Rectangle 284"/>
              <p:cNvSpPr>
                <a:spLocks noChangeArrowheads="1"/>
              </p:cNvSpPr>
              <p:nvPr/>
            </p:nvSpPr>
            <p:spPr bwMode="auto">
              <a:xfrm>
                <a:off x="2492"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9" name="Rectangle 285"/>
              <p:cNvSpPr>
                <a:spLocks noChangeArrowheads="1"/>
              </p:cNvSpPr>
              <p:nvPr/>
            </p:nvSpPr>
            <p:spPr bwMode="auto">
              <a:xfrm>
                <a:off x="876" y="3215"/>
                <a:ext cx="3773" cy="86"/>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0" name="Rectangle 286"/>
              <p:cNvSpPr>
                <a:spLocks noChangeArrowheads="1"/>
              </p:cNvSpPr>
              <p:nvPr/>
            </p:nvSpPr>
            <p:spPr bwMode="auto">
              <a:xfrm>
                <a:off x="876" y="3215"/>
                <a:ext cx="3773" cy="86"/>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81" name="Rectangle 287"/>
              <p:cNvSpPr>
                <a:spLocks noChangeArrowheads="1"/>
              </p:cNvSpPr>
              <p:nvPr/>
            </p:nvSpPr>
            <p:spPr bwMode="auto">
              <a:xfrm>
                <a:off x="2534" y="3215"/>
                <a:ext cx="53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Modulation type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82" name="Rectangle 288"/>
              <p:cNvSpPr>
                <a:spLocks noChangeArrowheads="1"/>
              </p:cNvSpPr>
              <p:nvPr/>
            </p:nvSpPr>
            <p:spPr bwMode="auto">
              <a:xfrm>
                <a:off x="3206" y="3675"/>
                <a:ext cx="490" cy="1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3" name="Rectangle 289"/>
              <p:cNvSpPr>
                <a:spLocks noChangeArrowheads="1"/>
              </p:cNvSpPr>
              <p:nvPr/>
            </p:nvSpPr>
            <p:spPr bwMode="auto">
              <a:xfrm>
                <a:off x="3206" y="3675"/>
                <a:ext cx="490" cy="1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84" name="Rectangle 290"/>
              <p:cNvSpPr>
                <a:spLocks noChangeArrowheads="1"/>
              </p:cNvSpPr>
              <p:nvPr/>
            </p:nvSpPr>
            <p:spPr bwMode="auto">
              <a:xfrm>
                <a:off x="3248" y="3701"/>
                <a:ext cx="49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Data Whitener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85" name="Rectangle 291"/>
              <p:cNvSpPr>
                <a:spLocks noChangeArrowheads="1"/>
              </p:cNvSpPr>
              <p:nvPr/>
            </p:nvSpPr>
            <p:spPr bwMode="auto">
              <a:xfrm>
                <a:off x="3696" y="3675"/>
                <a:ext cx="374" cy="1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6" name="Rectangle 292"/>
              <p:cNvSpPr>
                <a:spLocks noChangeArrowheads="1"/>
              </p:cNvSpPr>
              <p:nvPr/>
            </p:nvSpPr>
            <p:spPr bwMode="auto">
              <a:xfrm>
                <a:off x="3696" y="3675"/>
                <a:ext cx="374" cy="1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87" name="Rectangle 293"/>
              <p:cNvSpPr>
                <a:spLocks noChangeArrowheads="1"/>
              </p:cNvSpPr>
              <p:nvPr/>
            </p:nvSpPr>
            <p:spPr bwMode="auto">
              <a:xfrm>
                <a:off x="3818" y="3701"/>
                <a:ext cx="17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FEC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88" name="Rectangle 294"/>
              <p:cNvSpPr>
                <a:spLocks noChangeArrowheads="1"/>
              </p:cNvSpPr>
              <p:nvPr/>
            </p:nvSpPr>
            <p:spPr bwMode="auto">
              <a:xfrm>
                <a:off x="2719" y="3589"/>
                <a:ext cx="1843" cy="86"/>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9" name="Rectangle 295"/>
              <p:cNvSpPr>
                <a:spLocks noChangeArrowheads="1"/>
              </p:cNvSpPr>
              <p:nvPr/>
            </p:nvSpPr>
            <p:spPr bwMode="auto">
              <a:xfrm>
                <a:off x="2719" y="3589"/>
                <a:ext cx="1843" cy="86"/>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90" name="Rectangle 296"/>
              <p:cNvSpPr>
                <a:spLocks noChangeArrowheads="1"/>
              </p:cNvSpPr>
              <p:nvPr/>
            </p:nvSpPr>
            <p:spPr bwMode="auto">
              <a:xfrm>
                <a:off x="3308" y="3593"/>
                <a:ext cx="78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PHY optional behaviors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91" name="Rectangle 297"/>
              <p:cNvSpPr>
                <a:spLocks noChangeArrowheads="1"/>
              </p:cNvSpPr>
              <p:nvPr/>
            </p:nvSpPr>
            <p:spPr bwMode="auto">
              <a:xfrm>
                <a:off x="3727" y="2437"/>
                <a:ext cx="346" cy="2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2" name="Rectangle 298"/>
              <p:cNvSpPr>
                <a:spLocks noChangeArrowheads="1"/>
              </p:cNvSpPr>
              <p:nvPr/>
            </p:nvSpPr>
            <p:spPr bwMode="auto">
              <a:xfrm>
                <a:off x="3727" y="2437"/>
                <a:ext cx="346" cy="2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93" name="Rectangle 299"/>
              <p:cNvSpPr>
                <a:spLocks noChangeArrowheads="1"/>
              </p:cNvSpPr>
              <p:nvPr/>
            </p:nvSpPr>
            <p:spPr bwMode="auto">
              <a:xfrm>
                <a:off x="3830" y="2471"/>
                <a:ext cx="18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RCC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94" name="Rectangle 300"/>
              <p:cNvSpPr>
                <a:spLocks noChangeArrowheads="1"/>
              </p:cNvSpPr>
              <p:nvPr/>
            </p:nvSpPr>
            <p:spPr bwMode="auto">
              <a:xfrm>
                <a:off x="3758"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95" name="Rectangle 301"/>
              <p:cNvSpPr>
                <a:spLocks noChangeArrowheads="1"/>
              </p:cNvSpPr>
              <p:nvPr/>
            </p:nvSpPr>
            <p:spPr bwMode="auto">
              <a:xfrm>
                <a:off x="3782" y="2549"/>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96" name="Rectangle 302"/>
              <p:cNvSpPr>
                <a:spLocks noChangeArrowheads="1"/>
              </p:cNvSpPr>
              <p:nvPr/>
            </p:nvSpPr>
            <p:spPr bwMode="auto">
              <a:xfrm>
                <a:off x="4022"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97" name="Rectangle 303"/>
              <p:cNvSpPr>
                <a:spLocks noChangeArrowheads="1"/>
              </p:cNvSpPr>
              <p:nvPr/>
            </p:nvSpPr>
            <p:spPr bwMode="auto">
              <a:xfrm>
                <a:off x="2904" y="2810"/>
                <a:ext cx="305" cy="17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8" name="Rectangle 304"/>
              <p:cNvSpPr>
                <a:spLocks noChangeArrowheads="1"/>
              </p:cNvSpPr>
              <p:nvPr/>
            </p:nvSpPr>
            <p:spPr bwMode="auto">
              <a:xfrm>
                <a:off x="2904" y="2810"/>
                <a:ext cx="305" cy="174"/>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99" name="Rectangle 305"/>
              <p:cNvSpPr>
                <a:spLocks noChangeArrowheads="1"/>
              </p:cNvSpPr>
              <p:nvPr/>
            </p:nvSpPr>
            <p:spPr bwMode="auto">
              <a:xfrm>
                <a:off x="2996" y="2819"/>
                <a:ext cx="18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Low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00" name="Rectangle 306"/>
              <p:cNvSpPr>
                <a:spLocks noChangeArrowheads="1"/>
              </p:cNvSpPr>
              <p:nvPr/>
            </p:nvSpPr>
            <p:spPr bwMode="auto">
              <a:xfrm>
                <a:off x="2954" y="2897"/>
                <a:ext cx="25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Energy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01" name="Rectangle 307"/>
              <p:cNvSpPr>
                <a:spLocks noChangeArrowheads="1"/>
              </p:cNvSpPr>
              <p:nvPr/>
            </p:nvSpPr>
            <p:spPr bwMode="auto">
              <a:xfrm>
                <a:off x="3410" y="2811"/>
                <a:ext cx="291" cy="17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02" name="Rectangle 308"/>
              <p:cNvSpPr>
                <a:spLocks noChangeArrowheads="1"/>
              </p:cNvSpPr>
              <p:nvPr/>
            </p:nvSpPr>
            <p:spPr bwMode="auto">
              <a:xfrm>
                <a:off x="3410" y="2811"/>
                <a:ext cx="291" cy="17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03" name="Rectangle 309"/>
              <p:cNvSpPr>
                <a:spLocks noChangeArrowheads="1"/>
              </p:cNvSpPr>
              <p:nvPr/>
            </p:nvSpPr>
            <p:spPr bwMode="auto">
              <a:xfrm>
                <a:off x="3458" y="2855"/>
                <a:ext cx="25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Priority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04" name="Rectangle 310"/>
              <p:cNvSpPr>
                <a:spLocks noChangeArrowheads="1"/>
              </p:cNvSpPr>
              <p:nvPr/>
            </p:nvSpPr>
            <p:spPr bwMode="auto">
              <a:xfrm>
                <a:off x="1279" y="2811"/>
                <a:ext cx="317" cy="17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05" name="Rectangle 311"/>
              <p:cNvSpPr>
                <a:spLocks noChangeArrowheads="1"/>
              </p:cNvSpPr>
              <p:nvPr/>
            </p:nvSpPr>
            <p:spPr bwMode="auto">
              <a:xfrm>
                <a:off x="1279" y="2811"/>
                <a:ext cx="317" cy="17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06" name="Rectangle 312"/>
              <p:cNvSpPr>
                <a:spLocks noChangeArrowheads="1"/>
              </p:cNvSpPr>
              <p:nvPr/>
            </p:nvSpPr>
            <p:spPr bwMode="auto">
              <a:xfrm>
                <a:off x="1322" y="2855"/>
                <a:ext cx="28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Security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07" name="Rectangle 313"/>
              <p:cNvSpPr>
                <a:spLocks noChangeArrowheads="1"/>
              </p:cNvSpPr>
              <p:nvPr/>
            </p:nvSpPr>
            <p:spPr bwMode="auto">
              <a:xfrm>
                <a:off x="888" y="2725"/>
                <a:ext cx="3847" cy="86"/>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08" name="Rectangle 314"/>
              <p:cNvSpPr>
                <a:spLocks noChangeArrowheads="1"/>
              </p:cNvSpPr>
              <p:nvPr/>
            </p:nvSpPr>
            <p:spPr bwMode="auto">
              <a:xfrm>
                <a:off x="888" y="2725"/>
                <a:ext cx="3847" cy="86"/>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09" name="Rectangle 315"/>
              <p:cNvSpPr>
                <a:spLocks noChangeArrowheads="1"/>
              </p:cNvSpPr>
              <p:nvPr/>
            </p:nvSpPr>
            <p:spPr bwMode="auto">
              <a:xfrm>
                <a:off x="2474" y="2729"/>
                <a:ext cx="79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MAC optional behaviors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10" name="Rectangle 316"/>
              <p:cNvSpPr>
                <a:spLocks noChangeArrowheads="1"/>
              </p:cNvSpPr>
              <p:nvPr/>
            </p:nvSpPr>
            <p:spPr bwMode="auto">
              <a:xfrm>
                <a:off x="888" y="2811"/>
                <a:ext cx="391" cy="17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11" name="Rectangle 317"/>
              <p:cNvSpPr>
                <a:spLocks noChangeArrowheads="1"/>
              </p:cNvSpPr>
              <p:nvPr/>
            </p:nvSpPr>
            <p:spPr bwMode="auto">
              <a:xfrm>
                <a:off x="888" y="2811"/>
                <a:ext cx="391" cy="17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12" name="Rectangle 318"/>
              <p:cNvSpPr>
                <a:spLocks noChangeArrowheads="1"/>
              </p:cNvSpPr>
              <p:nvPr/>
            </p:nvSpPr>
            <p:spPr bwMode="auto">
              <a:xfrm>
                <a:off x="920" y="2855"/>
                <a:ext cx="39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Association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13" name="Rectangle 319"/>
              <p:cNvSpPr>
                <a:spLocks noChangeArrowheads="1"/>
              </p:cNvSpPr>
              <p:nvPr/>
            </p:nvSpPr>
            <p:spPr bwMode="auto">
              <a:xfrm>
                <a:off x="3701" y="2811"/>
                <a:ext cx="271" cy="17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14" name="Rectangle 320"/>
              <p:cNvSpPr>
                <a:spLocks noChangeArrowheads="1"/>
              </p:cNvSpPr>
              <p:nvPr/>
            </p:nvSpPr>
            <p:spPr bwMode="auto">
              <a:xfrm>
                <a:off x="3701" y="2811"/>
                <a:ext cx="271" cy="17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15" name="Rectangle 321"/>
              <p:cNvSpPr>
                <a:spLocks noChangeArrowheads="1"/>
              </p:cNvSpPr>
              <p:nvPr/>
            </p:nvSpPr>
            <p:spPr bwMode="auto">
              <a:xfrm>
                <a:off x="3734" y="2855"/>
                <a:ext cx="26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Metrics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16" name="Rectangle 322"/>
              <p:cNvSpPr>
                <a:spLocks noChangeArrowheads="1"/>
              </p:cNvSpPr>
              <p:nvPr/>
            </p:nvSpPr>
            <p:spPr bwMode="auto">
              <a:xfrm>
                <a:off x="3969" y="2811"/>
                <a:ext cx="305" cy="17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17" name="Rectangle 323"/>
              <p:cNvSpPr>
                <a:spLocks noChangeArrowheads="1"/>
              </p:cNvSpPr>
              <p:nvPr/>
            </p:nvSpPr>
            <p:spPr bwMode="auto">
              <a:xfrm>
                <a:off x="3969" y="2811"/>
                <a:ext cx="305" cy="17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18" name="Rectangle 324"/>
              <p:cNvSpPr>
                <a:spLocks noChangeArrowheads="1"/>
              </p:cNvSpPr>
              <p:nvPr/>
            </p:nvSpPr>
            <p:spPr bwMode="auto">
              <a:xfrm>
                <a:off x="4004" y="2819"/>
                <a:ext cx="31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Channel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19" name="Rectangle 325"/>
              <p:cNvSpPr>
                <a:spLocks noChangeArrowheads="1"/>
              </p:cNvSpPr>
              <p:nvPr/>
            </p:nvSpPr>
            <p:spPr bwMode="auto">
              <a:xfrm>
                <a:off x="4004" y="2897"/>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Hopping</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20" name="Rectangle 326"/>
              <p:cNvSpPr>
                <a:spLocks noChangeArrowheads="1"/>
              </p:cNvSpPr>
              <p:nvPr/>
            </p:nvSpPr>
            <p:spPr bwMode="auto">
              <a:xfrm>
                <a:off x="1596" y="2811"/>
                <a:ext cx="420" cy="17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21" name="Rectangle 327"/>
              <p:cNvSpPr>
                <a:spLocks noChangeArrowheads="1"/>
              </p:cNvSpPr>
              <p:nvPr/>
            </p:nvSpPr>
            <p:spPr bwMode="auto">
              <a:xfrm>
                <a:off x="1596" y="2811"/>
                <a:ext cx="420" cy="17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22" name="Rectangle 328"/>
              <p:cNvSpPr>
                <a:spLocks noChangeArrowheads="1"/>
              </p:cNvSpPr>
              <p:nvPr/>
            </p:nvSpPr>
            <p:spPr bwMode="auto">
              <a:xfrm>
                <a:off x="1616" y="2867"/>
                <a:ext cx="44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Promiscuous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23" name="Rectangle 329"/>
              <p:cNvSpPr>
                <a:spLocks noChangeArrowheads="1"/>
              </p:cNvSpPr>
              <p:nvPr/>
            </p:nvSpPr>
            <p:spPr bwMode="auto">
              <a:xfrm>
                <a:off x="4289" y="3301"/>
                <a:ext cx="360" cy="20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24" name="Rectangle 330"/>
              <p:cNvSpPr>
                <a:spLocks noChangeArrowheads="1"/>
              </p:cNvSpPr>
              <p:nvPr/>
            </p:nvSpPr>
            <p:spPr bwMode="auto">
              <a:xfrm>
                <a:off x="4289" y="3301"/>
                <a:ext cx="360" cy="20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25" name="Rectangle 331"/>
              <p:cNvSpPr>
                <a:spLocks noChangeArrowheads="1"/>
              </p:cNvSpPr>
              <p:nvPr/>
            </p:nvSpPr>
            <p:spPr bwMode="auto">
              <a:xfrm>
                <a:off x="4406" y="3323"/>
                <a:ext cx="17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ASK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26" name="Rectangle 332"/>
              <p:cNvSpPr>
                <a:spLocks noChangeArrowheads="1"/>
              </p:cNvSpPr>
              <p:nvPr/>
            </p:nvSpPr>
            <p:spPr bwMode="auto">
              <a:xfrm>
                <a:off x="4328"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27" name="Rectangle 333"/>
              <p:cNvSpPr>
                <a:spLocks noChangeArrowheads="1"/>
              </p:cNvSpPr>
              <p:nvPr/>
            </p:nvSpPr>
            <p:spPr bwMode="auto">
              <a:xfrm>
                <a:off x="4352" y="340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28" name="Rectangle 334"/>
              <p:cNvSpPr>
                <a:spLocks noChangeArrowheads="1"/>
              </p:cNvSpPr>
              <p:nvPr/>
            </p:nvSpPr>
            <p:spPr bwMode="auto">
              <a:xfrm>
                <a:off x="4586"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29" name="Rectangle 335"/>
              <p:cNvSpPr>
                <a:spLocks noChangeArrowheads="1"/>
              </p:cNvSpPr>
              <p:nvPr/>
            </p:nvSpPr>
            <p:spPr bwMode="auto">
              <a:xfrm>
                <a:off x="4505" y="2810"/>
                <a:ext cx="230" cy="17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30" name="Rectangle 336"/>
              <p:cNvSpPr>
                <a:spLocks noChangeArrowheads="1"/>
              </p:cNvSpPr>
              <p:nvPr/>
            </p:nvSpPr>
            <p:spPr bwMode="auto">
              <a:xfrm>
                <a:off x="4505" y="2810"/>
                <a:ext cx="230" cy="174"/>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31" name="Rectangle 337"/>
              <p:cNvSpPr>
                <a:spLocks noChangeArrowheads="1"/>
              </p:cNvSpPr>
              <p:nvPr/>
            </p:nvSpPr>
            <p:spPr bwMode="auto">
              <a:xfrm>
                <a:off x="4538" y="2855"/>
                <a:ext cx="21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TRLE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32" name="Freeform 338"/>
              <p:cNvSpPr>
                <a:spLocks/>
              </p:cNvSpPr>
              <p:nvPr/>
            </p:nvSpPr>
            <p:spPr bwMode="auto">
              <a:xfrm>
                <a:off x="732" y="2192"/>
                <a:ext cx="115" cy="893"/>
              </a:xfrm>
              <a:custGeom>
                <a:avLst/>
                <a:gdLst>
                  <a:gd name="T0" fmla="*/ 307 w 307"/>
                  <a:gd name="T1" fmla="*/ 2381 h 2381"/>
                  <a:gd name="T2" fmla="*/ 154 w 307"/>
                  <a:gd name="T3" fmla="*/ 2228 h 2381"/>
                  <a:gd name="T4" fmla="*/ 154 w 307"/>
                  <a:gd name="T5" fmla="*/ 2228 h 2381"/>
                  <a:gd name="T6" fmla="*/ 154 w 307"/>
                  <a:gd name="T7" fmla="*/ 1344 h 2381"/>
                  <a:gd name="T8" fmla="*/ 0 w 307"/>
                  <a:gd name="T9" fmla="*/ 1191 h 2381"/>
                  <a:gd name="T10" fmla="*/ 0 w 307"/>
                  <a:gd name="T11" fmla="*/ 1191 h 2381"/>
                  <a:gd name="T12" fmla="*/ 154 w 307"/>
                  <a:gd name="T13" fmla="*/ 1037 h 2381"/>
                  <a:gd name="T14" fmla="*/ 154 w 307"/>
                  <a:gd name="T15" fmla="*/ 1037 h 2381"/>
                  <a:gd name="T16" fmla="*/ 154 w 307"/>
                  <a:gd name="T17" fmla="*/ 1037 h 2381"/>
                  <a:gd name="T18" fmla="*/ 154 w 307"/>
                  <a:gd name="T19" fmla="*/ 154 h 2381"/>
                  <a:gd name="T20" fmla="*/ 307 w 307"/>
                  <a:gd name="T21" fmla="*/ 0 h 2381"/>
                  <a:gd name="T22" fmla="*/ 307 w 307"/>
                  <a:gd name="T23" fmla="*/ 0 h 2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7" h="2381">
                    <a:moveTo>
                      <a:pt x="307" y="2381"/>
                    </a:moveTo>
                    <a:cubicBezTo>
                      <a:pt x="222" y="2381"/>
                      <a:pt x="154" y="2313"/>
                      <a:pt x="154" y="2228"/>
                    </a:cubicBezTo>
                    <a:cubicBezTo>
                      <a:pt x="154" y="2228"/>
                      <a:pt x="154" y="2228"/>
                      <a:pt x="154" y="2228"/>
                    </a:cubicBezTo>
                    <a:lnTo>
                      <a:pt x="154" y="1344"/>
                    </a:lnTo>
                    <a:cubicBezTo>
                      <a:pt x="154" y="1260"/>
                      <a:pt x="85" y="1191"/>
                      <a:pt x="0" y="1191"/>
                    </a:cubicBezTo>
                    <a:cubicBezTo>
                      <a:pt x="0" y="1191"/>
                      <a:pt x="0" y="1191"/>
                      <a:pt x="0" y="1191"/>
                    </a:cubicBezTo>
                    <a:cubicBezTo>
                      <a:pt x="85" y="1191"/>
                      <a:pt x="154" y="1122"/>
                      <a:pt x="154" y="1037"/>
                    </a:cubicBezTo>
                    <a:cubicBezTo>
                      <a:pt x="154" y="1037"/>
                      <a:pt x="154" y="1037"/>
                      <a:pt x="154" y="1037"/>
                    </a:cubicBezTo>
                    <a:lnTo>
                      <a:pt x="154" y="1037"/>
                    </a:lnTo>
                    <a:lnTo>
                      <a:pt x="154" y="154"/>
                    </a:lnTo>
                    <a:cubicBezTo>
                      <a:pt x="154" y="69"/>
                      <a:pt x="222" y="0"/>
                      <a:pt x="307" y="0"/>
                    </a:cubicBezTo>
                    <a:cubicBezTo>
                      <a:pt x="307" y="0"/>
                      <a:pt x="307" y="0"/>
                      <a:pt x="307"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33" name="Freeform 339"/>
              <p:cNvSpPr>
                <a:spLocks/>
              </p:cNvSpPr>
              <p:nvPr/>
            </p:nvSpPr>
            <p:spPr bwMode="auto">
              <a:xfrm>
                <a:off x="732" y="3085"/>
                <a:ext cx="115" cy="806"/>
              </a:xfrm>
              <a:custGeom>
                <a:avLst/>
                <a:gdLst>
                  <a:gd name="T0" fmla="*/ 307 w 307"/>
                  <a:gd name="T1" fmla="*/ 2151 h 2151"/>
                  <a:gd name="T2" fmla="*/ 154 w 307"/>
                  <a:gd name="T3" fmla="*/ 1997 h 2151"/>
                  <a:gd name="T4" fmla="*/ 154 w 307"/>
                  <a:gd name="T5" fmla="*/ 1997 h 2151"/>
                  <a:gd name="T6" fmla="*/ 154 w 307"/>
                  <a:gd name="T7" fmla="*/ 1997 h 2151"/>
                  <a:gd name="T8" fmla="*/ 154 w 307"/>
                  <a:gd name="T9" fmla="*/ 1229 h 2151"/>
                  <a:gd name="T10" fmla="*/ 0 w 307"/>
                  <a:gd name="T11" fmla="*/ 1075 h 2151"/>
                  <a:gd name="T12" fmla="*/ 0 w 307"/>
                  <a:gd name="T13" fmla="*/ 1075 h 2151"/>
                  <a:gd name="T14" fmla="*/ 154 w 307"/>
                  <a:gd name="T15" fmla="*/ 922 h 2151"/>
                  <a:gd name="T16" fmla="*/ 154 w 307"/>
                  <a:gd name="T17" fmla="*/ 922 h 2151"/>
                  <a:gd name="T18" fmla="*/ 154 w 307"/>
                  <a:gd name="T19" fmla="*/ 154 h 2151"/>
                  <a:gd name="T20" fmla="*/ 307 w 307"/>
                  <a:gd name="T21" fmla="*/ 0 h 2151"/>
                  <a:gd name="T22" fmla="*/ 307 w 307"/>
                  <a:gd name="T23" fmla="*/ 0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7" h="2151">
                    <a:moveTo>
                      <a:pt x="307" y="2151"/>
                    </a:moveTo>
                    <a:cubicBezTo>
                      <a:pt x="222" y="2151"/>
                      <a:pt x="154" y="2082"/>
                      <a:pt x="154" y="1997"/>
                    </a:cubicBezTo>
                    <a:cubicBezTo>
                      <a:pt x="154" y="1997"/>
                      <a:pt x="154" y="1997"/>
                      <a:pt x="154" y="1997"/>
                    </a:cubicBezTo>
                    <a:lnTo>
                      <a:pt x="154" y="1997"/>
                    </a:lnTo>
                    <a:lnTo>
                      <a:pt x="154" y="1229"/>
                    </a:lnTo>
                    <a:cubicBezTo>
                      <a:pt x="154" y="1144"/>
                      <a:pt x="85" y="1075"/>
                      <a:pt x="0" y="1075"/>
                    </a:cubicBezTo>
                    <a:cubicBezTo>
                      <a:pt x="0" y="1075"/>
                      <a:pt x="0" y="1075"/>
                      <a:pt x="0" y="1075"/>
                    </a:cubicBezTo>
                    <a:cubicBezTo>
                      <a:pt x="85" y="1075"/>
                      <a:pt x="154" y="1007"/>
                      <a:pt x="154" y="922"/>
                    </a:cubicBezTo>
                    <a:cubicBezTo>
                      <a:pt x="154" y="922"/>
                      <a:pt x="154" y="922"/>
                      <a:pt x="154" y="922"/>
                    </a:cubicBezTo>
                    <a:lnTo>
                      <a:pt x="154" y="154"/>
                    </a:lnTo>
                    <a:cubicBezTo>
                      <a:pt x="154" y="69"/>
                      <a:pt x="222" y="0"/>
                      <a:pt x="307" y="0"/>
                    </a:cubicBezTo>
                    <a:cubicBezTo>
                      <a:pt x="307" y="0"/>
                      <a:pt x="307" y="0"/>
                      <a:pt x="307"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34" name="Rectangle 340"/>
              <p:cNvSpPr>
                <a:spLocks noChangeArrowheads="1"/>
              </p:cNvSpPr>
              <p:nvPr/>
            </p:nvSpPr>
            <p:spPr bwMode="auto">
              <a:xfrm rot="16200000">
                <a:off x="685" y="2597"/>
                <a:ext cx="9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35" name="Rectangle 341"/>
              <p:cNvSpPr>
                <a:spLocks noChangeArrowheads="1"/>
              </p:cNvSpPr>
              <p:nvPr/>
            </p:nvSpPr>
            <p:spPr bwMode="auto">
              <a:xfrm rot="16200000">
                <a:off x="691" y="2555"/>
                <a:ext cx="7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36" name="Rectangle 342"/>
              <p:cNvSpPr>
                <a:spLocks noChangeArrowheads="1"/>
              </p:cNvSpPr>
              <p:nvPr/>
            </p:nvSpPr>
            <p:spPr bwMode="auto">
              <a:xfrm rot="16200000">
                <a:off x="688" y="2504"/>
                <a:ext cx="8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37" name="Rectangle 343"/>
              <p:cNvSpPr>
                <a:spLocks noChangeArrowheads="1"/>
              </p:cNvSpPr>
              <p:nvPr/>
            </p:nvSpPr>
            <p:spPr bwMode="auto">
              <a:xfrm rot="16200000">
                <a:off x="691" y="3467"/>
                <a:ext cx="7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38" name="Rectangle 344"/>
              <p:cNvSpPr>
                <a:spLocks noChangeArrowheads="1"/>
              </p:cNvSpPr>
              <p:nvPr/>
            </p:nvSpPr>
            <p:spPr bwMode="auto">
              <a:xfrm rot="16200000">
                <a:off x="688" y="3416"/>
                <a:ext cx="8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H</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39" name="Rectangle 345"/>
              <p:cNvSpPr>
                <a:spLocks noChangeArrowheads="1"/>
              </p:cNvSpPr>
              <p:nvPr/>
            </p:nvSpPr>
            <p:spPr bwMode="auto">
              <a:xfrm rot="16200000">
                <a:off x="691" y="3377"/>
                <a:ext cx="7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40" name="Rectangle 346"/>
              <p:cNvSpPr>
                <a:spLocks noChangeArrowheads="1"/>
              </p:cNvSpPr>
              <p:nvPr/>
            </p:nvSpPr>
            <p:spPr bwMode="auto">
              <a:xfrm>
                <a:off x="3854" y="3301"/>
                <a:ext cx="435" cy="20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1" name="Rectangle 347"/>
              <p:cNvSpPr>
                <a:spLocks noChangeArrowheads="1"/>
              </p:cNvSpPr>
              <p:nvPr/>
            </p:nvSpPr>
            <p:spPr bwMode="auto">
              <a:xfrm>
                <a:off x="3854" y="3301"/>
                <a:ext cx="435" cy="20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42" name="Rectangle 348"/>
              <p:cNvSpPr>
                <a:spLocks noChangeArrowheads="1"/>
              </p:cNvSpPr>
              <p:nvPr/>
            </p:nvSpPr>
            <p:spPr bwMode="auto">
              <a:xfrm>
                <a:off x="3908" y="3323"/>
                <a:ext cx="22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UWB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43" name="Rectangle 349"/>
              <p:cNvSpPr>
                <a:spLocks noChangeArrowheads="1"/>
              </p:cNvSpPr>
              <p:nvPr/>
            </p:nvSpPr>
            <p:spPr bwMode="auto">
              <a:xfrm>
                <a:off x="4076" y="3323"/>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44" name="Rectangle 350"/>
              <p:cNvSpPr>
                <a:spLocks noChangeArrowheads="1"/>
              </p:cNvSpPr>
              <p:nvPr/>
            </p:nvSpPr>
            <p:spPr bwMode="auto">
              <a:xfrm>
                <a:off x="4112" y="3323"/>
                <a:ext cx="16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LRP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45" name="Rectangle 351"/>
              <p:cNvSpPr>
                <a:spLocks noChangeArrowheads="1"/>
              </p:cNvSpPr>
              <p:nvPr/>
            </p:nvSpPr>
            <p:spPr bwMode="auto">
              <a:xfrm>
                <a:off x="3932"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46" name="Rectangle 352"/>
              <p:cNvSpPr>
                <a:spLocks noChangeArrowheads="1"/>
              </p:cNvSpPr>
              <p:nvPr/>
            </p:nvSpPr>
            <p:spPr bwMode="auto">
              <a:xfrm>
                <a:off x="3950" y="340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47" name="Rectangle 353"/>
              <p:cNvSpPr>
                <a:spLocks noChangeArrowheads="1"/>
              </p:cNvSpPr>
              <p:nvPr/>
            </p:nvSpPr>
            <p:spPr bwMode="auto">
              <a:xfrm>
                <a:off x="4190"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48" name="Rectangle 354"/>
              <p:cNvSpPr>
                <a:spLocks noChangeArrowheads="1"/>
              </p:cNvSpPr>
              <p:nvPr/>
            </p:nvSpPr>
            <p:spPr bwMode="auto">
              <a:xfrm>
                <a:off x="2558" y="2811"/>
                <a:ext cx="346" cy="17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9" name="Rectangle 355"/>
              <p:cNvSpPr>
                <a:spLocks noChangeArrowheads="1"/>
              </p:cNvSpPr>
              <p:nvPr/>
            </p:nvSpPr>
            <p:spPr bwMode="auto">
              <a:xfrm>
                <a:off x="2558" y="2811"/>
                <a:ext cx="346" cy="17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50" name="Rectangle 356"/>
              <p:cNvSpPr>
                <a:spLocks noChangeArrowheads="1"/>
              </p:cNvSpPr>
              <p:nvPr/>
            </p:nvSpPr>
            <p:spPr bwMode="auto">
              <a:xfrm>
                <a:off x="2612" y="2855"/>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Ranging</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1" name="Rectangle 357"/>
              <p:cNvSpPr>
                <a:spLocks noChangeArrowheads="1"/>
              </p:cNvSpPr>
              <p:nvPr/>
            </p:nvSpPr>
            <p:spPr bwMode="auto">
              <a:xfrm>
                <a:off x="2719" y="3675"/>
                <a:ext cx="490" cy="1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2" name="Rectangle 358"/>
              <p:cNvSpPr>
                <a:spLocks noChangeArrowheads="1"/>
              </p:cNvSpPr>
              <p:nvPr/>
            </p:nvSpPr>
            <p:spPr bwMode="auto">
              <a:xfrm>
                <a:off x="2719" y="3675"/>
                <a:ext cx="490" cy="1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53" name="Rectangle 359"/>
              <p:cNvSpPr>
                <a:spLocks noChangeArrowheads="1"/>
              </p:cNvSpPr>
              <p:nvPr/>
            </p:nvSpPr>
            <p:spPr bwMode="auto">
              <a:xfrm>
                <a:off x="2810" y="3701"/>
                <a:ext cx="3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Interleaver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4" name="Rectangle 360"/>
              <p:cNvSpPr>
                <a:spLocks noChangeArrowheads="1"/>
              </p:cNvSpPr>
              <p:nvPr/>
            </p:nvSpPr>
            <p:spPr bwMode="auto">
              <a:xfrm>
                <a:off x="2016" y="2811"/>
                <a:ext cx="271" cy="17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5" name="Rectangle 361"/>
              <p:cNvSpPr>
                <a:spLocks noChangeArrowheads="1"/>
              </p:cNvSpPr>
              <p:nvPr/>
            </p:nvSpPr>
            <p:spPr bwMode="auto">
              <a:xfrm>
                <a:off x="2016" y="2811"/>
                <a:ext cx="271" cy="17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56" name="Rectangle 362"/>
              <p:cNvSpPr>
                <a:spLocks noChangeArrowheads="1"/>
              </p:cNvSpPr>
              <p:nvPr/>
            </p:nvSpPr>
            <p:spPr bwMode="auto">
              <a:xfrm>
                <a:off x="2078" y="2867"/>
                <a:ext cx="18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SUN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7" name="Rectangle 363"/>
              <p:cNvSpPr>
                <a:spLocks noChangeArrowheads="1"/>
              </p:cNvSpPr>
              <p:nvPr/>
            </p:nvSpPr>
            <p:spPr bwMode="auto">
              <a:xfrm>
                <a:off x="2287" y="2811"/>
                <a:ext cx="271" cy="17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8" name="Rectangle 364"/>
              <p:cNvSpPr>
                <a:spLocks noChangeArrowheads="1"/>
              </p:cNvSpPr>
              <p:nvPr/>
            </p:nvSpPr>
            <p:spPr bwMode="auto">
              <a:xfrm>
                <a:off x="2287" y="2811"/>
                <a:ext cx="271" cy="17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59" name="Rectangle 365"/>
              <p:cNvSpPr>
                <a:spLocks noChangeArrowheads="1"/>
              </p:cNvSpPr>
              <p:nvPr/>
            </p:nvSpPr>
            <p:spPr bwMode="auto">
              <a:xfrm>
                <a:off x="2324" y="2867"/>
                <a:ext cx="24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TVWS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60" name="Rectangle 366"/>
              <p:cNvSpPr>
                <a:spLocks noChangeArrowheads="1"/>
              </p:cNvSpPr>
              <p:nvPr/>
            </p:nvSpPr>
            <p:spPr bwMode="auto">
              <a:xfrm>
                <a:off x="2604" y="2437"/>
                <a:ext cx="346" cy="2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1" name="Rectangle 367"/>
              <p:cNvSpPr>
                <a:spLocks noChangeArrowheads="1"/>
              </p:cNvSpPr>
              <p:nvPr/>
            </p:nvSpPr>
            <p:spPr bwMode="auto">
              <a:xfrm>
                <a:off x="2604" y="2437"/>
                <a:ext cx="346" cy="2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62" name="Rectangle 368"/>
              <p:cNvSpPr>
                <a:spLocks noChangeArrowheads="1"/>
              </p:cNvSpPr>
              <p:nvPr/>
            </p:nvSpPr>
            <p:spPr bwMode="auto">
              <a:xfrm>
                <a:off x="2690" y="2471"/>
                <a:ext cx="22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TSCH</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63" name="Rectangle 369"/>
              <p:cNvSpPr>
                <a:spLocks noChangeArrowheads="1"/>
              </p:cNvSpPr>
              <p:nvPr/>
            </p:nvSpPr>
            <p:spPr bwMode="auto">
              <a:xfrm>
                <a:off x="2636"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64" name="Rectangle 370"/>
              <p:cNvSpPr>
                <a:spLocks noChangeArrowheads="1"/>
              </p:cNvSpPr>
              <p:nvPr/>
            </p:nvSpPr>
            <p:spPr bwMode="auto">
              <a:xfrm>
                <a:off x="2660" y="2549"/>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65" name="Rectangle 371"/>
              <p:cNvSpPr>
                <a:spLocks noChangeArrowheads="1"/>
              </p:cNvSpPr>
              <p:nvPr/>
            </p:nvSpPr>
            <p:spPr bwMode="auto">
              <a:xfrm>
                <a:off x="2894"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66" name="Rectangle 372"/>
              <p:cNvSpPr>
                <a:spLocks noChangeArrowheads="1"/>
              </p:cNvSpPr>
              <p:nvPr/>
            </p:nvSpPr>
            <p:spPr bwMode="auto">
              <a:xfrm>
                <a:off x="3209" y="2811"/>
                <a:ext cx="201" cy="17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7" name="Rectangle 373"/>
              <p:cNvSpPr>
                <a:spLocks noChangeArrowheads="1"/>
              </p:cNvSpPr>
              <p:nvPr/>
            </p:nvSpPr>
            <p:spPr bwMode="auto">
              <a:xfrm>
                <a:off x="3209" y="2811"/>
                <a:ext cx="201" cy="17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68" name="Rectangle 374"/>
              <p:cNvSpPr>
                <a:spLocks noChangeArrowheads="1"/>
              </p:cNvSpPr>
              <p:nvPr/>
            </p:nvSpPr>
            <p:spPr bwMode="auto">
              <a:xfrm>
                <a:off x="3242" y="2855"/>
                <a:ext cx="18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SRU</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69" name="Rectangle 375"/>
              <p:cNvSpPr>
                <a:spLocks noChangeArrowheads="1"/>
              </p:cNvSpPr>
              <p:nvPr/>
            </p:nvSpPr>
            <p:spPr bwMode="auto">
              <a:xfrm>
                <a:off x="440" y="809"/>
                <a:ext cx="408" cy="1386"/>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2424" name="Picture 37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4" y="810"/>
                <a:ext cx="403" cy="1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70" name="Rectangle 377"/>
              <p:cNvSpPr>
                <a:spLocks noChangeArrowheads="1"/>
              </p:cNvSpPr>
              <p:nvPr/>
            </p:nvSpPr>
            <p:spPr bwMode="auto">
              <a:xfrm>
                <a:off x="440" y="809"/>
                <a:ext cx="408" cy="1386"/>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1" name="Rectangle 378"/>
              <p:cNvSpPr>
                <a:spLocks noChangeArrowheads="1"/>
              </p:cNvSpPr>
              <p:nvPr/>
            </p:nvSpPr>
            <p:spPr bwMode="auto">
              <a:xfrm>
                <a:off x="444" y="810"/>
                <a:ext cx="403" cy="138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72" name="Freeform 379"/>
              <p:cNvSpPr>
                <a:spLocks/>
              </p:cNvSpPr>
              <p:nvPr/>
            </p:nvSpPr>
            <p:spPr bwMode="auto">
              <a:xfrm>
                <a:off x="4344" y="1752"/>
                <a:ext cx="345" cy="74"/>
              </a:xfrm>
              <a:custGeom>
                <a:avLst/>
                <a:gdLst>
                  <a:gd name="T0" fmla="*/ 824 w 921"/>
                  <a:gd name="T1" fmla="*/ 196 h 196"/>
                  <a:gd name="T2" fmla="*/ 921 w 921"/>
                  <a:gd name="T3" fmla="*/ 98 h 196"/>
                  <a:gd name="T4" fmla="*/ 824 w 921"/>
                  <a:gd name="T5" fmla="*/ 0 h 196"/>
                  <a:gd name="T6" fmla="*/ 98 w 921"/>
                  <a:gd name="T7" fmla="*/ 0 h 196"/>
                  <a:gd name="T8" fmla="*/ 0 w 921"/>
                  <a:gd name="T9" fmla="*/ 98 h 196"/>
                  <a:gd name="T10" fmla="*/ 98 w 921"/>
                  <a:gd name="T11" fmla="*/ 196 h 196"/>
                  <a:gd name="T12" fmla="*/ 824 w 921"/>
                  <a:gd name="T13" fmla="*/ 196 h 196"/>
                </a:gdLst>
                <a:ahLst/>
                <a:cxnLst>
                  <a:cxn ang="0">
                    <a:pos x="T0" y="T1"/>
                  </a:cxn>
                  <a:cxn ang="0">
                    <a:pos x="T2" y="T3"/>
                  </a:cxn>
                  <a:cxn ang="0">
                    <a:pos x="T4" y="T5"/>
                  </a:cxn>
                  <a:cxn ang="0">
                    <a:pos x="T6" y="T7"/>
                  </a:cxn>
                  <a:cxn ang="0">
                    <a:pos x="T8" y="T9"/>
                  </a:cxn>
                  <a:cxn ang="0">
                    <a:pos x="T10" y="T11"/>
                  </a:cxn>
                  <a:cxn ang="0">
                    <a:pos x="T12" y="T13"/>
                  </a:cxn>
                </a:cxnLst>
                <a:rect l="0" t="0" r="r" b="b"/>
                <a:pathLst>
                  <a:path w="921" h="196">
                    <a:moveTo>
                      <a:pt x="824" y="196"/>
                    </a:moveTo>
                    <a:cubicBezTo>
                      <a:pt x="878" y="196"/>
                      <a:pt x="921" y="152"/>
                      <a:pt x="921" y="98"/>
                    </a:cubicBezTo>
                    <a:cubicBezTo>
                      <a:pt x="921" y="44"/>
                      <a:pt x="878" y="0"/>
                      <a:pt x="824" y="0"/>
                    </a:cubicBezTo>
                    <a:lnTo>
                      <a:pt x="98" y="0"/>
                    </a:lnTo>
                    <a:cubicBezTo>
                      <a:pt x="44" y="0"/>
                      <a:pt x="0" y="44"/>
                      <a:pt x="0" y="98"/>
                    </a:cubicBezTo>
                    <a:cubicBezTo>
                      <a:pt x="0" y="152"/>
                      <a:pt x="44" y="196"/>
                      <a:pt x="98" y="196"/>
                    </a:cubicBezTo>
                    <a:lnTo>
                      <a:pt x="824" y="196"/>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3" name="Freeform 380"/>
              <p:cNvSpPr>
                <a:spLocks/>
              </p:cNvSpPr>
              <p:nvPr/>
            </p:nvSpPr>
            <p:spPr bwMode="auto">
              <a:xfrm>
                <a:off x="4344" y="1752"/>
                <a:ext cx="345" cy="74"/>
              </a:xfrm>
              <a:custGeom>
                <a:avLst/>
                <a:gdLst>
                  <a:gd name="T0" fmla="*/ 824 w 921"/>
                  <a:gd name="T1" fmla="*/ 196 h 196"/>
                  <a:gd name="T2" fmla="*/ 921 w 921"/>
                  <a:gd name="T3" fmla="*/ 98 h 196"/>
                  <a:gd name="T4" fmla="*/ 824 w 921"/>
                  <a:gd name="T5" fmla="*/ 0 h 196"/>
                  <a:gd name="T6" fmla="*/ 98 w 921"/>
                  <a:gd name="T7" fmla="*/ 0 h 196"/>
                  <a:gd name="T8" fmla="*/ 0 w 921"/>
                  <a:gd name="T9" fmla="*/ 98 h 196"/>
                  <a:gd name="T10" fmla="*/ 98 w 921"/>
                  <a:gd name="T11" fmla="*/ 196 h 196"/>
                  <a:gd name="T12" fmla="*/ 824 w 921"/>
                  <a:gd name="T13" fmla="*/ 196 h 196"/>
                </a:gdLst>
                <a:ahLst/>
                <a:cxnLst>
                  <a:cxn ang="0">
                    <a:pos x="T0" y="T1"/>
                  </a:cxn>
                  <a:cxn ang="0">
                    <a:pos x="T2" y="T3"/>
                  </a:cxn>
                  <a:cxn ang="0">
                    <a:pos x="T4" y="T5"/>
                  </a:cxn>
                  <a:cxn ang="0">
                    <a:pos x="T6" y="T7"/>
                  </a:cxn>
                  <a:cxn ang="0">
                    <a:pos x="T8" y="T9"/>
                  </a:cxn>
                  <a:cxn ang="0">
                    <a:pos x="T10" y="T11"/>
                  </a:cxn>
                  <a:cxn ang="0">
                    <a:pos x="T12" y="T13"/>
                  </a:cxn>
                </a:cxnLst>
                <a:rect l="0" t="0" r="r" b="b"/>
                <a:pathLst>
                  <a:path w="921" h="196">
                    <a:moveTo>
                      <a:pt x="824" y="196"/>
                    </a:moveTo>
                    <a:cubicBezTo>
                      <a:pt x="878" y="196"/>
                      <a:pt x="921" y="152"/>
                      <a:pt x="921" y="98"/>
                    </a:cubicBezTo>
                    <a:cubicBezTo>
                      <a:pt x="921" y="44"/>
                      <a:pt x="878" y="0"/>
                      <a:pt x="824" y="0"/>
                    </a:cubicBezTo>
                    <a:lnTo>
                      <a:pt x="98" y="0"/>
                    </a:lnTo>
                    <a:cubicBezTo>
                      <a:pt x="44" y="0"/>
                      <a:pt x="0" y="44"/>
                      <a:pt x="0" y="98"/>
                    </a:cubicBezTo>
                    <a:cubicBezTo>
                      <a:pt x="0" y="152"/>
                      <a:pt x="44" y="196"/>
                      <a:pt x="98" y="196"/>
                    </a:cubicBezTo>
                    <a:lnTo>
                      <a:pt x="824" y="196"/>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74" name="Rectangle 381"/>
              <p:cNvSpPr>
                <a:spLocks noChangeArrowheads="1"/>
              </p:cNvSpPr>
              <p:nvPr/>
            </p:nvSpPr>
            <p:spPr bwMode="auto">
              <a:xfrm>
                <a:off x="4424" y="1757"/>
                <a:ext cx="36"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75" name="Rectangle 382"/>
              <p:cNvSpPr>
                <a:spLocks noChangeArrowheads="1"/>
              </p:cNvSpPr>
              <p:nvPr/>
            </p:nvSpPr>
            <p:spPr bwMode="auto">
              <a:xfrm>
                <a:off x="4436" y="1757"/>
                <a:ext cx="54"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76" name="Rectangle 383"/>
              <p:cNvSpPr>
                <a:spLocks noChangeArrowheads="1"/>
              </p:cNvSpPr>
              <p:nvPr/>
            </p:nvSpPr>
            <p:spPr bwMode="auto">
              <a:xfrm>
                <a:off x="4466" y="1757"/>
                <a:ext cx="54"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X</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77" name="Rectangle 384"/>
              <p:cNvSpPr>
                <a:spLocks noChangeArrowheads="1"/>
              </p:cNvSpPr>
              <p:nvPr/>
            </p:nvSpPr>
            <p:spPr bwMode="auto">
              <a:xfrm>
                <a:off x="4496" y="1757"/>
                <a:ext cx="42"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78" name="Rectangle 385"/>
              <p:cNvSpPr>
                <a:spLocks noChangeArrowheads="1"/>
              </p:cNvSpPr>
              <p:nvPr/>
            </p:nvSpPr>
            <p:spPr bwMode="auto">
              <a:xfrm>
                <a:off x="4514" y="1757"/>
                <a:ext cx="120"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79" name="Freeform 386"/>
              <p:cNvSpPr>
                <a:spLocks/>
              </p:cNvSpPr>
              <p:nvPr/>
            </p:nvSpPr>
            <p:spPr bwMode="auto">
              <a:xfrm>
                <a:off x="3950" y="1755"/>
                <a:ext cx="346" cy="69"/>
              </a:xfrm>
              <a:custGeom>
                <a:avLst/>
                <a:gdLst>
                  <a:gd name="T0" fmla="*/ 830 w 922"/>
                  <a:gd name="T1" fmla="*/ 184 h 184"/>
                  <a:gd name="T2" fmla="*/ 922 w 922"/>
                  <a:gd name="T3" fmla="*/ 92 h 184"/>
                  <a:gd name="T4" fmla="*/ 830 w 922"/>
                  <a:gd name="T5" fmla="*/ 0 h 184"/>
                  <a:gd name="T6" fmla="*/ 830 w 922"/>
                  <a:gd name="T7" fmla="*/ 0 h 184"/>
                  <a:gd name="T8" fmla="*/ 93 w 922"/>
                  <a:gd name="T9" fmla="*/ 0 h 184"/>
                  <a:gd name="T10" fmla="*/ 0 w 922"/>
                  <a:gd name="T11" fmla="*/ 92 h 184"/>
                  <a:gd name="T12" fmla="*/ 93 w 922"/>
                  <a:gd name="T13" fmla="*/ 184 h 184"/>
                  <a:gd name="T14" fmla="*/ 830 w 922"/>
                  <a:gd name="T15" fmla="*/ 184 h 1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2" h="184">
                    <a:moveTo>
                      <a:pt x="830" y="184"/>
                    </a:moveTo>
                    <a:cubicBezTo>
                      <a:pt x="881" y="184"/>
                      <a:pt x="922" y="143"/>
                      <a:pt x="922" y="92"/>
                    </a:cubicBezTo>
                    <a:cubicBezTo>
                      <a:pt x="922" y="41"/>
                      <a:pt x="881" y="0"/>
                      <a:pt x="830" y="0"/>
                    </a:cubicBezTo>
                    <a:lnTo>
                      <a:pt x="830" y="0"/>
                    </a:lnTo>
                    <a:lnTo>
                      <a:pt x="93" y="0"/>
                    </a:lnTo>
                    <a:cubicBezTo>
                      <a:pt x="42" y="0"/>
                      <a:pt x="0" y="41"/>
                      <a:pt x="0" y="92"/>
                    </a:cubicBezTo>
                    <a:cubicBezTo>
                      <a:pt x="0" y="143"/>
                      <a:pt x="42" y="184"/>
                      <a:pt x="93" y="184"/>
                    </a:cubicBezTo>
                    <a:lnTo>
                      <a:pt x="830" y="184"/>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80" name="Freeform 387"/>
              <p:cNvSpPr>
                <a:spLocks/>
              </p:cNvSpPr>
              <p:nvPr/>
            </p:nvSpPr>
            <p:spPr bwMode="auto">
              <a:xfrm>
                <a:off x="3950" y="1755"/>
                <a:ext cx="346" cy="69"/>
              </a:xfrm>
              <a:custGeom>
                <a:avLst/>
                <a:gdLst>
                  <a:gd name="T0" fmla="*/ 830 w 922"/>
                  <a:gd name="T1" fmla="*/ 184 h 184"/>
                  <a:gd name="T2" fmla="*/ 922 w 922"/>
                  <a:gd name="T3" fmla="*/ 92 h 184"/>
                  <a:gd name="T4" fmla="*/ 830 w 922"/>
                  <a:gd name="T5" fmla="*/ 0 h 184"/>
                  <a:gd name="T6" fmla="*/ 830 w 922"/>
                  <a:gd name="T7" fmla="*/ 0 h 184"/>
                  <a:gd name="T8" fmla="*/ 93 w 922"/>
                  <a:gd name="T9" fmla="*/ 0 h 184"/>
                  <a:gd name="T10" fmla="*/ 0 w 922"/>
                  <a:gd name="T11" fmla="*/ 92 h 184"/>
                  <a:gd name="T12" fmla="*/ 93 w 922"/>
                  <a:gd name="T13" fmla="*/ 184 h 184"/>
                  <a:gd name="T14" fmla="*/ 830 w 922"/>
                  <a:gd name="T15" fmla="*/ 184 h 1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2" h="184">
                    <a:moveTo>
                      <a:pt x="830" y="184"/>
                    </a:moveTo>
                    <a:cubicBezTo>
                      <a:pt x="881" y="184"/>
                      <a:pt x="922" y="143"/>
                      <a:pt x="922" y="92"/>
                    </a:cubicBezTo>
                    <a:cubicBezTo>
                      <a:pt x="922" y="41"/>
                      <a:pt x="881" y="0"/>
                      <a:pt x="830" y="0"/>
                    </a:cubicBezTo>
                    <a:lnTo>
                      <a:pt x="830" y="0"/>
                    </a:lnTo>
                    <a:lnTo>
                      <a:pt x="93" y="0"/>
                    </a:lnTo>
                    <a:cubicBezTo>
                      <a:pt x="42" y="0"/>
                      <a:pt x="0" y="41"/>
                      <a:pt x="0" y="92"/>
                    </a:cubicBezTo>
                    <a:cubicBezTo>
                      <a:pt x="0" y="143"/>
                      <a:pt x="42" y="184"/>
                      <a:pt x="93" y="184"/>
                    </a:cubicBezTo>
                    <a:lnTo>
                      <a:pt x="830" y="184"/>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81" name="Rectangle 388"/>
              <p:cNvSpPr>
                <a:spLocks noChangeArrowheads="1"/>
              </p:cNvSpPr>
              <p:nvPr/>
            </p:nvSpPr>
            <p:spPr bwMode="auto">
              <a:xfrm>
                <a:off x="4022" y="1757"/>
                <a:ext cx="120"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RLS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82" name="Rectangle 389"/>
              <p:cNvSpPr>
                <a:spLocks noChangeArrowheads="1"/>
              </p:cNvSpPr>
              <p:nvPr/>
            </p:nvSpPr>
            <p:spPr bwMode="auto">
              <a:xfrm>
                <a:off x="4112" y="1757"/>
                <a:ext cx="42"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83" name="Rectangle 390"/>
              <p:cNvSpPr>
                <a:spLocks noChangeArrowheads="1"/>
              </p:cNvSpPr>
              <p:nvPr/>
            </p:nvSpPr>
            <p:spPr bwMode="auto">
              <a:xfrm>
                <a:off x="4130" y="1757"/>
                <a:ext cx="120"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84" name="Freeform 391"/>
              <p:cNvSpPr>
                <a:spLocks/>
              </p:cNvSpPr>
              <p:nvPr/>
            </p:nvSpPr>
            <p:spPr bwMode="auto">
              <a:xfrm>
                <a:off x="1164" y="2135"/>
                <a:ext cx="864" cy="115"/>
              </a:xfrm>
              <a:custGeom>
                <a:avLst/>
                <a:gdLst>
                  <a:gd name="T0" fmla="*/ 2150 w 2304"/>
                  <a:gd name="T1" fmla="*/ 307 h 307"/>
                  <a:gd name="T2" fmla="*/ 2304 w 2304"/>
                  <a:gd name="T3" fmla="*/ 153 h 307"/>
                  <a:gd name="T4" fmla="*/ 2150 w 2304"/>
                  <a:gd name="T5" fmla="*/ 0 h 307"/>
                  <a:gd name="T6" fmla="*/ 2150 w 2304"/>
                  <a:gd name="T7" fmla="*/ 0 h 307"/>
                  <a:gd name="T8" fmla="*/ 154 w 2304"/>
                  <a:gd name="T9" fmla="*/ 0 h 307"/>
                  <a:gd name="T10" fmla="*/ 0 w 2304"/>
                  <a:gd name="T11" fmla="*/ 153 h 307"/>
                  <a:gd name="T12" fmla="*/ 154 w 2304"/>
                  <a:gd name="T13" fmla="*/ 307 h 307"/>
                  <a:gd name="T14" fmla="*/ 2150 w 2304"/>
                  <a:gd name="T15" fmla="*/ 307 h 3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04" h="307">
                    <a:moveTo>
                      <a:pt x="2150" y="307"/>
                    </a:moveTo>
                    <a:cubicBezTo>
                      <a:pt x="2235" y="307"/>
                      <a:pt x="2304" y="238"/>
                      <a:pt x="2304" y="153"/>
                    </a:cubicBezTo>
                    <a:cubicBezTo>
                      <a:pt x="2304" y="69"/>
                      <a:pt x="2235" y="0"/>
                      <a:pt x="2150" y="0"/>
                    </a:cubicBezTo>
                    <a:lnTo>
                      <a:pt x="2150" y="0"/>
                    </a:lnTo>
                    <a:lnTo>
                      <a:pt x="154" y="0"/>
                    </a:lnTo>
                    <a:cubicBezTo>
                      <a:pt x="69" y="0"/>
                      <a:pt x="0" y="69"/>
                      <a:pt x="0" y="153"/>
                    </a:cubicBezTo>
                    <a:cubicBezTo>
                      <a:pt x="0" y="238"/>
                      <a:pt x="69" y="307"/>
                      <a:pt x="154" y="307"/>
                    </a:cubicBezTo>
                    <a:lnTo>
                      <a:pt x="2150" y="30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85" name="Freeform 392"/>
              <p:cNvSpPr>
                <a:spLocks/>
              </p:cNvSpPr>
              <p:nvPr/>
            </p:nvSpPr>
            <p:spPr bwMode="auto">
              <a:xfrm>
                <a:off x="1164" y="2135"/>
                <a:ext cx="864" cy="115"/>
              </a:xfrm>
              <a:custGeom>
                <a:avLst/>
                <a:gdLst>
                  <a:gd name="T0" fmla="*/ 2150 w 2304"/>
                  <a:gd name="T1" fmla="*/ 307 h 307"/>
                  <a:gd name="T2" fmla="*/ 2304 w 2304"/>
                  <a:gd name="T3" fmla="*/ 153 h 307"/>
                  <a:gd name="T4" fmla="*/ 2150 w 2304"/>
                  <a:gd name="T5" fmla="*/ 0 h 307"/>
                  <a:gd name="T6" fmla="*/ 2150 w 2304"/>
                  <a:gd name="T7" fmla="*/ 0 h 307"/>
                  <a:gd name="T8" fmla="*/ 154 w 2304"/>
                  <a:gd name="T9" fmla="*/ 0 h 307"/>
                  <a:gd name="T10" fmla="*/ 0 w 2304"/>
                  <a:gd name="T11" fmla="*/ 153 h 307"/>
                  <a:gd name="T12" fmla="*/ 154 w 2304"/>
                  <a:gd name="T13" fmla="*/ 307 h 307"/>
                  <a:gd name="T14" fmla="*/ 2150 w 2304"/>
                  <a:gd name="T15" fmla="*/ 307 h 3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04" h="307">
                    <a:moveTo>
                      <a:pt x="2150" y="307"/>
                    </a:moveTo>
                    <a:cubicBezTo>
                      <a:pt x="2235" y="307"/>
                      <a:pt x="2304" y="238"/>
                      <a:pt x="2304" y="153"/>
                    </a:cubicBezTo>
                    <a:cubicBezTo>
                      <a:pt x="2304" y="69"/>
                      <a:pt x="2235" y="0"/>
                      <a:pt x="2150" y="0"/>
                    </a:cubicBezTo>
                    <a:lnTo>
                      <a:pt x="2150" y="0"/>
                    </a:lnTo>
                    <a:lnTo>
                      <a:pt x="154" y="0"/>
                    </a:lnTo>
                    <a:cubicBezTo>
                      <a:pt x="69" y="0"/>
                      <a:pt x="0" y="69"/>
                      <a:pt x="0" y="153"/>
                    </a:cubicBezTo>
                    <a:cubicBezTo>
                      <a:pt x="0" y="238"/>
                      <a:pt x="69" y="307"/>
                      <a:pt x="154" y="307"/>
                    </a:cubicBezTo>
                    <a:lnTo>
                      <a:pt x="2150" y="307"/>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86" name="Rectangle 393"/>
              <p:cNvSpPr>
                <a:spLocks noChangeArrowheads="1"/>
              </p:cNvSpPr>
              <p:nvPr/>
            </p:nvSpPr>
            <p:spPr bwMode="auto">
              <a:xfrm>
                <a:off x="1346" y="2135"/>
                <a:ext cx="318"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MCPS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87" name="Rectangle 394"/>
              <p:cNvSpPr>
                <a:spLocks noChangeArrowheads="1"/>
              </p:cNvSpPr>
              <p:nvPr/>
            </p:nvSpPr>
            <p:spPr bwMode="auto">
              <a:xfrm>
                <a:off x="1622" y="2135"/>
                <a:ext cx="7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88" name="Rectangle 395"/>
              <p:cNvSpPr>
                <a:spLocks noChangeArrowheads="1"/>
              </p:cNvSpPr>
              <p:nvPr/>
            </p:nvSpPr>
            <p:spPr bwMode="auto">
              <a:xfrm>
                <a:off x="1652" y="2135"/>
                <a:ext cx="23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89" name="Freeform 396"/>
              <p:cNvSpPr>
                <a:spLocks/>
              </p:cNvSpPr>
              <p:nvPr/>
            </p:nvSpPr>
            <p:spPr bwMode="auto">
              <a:xfrm>
                <a:off x="3209" y="2135"/>
                <a:ext cx="864" cy="115"/>
              </a:xfrm>
              <a:custGeom>
                <a:avLst/>
                <a:gdLst>
                  <a:gd name="T0" fmla="*/ 2150 w 2304"/>
                  <a:gd name="T1" fmla="*/ 307 h 307"/>
                  <a:gd name="T2" fmla="*/ 2304 w 2304"/>
                  <a:gd name="T3" fmla="*/ 153 h 307"/>
                  <a:gd name="T4" fmla="*/ 2150 w 2304"/>
                  <a:gd name="T5" fmla="*/ 0 h 307"/>
                  <a:gd name="T6" fmla="*/ 153 w 2304"/>
                  <a:gd name="T7" fmla="*/ 0 h 307"/>
                  <a:gd name="T8" fmla="*/ 0 w 2304"/>
                  <a:gd name="T9" fmla="*/ 153 h 307"/>
                  <a:gd name="T10" fmla="*/ 153 w 2304"/>
                  <a:gd name="T11" fmla="*/ 307 h 307"/>
                  <a:gd name="T12" fmla="*/ 2150 w 2304"/>
                  <a:gd name="T13" fmla="*/ 307 h 307"/>
                </a:gdLst>
                <a:ahLst/>
                <a:cxnLst>
                  <a:cxn ang="0">
                    <a:pos x="T0" y="T1"/>
                  </a:cxn>
                  <a:cxn ang="0">
                    <a:pos x="T2" y="T3"/>
                  </a:cxn>
                  <a:cxn ang="0">
                    <a:pos x="T4" y="T5"/>
                  </a:cxn>
                  <a:cxn ang="0">
                    <a:pos x="T6" y="T7"/>
                  </a:cxn>
                  <a:cxn ang="0">
                    <a:pos x="T8" y="T9"/>
                  </a:cxn>
                  <a:cxn ang="0">
                    <a:pos x="T10" y="T11"/>
                  </a:cxn>
                  <a:cxn ang="0">
                    <a:pos x="T12" y="T13"/>
                  </a:cxn>
                </a:cxnLst>
                <a:rect l="0" t="0" r="r" b="b"/>
                <a:pathLst>
                  <a:path w="2304" h="307">
                    <a:moveTo>
                      <a:pt x="2150" y="307"/>
                    </a:moveTo>
                    <a:cubicBezTo>
                      <a:pt x="2235" y="307"/>
                      <a:pt x="2304" y="238"/>
                      <a:pt x="2304" y="153"/>
                    </a:cubicBezTo>
                    <a:cubicBezTo>
                      <a:pt x="2304" y="69"/>
                      <a:pt x="2235" y="0"/>
                      <a:pt x="2150" y="0"/>
                    </a:cubicBezTo>
                    <a:lnTo>
                      <a:pt x="153" y="0"/>
                    </a:lnTo>
                    <a:cubicBezTo>
                      <a:pt x="69" y="0"/>
                      <a:pt x="0" y="69"/>
                      <a:pt x="0" y="153"/>
                    </a:cubicBezTo>
                    <a:cubicBezTo>
                      <a:pt x="0" y="238"/>
                      <a:pt x="69" y="307"/>
                      <a:pt x="153" y="307"/>
                    </a:cubicBezTo>
                    <a:lnTo>
                      <a:pt x="2150" y="30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0" name="Freeform 397"/>
              <p:cNvSpPr>
                <a:spLocks/>
              </p:cNvSpPr>
              <p:nvPr/>
            </p:nvSpPr>
            <p:spPr bwMode="auto">
              <a:xfrm>
                <a:off x="3209" y="2135"/>
                <a:ext cx="864" cy="115"/>
              </a:xfrm>
              <a:custGeom>
                <a:avLst/>
                <a:gdLst>
                  <a:gd name="T0" fmla="*/ 2150 w 2304"/>
                  <a:gd name="T1" fmla="*/ 307 h 307"/>
                  <a:gd name="T2" fmla="*/ 2304 w 2304"/>
                  <a:gd name="T3" fmla="*/ 153 h 307"/>
                  <a:gd name="T4" fmla="*/ 2150 w 2304"/>
                  <a:gd name="T5" fmla="*/ 0 h 307"/>
                  <a:gd name="T6" fmla="*/ 153 w 2304"/>
                  <a:gd name="T7" fmla="*/ 0 h 307"/>
                  <a:gd name="T8" fmla="*/ 0 w 2304"/>
                  <a:gd name="T9" fmla="*/ 153 h 307"/>
                  <a:gd name="T10" fmla="*/ 153 w 2304"/>
                  <a:gd name="T11" fmla="*/ 307 h 307"/>
                  <a:gd name="T12" fmla="*/ 2150 w 2304"/>
                  <a:gd name="T13" fmla="*/ 307 h 307"/>
                </a:gdLst>
                <a:ahLst/>
                <a:cxnLst>
                  <a:cxn ang="0">
                    <a:pos x="T0" y="T1"/>
                  </a:cxn>
                  <a:cxn ang="0">
                    <a:pos x="T2" y="T3"/>
                  </a:cxn>
                  <a:cxn ang="0">
                    <a:pos x="T4" y="T5"/>
                  </a:cxn>
                  <a:cxn ang="0">
                    <a:pos x="T6" y="T7"/>
                  </a:cxn>
                  <a:cxn ang="0">
                    <a:pos x="T8" y="T9"/>
                  </a:cxn>
                  <a:cxn ang="0">
                    <a:pos x="T10" y="T11"/>
                  </a:cxn>
                  <a:cxn ang="0">
                    <a:pos x="T12" y="T13"/>
                  </a:cxn>
                </a:cxnLst>
                <a:rect l="0" t="0" r="r" b="b"/>
                <a:pathLst>
                  <a:path w="2304" h="307">
                    <a:moveTo>
                      <a:pt x="2150" y="307"/>
                    </a:moveTo>
                    <a:cubicBezTo>
                      <a:pt x="2235" y="307"/>
                      <a:pt x="2304" y="238"/>
                      <a:pt x="2304" y="153"/>
                    </a:cubicBezTo>
                    <a:cubicBezTo>
                      <a:pt x="2304" y="69"/>
                      <a:pt x="2235" y="0"/>
                      <a:pt x="2150" y="0"/>
                    </a:cubicBezTo>
                    <a:lnTo>
                      <a:pt x="153" y="0"/>
                    </a:lnTo>
                    <a:cubicBezTo>
                      <a:pt x="69" y="0"/>
                      <a:pt x="0" y="69"/>
                      <a:pt x="0" y="153"/>
                    </a:cubicBezTo>
                    <a:cubicBezTo>
                      <a:pt x="0" y="238"/>
                      <a:pt x="69" y="307"/>
                      <a:pt x="153" y="307"/>
                    </a:cubicBezTo>
                    <a:lnTo>
                      <a:pt x="2150" y="307"/>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91" name="Rectangle 398"/>
              <p:cNvSpPr>
                <a:spLocks noChangeArrowheads="1"/>
              </p:cNvSpPr>
              <p:nvPr/>
            </p:nvSpPr>
            <p:spPr bwMode="auto">
              <a:xfrm>
                <a:off x="3392" y="2135"/>
                <a:ext cx="318"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MLME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92" name="Rectangle 399"/>
              <p:cNvSpPr>
                <a:spLocks noChangeArrowheads="1"/>
              </p:cNvSpPr>
              <p:nvPr/>
            </p:nvSpPr>
            <p:spPr bwMode="auto">
              <a:xfrm>
                <a:off x="3668" y="2135"/>
                <a:ext cx="7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93" name="Rectangle 400"/>
              <p:cNvSpPr>
                <a:spLocks noChangeArrowheads="1"/>
              </p:cNvSpPr>
              <p:nvPr/>
            </p:nvSpPr>
            <p:spPr bwMode="auto">
              <a:xfrm>
                <a:off x="3698" y="2135"/>
                <a:ext cx="23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94" name="Rectangle 401"/>
              <p:cNvSpPr>
                <a:spLocks noChangeArrowheads="1"/>
              </p:cNvSpPr>
              <p:nvPr/>
            </p:nvSpPr>
            <p:spPr bwMode="auto">
              <a:xfrm>
                <a:off x="440" y="2189"/>
                <a:ext cx="408" cy="1704"/>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2450" name="Picture 40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4" y="2192"/>
                <a:ext cx="403" cy="1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95" name="Rectangle 403"/>
              <p:cNvSpPr>
                <a:spLocks noChangeArrowheads="1"/>
              </p:cNvSpPr>
              <p:nvPr/>
            </p:nvSpPr>
            <p:spPr bwMode="auto">
              <a:xfrm>
                <a:off x="440" y="2189"/>
                <a:ext cx="408" cy="1704"/>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96" name="Rectangle 404"/>
              <p:cNvSpPr>
                <a:spLocks noChangeArrowheads="1"/>
              </p:cNvSpPr>
              <p:nvPr/>
            </p:nvSpPr>
            <p:spPr bwMode="auto">
              <a:xfrm>
                <a:off x="444" y="2192"/>
                <a:ext cx="403" cy="1699"/>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97" name="Rectangle 405"/>
              <p:cNvSpPr>
                <a:spLocks noChangeArrowheads="1"/>
              </p:cNvSpPr>
              <p:nvPr/>
            </p:nvSpPr>
            <p:spPr bwMode="auto">
              <a:xfrm>
                <a:off x="4695" y="1263"/>
                <a:ext cx="386" cy="526"/>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98" name="Rectangle 406"/>
              <p:cNvSpPr>
                <a:spLocks noChangeArrowheads="1"/>
              </p:cNvSpPr>
              <p:nvPr/>
            </p:nvSpPr>
            <p:spPr bwMode="auto">
              <a:xfrm>
                <a:off x="4695" y="1263"/>
                <a:ext cx="386" cy="526"/>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0" name="Rectangle 408"/>
            <p:cNvSpPr>
              <a:spLocks noChangeArrowheads="1"/>
            </p:cNvSpPr>
            <p:nvPr/>
          </p:nvSpPr>
          <p:spPr bwMode="auto">
            <a:xfrm>
              <a:off x="7670800" y="2170113"/>
              <a:ext cx="1143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409"/>
            <p:cNvSpPr>
              <a:spLocks noChangeArrowheads="1"/>
            </p:cNvSpPr>
            <p:nvPr/>
          </p:nvSpPr>
          <p:spPr bwMode="auto">
            <a:xfrm>
              <a:off x="7718425" y="2170113"/>
              <a:ext cx="1143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410"/>
            <p:cNvSpPr>
              <a:spLocks noChangeArrowheads="1"/>
            </p:cNvSpPr>
            <p:nvPr/>
          </p:nvSpPr>
          <p:spPr bwMode="auto">
            <a:xfrm>
              <a:off x="7775575" y="2170113"/>
              <a:ext cx="1333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411"/>
            <p:cNvSpPr>
              <a:spLocks noChangeArrowheads="1"/>
            </p:cNvSpPr>
            <p:nvPr/>
          </p:nvSpPr>
          <p:spPr bwMode="auto">
            <a:xfrm>
              <a:off x="7575550" y="2293938"/>
              <a:ext cx="857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412"/>
            <p:cNvSpPr>
              <a:spLocks noChangeArrowheads="1"/>
            </p:cNvSpPr>
            <p:nvPr/>
          </p:nvSpPr>
          <p:spPr bwMode="auto">
            <a:xfrm>
              <a:off x="7604125" y="2293938"/>
              <a:ext cx="3619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Layer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413"/>
            <p:cNvSpPr>
              <a:spLocks noChangeArrowheads="1"/>
            </p:cNvSpPr>
            <p:nvPr/>
          </p:nvSpPr>
          <p:spPr bwMode="auto">
            <a:xfrm>
              <a:off x="7889875" y="2293938"/>
              <a:ext cx="1428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2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414"/>
            <p:cNvSpPr>
              <a:spLocks noChangeArrowheads="1"/>
            </p:cNvSpPr>
            <p:nvPr/>
          </p:nvSpPr>
          <p:spPr bwMode="auto">
            <a:xfrm>
              <a:off x="7566025" y="2417763"/>
              <a:ext cx="4381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Routing</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415"/>
            <p:cNvSpPr>
              <a:spLocks noChangeArrowheads="1"/>
            </p:cNvSpPr>
            <p:nvPr/>
          </p:nvSpPr>
          <p:spPr bwMode="auto">
            <a:xfrm>
              <a:off x="7918450" y="2417763"/>
              <a:ext cx="857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416"/>
            <p:cNvSpPr>
              <a:spLocks noChangeArrowheads="1"/>
            </p:cNvSpPr>
            <p:nvPr/>
          </p:nvSpPr>
          <p:spPr bwMode="auto">
            <a:xfrm>
              <a:off x="7537450" y="2541588"/>
              <a:ext cx="857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417"/>
            <p:cNvSpPr>
              <a:spLocks noChangeArrowheads="1"/>
            </p:cNvSpPr>
            <p:nvPr/>
          </p:nvSpPr>
          <p:spPr bwMode="auto">
            <a:xfrm>
              <a:off x="7566025" y="2541588"/>
              <a:ext cx="4762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418"/>
            <p:cNvSpPr>
              <a:spLocks noChangeArrowheads="1"/>
            </p:cNvSpPr>
            <p:nvPr/>
          </p:nvSpPr>
          <p:spPr bwMode="auto">
            <a:xfrm>
              <a:off x="7947025" y="2541588"/>
              <a:ext cx="857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Freeform 419"/>
            <p:cNvSpPr>
              <a:spLocks/>
            </p:cNvSpPr>
            <p:nvPr/>
          </p:nvSpPr>
          <p:spPr bwMode="auto">
            <a:xfrm>
              <a:off x="7494588" y="1958976"/>
              <a:ext cx="525463" cy="103188"/>
            </a:xfrm>
            <a:custGeom>
              <a:avLst/>
              <a:gdLst>
                <a:gd name="T0" fmla="*/ 796 w 883"/>
                <a:gd name="T1" fmla="*/ 174 h 174"/>
                <a:gd name="T2" fmla="*/ 883 w 883"/>
                <a:gd name="T3" fmla="*/ 87 h 174"/>
                <a:gd name="T4" fmla="*/ 796 w 883"/>
                <a:gd name="T5" fmla="*/ 0 h 174"/>
                <a:gd name="T6" fmla="*/ 87 w 883"/>
                <a:gd name="T7" fmla="*/ 0 h 174"/>
                <a:gd name="T8" fmla="*/ 0 w 883"/>
                <a:gd name="T9" fmla="*/ 87 h 174"/>
                <a:gd name="T10" fmla="*/ 87 w 883"/>
                <a:gd name="T11" fmla="*/ 174 h 174"/>
                <a:gd name="T12" fmla="*/ 796 w 883"/>
                <a:gd name="T13" fmla="*/ 174 h 174"/>
              </a:gdLst>
              <a:ahLst/>
              <a:cxnLst>
                <a:cxn ang="0">
                  <a:pos x="T0" y="T1"/>
                </a:cxn>
                <a:cxn ang="0">
                  <a:pos x="T2" y="T3"/>
                </a:cxn>
                <a:cxn ang="0">
                  <a:pos x="T4" y="T5"/>
                </a:cxn>
                <a:cxn ang="0">
                  <a:pos x="T6" y="T7"/>
                </a:cxn>
                <a:cxn ang="0">
                  <a:pos x="T8" y="T9"/>
                </a:cxn>
                <a:cxn ang="0">
                  <a:pos x="T10" y="T11"/>
                </a:cxn>
                <a:cxn ang="0">
                  <a:pos x="T12" y="T13"/>
                </a:cxn>
              </a:cxnLst>
              <a:rect l="0" t="0" r="r" b="b"/>
              <a:pathLst>
                <a:path w="883" h="174">
                  <a:moveTo>
                    <a:pt x="796" y="174"/>
                  </a:moveTo>
                  <a:cubicBezTo>
                    <a:pt x="844" y="174"/>
                    <a:pt x="883" y="135"/>
                    <a:pt x="883" y="87"/>
                  </a:cubicBezTo>
                  <a:cubicBezTo>
                    <a:pt x="883" y="39"/>
                    <a:pt x="844" y="0"/>
                    <a:pt x="796" y="0"/>
                  </a:cubicBezTo>
                  <a:lnTo>
                    <a:pt x="87" y="0"/>
                  </a:lnTo>
                  <a:cubicBezTo>
                    <a:pt x="39" y="0"/>
                    <a:pt x="0" y="39"/>
                    <a:pt x="0" y="87"/>
                  </a:cubicBezTo>
                  <a:cubicBezTo>
                    <a:pt x="0" y="135"/>
                    <a:pt x="39" y="174"/>
                    <a:pt x="87" y="174"/>
                  </a:cubicBezTo>
                  <a:lnTo>
                    <a:pt x="796" y="174"/>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420"/>
            <p:cNvSpPr>
              <a:spLocks/>
            </p:cNvSpPr>
            <p:nvPr/>
          </p:nvSpPr>
          <p:spPr bwMode="auto">
            <a:xfrm>
              <a:off x="7494588" y="1958976"/>
              <a:ext cx="525463" cy="103188"/>
            </a:xfrm>
            <a:custGeom>
              <a:avLst/>
              <a:gdLst>
                <a:gd name="T0" fmla="*/ 796 w 883"/>
                <a:gd name="T1" fmla="*/ 174 h 174"/>
                <a:gd name="T2" fmla="*/ 883 w 883"/>
                <a:gd name="T3" fmla="*/ 87 h 174"/>
                <a:gd name="T4" fmla="*/ 796 w 883"/>
                <a:gd name="T5" fmla="*/ 0 h 174"/>
                <a:gd name="T6" fmla="*/ 87 w 883"/>
                <a:gd name="T7" fmla="*/ 0 h 174"/>
                <a:gd name="T8" fmla="*/ 0 w 883"/>
                <a:gd name="T9" fmla="*/ 87 h 174"/>
                <a:gd name="T10" fmla="*/ 87 w 883"/>
                <a:gd name="T11" fmla="*/ 174 h 174"/>
                <a:gd name="T12" fmla="*/ 796 w 883"/>
                <a:gd name="T13" fmla="*/ 174 h 174"/>
              </a:gdLst>
              <a:ahLst/>
              <a:cxnLst>
                <a:cxn ang="0">
                  <a:pos x="T0" y="T1"/>
                </a:cxn>
                <a:cxn ang="0">
                  <a:pos x="T2" y="T3"/>
                </a:cxn>
                <a:cxn ang="0">
                  <a:pos x="T4" y="T5"/>
                </a:cxn>
                <a:cxn ang="0">
                  <a:pos x="T6" y="T7"/>
                </a:cxn>
                <a:cxn ang="0">
                  <a:pos x="T8" y="T9"/>
                </a:cxn>
                <a:cxn ang="0">
                  <a:pos x="T10" y="T11"/>
                </a:cxn>
                <a:cxn ang="0">
                  <a:pos x="T12" y="T13"/>
                </a:cxn>
              </a:cxnLst>
              <a:rect l="0" t="0" r="r" b="b"/>
              <a:pathLst>
                <a:path w="883" h="174">
                  <a:moveTo>
                    <a:pt x="796" y="174"/>
                  </a:moveTo>
                  <a:cubicBezTo>
                    <a:pt x="844" y="174"/>
                    <a:pt x="883" y="135"/>
                    <a:pt x="883" y="87"/>
                  </a:cubicBezTo>
                  <a:cubicBezTo>
                    <a:pt x="883" y="39"/>
                    <a:pt x="844" y="0"/>
                    <a:pt x="796" y="0"/>
                  </a:cubicBezTo>
                  <a:lnTo>
                    <a:pt x="87" y="0"/>
                  </a:lnTo>
                  <a:cubicBezTo>
                    <a:pt x="39" y="0"/>
                    <a:pt x="0" y="39"/>
                    <a:pt x="0" y="87"/>
                  </a:cubicBezTo>
                  <a:cubicBezTo>
                    <a:pt x="0" y="135"/>
                    <a:pt x="39" y="174"/>
                    <a:pt x="87" y="174"/>
                  </a:cubicBezTo>
                  <a:lnTo>
                    <a:pt x="796" y="174"/>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421"/>
            <p:cNvSpPr>
              <a:spLocks noChangeArrowheads="1"/>
            </p:cNvSpPr>
            <p:nvPr/>
          </p:nvSpPr>
          <p:spPr bwMode="auto">
            <a:xfrm>
              <a:off x="7594600" y="1960563"/>
              <a:ext cx="8572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422"/>
            <p:cNvSpPr>
              <a:spLocks noChangeArrowheads="1"/>
            </p:cNvSpPr>
            <p:nvPr/>
          </p:nvSpPr>
          <p:spPr bwMode="auto">
            <a:xfrm>
              <a:off x="7642225" y="1960563"/>
              <a:ext cx="8572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423"/>
            <p:cNvSpPr>
              <a:spLocks noChangeArrowheads="1"/>
            </p:cNvSpPr>
            <p:nvPr/>
          </p:nvSpPr>
          <p:spPr bwMode="auto">
            <a:xfrm>
              <a:off x="7680325" y="1960563"/>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424"/>
            <p:cNvSpPr>
              <a:spLocks noChangeArrowheads="1"/>
            </p:cNvSpPr>
            <p:nvPr/>
          </p:nvSpPr>
          <p:spPr bwMode="auto">
            <a:xfrm>
              <a:off x="7737475" y="1960563"/>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425"/>
            <p:cNvSpPr>
              <a:spLocks noChangeArrowheads="1"/>
            </p:cNvSpPr>
            <p:nvPr/>
          </p:nvSpPr>
          <p:spPr bwMode="auto">
            <a:xfrm>
              <a:off x="7766050" y="1960563"/>
              <a:ext cx="1905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Freeform 426"/>
            <p:cNvSpPr>
              <a:spLocks/>
            </p:cNvSpPr>
            <p:nvPr/>
          </p:nvSpPr>
          <p:spPr bwMode="auto">
            <a:xfrm>
              <a:off x="7494588" y="2789238"/>
              <a:ext cx="525463" cy="103188"/>
            </a:xfrm>
            <a:custGeom>
              <a:avLst/>
              <a:gdLst>
                <a:gd name="T0" fmla="*/ 796 w 883"/>
                <a:gd name="T1" fmla="*/ 174 h 174"/>
                <a:gd name="T2" fmla="*/ 883 w 883"/>
                <a:gd name="T3" fmla="*/ 87 h 174"/>
                <a:gd name="T4" fmla="*/ 796 w 883"/>
                <a:gd name="T5" fmla="*/ 0 h 174"/>
                <a:gd name="T6" fmla="*/ 87 w 883"/>
                <a:gd name="T7" fmla="*/ 0 h 174"/>
                <a:gd name="T8" fmla="*/ 0 w 883"/>
                <a:gd name="T9" fmla="*/ 87 h 174"/>
                <a:gd name="T10" fmla="*/ 87 w 883"/>
                <a:gd name="T11" fmla="*/ 174 h 174"/>
                <a:gd name="T12" fmla="*/ 796 w 883"/>
                <a:gd name="T13" fmla="*/ 174 h 174"/>
              </a:gdLst>
              <a:ahLst/>
              <a:cxnLst>
                <a:cxn ang="0">
                  <a:pos x="T0" y="T1"/>
                </a:cxn>
                <a:cxn ang="0">
                  <a:pos x="T2" y="T3"/>
                </a:cxn>
                <a:cxn ang="0">
                  <a:pos x="T4" y="T5"/>
                </a:cxn>
                <a:cxn ang="0">
                  <a:pos x="T6" y="T7"/>
                </a:cxn>
                <a:cxn ang="0">
                  <a:pos x="T8" y="T9"/>
                </a:cxn>
                <a:cxn ang="0">
                  <a:pos x="T10" y="T11"/>
                </a:cxn>
                <a:cxn ang="0">
                  <a:pos x="T12" y="T13"/>
                </a:cxn>
              </a:cxnLst>
              <a:rect l="0" t="0" r="r" b="b"/>
              <a:pathLst>
                <a:path w="883" h="174">
                  <a:moveTo>
                    <a:pt x="796" y="174"/>
                  </a:moveTo>
                  <a:cubicBezTo>
                    <a:pt x="844" y="174"/>
                    <a:pt x="883" y="135"/>
                    <a:pt x="883" y="87"/>
                  </a:cubicBezTo>
                  <a:cubicBezTo>
                    <a:pt x="883" y="39"/>
                    <a:pt x="844" y="0"/>
                    <a:pt x="796" y="0"/>
                  </a:cubicBezTo>
                  <a:lnTo>
                    <a:pt x="87" y="0"/>
                  </a:lnTo>
                  <a:cubicBezTo>
                    <a:pt x="39" y="0"/>
                    <a:pt x="0" y="39"/>
                    <a:pt x="0" y="87"/>
                  </a:cubicBezTo>
                  <a:cubicBezTo>
                    <a:pt x="0" y="135"/>
                    <a:pt x="39" y="174"/>
                    <a:pt x="87" y="174"/>
                  </a:cubicBezTo>
                  <a:lnTo>
                    <a:pt x="796" y="174"/>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427"/>
            <p:cNvSpPr>
              <a:spLocks/>
            </p:cNvSpPr>
            <p:nvPr/>
          </p:nvSpPr>
          <p:spPr bwMode="auto">
            <a:xfrm>
              <a:off x="7494588" y="2789238"/>
              <a:ext cx="525463" cy="103188"/>
            </a:xfrm>
            <a:custGeom>
              <a:avLst/>
              <a:gdLst>
                <a:gd name="T0" fmla="*/ 796 w 883"/>
                <a:gd name="T1" fmla="*/ 174 h 174"/>
                <a:gd name="T2" fmla="*/ 883 w 883"/>
                <a:gd name="T3" fmla="*/ 87 h 174"/>
                <a:gd name="T4" fmla="*/ 796 w 883"/>
                <a:gd name="T5" fmla="*/ 0 h 174"/>
                <a:gd name="T6" fmla="*/ 87 w 883"/>
                <a:gd name="T7" fmla="*/ 0 h 174"/>
                <a:gd name="T8" fmla="*/ 0 w 883"/>
                <a:gd name="T9" fmla="*/ 87 h 174"/>
                <a:gd name="T10" fmla="*/ 87 w 883"/>
                <a:gd name="T11" fmla="*/ 174 h 174"/>
                <a:gd name="T12" fmla="*/ 796 w 883"/>
                <a:gd name="T13" fmla="*/ 174 h 174"/>
              </a:gdLst>
              <a:ahLst/>
              <a:cxnLst>
                <a:cxn ang="0">
                  <a:pos x="T0" y="T1"/>
                </a:cxn>
                <a:cxn ang="0">
                  <a:pos x="T2" y="T3"/>
                </a:cxn>
                <a:cxn ang="0">
                  <a:pos x="T4" y="T5"/>
                </a:cxn>
                <a:cxn ang="0">
                  <a:pos x="T6" y="T7"/>
                </a:cxn>
                <a:cxn ang="0">
                  <a:pos x="T8" y="T9"/>
                </a:cxn>
                <a:cxn ang="0">
                  <a:pos x="T10" y="T11"/>
                </a:cxn>
                <a:cxn ang="0">
                  <a:pos x="T12" y="T13"/>
                </a:cxn>
              </a:cxnLst>
              <a:rect l="0" t="0" r="r" b="b"/>
              <a:pathLst>
                <a:path w="883" h="174">
                  <a:moveTo>
                    <a:pt x="796" y="174"/>
                  </a:moveTo>
                  <a:cubicBezTo>
                    <a:pt x="844" y="174"/>
                    <a:pt x="883" y="135"/>
                    <a:pt x="883" y="87"/>
                  </a:cubicBezTo>
                  <a:cubicBezTo>
                    <a:pt x="883" y="39"/>
                    <a:pt x="844" y="0"/>
                    <a:pt x="796" y="0"/>
                  </a:cubicBezTo>
                  <a:lnTo>
                    <a:pt x="87" y="0"/>
                  </a:lnTo>
                  <a:cubicBezTo>
                    <a:pt x="39" y="0"/>
                    <a:pt x="0" y="39"/>
                    <a:pt x="0" y="87"/>
                  </a:cubicBezTo>
                  <a:cubicBezTo>
                    <a:pt x="0" y="135"/>
                    <a:pt x="39" y="174"/>
                    <a:pt x="87" y="174"/>
                  </a:cubicBezTo>
                  <a:lnTo>
                    <a:pt x="796" y="174"/>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428"/>
            <p:cNvSpPr>
              <a:spLocks noChangeArrowheads="1"/>
            </p:cNvSpPr>
            <p:nvPr/>
          </p:nvSpPr>
          <p:spPr bwMode="auto">
            <a:xfrm>
              <a:off x="7594600" y="2789238"/>
              <a:ext cx="8572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429"/>
            <p:cNvSpPr>
              <a:spLocks noChangeArrowheads="1"/>
            </p:cNvSpPr>
            <p:nvPr/>
          </p:nvSpPr>
          <p:spPr bwMode="auto">
            <a:xfrm>
              <a:off x="7642225" y="2789238"/>
              <a:ext cx="8572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8" name="Rectangle 430"/>
            <p:cNvSpPr>
              <a:spLocks noChangeArrowheads="1"/>
            </p:cNvSpPr>
            <p:nvPr/>
          </p:nvSpPr>
          <p:spPr bwMode="auto">
            <a:xfrm>
              <a:off x="7680325" y="2789238"/>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9" name="Rectangle 431"/>
            <p:cNvSpPr>
              <a:spLocks noChangeArrowheads="1"/>
            </p:cNvSpPr>
            <p:nvPr/>
          </p:nvSpPr>
          <p:spPr bwMode="auto">
            <a:xfrm>
              <a:off x="7737475" y="2789238"/>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1" name="Rectangle 432"/>
            <p:cNvSpPr>
              <a:spLocks noChangeArrowheads="1"/>
            </p:cNvSpPr>
            <p:nvPr/>
          </p:nvSpPr>
          <p:spPr bwMode="auto">
            <a:xfrm>
              <a:off x="7766050" y="2789238"/>
              <a:ext cx="1905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2" name="Rectangle 433"/>
            <p:cNvSpPr>
              <a:spLocks noChangeArrowheads="1"/>
            </p:cNvSpPr>
            <p:nvPr/>
          </p:nvSpPr>
          <p:spPr bwMode="auto">
            <a:xfrm>
              <a:off x="3297238" y="2017713"/>
              <a:ext cx="668338" cy="83343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3" name="Rectangle 434"/>
            <p:cNvSpPr>
              <a:spLocks noChangeArrowheads="1"/>
            </p:cNvSpPr>
            <p:nvPr/>
          </p:nvSpPr>
          <p:spPr bwMode="auto">
            <a:xfrm>
              <a:off x="3297238" y="2017713"/>
              <a:ext cx="668338" cy="833438"/>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54" name="Rectangle 435"/>
            <p:cNvSpPr>
              <a:spLocks noChangeArrowheads="1"/>
            </p:cNvSpPr>
            <p:nvPr/>
          </p:nvSpPr>
          <p:spPr bwMode="auto">
            <a:xfrm>
              <a:off x="3327400" y="2122488"/>
              <a:ext cx="2952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EPD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Rectangle 436"/>
            <p:cNvSpPr>
              <a:spLocks noChangeArrowheads="1"/>
            </p:cNvSpPr>
            <p:nvPr/>
          </p:nvSpPr>
          <p:spPr bwMode="auto">
            <a:xfrm>
              <a:off x="3536950" y="2122488"/>
              <a:ext cx="1238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6" name="Rectangle 437"/>
            <p:cNvSpPr>
              <a:spLocks noChangeArrowheads="1"/>
            </p:cNvSpPr>
            <p:nvPr/>
          </p:nvSpPr>
          <p:spPr bwMode="auto">
            <a:xfrm>
              <a:off x="3594100" y="2122488"/>
              <a:ext cx="1238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7" name="Rectangle 438"/>
            <p:cNvSpPr>
              <a:spLocks noChangeArrowheads="1"/>
            </p:cNvSpPr>
            <p:nvPr/>
          </p:nvSpPr>
          <p:spPr bwMode="auto">
            <a:xfrm>
              <a:off x="3651250" y="2122488"/>
              <a:ext cx="1238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x</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8" name="Rectangle 439"/>
            <p:cNvSpPr>
              <a:spLocks noChangeArrowheads="1"/>
            </p:cNvSpPr>
            <p:nvPr/>
          </p:nvSpPr>
          <p:spPr bwMode="auto">
            <a:xfrm>
              <a:off x="3708400" y="2122488"/>
              <a:ext cx="3143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0001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9" name="Rectangle 440"/>
            <p:cNvSpPr>
              <a:spLocks noChangeArrowheads="1"/>
            </p:cNvSpPr>
            <p:nvPr/>
          </p:nvSpPr>
          <p:spPr bwMode="auto">
            <a:xfrm>
              <a:off x="3394075" y="2246313"/>
              <a:ext cx="3429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KMP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0" name="Rectangle 441"/>
            <p:cNvSpPr>
              <a:spLocks noChangeArrowheads="1"/>
            </p:cNvSpPr>
            <p:nvPr/>
          </p:nvSpPr>
          <p:spPr bwMode="auto">
            <a:xfrm>
              <a:off x="3651250" y="2246313"/>
              <a:ext cx="952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1" name="Rectangle 442"/>
            <p:cNvSpPr>
              <a:spLocks noChangeArrowheads="1"/>
            </p:cNvSpPr>
            <p:nvPr/>
          </p:nvSpPr>
          <p:spPr bwMode="auto">
            <a:xfrm>
              <a:off x="3679825" y="2246313"/>
              <a:ext cx="2952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Key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2" name="Rectangle 443"/>
            <p:cNvSpPr>
              <a:spLocks noChangeArrowheads="1"/>
            </p:cNvSpPr>
            <p:nvPr/>
          </p:nvSpPr>
          <p:spPr bwMode="auto">
            <a:xfrm>
              <a:off x="3317875" y="2370138"/>
              <a:ext cx="7905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Management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3" name="Rectangle 444"/>
            <p:cNvSpPr>
              <a:spLocks noChangeArrowheads="1"/>
            </p:cNvSpPr>
            <p:nvPr/>
          </p:nvSpPr>
          <p:spPr bwMode="auto">
            <a:xfrm>
              <a:off x="3403600" y="2493963"/>
              <a:ext cx="5238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Protocol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4" name="Rectangle 445"/>
            <p:cNvSpPr>
              <a:spLocks noChangeArrowheads="1"/>
            </p:cNvSpPr>
            <p:nvPr/>
          </p:nvSpPr>
          <p:spPr bwMode="auto">
            <a:xfrm>
              <a:off x="3822700" y="2493963"/>
              <a:ext cx="952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5" name="Rectangle 446"/>
            <p:cNvSpPr>
              <a:spLocks noChangeArrowheads="1"/>
            </p:cNvSpPr>
            <p:nvPr/>
          </p:nvSpPr>
          <p:spPr bwMode="auto">
            <a:xfrm>
              <a:off x="3336925" y="2608263"/>
              <a:ext cx="952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6" name="Rectangle 447"/>
            <p:cNvSpPr>
              <a:spLocks noChangeArrowheads="1"/>
            </p:cNvSpPr>
            <p:nvPr/>
          </p:nvSpPr>
          <p:spPr bwMode="auto">
            <a:xfrm>
              <a:off x="3375025" y="2608263"/>
              <a:ext cx="6381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1" u="none" strike="noStrike" cap="none" normalizeH="0" baseline="0" smtClean="0">
                  <a:ln>
                    <a:noFill/>
                  </a:ln>
                  <a:solidFill>
                    <a:srgbClr val="000000"/>
                  </a:solidFill>
                  <a:effectLst/>
                  <a:latin typeface="Arial" pitchFamily="34" charset="0"/>
                  <a:cs typeface="Arial" pitchFamily="34" charset="0"/>
                </a:rPr>
                <a:t>Mandatory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7" name="Rectangle 448"/>
            <p:cNvSpPr>
              <a:spLocks noChangeArrowheads="1"/>
            </p:cNvSpPr>
            <p:nvPr/>
          </p:nvSpPr>
          <p:spPr bwMode="auto">
            <a:xfrm>
              <a:off x="3889375" y="2608263"/>
              <a:ext cx="952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8" name="Freeform 449"/>
            <p:cNvSpPr>
              <a:spLocks/>
            </p:cNvSpPr>
            <p:nvPr/>
          </p:nvSpPr>
          <p:spPr bwMode="auto">
            <a:xfrm>
              <a:off x="3368675" y="1965326"/>
              <a:ext cx="525463" cy="103188"/>
            </a:xfrm>
            <a:custGeom>
              <a:avLst/>
              <a:gdLst>
                <a:gd name="T0" fmla="*/ 796 w 883"/>
                <a:gd name="T1" fmla="*/ 174 h 174"/>
                <a:gd name="T2" fmla="*/ 883 w 883"/>
                <a:gd name="T3" fmla="*/ 87 h 174"/>
                <a:gd name="T4" fmla="*/ 796 w 883"/>
                <a:gd name="T5" fmla="*/ 0 h 174"/>
                <a:gd name="T6" fmla="*/ 796 w 883"/>
                <a:gd name="T7" fmla="*/ 0 h 174"/>
                <a:gd name="T8" fmla="*/ 87 w 883"/>
                <a:gd name="T9" fmla="*/ 0 h 174"/>
                <a:gd name="T10" fmla="*/ 0 w 883"/>
                <a:gd name="T11" fmla="*/ 87 h 174"/>
                <a:gd name="T12" fmla="*/ 87 w 883"/>
                <a:gd name="T13" fmla="*/ 174 h 174"/>
                <a:gd name="T14" fmla="*/ 87 w 883"/>
                <a:gd name="T15" fmla="*/ 174 h 174"/>
                <a:gd name="T16" fmla="*/ 796 w 883"/>
                <a:gd name="T17" fmla="*/ 17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3" h="174">
                  <a:moveTo>
                    <a:pt x="796" y="174"/>
                  </a:moveTo>
                  <a:cubicBezTo>
                    <a:pt x="844" y="174"/>
                    <a:pt x="883" y="135"/>
                    <a:pt x="883" y="87"/>
                  </a:cubicBezTo>
                  <a:cubicBezTo>
                    <a:pt x="883" y="39"/>
                    <a:pt x="844" y="0"/>
                    <a:pt x="796" y="0"/>
                  </a:cubicBezTo>
                  <a:lnTo>
                    <a:pt x="796" y="0"/>
                  </a:lnTo>
                  <a:lnTo>
                    <a:pt x="87" y="0"/>
                  </a:lnTo>
                  <a:cubicBezTo>
                    <a:pt x="39" y="0"/>
                    <a:pt x="0" y="39"/>
                    <a:pt x="0" y="87"/>
                  </a:cubicBezTo>
                  <a:cubicBezTo>
                    <a:pt x="0" y="135"/>
                    <a:pt x="39" y="174"/>
                    <a:pt x="87" y="174"/>
                  </a:cubicBezTo>
                  <a:lnTo>
                    <a:pt x="87" y="174"/>
                  </a:lnTo>
                  <a:lnTo>
                    <a:pt x="796" y="174"/>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9" name="Freeform 450"/>
            <p:cNvSpPr>
              <a:spLocks/>
            </p:cNvSpPr>
            <p:nvPr/>
          </p:nvSpPr>
          <p:spPr bwMode="auto">
            <a:xfrm>
              <a:off x="3368675" y="1965326"/>
              <a:ext cx="525463" cy="103188"/>
            </a:xfrm>
            <a:custGeom>
              <a:avLst/>
              <a:gdLst>
                <a:gd name="T0" fmla="*/ 796 w 883"/>
                <a:gd name="T1" fmla="*/ 174 h 174"/>
                <a:gd name="T2" fmla="*/ 883 w 883"/>
                <a:gd name="T3" fmla="*/ 87 h 174"/>
                <a:gd name="T4" fmla="*/ 796 w 883"/>
                <a:gd name="T5" fmla="*/ 0 h 174"/>
                <a:gd name="T6" fmla="*/ 796 w 883"/>
                <a:gd name="T7" fmla="*/ 0 h 174"/>
                <a:gd name="T8" fmla="*/ 87 w 883"/>
                <a:gd name="T9" fmla="*/ 0 h 174"/>
                <a:gd name="T10" fmla="*/ 0 w 883"/>
                <a:gd name="T11" fmla="*/ 87 h 174"/>
                <a:gd name="T12" fmla="*/ 87 w 883"/>
                <a:gd name="T13" fmla="*/ 174 h 174"/>
                <a:gd name="T14" fmla="*/ 87 w 883"/>
                <a:gd name="T15" fmla="*/ 174 h 174"/>
                <a:gd name="T16" fmla="*/ 796 w 883"/>
                <a:gd name="T17" fmla="*/ 17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3" h="174">
                  <a:moveTo>
                    <a:pt x="796" y="174"/>
                  </a:moveTo>
                  <a:cubicBezTo>
                    <a:pt x="844" y="174"/>
                    <a:pt x="883" y="135"/>
                    <a:pt x="883" y="87"/>
                  </a:cubicBezTo>
                  <a:cubicBezTo>
                    <a:pt x="883" y="39"/>
                    <a:pt x="844" y="0"/>
                    <a:pt x="796" y="0"/>
                  </a:cubicBezTo>
                  <a:lnTo>
                    <a:pt x="796" y="0"/>
                  </a:lnTo>
                  <a:lnTo>
                    <a:pt x="87" y="0"/>
                  </a:lnTo>
                  <a:cubicBezTo>
                    <a:pt x="39" y="0"/>
                    <a:pt x="0" y="39"/>
                    <a:pt x="0" y="87"/>
                  </a:cubicBezTo>
                  <a:cubicBezTo>
                    <a:pt x="0" y="135"/>
                    <a:pt x="39" y="174"/>
                    <a:pt x="87" y="174"/>
                  </a:cubicBezTo>
                  <a:lnTo>
                    <a:pt x="87" y="174"/>
                  </a:lnTo>
                  <a:lnTo>
                    <a:pt x="796" y="174"/>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70" name="Rectangle 451"/>
            <p:cNvSpPr>
              <a:spLocks noChangeArrowheads="1"/>
            </p:cNvSpPr>
            <p:nvPr/>
          </p:nvSpPr>
          <p:spPr bwMode="auto">
            <a:xfrm>
              <a:off x="3460750" y="1960563"/>
              <a:ext cx="20002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KMP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1" name="Rectangle 452"/>
            <p:cNvSpPr>
              <a:spLocks noChangeArrowheads="1"/>
            </p:cNvSpPr>
            <p:nvPr/>
          </p:nvSpPr>
          <p:spPr bwMode="auto">
            <a:xfrm>
              <a:off x="3622675" y="1960563"/>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2" name="Rectangle 453"/>
            <p:cNvSpPr>
              <a:spLocks noChangeArrowheads="1"/>
            </p:cNvSpPr>
            <p:nvPr/>
          </p:nvSpPr>
          <p:spPr bwMode="auto">
            <a:xfrm>
              <a:off x="3651250" y="1960563"/>
              <a:ext cx="1905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3" name="Freeform 454"/>
            <p:cNvSpPr>
              <a:spLocks/>
            </p:cNvSpPr>
            <p:nvPr/>
          </p:nvSpPr>
          <p:spPr bwMode="auto">
            <a:xfrm>
              <a:off x="3379788" y="2790826"/>
              <a:ext cx="525463" cy="98425"/>
            </a:xfrm>
            <a:custGeom>
              <a:avLst/>
              <a:gdLst>
                <a:gd name="T0" fmla="*/ 801 w 883"/>
                <a:gd name="T1" fmla="*/ 165 h 165"/>
                <a:gd name="T2" fmla="*/ 883 w 883"/>
                <a:gd name="T3" fmla="*/ 82 h 165"/>
                <a:gd name="T4" fmla="*/ 801 w 883"/>
                <a:gd name="T5" fmla="*/ 0 h 165"/>
                <a:gd name="T6" fmla="*/ 801 w 883"/>
                <a:gd name="T7" fmla="*/ 0 h 165"/>
                <a:gd name="T8" fmla="*/ 82 w 883"/>
                <a:gd name="T9" fmla="*/ 0 h 165"/>
                <a:gd name="T10" fmla="*/ 0 w 883"/>
                <a:gd name="T11" fmla="*/ 82 h 165"/>
                <a:gd name="T12" fmla="*/ 82 w 883"/>
                <a:gd name="T13" fmla="*/ 165 h 165"/>
                <a:gd name="T14" fmla="*/ 801 w 883"/>
                <a:gd name="T15" fmla="*/ 165 h 1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3" h="165">
                  <a:moveTo>
                    <a:pt x="801" y="165"/>
                  </a:moveTo>
                  <a:cubicBezTo>
                    <a:pt x="846" y="165"/>
                    <a:pt x="883" y="128"/>
                    <a:pt x="883" y="82"/>
                  </a:cubicBezTo>
                  <a:cubicBezTo>
                    <a:pt x="883" y="37"/>
                    <a:pt x="846" y="0"/>
                    <a:pt x="801" y="0"/>
                  </a:cubicBezTo>
                  <a:lnTo>
                    <a:pt x="801" y="0"/>
                  </a:lnTo>
                  <a:lnTo>
                    <a:pt x="82" y="0"/>
                  </a:lnTo>
                  <a:cubicBezTo>
                    <a:pt x="37" y="0"/>
                    <a:pt x="0" y="37"/>
                    <a:pt x="0" y="82"/>
                  </a:cubicBezTo>
                  <a:cubicBezTo>
                    <a:pt x="0" y="128"/>
                    <a:pt x="37" y="165"/>
                    <a:pt x="82" y="165"/>
                  </a:cubicBezTo>
                  <a:lnTo>
                    <a:pt x="801" y="165"/>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4" name="Freeform 455"/>
            <p:cNvSpPr>
              <a:spLocks/>
            </p:cNvSpPr>
            <p:nvPr/>
          </p:nvSpPr>
          <p:spPr bwMode="auto">
            <a:xfrm>
              <a:off x="3379788" y="2790826"/>
              <a:ext cx="525463" cy="98425"/>
            </a:xfrm>
            <a:custGeom>
              <a:avLst/>
              <a:gdLst>
                <a:gd name="T0" fmla="*/ 801 w 883"/>
                <a:gd name="T1" fmla="*/ 165 h 165"/>
                <a:gd name="T2" fmla="*/ 883 w 883"/>
                <a:gd name="T3" fmla="*/ 82 h 165"/>
                <a:gd name="T4" fmla="*/ 801 w 883"/>
                <a:gd name="T5" fmla="*/ 0 h 165"/>
                <a:gd name="T6" fmla="*/ 801 w 883"/>
                <a:gd name="T7" fmla="*/ 0 h 165"/>
                <a:gd name="T8" fmla="*/ 82 w 883"/>
                <a:gd name="T9" fmla="*/ 0 h 165"/>
                <a:gd name="T10" fmla="*/ 0 w 883"/>
                <a:gd name="T11" fmla="*/ 82 h 165"/>
                <a:gd name="T12" fmla="*/ 82 w 883"/>
                <a:gd name="T13" fmla="*/ 165 h 165"/>
                <a:gd name="T14" fmla="*/ 801 w 883"/>
                <a:gd name="T15" fmla="*/ 165 h 1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3" h="165">
                  <a:moveTo>
                    <a:pt x="801" y="165"/>
                  </a:moveTo>
                  <a:cubicBezTo>
                    <a:pt x="846" y="165"/>
                    <a:pt x="883" y="128"/>
                    <a:pt x="883" y="82"/>
                  </a:cubicBezTo>
                  <a:cubicBezTo>
                    <a:pt x="883" y="37"/>
                    <a:pt x="846" y="0"/>
                    <a:pt x="801" y="0"/>
                  </a:cubicBezTo>
                  <a:lnTo>
                    <a:pt x="801" y="0"/>
                  </a:lnTo>
                  <a:lnTo>
                    <a:pt x="82" y="0"/>
                  </a:lnTo>
                  <a:cubicBezTo>
                    <a:pt x="37" y="0"/>
                    <a:pt x="0" y="37"/>
                    <a:pt x="0" y="82"/>
                  </a:cubicBezTo>
                  <a:cubicBezTo>
                    <a:pt x="0" y="128"/>
                    <a:pt x="37" y="165"/>
                    <a:pt x="82" y="165"/>
                  </a:cubicBezTo>
                  <a:lnTo>
                    <a:pt x="801" y="165"/>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75" name="Rectangle 456"/>
            <p:cNvSpPr>
              <a:spLocks noChangeArrowheads="1"/>
            </p:cNvSpPr>
            <p:nvPr/>
          </p:nvSpPr>
          <p:spPr bwMode="auto">
            <a:xfrm>
              <a:off x="3470275" y="2789238"/>
              <a:ext cx="20002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KMP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6" name="Rectangle 457"/>
            <p:cNvSpPr>
              <a:spLocks noChangeArrowheads="1"/>
            </p:cNvSpPr>
            <p:nvPr/>
          </p:nvSpPr>
          <p:spPr bwMode="auto">
            <a:xfrm>
              <a:off x="3632200" y="2789238"/>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7" name="Rectangle 458"/>
            <p:cNvSpPr>
              <a:spLocks noChangeArrowheads="1"/>
            </p:cNvSpPr>
            <p:nvPr/>
          </p:nvSpPr>
          <p:spPr bwMode="auto">
            <a:xfrm>
              <a:off x="3660775" y="2789238"/>
              <a:ext cx="1905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8" name="Freeform 459"/>
            <p:cNvSpPr>
              <a:spLocks/>
            </p:cNvSpPr>
            <p:nvPr/>
          </p:nvSpPr>
          <p:spPr bwMode="auto">
            <a:xfrm>
              <a:off x="1227138" y="1285876"/>
              <a:ext cx="117475" cy="731838"/>
            </a:xfrm>
            <a:custGeom>
              <a:avLst/>
              <a:gdLst>
                <a:gd name="T0" fmla="*/ 199 w 199"/>
                <a:gd name="T1" fmla="*/ 0 h 1229"/>
                <a:gd name="T2" fmla="*/ 153 w 199"/>
                <a:gd name="T3" fmla="*/ 0 h 1229"/>
                <a:gd name="T4" fmla="*/ 76 w 199"/>
                <a:gd name="T5" fmla="*/ 77 h 1229"/>
                <a:gd name="T6" fmla="*/ 76 w 199"/>
                <a:gd name="T7" fmla="*/ 77 h 1229"/>
                <a:gd name="T8" fmla="*/ 76 w 199"/>
                <a:gd name="T9" fmla="*/ 77 h 1229"/>
                <a:gd name="T10" fmla="*/ 76 w 199"/>
                <a:gd name="T11" fmla="*/ 538 h 1229"/>
                <a:gd name="T12" fmla="*/ 0 w 199"/>
                <a:gd name="T13" fmla="*/ 614 h 1229"/>
                <a:gd name="T14" fmla="*/ 0 w 199"/>
                <a:gd name="T15" fmla="*/ 614 h 1229"/>
                <a:gd name="T16" fmla="*/ 76 w 199"/>
                <a:gd name="T17" fmla="*/ 691 h 1229"/>
                <a:gd name="T18" fmla="*/ 76 w 199"/>
                <a:gd name="T19" fmla="*/ 691 h 1229"/>
                <a:gd name="T20" fmla="*/ 76 w 199"/>
                <a:gd name="T21" fmla="*/ 691 h 1229"/>
                <a:gd name="T22" fmla="*/ 76 w 199"/>
                <a:gd name="T23" fmla="*/ 1152 h 1229"/>
                <a:gd name="T24" fmla="*/ 153 w 199"/>
                <a:gd name="T25" fmla="*/ 1229 h 1229"/>
                <a:gd name="T26" fmla="*/ 153 w 199"/>
                <a:gd name="T27" fmla="*/ 1229 h 1229"/>
                <a:gd name="T28" fmla="*/ 153 w 199"/>
                <a:gd name="T29" fmla="*/ 1229 h 1229"/>
                <a:gd name="T30" fmla="*/ 199 w 199"/>
                <a:gd name="T31" fmla="*/ 1229 h 1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9" h="1229">
                  <a:moveTo>
                    <a:pt x="199" y="0"/>
                  </a:moveTo>
                  <a:lnTo>
                    <a:pt x="153" y="0"/>
                  </a:lnTo>
                  <a:cubicBezTo>
                    <a:pt x="111" y="0"/>
                    <a:pt x="76" y="34"/>
                    <a:pt x="76" y="77"/>
                  </a:cubicBezTo>
                  <a:cubicBezTo>
                    <a:pt x="76" y="77"/>
                    <a:pt x="76" y="77"/>
                    <a:pt x="76" y="77"/>
                  </a:cubicBezTo>
                  <a:lnTo>
                    <a:pt x="76" y="77"/>
                  </a:lnTo>
                  <a:lnTo>
                    <a:pt x="76" y="538"/>
                  </a:lnTo>
                  <a:cubicBezTo>
                    <a:pt x="76" y="580"/>
                    <a:pt x="42" y="614"/>
                    <a:pt x="0" y="614"/>
                  </a:cubicBezTo>
                  <a:cubicBezTo>
                    <a:pt x="0" y="614"/>
                    <a:pt x="0" y="614"/>
                    <a:pt x="0" y="614"/>
                  </a:cubicBezTo>
                  <a:cubicBezTo>
                    <a:pt x="42" y="614"/>
                    <a:pt x="76" y="649"/>
                    <a:pt x="76" y="691"/>
                  </a:cubicBezTo>
                  <a:cubicBezTo>
                    <a:pt x="76" y="691"/>
                    <a:pt x="76" y="691"/>
                    <a:pt x="76" y="691"/>
                  </a:cubicBezTo>
                  <a:lnTo>
                    <a:pt x="76" y="691"/>
                  </a:lnTo>
                  <a:lnTo>
                    <a:pt x="76" y="1152"/>
                  </a:lnTo>
                  <a:cubicBezTo>
                    <a:pt x="76" y="1194"/>
                    <a:pt x="111" y="1229"/>
                    <a:pt x="153" y="1229"/>
                  </a:cubicBezTo>
                  <a:cubicBezTo>
                    <a:pt x="153" y="1229"/>
                    <a:pt x="153" y="1229"/>
                    <a:pt x="153" y="1229"/>
                  </a:cubicBezTo>
                  <a:lnTo>
                    <a:pt x="153" y="1229"/>
                  </a:lnTo>
                  <a:lnTo>
                    <a:pt x="199" y="1229"/>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79" name="Rectangle 460"/>
            <p:cNvSpPr>
              <a:spLocks noChangeArrowheads="1"/>
            </p:cNvSpPr>
            <p:nvPr/>
          </p:nvSpPr>
          <p:spPr bwMode="auto">
            <a:xfrm rot="16200000">
              <a:off x="1127125" y="1636713"/>
              <a:ext cx="1238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0" name="Rectangle 461"/>
            <p:cNvSpPr>
              <a:spLocks noChangeArrowheads="1"/>
            </p:cNvSpPr>
            <p:nvPr/>
          </p:nvSpPr>
          <p:spPr bwMode="auto">
            <a:xfrm rot="16200000">
              <a:off x="1122363" y="1555751"/>
              <a:ext cx="1333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1" name="Rectangle 462"/>
            <p:cNvSpPr>
              <a:spLocks noChangeArrowheads="1"/>
            </p:cNvSpPr>
            <p:nvPr/>
          </p:nvSpPr>
          <p:spPr bwMode="auto">
            <a:xfrm rot="16200000">
              <a:off x="1127125" y="1493838"/>
              <a:ext cx="1238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2" name="Freeform 463"/>
            <p:cNvSpPr>
              <a:spLocks/>
            </p:cNvSpPr>
            <p:nvPr/>
          </p:nvSpPr>
          <p:spPr bwMode="auto">
            <a:xfrm>
              <a:off x="1227138" y="2840038"/>
              <a:ext cx="117475" cy="639763"/>
            </a:xfrm>
            <a:custGeom>
              <a:avLst/>
              <a:gdLst>
                <a:gd name="T0" fmla="*/ 199 w 199"/>
                <a:gd name="T1" fmla="*/ 0 h 1075"/>
                <a:gd name="T2" fmla="*/ 153 w 199"/>
                <a:gd name="T3" fmla="*/ 0 h 1075"/>
                <a:gd name="T4" fmla="*/ 76 w 199"/>
                <a:gd name="T5" fmla="*/ 77 h 1075"/>
                <a:gd name="T6" fmla="*/ 76 w 199"/>
                <a:gd name="T7" fmla="*/ 77 h 1075"/>
                <a:gd name="T8" fmla="*/ 76 w 199"/>
                <a:gd name="T9" fmla="*/ 77 h 1075"/>
                <a:gd name="T10" fmla="*/ 76 w 199"/>
                <a:gd name="T11" fmla="*/ 461 h 1075"/>
                <a:gd name="T12" fmla="*/ 0 w 199"/>
                <a:gd name="T13" fmla="*/ 538 h 1075"/>
                <a:gd name="T14" fmla="*/ 0 w 199"/>
                <a:gd name="T15" fmla="*/ 538 h 1075"/>
                <a:gd name="T16" fmla="*/ 76 w 199"/>
                <a:gd name="T17" fmla="*/ 615 h 1075"/>
                <a:gd name="T18" fmla="*/ 76 w 199"/>
                <a:gd name="T19" fmla="*/ 615 h 1075"/>
                <a:gd name="T20" fmla="*/ 76 w 199"/>
                <a:gd name="T21" fmla="*/ 615 h 1075"/>
                <a:gd name="T22" fmla="*/ 76 w 199"/>
                <a:gd name="T23" fmla="*/ 999 h 1075"/>
                <a:gd name="T24" fmla="*/ 153 w 199"/>
                <a:gd name="T25" fmla="*/ 1075 h 1075"/>
                <a:gd name="T26" fmla="*/ 153 w 199"/>
                <a:gd name="T27" fmla="*/ 1075 h 1075"/>
                <a:gd name="T28" fmla="*/ 153 w 199"/>
                <a:gd name="T29" fmla="*/ 1075 h 1075"/>
                <a:gd name="T30" fmla="*/ 199 w 199"/>
                <a:gd name="T31" fmla="*/ 1075 h 10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9" h="1075">
                  <a:moveTo>
                    <a:pt x="199" y="0"/>
                  </a:moveTo>
                  <a:lnTo>
                    <a:pt x="153" y="0"/>
                  </a:lnTo>
                  <a:cubicBezTo>
                    <a:pt x="111" y="0"/>
                    <a:pt x="76" y="35"/>
                    <a:pt x="76" y="77"/>
                  </a:cubicBezTo>
                  <a:cubicBezTo>
                    <a:pt x="76" y="77"/>
                    <a:pt x="76" y="77"/>
                    <a:pt x="76" y="77"/>
                  </a:cubicBezTo>
                  <a:lnTo>
                    <a:pt x="76" y="77"/>
                  </a:lnTo>
                  <a:lnTo>
                    <a:pt x="76" y="461"/>
                  </a:lnTo>
                  <a:cubicBezTo>
                    <a:pt x="76" y="503"/>
                    <a:pt x="42" y="538"/>
                    <a:pt x="0" y="538"/>
                  </a:cubicBezTo>
                  <a:cubicBezTo>
                    <a:pt x="0" y="538"/>
                    <a:pt x="0" y="538"/>
                    <a:pt x="0" y="538"/>
                  </a:cubicBezTo>
                  <a:cubicBezTo>
                    <a:pt x="42" y="538"/>
                    <a:pt x="76" y="572"/>
                    <a:pt x="76" y="615"/>
                  </a:cubicBezTo>
                  <a:cubicBezTo>
                    <a:pt x="76" y="615"/>
                    <a:pt x="76" y="615"/>
                    <a:pt x="76" y="615"/>
                  </a:cubicBezTo>
                  <a:lnTo>
                    <a:pt x="76" y="615"/>
                  </a:lnTo>
                  <a:lnTo>
                    <a:pt x="76" y="999"/>
                  </a:lnTo>
                  <a:cubicBezTo>
                    <a:pt x="76" y="1041"/>
                    <a:pt x="111" y="1075"/>
                    <a:pt x="153" y="1075"/>
                  </a:cubicBezTo>
                  <a:cubicBezTo>
                    <a:pt x="153" y="1075"/>
                    <a:pt x="153" y="1075"/>
                    <a:pt x="153" y="1075"/>
                  </a:cubicBezTo>
                  <a:lnTo>
                    <a:pt x="153" y="1075"/>
                  </a:lnTo>
                  <a:lnTo>
                    <a:pt x="199" y="107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83" name="Rectangle 464"/>
            <p:cNvSpPr>
              <a:spLocks noChangeArrowheads="1"/>
            </p:cNvSpPr>
            <p:nvPr/>
          </p:nvSpPr>
          <p:spPr bwMode="auto">
            <a:xfrm rot="16200000">
              <a:off x="1116013" y="3103563"/>
              <a:ext cx="1428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4" name="Rectangle 465"/>
            <p:cNvSpPr>
              <a:spLocks noChangeArrowheads="1"/>
            </p:cNvSpPr>
            <p:nvPr/>
          </p:nvSpPr>
          <p:spPr bwMode="auto">
            <a:xfrm rot="16200000">
              <a:off x="1117600" y="3017838"/>
              <a:ext cx="1428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5" name="Rectangle 466"/>
            <p:cNvSpPr>
              <a:spLocks noChangeArrowheads="1"/>
            </p:cNvSpPr>
            <p:nvPr/>
          </p:nvSpPr>
          <p:spPr bwMode="auto">
            <a:xfrm rot="16200000">
              <a:off x="1150938" y="2965451"/>
              <a:ext cx="762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I</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6" name="Freeform 467"/>
            <p:cNvSpPr>
              <a:spLocks/>
            </p:cNvSpPr>
            <p:nvPr/>
          </p:nvSpPr>
          <p:spPr bwMode="auto">
            <a:xfrm>
              <a:off x="1227138" y="2017713"/>
              <a:ext cx="117475" cy="822325"/>
            </a:xfrm>
            <a:custGeom>
              <a:avLst/>
              <a:gdLst>
                <a:gd name="T0" fmla="*/ 199 w 199"/>
                <a:gd name="T1" fmla="*/ 0 h 1382"/>
                <a:gd name="T2" fmla="*/ 153 w 199"/>
                <a:gd name="T3" fmla="*/ 0 h 1382"/>
                <a:gd name="T4" fmla="*/ 76 w 199"/>
                <a:gd name="T5" fmla="*/ 77 h 1382"/>
                <a:gd name="T6" fmla="*/ 76 w 199"/>
                <a:gd name="T7" fmla="*/ 77 h 1382"/>
                <a:gd name="T8" fmla="*/ 76 w 199"/>
                <a:gd name="T9" fmla="*/ 77 h 1382"/>
                <a:gd name="T10" fmla="*/ 76 w 199"/>
                <a:gd name="T11" fmla="*/ 614 h 1382"/>
                <a:gd name="T12" fmla="*/ 0 w 199"/>
                <a:gd name="T13" fmla="*/ 691 h 1382"/>
                <a:gd name="T14" fmla="*/ 0 w 199"/>
                <a:gd name="T15" fmla="*/ 691 h 1382"/>
                <a:gd name="T16" fmla="*/ 76 w 199"/>
                <a:gd name="T17" fmla="*/ 768 h 1382"/>
                <a:gd name="T18" fmla="*/ 76 w 199"/>
                <a:gd name="T19" fmla="*/ 768 h 1382"/>
                <a:gd name="T20" fmla="*/ 76 w 199"/>
                <a:gd name="T21" fmla="*/ 1305 h 1382"/>
                <a:gd name="T22" fmla="*/ 153 w 199"/>
                <a:gd name="T23" fmla="*/ 1382 h 1382"/>
                <a:gd name="T24" fmla="*/ 153 w 199"/>
                <a:gd name="T25" fmla="*/ 1382 h 1382"/>
                <a:gd name="T26" fmla="*/ 153 w 199"/>
                <a:gd name="T27" fmla="*/ 1382 h 1382"/>
                <a:gd name="T28" fmla="*/ 199 w 199"/>
                <a:gd name="T29" fmla="*/ 1382 h 1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9" h="1382">
                  <a:moveTo>
                    <a:pt x="199" y="0"/>
                  </a:moveTo>
                  <a:lnTo>
                    <a:pt x="153" y="0"/>
                  </a:lnTo>
                  <a:cubicBezTo>
                    <a:pt x="111" y="0"/>
                    <a:pt x="76" y="34"/>
                    <a:pt x="76" y="77"/>
                  </a:cubicBezTo>
                  <a:cubicBezTo>
                    <a:pt x="76" y="77"/>
                    <a:pt x="76" y="77"/>
                    <a:pt x="76" y="77"/>
                  </a:cubicBezTo>
                  <a:lnTo>
                    <a:pt x="76" y="77"/>
                  </a:lnTo>
                  <a:lnTo>
                    <a:pt x="76" y="614"/>
                  </a:lnTo>
                  <a:cubicBezTo>
                    <a:pt x="76" y="657"/>
                    <a:pt x="42" y="691"/>
                    <a:pt x="0" y="691"/>
                  </a:cubicBezTo>
                  <a:cubicBezTo>
                    <a:pt x="0" y="691"/>
                    <a:pt x="0" y="691"/>
                    <a:pt x="0" y="691"/>
                  </a:cubicBezTo>
                  <a:cubicBezTo>
                    <a:pt x="42" y="691"/>
                    <a:pt x="76" y="725"/>
                    <a:pt x="76" y="768"/>
                  </a:cubicBezTo>
                  <a:cubicBezTo>
                    <a:pt x="76" y="768"/>
                    <a:pt x="76" y="768"/>
                    <a:pt x="76" y="768"/>
                  </a:cubicBezTo>
                  <a:lnTo>
                    <a:pt x="76" y="1305"/>
                  </a:lnTo>
                  <a:cubicBezTo>
                    <a:pt x="76" y="1348"/>
                    <a:pt x="111" y="1382"/>
                    <a:pt x="153" y="1382"/>
                  </a:cubicBezTo>
                  <a:cubicBezTo>
                    <a:pt x="153" y="1382"/>
                    <a:pt x="153" y="1382"/>
                    <a:pt x="153" y="1382"/>
                  </a:cubicBezTo>
                  <a:lnTo>
                    <a:pt x="153" y="1382"/>
                  </a:lnTo>
                  <a:lnTo>
                    <a:pt x="199" y="1382"/>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87" name="Rectangle 468"/>
            <p:cNvSpPr>
              <a:spLocks noChangeArrowheads="1"/>
            </p:cNvSpPr>
            <p:nvPr/>
          </p:nvSpPr>
          <p:spPr bwMode="auto">
            <a:xfrm rot="16200000">
              <a:off x="1117600" y="2636838"/>
              <a:ext cx="1238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8" name="Rectangle 469"/>
            <p:cNvSpPr>
              <a:spLocks noChangeArrowheads="1"/>
            </p:cNvSpPr>
            <p:nvPr/>
          </p:nvSpPr>
          <p:spPr bwMode="auto">
            <a:xfrm rot="16200000">
              <a:off x="1136650" y="2589213"/>
              <a:ext cx="857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9" name="Rectangle 470"/>
            <p:cNvSpPr>
              <a:spLocks noChangeArrowheads="1"/>
            </p:cNvSpPr>
            <p:nvPr/>
          </p:nvSpPr>
          <p:spPr bwMode="auto">
            <a:xfrm rot="16200000">
              <a:off x="1122363" y="2546351"/>
              <a:ext cx="1143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o</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0" name="Rectangle 471"/>
            <p:cNvSpPr>
              <a:spLocks noChangeArrowheads="1"/>
            </p:cNvSpPr>
            <p:nvPr/>
          </p:nvSpPr>
          <p:spPr bwMode="auto">
            <a:xfrm rot="16200000">
              <a:off x="1141413" y="2508251"/>
              <a:ext cx="762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1" name="Rectangle 472"/>
            <p:cNvSpPr>
              <a:spLocks noChangeArrowheads="1"/>
            </p:cNvSpPr>
            <p:nvPr/>
          </p:nvSpPr>
          <p:spPr bwMode="auto">
            <a:xfrm rot="16200000">
              <a:off x="1122363" y="2460626"/>
              <a:ext cx="1143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o</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2" name="Rectangle 473"/>
            <p:cNvSpPr>
              <a:spLocks noChangeArrowheads="1"/>
            </p:cNvSpPr>
            <p:nvPr/>
          </p:nvSpPr>
          <p:spPr bwMode="auto">
            <a:xfrm rot="16200000">
              <a:off x="1127125" y="2408238"/>
              <a:ext cx="1047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3" name="Rectangle 474"/>
            <p:cNvSpPr>
              <a:spLocks noChangeArrowheads="1"/>
            </p:cNvSpPr>
            <p:nvPr/>
          </p:nvSpPr>
          <p:spPr bwMode="auto">
            <a:xfrm rot="16200000">
              <a:off x="1122363" y="2355851"/>
              <a:ext cx="1143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o</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4" name="Rectangle 475"/>
            <p:cNvSpPr>
              <a:spLocks noChangeArrowheads="1"/>
            </p:cNvSpPr>
            <p:nvPr/>
          </p:nvSpPr>
          <p:spPr bwMode="auto">
            <a:xfrm rot="16200000">
              <a:off x="1141413" y="2316163"/>
              <a:ext cx="762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5" name="Rectangle 476"/>
            <p:cNvSpPr>
              <a:spLocks noChangeArrowheads="1"/>
            </p:cNvSpPr>
            <p:nvPr/>
          </p:nvSpPr>
          <p:spPr bwMode="auto">
            <a:xfrm rot="16200000">
              <a:off x="1141413" y="2287588"/>
              <a:ext cx="762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6" name="Rectangle 477"/>
            <p:cNvSpPr>
              <a:spLocks noChangeArrowheads="1"/>
            </p:cNvSpPr>
            <p:nvPr/>
          </p:nvSpPr>
          <p:spPr bwMode="auto">
            <a:xfrm rot="16200000">
              <a:off x="1108075" y="2225676"/>
              <a:ext cx="1428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7" name="Rectangle 478"/>
            <p:cNvSpPr>
              <a:spLocks noChangeArrowheads="1"/>
            </p:cNvSpPr>
            <p:nvPr/>
          </p:nvSpPr>
          <p:spPr bwMode="auto">
            <a:xfrm rot="16200000">
              <a:off x="1122363" y="2154238"/>
              <a:ext cx="1143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o</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8" name="Rectangle 479"/>
            <p:cNvSpPr>
              <a:spLocks noChangeArrowheads="1"/>
            </p:cNvSpPr>
            <p:nvPr/>
          </p:nvSpPr>
          <p:spPr bwMode="auto">
            <a:xfrm rot="16200000">
              <a:off x="1122363" y="2106613"/>
              <a:ext cx="1143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9" name="Rectangle 480"/>
            <p:cNvSpPr>
              <a:spLocks noChangeArrowheads="1"/>
            </p:cNvSpPr>
            <p:nvPr/>
          </p:nvSpPr>
          <p:spPr bwMode="auto">
            <a:xfrm rot="16200000">
              <a:off x="1122363" y="2049463"/>
              <a:ext cx="1143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u</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0" name="Rectangle 481"/>
            <p:cNvSpPr>
              <a:spLocks noChangeArrowheads="1"/>
            </p:cNvSpPr>
            <p:nvPr/>
          </p:nvSpPr>
          <p:spPr bwMode="auto">
            <a:xfrm rot="16200000">
              <a:off x="1141413" y="2011363"/>
              <a:ext cx="762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1" name="Rectangle 482"/>
            <p:cNvSpPr>
              <a:spLocks noChangeArrowheads="1"/>
            </p:cNvSpPr>
            <p:nvPr/>
          </p:nvSpPr>
          <p:spPr bwMode="auto">
            <a:xfrm rot="16200000">
              <a:off x="1122363" y="1963738"/>
              <a:ext cx="1143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2" name="Freeform 483"/>
            <p:cNvSpPr>
              <a:spLocks/>
            </p:cNvSpPr>
            <p:nvPr/>
          </p:nvSpPr>
          <p:spPr bwMode="auto">
            <a:xfrm>
              <a:off x="1379538" y="1651001"/>
              <a:ext cx="846138" cy="165100"/>
            </a:xfrm>
            <a:custGeom>
              <a:avLst/>
              <a:gdLst>
                <a:gd name="T0" fmla="*/ 1282 w 1421"/>
                <a:gd name="T1" fmla="*/ 277 h 277"/>
                <a:gd name="T2" fmla="*/ 1421 w 1421"/>
                <a:gd name="T3" fmla="*/ 139 h 277"/>
                <a:gd name="T4" fmla="*/ 1282 w 1421"/>
                <a:gd name="T5" fmla="*/ 0 h 277"/>
                <a:gd name="T6" fmla="*/ 1282 w 1421"/>
                <a:gd name="T7" fmla="*/ 0 h 277"/>
                <a:gd name="T8" fmla="*/ 138 w 1421"/>
                <a:gd name="T9" fmla="*/ 0 h 277"/>
                <a:gd name="T10" fmla="*/ 0 w 1421"/>
                <a:gd name="T11" fmla="*/ 139 h 277"/>
                <a:gd name="T12" fmla="*/ 138 w 1421"/>
                <a:gd name="T13" fmla="*/ 277 h 277"/>
                <a:gd name="T14" fmla="*/ 1282 w 1421"/>
                <a:gd name="T15" fmla="*/ 277 h 2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1" h="277">
                  <a:moveTo>
                    <a:pt x="1282" y="277"/>
                  </a:moveTo>
                  <a:cubicBezTo>
                    <a:pt x="1359" y="277"/>
                    <a:pt x="1421" y="215"/>
                    <a:pt x="1421" y="139"/>
                  </a:cubicBezTo>
                  <a:cubicBezTo>
                    <a:pt x="1421" y="62"/>
                    <a:pt x="1359" y="0"/>
                    <a:pt x="1282" y="0"/>
                  </a:cubicBezTo>
                  <a:lnTo>
                    <a:pt x="1282" y="0"/>
                  </a:lnTo>
                  <a:lnTo>
                    <a:pt x="138" y="0"/>
                  </a:lnTo>
                  <a:cubicBezTo>
                    <a:pt x="62" y="0"/>
                    <a:pt x="0" y="62"/>
                    <a:pt x="0" y="139"/>
                  </a:cubicBezTo>
                  <a:cubicBezTo>
                    <a:pt x="0" y="215"/>
                    <a:pt x="62" y="277"/>
                    <a:pt x="138" y="277"/>
                  </a:cubicBezTo>
                  <a:lnTo>
                    <a:pt x="1282" y="27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3" name="Freeform 484"/>
            <p:cNvSpPr>
              <a:spLocks/>
            </p:cNvSpPr>
            <p:nvPr/>
          </p:nvSpPr>
          <p:spPr bwMode="auto">
            <a:xfrm>
              <a:off x="1379538" y="1651001"/>
              <a:ext cx="846138" cy="165100"/>
            </a:xfrm>
            <a:custGeom>
              <a:avLst/>
              <a:gdLst>
                <a:gd name="T0" fmla="*/ 1282 w 1421"/>
                <a:gd name="T1" fmla="*/ 277 h 277"/>
                <a:gd name="T2" fmla="*/ 1421 w 1421"/>
                <a:gd name="T3" fmla="*/ 139 h 277"/>
                <a:gd name="T4" fmla="*/ 1282 w 1421"/>
                <a:gd name="T5" fmla="*/ 0 h 277"/>
                <a:gd name="T6" fmla="*/ 1282 w 1421"/>
                <a:gd name="T7" fmla="*/ 0 h 277"/>
                <a:gd name="T8" fmla="*/ 138 w 1421"/>
                <a:gd name="T9" fmla="*/ 0 h 277"/>
                <a:gd name="T10" fmla="*/ 0 w 1421"/>
                <a:gd name="T11" fmla="*/ 139 h 277"/>
                <a:gd name="T12" fmla="*/ 138 w 1421"/>
                <a:gd name="T13" fmla="*/ 277 h 277"/>
                <a:gd name="T14" fmla="*/ 1282 w 1421"/>
                <a:gd name="T15" fmla="*/ 277 h 2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1" h="277">
                  <a:moveTo>
                    <a:pt x="1282" y="277"/>
                  </a:moveTo>
                  <a:cubicBezTo>
                    <a:pt x="1359" y="277"/>
                    <a:pt x="1421" y="215"/>
                    <a:pt x="1421" y="139"/>
                  </a:cubicBezTo>
                  <a:cubicBezTo>
                    <a:pt x="1421" y="62"/>
                    <a:pt x="1359" y="0"/>
                    <a:pt x="1282" y="0"/>
                  </a:cubicBezTo>
                  <a:lnTo>
                    <a:pt x="1282" y="0"/>
                  </a:lnTo>
                  <a:lnTo>
                    <a:pt x="138" y="0"/>
                  </a:lnTo>
                  <a:cubicBezTo>
                    <a:pt x="62" y="0"/>
                    <a:pt x="0" y="62"/>
                    <a:pt x="0" y="139"/>
                  </a:cubicBezTo>
                  <a:cubicBezTo>
                    <a:pt x="0" y="215"/>
                    <a:pt x="62" y="277"/>
                    <a:pt x="138" y="277"/>
                  </a:cubicBezTo>
                  <a:lnTo>
                    <a:pt x="1282" y="277"/>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04" name="Rectangle 485"/>
            <p:cNvSpPr>
              <a:spLocks noChangeArrowheads="1"/>
            </p:cNvSpPr>
            <p:nvPr/>
          </p:nvSpPr>
          <p:spPr bwMode="auto">
            <a:xfrm>
              <a:off x="1479550" y="1665288"/>
              <a:ext cx="2857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EPD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5" name="Rectangle 486"/>
            <p:cNvSpPr>
              <a:spLocks noChangeArrowheads="1"/>
            </p:cNvSpPr>
            <p:nvPr/>
          </p:nvSpPr>
          <p:spPr bwMode="auto">
            <a:xfrm>
              <a:off x="1689100" y="1665288"/>
              <a:ext cx="1143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6" name="Rectangle 487"/>
            <p:cNvSpPr>
              <a:spLocks noChangeArrowheads="1"/>
            </p:cNvSpPr>
            <p:nvPr/>
          </p:nvSpPr>
          <p:spPr bwMode="auto">
            <a:xfrm>
              <a:off x="1746250" y="1665288"/>
              <a:ext cx="1143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7" name="Rectangle 488"/>
            <p:cNvSpPr>
              <a:spLocks noChangeArrowheads="1"/>
            </p:cNvSpPr>
            <p:nvPr/>
          </p:nvSpPr>
          <p:spPr bwMode="auto">
            <a:xfrm>
              <a:off x="1803400" y="1665288"/>
              <a:ext cx="1809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xA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8" name="Rectangle 489"/>
            <p:cNvSpPr>
              <a:spLocks noChangeArrowheads="1"/>
            </p:cNvSpPr>
            <p:nvPr/>
          </p:nvSpPr>
          <p:spPr bwMode="auto">
            <a:xfrm>
              <a:off x="1927225" y="1665288"/>
              <a:ext cx="1143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9" name="Rectangle 490"/>
            <p:cNvSpPr>
              <a:spLocks noChangeArrowheads="1"/>
            </p:cNvSpPr>
            <p:nvPr/>
          </p:nvSpPr>
          <p:spPr bwMode="auto">
            <a:xfrm>
              <a:off x="1984375" y="1665288"/>
              <a:ext cx="2095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10" name="Freeform 491"/>
            <p:cNvSpPr>
              <a:spLocks/>
            </p:cNvSpPr>
            <p:nvPr/>
          </p:nvSpPr>
          <p:spPr bwMode="auto">
            <a:xfrm>
              <a:off x="5641975" y="1193801"/>
              <a:ext cx="914400" cy="192088"/>
            </a:xfrm>
            <a:custGeom>
              <a:avLst/>
              <a:gdLst>
                <a:gd name="T0" fmla="*/ 1375 w 1536"/>
                <a:gd name="T1" fmla="*/ 323 h 323"/>
                <a:gd name="T2" fmla="*/ 1536 w 1536"/>
                <a:gd name="T3" fmla="*/ 162 h 323"/>
                <a:gd name="T4" fmla="*/ 1375 w 1536"/>
                <a:gd name="T5" fmla="*/ 0 h 323"/>
                <a:gd name="T6" fmla="*/ 162 w 1536"/>
                <a:gd name="T7" fmla="*/ 0 h 323"/>
                <a:gd name="T8" fmla="*/ 0 w 1536"/>
                <a:gd name="T9" fmla="*/ 162 h 323"/>
                <a:gd name="T10" fmla="*/ 162 w 1536"/>
                <a:gd name="T11" fmla="*/ 323 h 323"/>
                <a:gd name="T12" fmla="*/ 162 w 1536"/>
                <a:gd name="T13" fmla="*/ 323 h 323"/>
                <a:gd name="T14" fmla="*/ 1375 w 1536"/>
                <a:gd name="T15" fmla="*/ 323 h 3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6" h="323">
                  <a:moveTo>
                    <a:pt x="1375" y="323"/>
                  </a:moveTo>
                  <a:cubicBezTo>
                    <a:pt x="1464" y="323"/>
                    <a:pt x="1536" y="251"/>
                    <a:pt x="1536" y="162"/>
                  </a:cubicBezTo>
                  <a:cubicBezTo>
                    <a:pt x="1536" y="73"/>
                    <a:pt x="1464" y="0"/>
                    <a:pt x="1375" y="0"/>
                  </a:cubicBezTo>
                  <a:lnTo>
                    <a:pt x="162" y="0"/>
                  </a:lnTo>
                  <a:cubicBezTo>
                    <a:pt x="73" y="0"/>
                    <a:pt x="0" y="73"/>
                    <a:pt x="0" y="162"/>
                  </a:cubicBezTo>
                  <a:cubicBezTo>
                    <a:pt x="0" y="251"/>
                    <a:pt x="73" y="323"/>
                    <a:pt x="162" y="323"/>
                  </a:cubicBezTo>
                  <a:lnTo>
                    <a:pt x="162" y="323"/>
                  </a:lnTo>
                  <a:lnTo>
                    <a:pt x="1375" y="323"/>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1" name="Freeform 492"/>
            <p:cNvSpPr>
              <a:spLocks/>
            </p:cNvSpPr>
            <p:nvPr/>
          </p:nvSpPr>
          <p:spPr bwMode="auto">
            <a:xfrm>
              <a:off x="5641975" y="1193801"/>
              <a:ext cx="914400" cy="192088"/>
            </a:xfrm>
            <a:custGeom>
              <a:avLst/>
              <a:gdLst>
                <a:gd name="T0" fmla="*/ 1375 w 1536"/>
                <a:gd name="T1" fmla="*/ 323 h 323"/>
                <a:gd name="T2" fmla="*/ 1536 w 1536"/>
                <a:gd name="T3" fmla="*/ 162 h 323"/>
                <a:gd name="T4" fmla="*/ 1375 w 1536"/>
                <a:gd name="T5" fmla="*/ 0 h 323"/>
                <a:gd name="T6" fmla="*/ 162 w 1536"/>
                <a:gd name="T7" fmla="*/ 0 h 323"/>
                <a:gd name="T8" fmla="*/ 0 w 1536"/>
                <a:gd name="T9" fmla="*/ 162 h 323"/>
                <a:gd name="T10" fmla="*/ 162 w 1536"/>
                <a:gd name="T11" fmla="*/ 323 h 323"/>
                <a:gd name="T12" fmla="*/ 162 w 1536"/>
                <a:gd name="T13" fmla="*/ 323 h 323"/>
                <a:gd name="T14" fmla="*/ 1375 w 1536"/>
                <a:gd name="T15" fmla="*/ 323 h 3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6" h="323">
                  <a:moveTo>
                    <a:pt x="1375" y="323"/>
                  </a:moveTo>
                  <a:cubicBezTo>
                    <a:pt x="1464" y="323"/>
                    <a:pt x="1536" y="251"/>
                    <a:pt x="1536" y="162"/>
                  </a:cubicBezTo>
                  <a:cubicBezTo>
                    <a:pt x="1536" y="73"/>
                    <a:pt x="1464" y="0"/>
                    <a:pt x="1375" y="0"/>
                  </a:cubicBezTo>
                  <a:lnTo>
                    <a:pt x="162" y="0"/>
                  </a:lnTo>
                  <a:cubicBezTo>
                    <a:pt x="73" y="0"/>
                    <a:pt x="0" y="73"/>
                    <a:pt x="0" y="162"/>
                  </a:cubicBezTo>
                  <a:cubicBezTo>
                    <a:pt x="0" y="251"/>
                    <a:pt x="73" y="323"/>
                    <a:pt x="162" y="323"/>
                  </a:cubicBezTo>
                  <a:lnTo>
                    <a:pt x="162" y="323"/>
                  </a:lnTo>
                  <a:lnTo>
                    <a:pt x="1375" y="323"/>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12" name="Rectangle 493"/>
            <p:cNvSpPr>
              <a:spLocks noChangeArrowheads="1"/>
            </p:cNvSpPr>
            <p:nvPr/>
          </p:nvSpPr>
          <p:spPr bwMode="auto">
            <a:xfrm>
              <a:off x="5727700" y="1198563"/>
              <a:ext cx="4476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AppD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13" name="Rectangle 494"/>
            <p:cNvSpPr>
              <a:spLocks noChangeArrowheads="1"/>
            </p:cNvSpPr>
            <p:nvPr/>
          </p:nvSpPr>
          <p:spPr bwMode="auto">
            <a:xfrm>
              <a:off x="6108700" y="1198563"/>
              <a:ext cx="114300"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14" name="Rectangle 495"/>
            <p:cNvSpPr>
              <a:spLocks noChangeArrowheads="1"/>
            </p:cNvSpPr>
            <p:nvPr/>
          </p:nvSpPr>
          <p:spPr bwMode="auto">
            <a:xfrm>
              <a:off x="6165850" y="1198563"/>
              <a:ext cx="3714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15" name="Rectangle 496"/>
            <p:cNvSpPr>
              <a:spLocks noChangeArrowheads="1"/>
            </p:cNvSpPr>
            <p:nvPr/>
          </p:nvSpPr>
          <p:spPr bwMode="auto">
            <a:xfrm>
              <a:off x="2762250" y="3868738"/>
              <a:ext cx="822325" cy="36512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16" name="Rectangle 497"/>
            <p:cNvSpPr>
              <a:spLocks noChangeArrowheads="1"/>
            </p:cNvSpPr>
            <p:nvPr/>
          </p:nvSpPr>
          <p:spPr bwMode="auto">
            <a:xfrm>
              <a:off x="2762250" y="3868738"/>
              <a:ext cx="822325" cy="365125"/>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17" name="Rectangle 498"/>
            <p:cNvSpPr>
              <a:spLocks noChangeArrowheads="1"/>
            </p:cNvSpPr>
            <p:nvPr/>
          </p:nvSpPr>
          <p:spPr bwMode="auto">
            <a:xfrm>
              <a:off x="2898775" y="3922713"/>
              <a:ext cx="1905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18" name="Rectangle 499"/>
            <p:cNvSpPr>
              <a:spLocks noChangeArrowheads="1"/>
            </p:cNvSpPr>
            <p:nvPr/>
          </p:nvSpPr>
          <p:spPr bwMode="auto">
            <a:xfrm>
              <a:off x="3022600" y="3922713"/>
              <a:ext cx="857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19" name="Rectangle 500"/>
            <p:cNvSpPr>
              <a:spLocks noChangeArrowheads="1"/>
            </p:cNvSpPr>
            <p:nvPr/>
          </p:nvSpPr>
          <p:spPr bwMode="auto">
            <a:xfrm>
              <a:off x="3051175" y="3922713"/>
              <a:ext cx="3238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WAN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0" name="Rectangle 501"/>
            <p:cNvSpPr>
              <a:spLocks noChangeArrowheads="1"/>
            </p:cNvSpPr>
            <p:nvPr/>
          </p:nvSpPr>
          <p:spPr bwMode="auto">
            <a:xfrm>
              <a:off x="3289300" y="3922713"/>
              <a:ext cx="762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1" name="Rectangle 502"/>
            <p:cNvSpPr>
              <a:spLocks noChangeArrowheads="1"/>
            </p:cNvSpPr>
            <p:nvPr/>
          </p:nvSpPr>
          <p:spPr bwMode="auto">
            <a:xfrm>
              <a:off x="3317875" y="3922713"/>
              <a:ext cx="2000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BE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2" name="Rectangle 503"/>
            <p:cNvSpPr>
              <a:spLocks noChangeArrowheads="1"/>
            </p:cNvSpPr>
            <p:nvPr/>
          </p:nvSpPr>
          <p:spPr bwMode="auto">
            <a:xfrm>
              <a:off x="2946400" y="4046538"/>
              <a:ext cx="857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3" name="Rectangle 504"/>
            <p:cNvSpPr>
              <a:spLocks noChangeArrowheads="1"/>
            </p:cNvSpPr>
            <p:nvPr/>
          </p:nvSpPr>
          <p:spPr bwMode="auto">
            <a:xfrm>
              <a:off x="2984500" y="4046538"/>
              <a:ext cx="4762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4" name="Rectangle 505"/>
            <p:cNvSpPr>
              <a:spLocks noChangeArrowheads="1"/>
            </p:cNvSpPr>
            <p:nvPr/>
          </p:nvSpPr>
          <p:spPr bwMode="auto">
            <a:xfrm>
              <a:off x="3365500" y="4046538"/>
              <a:ext cx="857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5" name="Freeform 506"/>
            <p:cNvSpPr>
              <a:spLocks/>
            </p:cNvSpPr>
            <p:nvPr/>
          </p:nvSpPr>
          <p:spPr bwMode="auto">
            <a:xfrm>
              <a:off x="7470775" y="3686176"/>
              <a:ext cx="549275" cy="525463"/>
            </a:xfrm>
            <a:custGeom>
              <a:avLst/>
              <a:gdLst>
                <a:gd name="T0" fmla="*/ 0 w 922"/>
                <a:gd name="T1" fmla="*/ 92 h 883"/>
                <a:gd name="T2" fmla="*/ 0 w 922"/>
                <a:gd name="T3" fmla="*/ 791 h 883"/>
                <a:gd name="T4" fmla="*/ 461 w 922"/>
                <a:gd name="T5" fmla="*/ 883 h 883"/>
                <a:gd name="T6" fmla="*/ 922 w 922"/>
                <a:gd name="T7" fmla="*/ 791 h 883"/>
                <a:gd name="T8" fmla="*/ 922 w 922"/>
                <a:gd name="T9" fmla="*/ 791 h 883"/>
                <a:gd name="T10" fmla="*/ 922 w 922"/>
                <a:gd name="T11" fmla="*/ 92 h 883"/>
                <a:gd name="T12" fmla="*/ 461 w 922"/>
                <a:gd name="T13" fmla="*/ 0 h 883"/>
                <a:gd name="T14" fmla="*/ 0 w 922"/>
                <a:gd name="T15" fmla="*/ 92 h 8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2" h="883">
                  <a:moveTo>
                    <a:pt x="0" y="92"/>
                  </a:moveTo>
                  <a:lnTo>
                    <a:pt x="0" y="791"/>
                  </a:lnTo>
                  <a:cubicBezTo>
                    <a:pt x="0" y="842"/>
                    <a:pt x="207" y="883"/>
                    <a:pt x="461" y="883"/>
                  </a:cubicBezTo>
                  <a:cubicBezTo>
                    <a:pt x="716" y="883"/>
                    <a:pt x="922" y="842"/>
                    <a:pt x="922" y="791"/>
                  </a:cubicBezTo>
                  <a:cubicBezTo>
                    <a:pt x="922" y="791"/>
                    <a:pt x="922" y="791"/>
                    <a:pt x="922" y="791"/>
                  </a:cubicBezTo>
                  <a:lnTo>
                    <a:pt x="922" y="92"/>
                  </a:lnTo>
                  <a:cubicBezTo>
                    <a:pt x="922" y="41"/>
                    <a:pt x="716" y="0"/>
                    <a:pt x="461" y="0"/>
                  </a:cubicBezTo>
                  <a:cubicBezTo>
                    <a:pt x="207" y="0"/>
                    <a:pt x="0" y="41"/>
                    <a:pt x="0" y="92"/>
                  </a:cubicBez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6" name="Freeform 507"/>
            <p:cNvSpPr>
              <a:spLocks/>
            </p:cNvSpPr>
            <p:nvPr/>
          </p:nvSpPr>
          <p:spPr bwMode="auto">
            <a:xfrm>
              <a:off x="7470775" y="3686176"/>
              <a:ext cx="549275" cy="525463"/>
            </a:xfrm>
            <a:custGeom>
              <a:avLst/>
              <a:gdLst>
                <a:gd name="T0" fmla="*/ 0 w 922"/>
                <a:gd name="T1" fmla="*/ 92 h 883"/>
                <a:gd name="T2" fmla="*/ 0 w 922"/>
                <a:gd name="T3" fmla="*/ 791 h 883"/>
                <a:gd name="T4" fmla="*/ 461 w 922"/>
                <a:gd name="T5" fmla="*/ 883 h 883"/>
                <a:gd name="T6" fmla="*/ 922 w 922"/>
                <a:gd name="T7" fmla="*/ 791 h 883"/>
                <a:gd name="T8" fmla="*/ 922 w 922"/>
                <a:gd name="T9" fmla="*/ 791 h 883"/>
                <a:gd name="T10" fmla="*/ 922 w 922"/>
                <a:gd name="T11" fmla="*/ 92 h 883"/>
                <a:gd name="T12" fmla="*/ 461 w 922"/>
                <a:gd name="T13" fmla="*/ 0 h 883"/>
                <a:gd name="T14" fmla="*/ 0 w 922"/>
                <a:gd name="T15" fmla="*/ 92 h 8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2" h="883">
                  <a:moveTo>
                    <a:pt x="0" y="92"/>
                  </a:moveTo>
                  <a:lnTo>
                    <a:pt x="0" y="791"/>
                  </a:lnTo>
                  <a:cubicBezTo>
                    <a:pt x="0" y="842"/>
                    <a:pt x="207" y="883"/>
                    <a:pt x="461" y="883"/>
                  </a:cubicBezTo>
                  <a:cubicBezTo>
                    <a:pt x="716" y="883"/>
                    <a:pt x="922" y="842"/>
                    <a:pt x="922" y="791"/>
                  </a:cubicBezTo>
                  <a:cubicBezTo>
                    <a:pt x="922" y="791"/>
                    <a:pt x="922" y="791"/>
                    <a:pt x="922" y="791"/>
                  </a:cubicBezTo>
                  <a:lnTo>
                    <a:pt x="922" y="92"/>
                  </a:lnTo>
                  <a:cubicBezTo>
                    <a:pt x="922" y="41"/>
                    <a:pt x="716" y="0"/>
                    <a:pt x="461" y="0"/>
                  </a:cubicBezTo>
                  <a:cubicBezTo>
                    <a:pt x="207" y="0"/>
                    <a:pt x="0" y="41"/>
                    <a:pt x="0" y="92"/>
                  </a:cubicBez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27" name="Freeform 508"/>
            <p:cNvSpPr>
              <a:spLocks noEditPoints="1"/>
            </p:cNvSpPr>
            <p:nvPr/>
          </p:nvSpPr>
          <p:spPr bwMode="auto">
            <a:xfrm>
              <a:off x="7470775" y="3740151"/>
              <a:ext cx="549275" cy="111125"/>
            </a:xfrm>
            <a:custGeom>
              <a:avLst/>
              <a:gdLst>
                <a:gd name="T0" fmla="*/ 0 w 922"/>
                <a:gd name="T1" fmla="*/ 0 h 185"/>
                <a:gd name="T2" fmla="*/ 461 w 922"/>
                <a:gd name="T3" fmla="*/ 92 h 185"/>
                <a:gd name="T4" fmla="*/ 922 w 922"/>
                <a:gd name="T5" fmla="*/ 0 h 185"/>
                <a:gd name="T6" fmla="*/ 922 w 922"/>
                <a:gd name="T7" fmla="*/ 0 h 185"/>
                <a:gd name="T8" fmla="*/ 0 w 922"/>
                <a:gd name="T9" fmla="*/ 46 h 185"/>
                <a:gd name="T10" fmla="*/ 461 w 922"/>
                <a:gd name="T11" fmla="*/ 138 h 185"/>
                <a:gd name="T12" fmla="*/ 922 w 922"/>
                <a:gd name="T13" fmla="*/ 46 h 185"/>
                <a:gd name="T14" fmla="*/ 922 w 922"/>
                <a:gd name="T15" fmla="*/ 46 h 185"/>
                <a:gd name="T16" fmla="*/ 0 w 922"/>
                <a:gd name="T17" fmla="*/ 92 h 185"/>
                <a:gd name="T18" fmla="*/ 461 w 922"/>
                <a:gd name="T19" fmla="*/ 185 h 185"/>
                <a:gd name="T20" fmla="*/ 922 w 922"/>
                <a:gd name="T21" fmla="*/ 92 h 185"/>
                <a:gd name="T22" fmla="*/ 922 w 922"/>
                <a:gd name="T23" fmla="*/ 92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2" h="185">
                  <a:moveTo>
                    <a:pt x="0" y="0"/>
                  </a:moveTo>
                  <a:cubicBezTo>
                    <a:pt x="0" y="51"/>
                    <a:pt x="207" y="92"/>
                    <a:pt x="461" y="92"/>
                  </a:cubicBezTo>
                  <a:cubicBezTo>
                    <a:pt x="716" y="92"/>
                    <a:pt x="922" y="51"/>
                    <a:pt x="922" y="0"/>
                  </a:cubicBezTo>
                  <a:cubicBezTo>
                    <a:pt x="922" y="0"/>
                    <a:pt x="922" y="0"/>
                    <a:pt x="922" y="0"/>
                  </a:cubicBezTo>
                  <a:moveTo>
                    <a:pt x="0" y="46"/>
                  </a:moveTo>
                  <a:cubicBezTo>
                    <a:pt x="0" y="97"/>
                    <a:pt x="207" y="138"/>
                    <a:pt x="461" y="138"/>
                  </a:cubicBezTo>
                  <a:cubicBezTo>
                    <a:pt x="716" y="138"/>
                    <a:pt x="922" y="97"/>
                    <a:pt x="922" y="46"/>
                  </a:cubicBezTo>
                  <a:cubicBezTo>
                    <a:pt x="922" y="46"/>
                    <a:pt x="922" y="46"/>
                    <a:pt x="922" y="46"/>
                  </a:cubicBezTo>
                  <a:moveTo>
                    <a:pt x="0" y="92"/>
                  </a:moveTo>
                  <a:cubicBezTo>
                    <a:pt x="0" y="143"/>
                    <a:pt x="207" y="185"/>
                    <a:pt x="461" y="185"/>
                  </a:cubicBezTo>
                  <a:cubicBezTo>
                    <a:pt x="716" y="185"/>
                    <a:pt x="922" y="143"/>
                    <a:pt x="922" y="92"/>
                  </a:cubicBezTo>
                  <a:cubicBezTo>
                    <a:pt x="922" y="92"/>
                    <a:pt x="922" y="92"/>
                    <a:pt x="922" y="92"/>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28" name="Rectangle 509"/>
            <p:cNvSpPr>
              <a:spLocks noChangeArrowheads="1"/>
            </p:cNvSpPr>
            <p:nvPr/>
          </p:nvSpPr>
          <p:spPr bwMode="auto">
            <a:xfrm>
              <a:off x="7508875" y="3970338"/>
              <a:ext cx="5715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MAC PIBs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9" name="Freeform 510"/>
            <p:cNvSpPr>
              <a:spLocks/>
            </p:cNvSpPr>
            <p:nvPr/>
          </p:nvSpPr>
          <p:spPr bwMode="auto">
            <a:xfrm>
              <a:off x="7470775" y="5080001"/>
              <a:ext cx="549275" cy="503238"/>
            </a:xfrm>
            <a:custGeom>
              <a:avLst/>
              <a:gdLst>
                <a:gd name="T0" fmla="*/ 0 w 922"/>
                <a:gd name="T1" fmla="*/ 93 h 845"/>
                <a:gd name="T2" fmla="*/ 0 w 922"/>
                <a:gd name="T3" fmla="*/ 753 h 845"/>
                <a:gd name="T4" fmla="*/ 461 w 922"/>
                <a:gd name="T5" fmla="*/ 845 h 845"/>
                <a:gd name="T6" fmla="*/ 922 w 922"/>
                <a:gd name="T7" fmla="*/ 753 h 845"/>
                <a:gd name="T8" fmla="*/ 922 w 922"/>
                <a:gd name="T9" fmla="*/ 753 h 845"/>
                <a:gd name="T10" fmla="*/ 922 w 922"/>
                <a:gd name="T11" fmla="*/ 93 h 845"/>
                <a:gd name="T12" fmla="*/ 461 w 922"/>
                <a:gd name="T13" fmla="*/ 0 h 845"/>
                <a:gd name="T14" fmla="*/ 0 w 922"/>
                <a:gd name="T15" fmla="*/ 93 h 8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2" h="845">
                  <a:moveTo>
                    <a:pt x="0" y="93"/>
                  </a:moveTo>
                  <a:lnTo>
                    <a:pt x="0" y="753"/>
                  </a:lnTo>
                  <a:cubicBezTo>
                    <a:pt x="0" y="804"/>
                    <a:pt x="207" y="845"/>
                    <a:pt x="461" y="845"/>
                  </a:cubicBezTo>
                  <a:cubicBezTo>
                    <a:pt x="716" y="845"/>
                    <a:pt x="922" y="804"/>
                    <a:pt x="922" y="753"/>
                  </a:cubicBezTo>
                  <a:cubicBezTo>
                    <a:pt x="922" y="753"/>
                    <a:pt x="922" y="753"/>
                    <a:pt x="922" y="753"/>
                  </a:cubicBezTo>
                  <a:lnTo>
                    <a:pt x="922" y="93"/>
                  </a:lnTo>
                  <a:cubicBezTo>
                    <a:pt x="922" y="42"/>
                    <a:pt x="716" y="0"/>
                    <a:pt x="461" y="0"/>
                  </a:cubicBezTo>
                  <a:cubicBezTo>
                    <a:pt x="207" y="0"/>
                    <a:pt x="0" y="42"/>
                    <a:pt x="0" y="93"/>
                  </a:cubicBez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 name="Freeform 511"/>
            <p:cNvSpPr>
              <a:spLocks/>
            </p:cNvSpPr>
            <p:nvPr/>
          </p:nvSpPr>
          <p:spPr bwMode="auto">
            <a:xfrm>
              <a:off x="7470775" y="5080001"/>
              <a:ext cx="549275" cy="503238"/>
            </a:xfrm>
            <a:custGeom>
              <a:avLst/>
              <a:gdLst>
                <a:gd name="T0" fmla="*/ 0 w 922"/>
                <a:gd name="T1" fmla="*/ 93 h 845"/>
                <a:gd name="T2" fmla="*/ 0 w 922"/>
                <a:gd name="T3" fmla="*/ 753 h 845"/>
                <a:gd name="T4" fmla="*/ 461 w 922"/>
                <a:gd name="T5" fmla="*/ 845 h 845"/>
                <a:gd name="T6" fmla="*/ 922 w 922"/>
                <a:gd name="T7" fmla="*/ 753 h 845"/>
                <a:gd name="T8" fmla="*/ 922 w 922"/>
                <a:gd name="T9" fmla="*/ 753 h 845"/>
                <a:gd name="T10" fmla="*/ 922 w 922"/>
                <a:gd name="T11" fmla="*/ 93 h 845"/>
                <a:gd name="T12" fmla="*/ 461 w 922"/>
                <a:gd name="T13" fmla="*/ 0 h 845"/>
                <a:gd name="T14" fmla="*/ 0 w 922"/>
                <a:gd name="T15" fmla="*/ 93 h 8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2" h="845">
                  <a:moveTo>
                    <a:pt x="0" y="93"/>
                  </a:moveTo>
                  <a:lnTo>
                    <a:pt x="0" y="753"/>
                  </a:lnTo>
                  <a:cubicBezTo>
                    <a:pt x="0" y="804"/>
                    <a:pt x="207" y="845"/>
                    <a:pt x="461" y="845"/>
                  </a:cubicBezTo>
                  <a:cubicBezTo>
                    <a:pt x="716" y="845"/>
                    <a:pt x="922" y="804"/>
                    <a:pt x="922" y="753"/>
                  </a:cubicBezTo>
                  <a:cubicBezTo>
                    <a:pt x="922" y="753"/>
                    <a:pt x="922" y="753"/>
                    <a:pt x="922" y="753"/>
                  </a:cubicBezTo>
                  <a:lnTo>
                    <a:pt x="922" y="93"/>
                  </a:lnTo>
                  <a:cubicBezTo>
                    <a:pt x="922" y="42"/>
                    <a:pt x="716" y="0"/>
                    <a:pt x="461" y="0"/>
                  </a:cubicBezTo>
                  <a:cubicBezTo>
                    <a:pt x="207" y="0"/>
                    <a:pt x="0" y="42"/>
                    <a:pt x="0" y="93"/>
                  </a:cubicBez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31" name="Freeform 512"/>
            <p:cNvSpPr>
              <a:spLocks noEditPoints="1"/>
            </p:cNvSpPr>
            <p:nvPr/>
          </p:nvSpPr>
          <p:spPr bwMode="auto">
            <a:xfrm>
              <a:off x="7470775" y="5135563"/>
              <a:ext cx="549275" cy="109538"/>
            </a:xfrm>
            <a:custGeom>
              <a:avLst/>
              <a:gdLst>
                <a:gd name="T0" fmla="*/ 0 w 922"/>
                <a:gd name="T1" fmla="*/ 0 h 184"/>
                <a:gd name="T2" fmla="*/ 461 w 922"/>
                <a:gd name="T3" fmla="*/ 92 h 184"/>
                <a:gd name="T4" fmla="*/ 922 w 922"/>
                <a:gd name="T5" fmla="*/ 0 h 184"/>
                <a:gd name="T6" fmla="*/ 922 w 922"/>
                <a:gd name="T7" fmla="*/ 0 h 184"/>
                <a:gd name="T8" fmla="*/ 0 w 922"/>
                <a:gd name="T9" fmla="*/ 46 h 184"/>
                <a:gd name="T10" fmla="*/ 461 w 922"/>
                <a:gd name="T11" fmla="*/ 138 h 184"/>
                <a:gd name="T12" fmla="*/ 922 w 922"/>
                <a:gd name="T13" fmla="*/ 46 h 184"/>
                <a:gd name="T14" fmla="*/ 922 w 922"/>
                <a:gd name="T15" fmla="*/ 46 h 184"/>
                <a:gd name="T16" fmla="*/ 0 w 922"/>
                <a:gd name="T17" fmla="*/ 92 h 184"/>
                <a:gd name="T18" fmla="*/ 461 w 922"/>
                <a:gd name="T19" fmla="*/ 184 h 184"/>
                <a:gd name="T20" fmla="*/ 922 w 922"/>
                <a:gd name="T21" fmla="*/ 92 h 184"/>
                <a:gd name="T22" fmla="*/ 922 w 922"/>
                <a:gd name="T23" fmla="*/ 92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2" h="184">
                  <a:moveTo>
                    <a:pt x="0" y="0"/>
                  </a:moveTo>
                  <a:cubicBezTo>
                    <a:pt x="0" y="51"/>
                    <a:pt x="207" y="92"/>
                    <a:pt x="461" y="92"/>
                  </a:cubicBezTo>
                  <a:cubicBezTo>
                    <a:pt x="716" y="92"/>
                    <a:pt x="922" y="51"/>
                    <a:pt x="922" y="0"/>
                  </a:cubicBezTo>
                  <a:cubicBezTo>
                    <a:pt x="922" y="0"/>
                    <a:pt x="922" y="0"/>
                    <a:pt x="922" y="0"/>
                  </a:cubicBezTo>
                  <a:moveTo>
                    <a:pt x="0" y="46"/>
                  </a:moveTo>
                  <a:cubicBezTo>
                    <a:pt x="0" y="97"/>
                    <a:pt x="207" y="138"/>
                    <a:pt x="461" y="138"/>
                  </a:cubicBezTo>
                  <a:cubicBezTo>
                    <a:pt x="716" y="138"/>
                    <a:pt x="922" y="97"/>
                    <a:pt x="922" y="46"/>
                  </a:cubicBezTo>
                  <a:cubicBezTo>
                    <a:pt x="922" y="46"/>
                    <a:pt x="922" y="46"/>
                    <a:pt x="922" y="46"/>
                  </a:cubicBezTo>
                  <a:moveTo>
                    <a:pt x="0" y="92"/>
                  </a:moveTo>
                  <a:cubicBezTo>
                    <a:pt x="0" y="143"/>
                    <a:pt x="207" y="184"/>
                    <a:pt x="461" y="184"/>
                  </a:cubicBezTo>
                  <a:cubicBezTo>
                    <a:pt x="716" y="184"/>
                    <a:pt x="922" y="143"/>
                    <a:pt x="922" y="92"/>
                  </a:cubicBezTo>
                  <a:cubicBezTo>
                    <a:pt x="922" y="92"/>
                    <a:pt x="922" y="92"/>
                    <a:pt x="922" y="92"/>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32" name="Rectangle 513"/>
            <p:cNvSpPr>
              <a:spLocks noChangeArrowheads="1"/>
            </p:cNvSpPr>
            <p:nvPr/>
          </p:nvSpPr>
          <p:spPr bwMode="auto">
            <a:xfrm>
              <a:off x="7518400" y="5351463"/>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PHY PIBs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3" name="Rectangle 514"/>
            <p:cNvSpPr>
              <a:spLocks noChangeArrowheads="1"/>
            </p:cNvSpPr>
            <p:nvPr/>
          </p:nvSpPr>
          <p:spPr bwMode="auto">
            <a:xfrm>
              <a:off x="5551488" y="2006601"/>
              <a:ext cx="685800" cy="83026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4" name="Rectangle 515"/>
            <p:cNvSpPr>
              <a:spLocks noChangeArrowheads="1"/>
            </p:cNvSpPr>
            <p:nvPr/>
          </p:nvSpPr>
          <p:spPr bwMode="auto">
            <a:xfrm>
              <a:off x="5551488" y="2006601"/>
              <a:ext cx="685800" cy="83026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35" name="Rectangle 516"/>
            <p:cNvSpPr>
              <a:spLocks noChangeArrowheads="1"/>
            </p:cNvSpPr>
            <p:nvPr/>
          </p:nvSpPr>
          <p:spPr bwMode="auto">
            <a:xfrm>
              <a:off x="5594350" y="2170113"/>
              <a:ext cx="2857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EPD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6" name="Rectangle 517"/>
            <p:cNvSpPr>
              <a:spLocks noChangeArrowheads="1"/>
            </p:cNvSpPr>
            <p:nvPr/>
          </p:nvSpPr>
          <p:spPr bwMode="auto">
            <a:xfrm>
              <a:off x="5803900" y="2170113"/>
              <a:ext cx="1143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7" name="Rectangle 518"/>
            <p:cNvSpPr>
              <a:spLocks noChangeArrowheads="1"/>
            </p:cNvSpPr>
            <p:nvPr/>
          </p:nvSpPr>
          <p:spPr bwMode="auto">
            <a:xfrm>
              <a:off x="5861050" y="2170113"/>
              <a:ext cx="1143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8" name="Rectangle 519"/>
            <p:cNvSpPr>
              <a:spLocks noChangeArrowheads="1"/>
            </p:cNvSpPr>
            <p:nvPr/>
          </p:nvSpPr>
          <p:spPr bwMode="auto">
            <a:xfrm>
              <a:off x="5918200" y="2170113"/>
              <a:ext cx="1047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x</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9" name="Rectangle 520"/>
            <p:cNvSpPr>
              <a:spLocks noChangeArrowheads="1"/>
            </p:cNvSpPr>
            <p:nvPr/>
          </p:nvSpPr>
          <p:spPr bwMode="auto">
            <a:xfrm>
              <a:off x="5965825" y="2170113"/>
              <a:ext cx="3048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1381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0" name="Rectangle 521"/>
            <p:cNvSpPr>
              <a:spLocks noChangeArrowheads="1"/>
            </p:cNvSpPr>
            <p:nvPr/>
          </p:nvSpPr>
          <p:spPr bwMode="auto">
            <a:xfrm>
              <a:off x="5727700" y="2293938"/>
              <a:ext cx="4476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Vendor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1" name="Rectangle 522"/>
            <p:cNvSpPr>
              <a:spLocks noChangeArrowheads="1"/>
            </p:cNvSpPr>
            <p:nvPr/>
          </p:nvSpPr>
          <p:spPr bwMode="auto">
            <a:xfrm>
              <a:off x="5718175" y="2417763"/>
              <a:ext cx="4476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Specific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2" name="Rectangle 523"/>
            <p:cNvSpPr>
              <a:spLocks noChangeArrowheads="1"/>
            </p:cNvSpPr>
            <p:nvPr/>
          </p:nvSpPr>
          <p:spPr bwMode="auto">
            <a:xfrm>
              <a:off x="5670550" y="2541588"/>
              <a:ext cx="857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3" name="Rectangle 524"/>
            <p:cNvSpPr>
              <a:spLocks noChangeArrowheads="1"/>
            </p:cNvSpPr>
            <p:nvPr/>
          </p:nvSpPr>
          <p:spPr bwMode="auto">
            <a:xfrm>
              <a:off x="5708650" y="2541588"/>
              <a:ext cx="4762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4" name="Rectangle 525"/>
            <p:cNvSpPr>
              <a:spLocks noChangeArrowheads="1"/>
            </p:cNvSpPr>
            <p:nvPr/>
          </p:nvSpPr>
          <p:spPr bwMode="auto">
            <a:xfrm>
              <a:off x="6080125" y="2541588"/>
              <a:ext cx="857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5" name="Freeform 526"/>
            <p:cNvSpPr>
              <a:spLocks/>
            </p:cNvSpPr>
            <p:nvPr/>
          </p:nvSpPr>
          <p:spPr bwMode="auto">
            <a:xfrm>
              <a:off x="5619750" y="1952626"/>
              <a:ext cx="503238" cy="106363"/>
            </a:xfrm>
            <a:custGeom>
              <a:avLst/>
              <a:gdLst>
                <a:gd name="T0" fmla="*/ 756 w 845"/>
                <a:gd name="T1" fmla="*/ 178 h 178"/>
                <a:gd name="T2" fmla="*/ 845 w 845"/>
                <a:gd name="T3" fmla="*/ 89 h 178"/>
                <a:gd name="T4" fmla="*/ 756 w 845"/>
                <a:gd name="T5" fmla="*/ 0 h 178"/>
                <a:gd name="T6" fmla="*/ 756 w 845"/>
                <a:gd name="T7" fmla="*/ 0 h 178"/>
                <a:gd name="T8" fmla="*/ 89 w 845"/>
                <a:gd name="T9" fmla="*/ 0 h 178"/>
                <a:gd name="T10" fmla="*/ 0 w 845"/>
                <a:gd name="T11" fmla="*/ 89 h 178"/>
                <a:gd name="T12" fmla="*/ 89 w 845"/>
                <a:gd name="T13" fmla="*/ 178 h 178"/>
                <a:gd name="T14" fmla="*/ 756 w 845"/>
                <a:gd name="T15" fmla="*/ 178 h 1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5" h="178">
                  <a:moveTo>
                    <a:pt x="756" y="178"/>
                  </a:moveTo>
                  <a:cubicBezTo>
                    <a:pt x="805" y="178"/>
                    <a:pt x="845" y="139"/>
                    <a:pt x="845" y="89"/>
                  </a:cubicBezTo>
                  <a:cubicBezTo>
                    <a:pt x="845" y="40"/>
                    <a:pt x="805" y="0"/>
                    <a:pt x="756" y="0"/>
                  </a:cubicBezTo>
                  <a:lnTo>
                    <a:pt x="756" y="0"/>
                  </a:lnTo>
                  <a:lnTo>
                    <a:pt x="89" y="0"/>
                  </a:lnTo>
                  <a:cubicBezTo>
                    <a:pt x="40" y="0"/>
                    <a:pt x="0" y="40"/>
                    <a:pt x="0" y="89"/>
                  </a:cubicBezTo>
                  <a:cubicBezTo>
                    <a:pt x="0" y="139"/>
                    <a:pt x="40" y="178"/>
                    <a:pt x="89" y="178"/>
                  </a:cubicBezTo>
                  <a:lnTo>
                    <a:pt x="756" y="178"/>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6" name="Freeform 527"/>
            <p:cNvSpPr>
              <a:spLocks/>
            </p:cNvSpPr>
            <p:nvPr/>
          </p:nvSpPr>
          <p:spPr bwMode="auto">
            <a:xfrm>
              <a:off x="5619750" y="1952626"/>
              <a:ext cx="503238" cy="106363"/>
            </a:xfrm>
            <a:custGeom>
              <a:avLst/>
              <a:gdLst>
                <a:gd name="T0" fmla="*/ 756 w 845"/>
                <a:gd name="T1" fmla="*/ 178 h 178"/>
                <a:gd name="T2" fmla="*/ 845 w 845"/>
                <a:gd name="T3" fmla="*/ 89 h 178"/>
                <a:gd name="T4" fmla="*/ 756 w 845"/>
                <a:gd name="T5" fmla="*/ 0 h 178"/>
                <a:gd name="T6" fmla="*/ 756 w 845"/>
                <a:gd name="T7" fmla="*/ 0 h 178"/>
                <a:gd name="T8" fmla="*/ 89 w 845"/>
                <a:gd name="T9" fmla="*/ 0 h 178"/>
                <a:gd name="T10" fmla="*/ 0 w 845"/>
                <a:gd name="T11" fmla="*/ 89 h 178"/>
                <a:gd name="T12" fmla="*/ 89 w 845"/>
                <a:gd name="T13" fmla="*/ 178 h 178"/>
                <a:gd name="T14" fmla="*/ 756 w 845"/>
                <a:gd name="T15" fmla="*/ 178 h 1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5" h="178">
                  <a:moveTo>
                    <a:pt x="756" y="178"/>
                  </a:moveTo>
                  <a:cubicBezTo>
                    <a:pt x="805" y="178"/>
                    <a:pt x="845" y="139"/>
                    <a:pt x="845" y="89"/>
                  </a:cubicBezTo>
                  <a:cubicBezTo>
                    <a:pt x="845" y="40"/>
                    <a:pt x="805" y="0"/>
                    <a:pt x="756" y="0"/>
                  </a:cubicBezTo>
                  <a:lnTo>
                    <a:pt x="756" y="0"/>
                  </a:lnTo>
                  <a:lnTo>
                    <a:pt x="89" y="0"/>
                  </a:lnTo>
                  <a:cubicBezTo>
                    <a:pt x="40" y="0"/>
                    <a:pt x="0" y="40"/>
                    <a:pt x="0" y="89"/>
                  </a:cubicBezTo>
                  <a:cubicBezTo>
                    <a:pt x="0" y="139"/>
                    <a:pt x="40" y="178"/>
                    <a:pt x="89" y="178"/>
                  </a:cubicBezTo>
                  <a:lnTo>
                    <a:pt x="756" y="178"/>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47" name="Rectangle 528"/>
            <p:cNvSpPr>
              <a:spLocks noChangeArrowheads="1"/>
            </p:cNvSpPr>
            <p:nvPr/>
          </p:nvSpPr>
          <p:spPr bwMode="auto">
            <a:xfrm>
              <a:off x="5727700" y="1951038"/>
              <a:ext cx="1428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VS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8" name="Rectangle 529"/>
            <p:cNvSpPr>
              <a:spLocks noChangeArrowheads="1"/>
            </p:cNvSpPr>
            <p:nvPr/>
          </p:nvSpPr>
          <p:spPr bwMode="auto">
            <a:xfrm>
              <a:off x="5832475" y="1951038"/>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9" name="Rectangle 530"/>
            <p:cNvSpPr>
              <a:spLocks noChangeArrowheads="1"/>
            </p:cNvSpPr>
            <p:nvPr/>
          </p:nvSpPr>
          <p:spPr bwMode="auto">
            <a:xfrm>
              <a:off x="5861050" y="1951038"/>
              <a:ext cx="1905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0" name="Freeform 531"/>
            <p:cNvSpPr>
              <a:spLocks/>
            </p:cNvSpPr>
            <p:nvPr/>
          </p:nvSpPr>
          <p:spPr bwMode="auto">
            <a:xfrm>
              <a:off x="5597525" y="2776538"/>
              <a:ext cx="544513" cy="109538"/>
            </a:xfrm>
            <a:custGeom>
              <a:avLst/>
              <a:gdLst>
                <a:gd name="T0" fmla="*/ 822 w 914"/>
                <a:gd name="T1" fmla="*/ 184 h 184"/>
                <a:gd name="T2" fmla="*/ 914 w 914"/>
                <a:gd name="T3" fmla="*/ 92 h 184"/>
                <a:gd name="T4" fmla="*/ 822 w 914"/>
                <a:gd name="T5" fmla="*/ 0 h 184"/>
                <a:gd name="T6" fmla="*/ 91 w 914"/>
                <a:gd name="T7" fmla="*/ 0 h 184"/>
                <a:gd name="T8" fmla="*/ 0 w 914"/>
                <a:gd name="T9" fmla="*/ 92 h 184"/>
                <a:gd name="T10" fmla="*/ 91 w 914"/>
                <a:gd name="T11" fmla="*/ 184 h 184"/>
                <a:gd name="T12" fmla="*/ 822 w 914"/>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914" h="184">
                  <a:moveTo>
                    <a:pt x="822" y="184"/>
                  </a:moveTo>
                  <a:cubicBezTo>
                    <a:pt x="872" y="184"/>
                    <a:pt x="914" y="143"/>
                    <a:pt x="914" y="92"/>
                  </a:cubicBezTo>
                  <a:cubicBezTo>
                    <a:pt x="914" y="42"/>
                    <a:pt x="872" y="0"/>
                    <a:pt x="822" y="0"/>
                  </a:cubicBezTo>
                  <a:lnTo>
                    <a:pt x="91" y="0"/>
                  </a:lnTo>
                  <a:cubicBezTo>
                    <a:pt x="41" y="0"/>
                    <a:pt x="0" y="42"/>
                    <a:pt x="0" y="92"/>
                  </a:cubicBezTo>
                  <a:cubicBezTo>
                    <a:pt x="0" y="143"/>
                    <a:pt x="41" y="184"/>
                    <a:pt x="91" y="184"/>
                  </a:cubicBezTo>
                  <a:lnTo>
                    <a:pt x="822" y="184"/>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1" name="Freeform 532"/>
            <p:cNvSpPr>
              <a:spLocks/>
            </p:cNvSpPr>
            <p:nvPr/>
          </p:nvSpPr>
          <p:spPr bwMode="auto">
            <a:xfrm>
              <a:off x="5597525" y="2776538"/>
              <a:ext cx="544513" cy="109538"/>
            </a:xfrm>
            <a:custGeom>
              <a:avLst/>
              <a:gdLst>
                <a:gd name="T0" fmla="*/ 822 w 914"/>
                <a:gd name="T1" fmla="*/ 184 h 184"/>
                <a:gd name="T2" fmla="*/ 914 w 914"/>
                <a:gd name="T3" fmla="*/ 92 h 184"/>
                <a:gd name="T4" fmla="*/ 822 w 914"/>
                <a:gd name="T5" fmla="*/ 0 h 184"/>
                <a:gd name="T6" fmla="*/ 91 w 914"/>
                <a:gd name="T7" fmla="*/ 0 h 184"/>
                <a:gd name="T8" fmla="*/ 0 w 914"/>
                <a:gd name="T9" fmla="*/ 92 h 184"/>
                <a:gd name="T10" fmla="*/ 91 w 914"/>
                <a:gd name="T11" fmla="*/ 184 h 184"/>
                <a:gd name="T12" fmla="*/ 822 w 914"/>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914" h="184">
                  <a:moveTo>
                    <a:pt x="822" y="184"/>
                  </a:moveTo>
                  <a:cubicBezTo>
                    <a:pt x="872" y="184"/>
                    <a:pt x="914" y="143"/>
                    <a:pt x="914" y="92"/>
                  </a:cubicBezTo>
                  <a:cubicBezTo>
                    <a:pt x="914" y="42"/>
                    <a:pt x="872" y="0"/>
                    <a:pt x="822" y="0"/>
                  </a:cubicBezTo>
                  <a:lnTo>
                    <a:pt x="91" y="0"/>
                  </a:lnTo>
                  <a:cubicBezTo>
                    <a:pt x="41" y="0"/>
                    <a:pt x="0" y="42"/>
                    <a:pt x="0" y="92"/>
                  </a:cubicBezTo>
                  <a:cubicBezTo>
                    <a:pt x="0" y="143"/>
                    <a:pt x="41" y="184"/>
                    <a:pt x="91" y="184"/>
                  </a:cubicBezTo>
                  <a:lnTo>
                    <a:pt x="822" y="184"/>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2" name="Rectangle 533"/>
            <p:cNvSpPr>
              <a:spLocks noChangeArrowheads="1"/>
            </p:cNvSpPr>
            <p:nvPr/>
          </p:nvSpPr>
          <p:spPr bwMode="auto">
            <a:xfrm>
              <a:off x="5727700" y="2779713"/>
              <a:ext cx="1428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VS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3" name="Rectangle 534"/>
            <p:cNvSpPr>
              <a:spLocks noChangeArrowheads="1"/>
            </p:cNvSpPr>
            <p:nvPr/>
          </p:nvSpPr>
          <p:spPr bwMode="auto">
            <a:xfrm>
              <a:off x="5832475" y="2779713"/>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4" name="Rectangle 535"/>
            <p:cNvSpPr>
              <a:spLocks noChangeArrowheads="1"/>
            </p:cNvSpPr>
            <p:nvPr/>
          </p:nvSpPr>
          <p:spPr bwMode="auto">
            <a:xfrm>
              <a:off x="5851525" y="2779713"/>
              <a:ext cx="1905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5" name="Rectangle 536"/>
            <p:cNvSpPr>
              <a:spLocks noChangeArrowheads="1"/>
            </p:cNvSpPr>
            <p:nvPr/>
          </p:nvSpPr>
          <p:spPr bwMode="auto">
            <a:xfrm>
              <a:off x="2579688" y="2005013"/>
              <a:ext cx="731838" cy="83502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6" name="Rectangle 537"/>
            <p:cNvSpPr>
              <a:spLocks noChangeArrowheads="1"/>
            </p:cNvSpPr>
            <p:nvPr/>
          </p:nvSpPr>
          <p:spPr bwMode="auto">
            <a:xfrm>
              <a:off x="2579688" y="2005013"/>
              <a:ext cx="731838" cy="835025"/>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7" name="Rectangle 538"/>
            <p:cNvSpPr>
              <a:spLocks noChangeArrowheads="1"/>
            </p:cNvSpPr>
            <p:nvPr/>
          </p:nvSpPr>
          <p:spPr bwMode="auto">
            <a:xfrm>
              <a:off x="2632075" y="2112963"/>
              <a:ext cx="7905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Management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8" name="Rectangle 539"/>
            <p:cNvSpPr>
              <a:spLocks noChangeArrowheads="1"/>
            </p:cNvSpPr>
            <p:nvPr/>
          </p:nvSpPr>
          <p:spPr bwMode="auto">
            <a:xfrm>
              <a:off x="2708275" y="2236788"/>
              <a:ext cx="5810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Protocols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9" name="Rectangle 540"/>
            <p:cNvSpPr>
              <a:spLocks noChangeArrowheads="1"/>
            </p:cNvSpPr>
            <p:nvPr/>
          </p:nvSpPr>
          <p:spPr bwMode="auto">
            <a:xfrm>
              <a:off x="2651125" y="2360613"/>
              <a:ext cx="952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0" name="Rectangle 541"/>
            <p:cNvSpPr>
              <a:spLocks noChangeArrowheads="1"/>
            </p:cNvSpPr>
            <p:nvPr/>
          </p:nvSpPr>
          <p:spPr bwMode="auto">
            <a:xfrm>
              <a:off x="2689225" y="2360613"/>
              <a:ext cx="6381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1" u="none" strike="noStrike" cap="none" normalizeH="0" baseline="0" dirty="0" smtClean="0">
                  <a:ln>
                    <a:noFill/>
                  </a:ln>
                  <a:solidFill>
                    <a:srgbClr val="000000"/>
                  </a:solidFill>
                  <a:effectLst/>
                  <a:latin typeface="Arial" pitchFamily="34" charset="0"/>
                  <a:cs typeface="Arial" pitchFamily="34" charset="0"/>
                </a:rPr>
                <a:t>Mandatory</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61" name="Rectangle 542"/>
            <p:cNvSpPr>
              <a:spLocks noChangeArrowheads="1"/>
            </p:cNvSpPr>
            <p:nvPr/>
          </p:nvSpPr>
          <p:spPr bwMode="auto">
            <a:xfrm>
              <a:off x="3203575" y="2360613"/>
              <a:ext cx="952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2" name="Freeform 543"/>
            <p:cNvSpPr>
              <a:spLocks/>
            </p:cNvSpPr>
            <p:nvPr/>
          </p:nvSpPr>
          <p:spPr bwMode="auto">
            <a:xfrm>
              <a:off x="2740025" y="1944688"/>
              <a:ext cx="525463" cy="117475"/>
            </a:xfrm>
            <a:custGeom>
              <a:avLst/>
              <a:gdLst>
                <a:gd name="T0" fmla="*/ 783 w 883"/>
                <a:gd name="T1" fmla="*/ 200 h 200"/>
                <a:gd name="T2" fmla="*/ 883 w 883"/>
                <a:gd name="T3" fmla="*/ 100 h 200"/>
                <a:gd name="T4" fmla="*/ 783 w 883"/>
                <a:gd name="T5" fmla="*/ 0 h 200"/>
                <a:gd name="T6" fmla="*/ 99 w 883"/>
                <a:gd name="T7" fmla="*/ 0 h 200"/>
                <a:gd name="T8" fmla="*/ 0 w 883"/>
                <a:gd name="T9" fmla="*/ 100 h 200"/>
                <a:gd name="T10" fmla="*/ 99 w 883"/>
                <a:gd name="T11" fmla="*/ 200 h 200"/>
                <a:gd name="T12" fmla="*/ 783 w 883"/>
                <a:gd name="T13" fmla="*/ 200 h 200"/>
              </a:gdLst>
              <a:ahLst/>
              <a:cxnLst>
                <a:cxn ang="0">
                  <a:pos x="T0" y="T1"/>
                </a:cxn>
                <a:cxn ang="0">
                  <a:pos x="T2" y="T3"/>
                </a:cxn>
                <a:cxn ang="0">
                  <a:pos x="T4" y="T5"/>
                </a:cxn>
                <a:cxn ang="0">
                  <a:pos x="T6" y="T7"/>
                </a:cxn>
                <a:cxn ang="0">
                  <a:pos x="T8" y="T9"/>
                </a:cxn>
                <a:cxn ang="0">
                  <a:pos x="T10" y="T11"/>
                </a:cxn>
                <a:cxn ang="0">
                  <a:pos x="T12" y="T13"/>
                </a:cxn>
              </a:cxnLst>
              <a:rect l="0" t="0" r="r" b="b"/>
              <a:pathLst>
                <a:path w="883" h="200">
                  <a:moveTo>
                    <a:pt x="783" y="200"/>
                  </a:moveTo>
                  <a:cubicBezTo>
                    <a:pt x="838" y="200"/>
                    <a:pt x="883" y="155"/>
                    <a:pt x="883" y="100"/>
                  </a:cubicBezTo>
                  <a:cubicBezTo>
                    <a:pt x="883" y="45"/>
                    <a:pt x="838" y="0"/>
                    <a:pt x="783" y="0"/>
                  </a:cubicBezTo>
                  <a:lnTo>
                    <a:pt x="99" y="0"/>
                  </a:lnTo>
                  <a:cubicBezTo>
                    <a:pt x="44" y="0"/>
                    <a:pt x="0" y="45"/>
                    <a:pt x="0" y="100"/>
                  </a:cubicBezTo>
                  <a:cubicBezTo>
                    <a:pt x="0" y="155"/>
                    <a:pt x="44" y="200"/>
                    <a:pt x="99" y="200"/>
                  </a:cubicBezTo>
                  <a:lnTo>
                    <a:pt x="783" y="200"/>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63" name="Freeform 544"/>
            <p:cNvSpPr>
              <a:spLocks/>
            </p:cNvSpPr>
            <p:nvPr/>
          </p:nvSpPr>
          <p:spPr bwMode="auto">
            <a:xfrm>
              <a:off x="2740025" y="1943101"/>
              <a:ext cx="525463" cy="119063"/>
            </a:xfrm>
            <a:custGeom>
              <a:avLst/>
              <a:gdLst>
                <a:gd name="T0" fmla="*/ 783 w 883"/>
                <a:gd name="T1" fmla="*/ 200 h 200"/>
                <a:gd name="T2" fmla="*/ 883 w 883"/>
                <a:gd name="T3" fmla="*/ 100 h 200"/>
                <a:gd name="T4" fmla="*/ 783 w 883"/>
                <a:gd name="T5" fmla="*/ 0 h 200"/>
                <a:gd name="T6" fmla="*/ 99 w 883"/>
                <a:gd name="T7" fmla="*/ 0 h 200"/>
                <a:gd name="T8" fmla="*/ 0 w 883"/>
                <a:gd name="T9" fmla="*/ 100 h 200"/>
                <a:gd name="T10" fmla="*/ 99 w 883"/>
                <a:gd name="T11" fmla="*/ 200 h 200"/>
                <a:gd name="T12" fmla="*/ 783 w 883"/>
                <a:gd name="T13" fmla="*/ 200 h 200"/>
              </a:gdLst>
              <a:ahLst/>
              <a:cxnLst>
                <a:cxn ang="0">
                  <a:pos x="T0" y="T1"/>
                </a:cxn>
                <a:cxn ang="0">
                  <a:pos x="T2" y="T3"/>
                </a:cxn>
                <a:cxn ang="0">
                  <a:pos x="T4" y="T5"/>
                </a:cxn>
                <a:cxn ang="0">
                  <a:pos x="T6" y="T7"/>
                </a:cxn>
                <a:cxn ang="0">
                  <a:pos x="T8" y="T9"/>
                </a:cxn>
                <a:cxn ang="0">
                  <a:pos x="T10" y="T11"/>
                </a:cxn>
                <a:cxn ang="0">
                  <a:pos x="T12" y="T13"/>
                </a:cxn>
              </a:cxnLst>
              <a:rect l="0" t="0" r="r" b="b"/>
              <a:pathLst>
                <a:path w="883" h="200">
                  <a:moveTo>
                    <a:pt x="783" y="200"/>
                  </a:moveTo>
                  <a:cubicBezTo>
                    <a:pt x="838" y="200"/>
                    <a:pt x="883" y="155"/>
                    <a:pt x="883" y="100"/>
                  </a:cubicBezTo>
                  <a:cubicBezTo>
                    <a:pt x="883" y="45"/>
                    <a:pt x="838" y="0"/>
                    <a:pt x="783" y="0"/>
                  </a:cubicBezTo>
                  <a:lnTo>
                    <a:pt x="99" y="0"/>
                  </a:lnTo>
                  <a:cubicBezTo>
                    <a:pt x="44" y="0"/>
                    <a:pt x="0" y="45"/>
                    <a:pt x="0" y="100"/>
                  </a:cubicBezTo>
                  <a:cubicBezTo>
                    <a:pt x="0" y="155"/>
                    <a:pt x="44" y="200"/>
                    <a:pt x="99" y="200"/>
                  </a:cubicBezTo>
                  <a:lnTo>
                    <a:pt x="783" y="20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4" name="Rectangle 545"/>
            <p:cNvSpPr>
              <a:spLocks noChangeArrowheads="1"/>
            </p:cNvSpPr>
            <p:nvPr/>
          </p:nvSpPr>
          <p:spPr bwMode="auto">
            <a:xfrm>
              <a:off x="2822575" y="1951038"/>
              <a:ext cx="2095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MPM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5" name="Rectangle 546"/>
            <p:cNvSpPr>
              <a:spLocks noChangeArrowheads="1"/>
            </p:cNvSpPr>
            <p:nvPr/>
          </p:nvSpPr>
          <p:spPr bwMode="auto">
            <a:xfrm>
              <a:off x="3003550" y="1951038"/>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6" name="Rectangle 547"/>
            <p:cNvSpPr>
              <a:spLocks noChangeArrowheads="1"/>
            </p:cNvSpPr>
            <p:nvPr/>
          </p:nvSpPr>
          <p:spPr bwMode="auto">
            <a:xfrm>
              <a:off x="3032125" y="1951038"/>
              <a:ext cx="1905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7" name="Freeform 548"/>
            <p:cNvSpPr>
              <a:spLocks/>
            </p:cNvSpPr>
            <p:nvPr/>
          </p:nvSpPr>
          <p:spPr bwMode="auto">
            <a:xfrm>
              <a:off x="2740025" y="2794001"/>
              <a:ext cx="525463" cy="109538"/>
            </a:xfrm>
            <a:custGeom>
              <a:avLst/>
              <a:gdLst>
                <a:gd name="T0" fmla="*/ 791 w 883"/>
                <a:gd name="T1" fmla="*/ 185 h 185"/>
                <a:gd name="T2" fmla="*/ 883 w 883"/>
                <a:gd name="T3" fmla="*/ 93 h 185"/>
                <a:gd name="T4" fmla="*/ 791 w 883"/>
                <a:gd name="T5" fmla="*/ 0 h 185"/>
                <a:gd name="T6" fmla="*/ 791 w 883"/>
                <a:gd name="T7" fmla="*/ 0 h 185"/>
                <a:gd name="T8" fmla="*/ 92 w 883"/>
                <a:gd name="T9" fmla="*/ 0 h 185"/>
                <a:gd name="T10" fmla="*/ 0 w 883"/>
                <a:gd name="T11" fmla="*/ 93 h 185"/>
                <a:gd name="T12" fmla="*/ 92 w 883"/>
                <a:gd name="T13" fmla="*/ 185 h 185"/>
                <a:gd name="T14" fmla="*/ 791 w 883"/>
                <a:gd name="T15" fmla="*/ 185 h 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3" h="185">
                  <a:moveTo>
                    <a:pt x="791" y="185"/>
                  </a:moveTo>
                  <a:cubicBezTo>
                    <a:pt x="842" y="185"/>
                    <a:pt x="883" y="143"/>
                    <a:pt x="883" y="93"/>
                  </a:cubicBezTo>
                  <a:cubicBezTo>
                    <a:pt x="883" y="42"/>
                    <a:pt x="842" y="0"/>
                    <a:pt x="791" y="0"/>
                  </a:cubicBezTo>
                  <a:lnTo>
                    <a:pt x="791" y="0"/>
                  </a:lnTo>
                  <a:lnTo>
                    <a:pt x="92" y="0"/>
                  </a:lnTo>
                  <a:cubicBezTo>
                    <a:pt x="41" y="0"/>
                    <a:pt x="0" y="42"/>
                    <a:pt x="0" y="93"/>
                  </a:cubicBezTo>
                  <a:cubicBezTo>
                    <a:pt x="0" y="143"/>
                    <a:pt x="41" y="185"/>
                    <a:pt x="92" y="185"/>
                  </a:cubicBezTo>
                  <a:lnTo>
                    <a:pt x="791" y="185"/>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68" name="Freeform 549"/>
            <p:cNvSpPr>
              <a:spLocks/>
            </p:cNvSpPr>
            <p:nvPr/>
          </p:nvSpPr>
          <p:spPr bwMode="auto">
            <a:xfrm>
              <a:off x="2740025" y="2794001"/>
              <a:ext cx="525463" cy="109538"/>
            </a:xfrm>
            <a:custGeom>
              <a:avLst/>
              <a:gdLst>
                <a:gd name="T0" fmla="*/ 791 w 883"/>
                <a:gd name="T1" fmla="*/ 185 h 185"/>
                <a:gd name="T2" fmla="*/ 883 w 883"/>
                <a:gd name="T3" fmla="*/ 93 h 185"/>
                <a:gd name="T4" fmla="*/ 791 w 883"/>
                <a:gd name="T5" fmla="*/ 0 h 185"/>
                <a:gd name="T6" fmla="*/ 791 w 883"/>
                <a:gd name="T7" fmla="*/ 0 h 185"/>
                <a:gd name="T8" fmla="*/ 92 w 883"/>
                <a:gd name="T9" fmla="*/ 0 h 185"/>
                <a:gd name="T10" fmla="*/ 0 w 883"/>
                <a:gd name="T11" fmla="*/ 93 h 185"/>
                <a:gd name="T12" fmla="*/ 92 w 883"/>
                <a:gd name="T13" fmla="*/ 185 h 185"/>
                <a:gd name="T14" fmla="*/ 791 w 883"/>
                <a:gd name="T15" fmla="*/ 185 h 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3" h="185">
                  <a:moveTo>
                    <a:pt x="791" y="185"/>
                  </a:moveTo>
                  <a:cubicBezTo>
                    <a:pt x="842" y="185"/>
                    <a:pt x="883" y="143"/>
                    <a:pt x="883" y="93"/>
                  </a:cubicBezTo>
                  <a:cubicBezTo>
                    <a:pt x="883" y="42"/>
                    <a:pt x="842" y="0"/>
                    <a:pt x="791" y="0"/>
                  </a:cubicBezTo>
                  <a:lnTo>
                    <a:pt x="791" y="0"/>
                  </a:lnTo>
                  <a:lnTo>
                    <a:pt x="92" y="0"/>
                  </a:lnTo>
                  <a:cubicBezTo>
                    <a:pt x="41" y="0"/>
                    <a:pt x="0" y="42"/>
                    <a:pt x="0" y="93"/>
                  </a:cubicBezTo>
                  <a:cubicBezTo>
                    <a:pt x="0" y="143"/>
                    <a:pt x="41" y="185"/>
                    <a:pt x="92" y="185"/>
                  </a:cubicBezTo>
                  <a:lnTo>
                    <a:pt x="791" y="185"/>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9" name="Rectangle 550"/>
            <p:cNvSpPr>
              <a:spLocks noChangeArrowheads="1"/>
            </p:cNvSpPr>
            <p:nvPr/>
          </p:nvSpPr>
          <p:spPr bwMode="auto">
            <a:xfrm>
              <a:off x="2822575" y="2798763"/>
              <a:ext cx="2095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MPM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0" name="Rectangle 551"/>
            <p:cNvSpPr>
              <a:spLocks noChangeArrowheads="1"/>
            </p:cNvSpPr>
            <p:nvPr/>
          </p:nvSpPr>
          <p:spPr bwMode="auto">
            <a:xfrm>
              <a:off x="3003550" y="2798763"/>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1" name="Rectangle 552"/>
            <p:cNvSpPr>
              <a:spLocks noChangeArrowheads="1"/>
            </p:cNvSpPr>
            <p:nvPr/>
          </p:nvSpPr>
          <p:spPr bwMode="auto">
            <a:xfrm>
              <a:off x="3032125" y="2798763"/>
              <a:ext cx="1905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2" name="Freeform 553"/>
            <p:cNvSpPr>
              <a:spLocks/>
            </p:cNvSpPr>
            <p:nvPr/>
          </p:nvSpPr>
          <p:spPr bwMode="auto">
            <a:xfrm>
              <a:off x="2819400" y="2490788"/>
              <a:ext cx="342900" cy="257175"/>
            </a:xfrm>
            <a:custGeom>
              <a:avLst/>
              <a:gdLst>
                <a:gd name="T0" fmla="*/ 0 w 576"/>
                <a:gd name="T1" fmla="*/ 57 h 432"/>
                <a:gd name="T2" fmla="*/ 0 w 576"/>
                <a:gd name="T3" fmla="*/ 374 h 432"/>
                <a:gd name="T4" fmla="*/ 288 w 576"/>
                <a:gd name="T5" fmla="*/ 432 h 432"/>
                <a:gd name="T6" fmla="*/ 576 w 576"/>
                <a:gd name="T7" fmla="*/ 374 h 432"/>
                <a:gd name="T8" fmla="*/ 576 w 576"/>
                <a:gd name="T9" fmla="*/ 374 h 432"/>
                <a:gd name="T10" fmla="*/ 576 w 576"/>
                <a:gd name="T11" fmla="*/ 57 h 432"/>
                <a:gd name="T12" fmla="*/ 288 w 576"/>
                <a:gd name="T13" fmla="*/ 0 h 432"/>
                <a:gd name="T14" fmla="*/ 0 w 576"/>
                <a:gd name="T15" fmla="*/ 57 h 4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6" h="432">
                  <a:moveTo>
                    <a:pt x="0" y="57"/>
                  </a:moveTo>
                  <a:lnTo>
                    <a:pt x="0" y="374"/>
                  </a:lnTo>
                  <a:cubicBezTo>
                    <a:pt x="0" y="406"/>
                    <a:pt x="129" y="432"/>
                    <a:pt x="288" y="432"/>
                  </a:cubicBezTo>
                  <a:cubicBezTo>
                    <a:pt x="447" y="432"/>
                    <a:pt x="576" y="406"/>
                    <a:pt x="576" y="374"/>
                  </a:cubicBezTo>
                  <a:cubicBezTo>
                    <a:pt x="576" y="374"/>
                    <a:pt x="576" y="374"/>
                    <a:pt x="576" y="374"/>
                  </a:cubicBezTo>
                  <a:lnTo>
                    <a:pt x="576" y="57"/>
                  </a:lnTo>
                  <a:cubicBezTo>
                    <a:pt x="576" y="25"/>
                    <a:pt x="447" y="0"/>
                    <a:pt x="288" y="0"/>
                  </a:cubicBezTo>
                  <a:cubicBezTo>
                    <a:pt x="129" y="0"/>
                    <a:pt x="0" y="25"/>
                    <a:pt x="0" y="57"/>
                  </a:cubicBez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3" name="Freeform 554"/>
            <p:cNvSpPr>
              <a:spLocks/>
            </p:cNvSpPr>
            <p:nvPr/>
          </p:nvSpPr>
          <p:spPr bwMode="auto">
            <a:xfrm>
              <a:off x="2819400" y="2490788"/>
              <a:ext cx="342900" cy="257175"/>
            </a:xfrm>
            <a:custGeom>
              <a:avLst/>
              <a:gdLst>
                <a:gd name="T0" fmla="*/ 0 w 576"/>
                <a:gd name="T1" fmla="*/ 57 h 432"/>
                <a:gd name="T2" fmla="*/ 0 w 576"/>
                <a:gd name="T3" fmla="*/ 374 h 432"/>
                <a:gd name="T4" fmla="*/ 288 w 576"/>
                <a:gd name="T5" fmla="*/ 432 h 432"/>
                <a:gd name="T6" fmla="*/ 576 w 576"/>
                <a:gd name="T7" fmla="*/ 374 h 432"/>
                <a:gd name="T8" fmla="*/ 576 w 576"/>
                <a:gd name="T9" fmla="*/ 374 h 432"/>
                <a:gd name="T10" fmla="*/ 576 w 576"/>
                <a:gd name="T11" fmla="*/ 57 h 432"/>
                <a:gd name="T12" fmla="*/ 288 w 576"/>
                <a:gd name="T13" fmla="*/ 0 h 432"/>
                <a:gd name="T14" fmla="*/ 0 w 576"/>
                <a:gd name="T15" fmla="*/ 57 h 4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6" h="432">
                  <a:moveTo>
                    <a:pt x="0" y="57"/>
                  </a:moveTo>
                  <a:lnTo>
                    <a:pt x="0" y="374"/>
                  </a:lnTo>
                  <a:cubicBezTo>
                    <a:pt x="0" y="406"/>
                    <a:pt x="129" y="432"/>
                    <a:pt x="288" y="432"/>
                  </a:cubicBezTo>
                  <a:cubicBezTo>
                    <a:pt x="447" y="432"/>
                    <a:pt x="576" y="406"/>
                    <a:pt x="576" y="374"/>
                  </a:cubicBezTo>
                  <a:cubicBezTo>
                    <a:pt x="576" y="374"/>
                    <a:pt x="576" y="374"/>
                    <a:pt x="576" y="374"/>
                  </a:cubicBezTo>
                  <a:lnTo>
                    <a:pt x="576" y="57"/>
                  </a:lnTo>
                  <a:cubicBezTo>
                    <a:pt x="576" y="25"/>
                    <a:pt x="447" y="0"/>
                    <a:pt x="288" y="0"/>
                  </a:cubicBezTo>
                  <a:cubicBezTo>
                    <a:pt x="129" y="0"/>
                    <a:pt x="0" y="25"/>
                    <a:pt x="0" y="57"/>
                  </a:cubicBez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4" name="Freeform 555"/>
            <p:cNvSpPr>
              <a:spLocks noEditPoints="1"/>
            </p:cNvSpPr>
            <p:nvPr/>
          </p:nvSpPr>
          <p:spPr bwMode="auto">
            <a:xfrm>
              <a:off x="2819400" y="2525713"/>
              <a:ext cx="342900" cy="68263"/>
            </a:xfrm>
            <a:custGeom>
              <a:avLst/>
              <a:gdLst>
                <a:gd name="T0" fmla="*/ 0 w 576"/>
                <a:gd name="T1" fmla="*/ 0 h 115"/>
                <a:gd name="T2" fmla="*/ 288 w 576"/>
                <a:gd name="T3" fmla="*/ 58 h 115"/>
                <a:gd name="T4" fmla="*/ 576 w 576"/>
                <a:gd name="T5" fmla="*/ 0 h 115"/>
                <a:gd name="T6" fmla="*/ 576 w 576"/>
                <a:gd name="T7" fmla="*/ 0 h 115"/>
                <a:gd name="T8" fmla="*/ 0 w 576"/>
                <a:gd name="T9" fmla="*/ 29 h 115"/>
                <a:gd name="T10" fmla="*/ 288 w 576"/>
                <a:gd name="T11" fmla="*/ 87 h 115"/>
                <a:gd name="T12" fmla="*/ 576 w 576"/>
                <a:gd name="T13" fmla="*/ 29 h 115"/>
                <a:gd name="T14" fmla="*/ 576 w 576"/>
                <a:gd name="T15" fmla="*/ 29 h 115"/>
                <a:gd name="T16" fmla="*/ 0 w 576"/>
                <a:gd name="T17" fmla="*/ 58 h 115"/>
                <a:gd name="T18" fmla="*/ 288 w 576"/>
                <a:gd name="T19" fmla="*/ 115 h 115"/>
                <a:gd name="T20" fmla="*/ 576 w 576"/>
                <a:gd name="T21" fmla="*/ 58 h 115"/>
                <a:gd name="T22" fmla="*/ 576 w 576"/>
                <a:gd name="T23" fmla="*/ 58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76" h="115">
                  <a:moveTo>
                    <a:pt x="0" y="0"/>
                  </a:moveTo>
                  <a:cubicBezTo>
                    <a:pt x="0" y="32"/>
                    <a:pt x="129" y="58"/>
                    <a:pt x="288" y="58"/>
                  </a:cubicBezTo>
                  <a:cubicBezTo>
                    <a:pt x="447" y="58"/>
                    <a:pt x="576" y="32"/>
                    <a:pt x="576" y="0"/>
                  </a:cubicBezTo>
                  <a:cubicBezTo>
                    <a:pt x="576" y="0"/>
                    <a:pt x="576" y="0"/>
                    <a:pt x="576" y="0"/>
                  </a:cubicBezTo>
                  <a:moveTo>
                    <a:pt x="0" y="29"/>
                  </a:moveTo>
                  <a:cubicBezTo>
                    <a:pt x="0" y="61"/>
                    <a:pt x="129" y="87"/>
                    <a:pt x="288" y="87"/>
                  </a:cubicBezTo>
                  <a:cubicBezTo>
                    <a:pt x="447" y="87"/>
                    <a:pt x="576" y="61"/>
                    <a:pt x="576" y="29"/>
                  </a:cubicBezTo>
                  <a:cubicBezTo>
                    <a:pt x="576" y="29"/>
                    <a:pt x="576" y="29"/>
                    <a:pt x="576" y="29"/>
                  </a:cubicBezTo>
                  <a:moveTo>
                    <a:pt x="0" y="58"/>
                  </a:moveTo>
                  <a:cubicBezTo>
                    <a:pt x="0" y="90"/>
                    <a:pt x="129" y="115"/>
                    <a:pt x="288" y="115"/>
                  </a:cubicBezTo>
                  <a:cubicBezTo>
                    <a:pt x="447" y="115"/>
                    <a:pt x="576" y="90"/>
                    <a:pt x="576" y="58"/>
                  </a:cubicBezTo>
                  <a:cubicBezTo>
                    <a:pt x="576" y="58"/>
                    <a:pt x="576" y="58"/>
                    <a:pt x="576" y="58"/>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5" name="Rectangle 556"/>
            <p:cNvSpPr>
              <a:spLocks noChangeArrowheads="1"/>
            </p:cNvSpPr>
            <p:nvPr/>
          </p:nvSpPr>
          <p:spPr bwMode="auto">
            <a:xfrm>
              <a:off x="2898775" y="2570163"/>
              <a:ext cx="2476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Mgmt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6" name="Rectangle 557"/>
            <p:cNvSpPr>
              <a:spLocks noChangeArrowheads="1"/>
            </p:cNvSpPr>
            <p:nvPr/>
          </p:nvSpPr>
          <p:spPr bwMode="auto">
            <a:xfrm>
              <a:off x="2927350" y="2665413"/>
              <a:ext cx="1714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MIB</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7" name="Rectangle 558"/>
            <p:cNvSpPr>
              <a:spLocks noChangeArrowheads="1"/>
            </p:cNvSpPr>
            <p:nvPr/>
          </p:nvSpPr>
          <p:spPr bwMode="auto">
            <a:xfrm>
              <a:off x="4892675" y="2005013"/>
              <a:ext cx="658813" cy="83502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8" name="Rectangle 559"/>
            <p:cNvSpPr>
              <a:spLocks noChangeArrowheads="1"/>
            </p:cNvSpPr>
            <p:nvPr/>
          </p:nvSpPr>
          <p:spPr bwMode="auto">
            <a:xfrm>
              <a:off x="4892675" y="2005013"/>
              <a:ext cx="658813" cy="835025"/>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9" name="Rectangle 560"/>
            <p:cNvSpPr>
              <a:spLocks noChangeArrowheads="1"/>
            </p:cNvSpPr>
            <p:nvPr/>
          </p:nvSpPr>
          <p:spPr bwMode="auto">
            <a:xfrm>
              <a:off x="5127625" y="2293938"/>
              <a:ext cx="1143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0" name="Rectangle 561"/>
            <p:cNvSpPr>
              <a:spLocks noChangeArrowheads="1"/>
            </p:cNvSpPr>
            <p:nvPr/>
          </p:nvSpPr>
          <p:spPr bwMode="auto">
            <a:xfrm>
              <a:off x="5175250" y="2293938"/>
              <a:ext cx="2381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top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1" name="Rectangle 562"/>
            <p:cNvSpPr>
              <a:spLocks noChangeArrowheads="1"/>
            </p:cNvSpPr>
            <p:nvPr/>
          </p:nvSpPr>
          <p:spPr bwMode="auto">
            <a:xfrm>
              <a:off x="4994275" y="2417763"/>
              <a:ext cx="857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2" name="Rectangle 563"/>
            <p:cNvSpPr>
              <a:spLocks noChangeArrowheads="1"/>
            </p:cNvSpPr>
            <p:nvPr/>
          </p:nvSpPr>
          <p:spPr bwMode="auto">
            <a:xfrm>
              <a:off x="5032375" y="2417763"/>
              <a:ext cx="4762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3" name="Rectangle 564"/>
            <p:cNvSpPr>
              <a:spLocks noChangeArrowheads="1"/>
            </p:cNvSpPr>
            <p:nvPr/>
          </p:nvSpPr>
          <p:spPr bwMode="auto">
            <a:xfrm>
              <a:off x="5413375" y="2417763"/>
              <a:ext cx="857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4" name="Freeform 565"/>
            <p:cNvSpPr>
              <a:spLocks/>
            </p:cNvSpPr>
            <p:nvPr/>
          </p:nvSpPr>
          <p:spPr bwMode="auto">
            <a:xfrm>
              <a:off x="5002213" y="1951038"/>
              <a:ext cx="503238" cy="131763"/>
            </a:xfrm>
            <a:custGeom>
              <a:avLst/>
              <a:gdLst>
                <a:gd name="T0" fmla="*/ 734 w 845"/>
                <a:gd name="T1" fmla="*/ 221 h 221"/>
                <a:gd name="T2" fmla="*/ 845 w 845"/>
                <a:gd name="T3" fmla="*/ 111 h 221"/>
                <a:gd name="T4" fmla="*/ 734 w 845"/>
                <a:gd name="T5" fmla="*/ 0 h 221"/>
                <a:gd name="T6" fmla="*/ 111 w 845"/>
                <a:gd name="T7" fmla="*/ 0 h 221"/>
                <a:gd name="T8" fmla="*/ 0 w 845"/>
                <a:gd name="T9" fmla="*/ 111 h 221"/>
                <a:gd name="T10" fmla="*/ 111 w 845"/>
                <a:gd name="T11" fmla="*/ 221 h 221"/>
                <a:gd name="T12" fmla="*/ 734 w 845"/>
                <a:gd name="T13" fmla="*/ 221 h 221"/>
              </a:gdLst>
              <a:ahLst/>
              <a:cxnLst>
                <a:cxn ang="0">
                  <a:pos x="T0" y="T1"/>
                </a:cxn>
                <a:cxn ang="0">
                  <a:pos x="T2" y="T3"/>
                </a:cxn>
                <a:cxn ang="0">
                  <a:pos x="T4" y="T5"/>
                </a:cxn>
                <a:cxn ang="0">
                  <a:pos x="T6" y="T7"/>
                </a:cxn>
                <a:cxn ang="0">
                  <a:pos x="T8" y="T9"/>
                </a:cxn>
                <a:cxn ang="0">
                  <a:pos x="T10" y="T11"/>
                </a:cxn>
                <a:cxn ang="0">
                  <a:pos x="T12" y="T13"/>
                </a:cxn>
              </a:cxnLst>
              <a:rect l="0" t="0" r="r" b="b"/>
              <a:pathLst>
                <a:path w="845" h="221">
                  <a:moveTo>
                    <a:pt x="734" y="221"/>
                  </a:moveTo>
                  <a:cubicBezTo>
                    <a:pt x="796" y="221"/>
                    <a:pt x="845" y="172"/>
                    <a:pt x="845" y="111"/>
                  </a:cubicBezTo>
                  <a:cubicBezTo>
                    <a:pt x="845" y="50"/>
                    <a:pt x="796" y="0"/>
                    <a:pt x="734" y="0"/>
                  </a:cubicBezTo>
                  <a:lnTo>
                    <a:pt x="111" y="0"/>
                  </a:lnTo>
                  <a:cubicBezTo>
                    <a:pt x="50" y="0"/>
                    <a:pt x="0" y="50"/>
                    <a:pt x="0" y="111"/>
                  </a:cubicBezTo>
                  <a:cubicBezTo>
                    <a:pt x="0" y="172"/>
                    <a:pt x="50" y="221"/>
                    <a:pt x="111" y="221"/>
                  </a:cubicBezTo>
                  <a:lnTo>
                    <a:pt x="734" y="221"/>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5" name="Freeform 566"/>
            <p:cNvSpPr>
              <a:spLocks/>
            </p:cNvSpPr>
            <p:nvPr/>
          </p:nvSpPr>
          <p:spPr bwMode="auto">
            <a:xfrm>
              <a:off x="5002213" y="1951038"/>
              <a:ext cx="503238" cy="131763"/>
            </a:xfrm>
            <a:custGeom>
              <a:avLst/>
              <a:gdLst>
                <a:gd name="T0" fmla="*/ 734 w 845"/>
                <a:gd name="T1" fmla="*/ 221 h 221"/>
                <a:gd name="T2" fmla="*/ 845 w 845"/>
                <a:gd name="T3" fmla="*/ 111 h 221"/>
                <a:gd name="T4" fmla="*/ 734 w 845"/>
                <a:gd name="T5" fmla="*/ 0 h 221"/>
                <a:gd name="T6" fmla="*/ 111 w 845"/>
                <a:gd name="T7" fmla="*/ 0 h 221"/>
                <a:gd name="T8" fmla="*/ 0 w 845"/>
                <a:gd name="T9" fmla="*/ 111 h 221"/>
                <a:gd name="T10" fmla="*/ 111 w 845"/>
                <a:gd name="T11" fmla="*/ 221 h 221"/>
                <a:gd name="T12" fmla="*/ 734 w 845"/>
                <a:gd name="T13" fmla="*/ 221 h 221"/>
              </a:gdLst>
              <a:ahLst/>
              <a:cxnLst>
                <a:cxn ang="0">
                  <a:pos x="T0" y="T1"/>
                </a:cxn>
                <a:cxn ang="0">
                  <a:pos x="T2" y="T3"/>
                </a:cxn>
                <a:cxn ang="0">
                  <a:pos x="T4" y="T5"/>
                </a:cxn>
                <a:cxn ang="0">
                  <a:pos x="T6" y="T7"/>
                </a:cxn>
                <a:cxn ang="0">
                  <a:pos x="T8" y="T9"/>
                </a:cxn>
                <a:cxn ang="0">
                  <a:pos x="T10" y="T11"/>
                </a:cxn>
                <a:cxn ang="0">
                  <a:pos x="T12" y="T13"/>
                </a:cxn>
              </a:cxnLst>
              <a:rect l="0" t="0" r="r" b="b"/>
              <a:pathLst>
                <a:path w="845" h="221">
                  <a:moveTo>
                    <a:pt x="734" y="221"/>
                  </a:moveTo>
                  <a:cubicBezTo>
                    <a:pt x="796" y="221"/>
                    <a:pt x="845" y="172"/>
                    <a:pt x="845" y="111"/>
                  </a:cubicBezTo>
                  <a:cubicBezTo>
                    <a:pt x="845" y="50"/>
                    <a:pt x="796" y="0"/>
                    <a:pt x="734" y="0"/>
                  </a:cubicBezTo>
                  <a:lnTo>
                    <a:pt x="111" y="0"/>
                  </a:lnTo>
                  <a:cubicBezTo>
                    <a:pt x="50" y="0"/>
                    <a:pt x="0" y="50"/>
                    <a:pt x="0" y="111"/>
                  </a:cubicBezTo>
                  <a:cubicBezTo>
                    <a:pt x="0" y="172"/>
                    <a:pt x="50" y="221"/>
                    <a:pt x="111" y="221"/>
                  </a:cubicBezTo>
                  <a:lnTo>
                    <a:pt x="734" y="2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6" name="Rectangle 567"/>
            <p:cNvSpPr>
              <a:spLocks noChangeArrowheads="1"/>
            </p:cNvSpPr>
            <p:nvPr/>
          </p:nvSpPr>
          <p:spPr bwMode="auto">
            <a:xfrm>
              <a:off x="5089525" y="1960563"/>
              <a:ext cx="8572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7" name="Rectangle 568"/>
            <p:cNvSpPr>
              <a:spLocks noChangeArrowheads="1"/>
            </p:cNvSpPr>
            <p:nvPr/>
          </p:nvSpPr>
          <p:spPr bwMode="auto">
            <a:xfrm>
              <a:off x="5137150" y="1960563"/>
              <a:ext cx="1428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top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8" name="Rectangle 569"/>
            <p:cNvSpPr>
              <a:spLocks noChangeArrowheads="1"/>
            </p:cNvSpPr>
            <p:nvPr/>
          </p:nvSpPr>
          <p:spPr bwMode="auto">
            <a:xfrm>
              <a:off x="5241925" y="1960563"/>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9" name="Rectangle 570"/>
            <p:cNvSpPr>
              <a:spLocks noChangeArrowheads="1"/>
            </p:cNvSpPr>
            <p:nvPr/>
          </p:nvSpPr>
          <p:spPr bwMode="auto">
            <a:xfrm>
              <a:off x="5260975" y="1960563"/>
              <a:ext cx="1905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0" name="Freeform 571"/>
            <p:cNvSpPr>
              <a:spLocks/>
            </p:cNvSpPr>
            <p:nvPr/>
          </p:nvSpPr>
          <p:spPr bwMode="auto">
            <a:xfrm>
              <a:off x="4994275" y="2786063"/>
              <a:ext cx="509588" cy="107950"/>
            </a:xfrm>
            <a:custGeom>
              <a:avLst/>
              <a:gdLst>
                <a:gd name="T0" fmla="*/ 765 w 856"/>
                <a:gd name="T1" fmla="*/ 182 h 182"/>
                <a:gd name="T2" fmla="*/ 856 w 856"/>
                <a:gd name="T3" fmla="*/ 91 h 182"/>
                <a:gd name="T4" fmla="*/ 765 w 856"/>
                <a:gd name="T5" fmla="*/ 0 h 182"/>
                <a:gd name="T6" fmla="*/ 765 w 856"/>
                <a:gd name="T7" fmla="*/ 0 h 182"/>
                <a:gd name="T8" fmla="*/ 91 w 856"/>
                <a:gd name="T9" fmla="*/ 0 h 182"/>
                <a:gd name="T10" fmla="*/ 0 w 856"/>
                <a:gd name="T11" fmla="*/ 91 h 182"/>
                <a:gd name="T12" fmla="*/ 91 w 856"/>
                <a:gd name="T13" fmla="*/ 182 h 182"/>
                <a:gd name="T14" fmla="*/ 91 w 856"/>
                <a:gd name="T15" fmla="*/ 182 h 182"/>
                <a:gd name="T16" fmla="*/ 765 w 856"/>
                <a:gd name="T17" fmla="*/ 182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6" h="182">
                  <a:moveTo>
                    <a:pt x="765" y="182"/>
                  </a:moveTo>
                  <a:cubicBezTo>
                    <a:pt x="815" y="182"/>
                    <a:pt x="856" y="142"/>
                    <a:pt x="856" y="91"/>
                  </a:cubicBezTo>
                  <a:cubicBezTo>
                    <a:pt x="856" y="41"/>
                    <a:pt x="815" y="0"/>
                    <a:pt x="765" y="0"/>
                  </a:cubicBezTo>
                  <a:lnTo>
                    <a:pt x="765" y="0"/>
                  </a:lnTo>
                  <a:lnTo>
                    <a:pt x="91" y="0"/>
                  </a:lnTo>
                  <a:cubicBezTo>
                    <a:pt x="41" y="0"/>
                    <a:pt x="0" y="41"/>
                    <a:pt x="0" y="91"/>
                  </a:cubicBezTo>
                  <a:cubicBezTo>
                    <a:pt x="0" y="142"/>
                    <a:pt x="41" y="182"/>
                    <a:pt x="91" y="182"/>
                  </a:cubicBezTo>
                  <a:lnTo>
                    <a:pt x="91" y="182"/>
                  </a:lnTo>
                  <a:lnTo>
                    <a:pt x="765" y="182"/>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1" name="Freeform 572"/>
            <p:cNvSpPr>
              <a:spLocks/>
            </p:cNvSpPr>
            <p:nvPr/>
          </p:nvSpPr>
          <p:spPr bwMode="auto">
            <a:xfrm>
              <a:off x="4994275" y="2786063"/>
              <a:ext cx="509588" cy="107950"/>
            </a:xfrm>
            <a:custGeom>
              <a:avLst/>
              <a:gdLst>
                <a:gd name="T0" fmla="*/ 765 w 856"/>
                <a:gd name="T1" fmla="*/ 182 h 182"/>
                <a:gd name="T2" fmla="*/ 856 w 856"/>
                <a:gd name="T3" fmla="*/ 91 h 182"/>
                <a:gd name="T4" fmla="*/ 765 w 856"/>
                <a:gd name="T5" fmla="*/ 0 h 182"/>
                <a:gd name="T6" fmla="*/ 765 w 856"/>
                <a:gd name="T7" fmla="*/ 0 h 182"/>
                <a:gd name="T8" fmla="*/ 91 w 856"/>
                <a:gd name="T9" fmla="*/ 0 h 182"/>
                <a:gd name="T10" fmla="*/ 0 w 856"/>
                <a:gd name="T11" fmla="*/ 91 h 182"/>
                <a:gd name="T12" fmla="*/ 91 w 856"/>
                <a:gd name="T13" fmla="*/ 182 h 182"/>
                <a:gd name="T14" fmla="*/ 91 w 856"/>
                <a:gd name="T15" fmla="*/ 182 h 182"/>
                <a:gd name="T16" fmla="*/ 765 w 856"/>
                <a:gd name="T17" fmla="*/ 182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6" h="182">
                  <a:moveTo>
                    <a:pt x="765" y="182"/>
                  </a:moveTo>
                  <a:cubicBezTo>
                    <a:pt x="815" y="182"/>
                    <a:pt x="856" y="142"/>
                    <a:pt x="856" y="91"/>
                  </a:cubicBezTo>
                  <a:cubicBezTo>
                    <a:pt x="856" y="41"/>
                    <a:pt x="815" y="0"/>
                    <a:pt x="765" y="0"/>
                  </a:cubicBezTo>
                  <a:lnTo>
                    <a:pt x="765" y="0"/>
                  </a:lnTo>
                  <a:lnTo>
                    <a:pt x="91" y="0"/>
                  </a:lnTo>
                  <a:cubicBezTo>
                    <a:pt x="41" y="0"/>
                    <a:pt x="0" y="41"/>
                    <a:pt x="0" y="91"/>
                  </a:cubicBezTo>
                  <a:cubicBezTo>
                    <a:pt x="0" y="142"/>
                    <a:pt x="41" y="182"/>
                    <a:pt x="91" y="182"/>
                  </a:cubicBezTo>
                  <a:lnTo>
                    <a:pt x="91" y="182"/>
                  </a:lnTo>
                  <a:lnTo>
                    <a:pt x="765" y="182"/>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2" name="Rectangle 573"/>
            <p:cNvSpPr>
              <a:spLocks noChangeArrowheads="1"/>
            </p:cNvSpPr>
            <p:nvPr/>
          </p:nvSpPr>
          <p:spPr bwMode="auto">
            <a:xfrm>
              <a:off x="5089525" y="2789238"/>
              <a:ext cx="8572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3" name="Rectangle 574"/>
            <p:cNvSpPr>
              <a:spLocks noChangeArrowheads="1"/>
            </p:cNvSpPr>
            <p:nvPr/>
          </p:nvSpPr>
          <p:spPr bwMode="auto">
            <a:xfrm>
              <a:off x="5127625" y="2789238"/>
              <a:ext cx="1428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top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4" name="Rectangle 575"/>
            <p:cNvSpPr>
              <a:spLocks noChangeArrowheads="1"/>
            </p:cNvSpPr>
            <p:nvPr/>
          </p:nvSpPr>
          <p:spPr bwMode="auto">
            <a:xfrm>
              <a:off x="5232400" y="2789238"/>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5" name="Rectangle 576"/>
            <p:cNvSpPr>
              <a:spLocks noChangeArrowheads="1"/>
            </p:cNvSpPr>
            <p:nvPr/>
          </p:nvSpPr>
          <p:spPr bwMode="auto">
            <a:xfrm>
              <a:off x="5260975" y="2789238"/>
              <a:ext cx="1905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6" name="Freeform 577"/>
            <p:cNvSpPr>
              <a:spLocks/>
            </p:cNvSpPr>
            <p:nvPr/>
          </p:nvSpPr>
          <p:spPr bwMode="auto">
            <a:xfrm>
              <a:off x="1641475" y="2382838"/>
              <a:ext cx="527050" cy="103188"/>
            </a:xfrm>
            <a:custGeom>
              <a:avLst/>
              <a:gdLst>
                <a:gd name="T0" fmla="*/ 796 w 884"/>
                <a:gd name="T1" fmla="*/ 175 h 175"/>
                <a:gd name="T2" fmla="*/ 884 w 884"/>
                <a:gd name="T3" fmla="*/ 88 h 175"/>
                <a:gd name="T4" fmla="*/ 796 w 884"/>
                <a:gd name="T5" fmla="*/ 0 h 175"/>
                <a:gd name="T6" fmla="*/ 88 w 884"/>
                <a:gd name="T7" fmla="*/ 0 h 175"/>
                <a:gd name="T8" fmla="*/ 0 w 884"/>
                <a:gd name="T9" fmla="*/ 88 h 175"/>
                <a:gd name="T10" fmla="*/ 88 w 884"/>
                <a:gd name="T11" fmla="*/ 175 h 175"/>
                <a:gd name="T12" fmla="*/ 796 w 884"/>
                <a:gd name="T13" fmla="*/ 175 h 175"/>
              </a:gdLst>
              <a:ahLst/>
              <a:cxnLst>
                <a:cxn ang="0">
                  <a:pos x="T0" y="T1"/>
                </a:cxn>
                <a:cxn ang="0">
                  <a:pos x="T2" y="T3"/>
                </a:cxn>
                <a:cxn ang="0">
                  <a:pos x="T4" y="T5"/>
                </a:cxn>
                <a:cxn ang="0">
                  <a:pos x="T6" y="T7"/>
                </a:cxn>
                <a:cxn ang="0">
                  <a:pos x="T8" y="T9"/>
                </a:cxn>
                <a:cxn ang="0">
                  <a:pos x="T10" y="T11"/>
                </a:cxn>
                <a:cxn ang="0">
                  <a:pos x="T12" y="T13"/>
                </a:cxn>
              </a:cxnLst>
              <a:rect l="0" t="0" r="r" b="b"/>
              <a:pathLst>
                <a:path w="884" h="175">
                  <a:moveTo>
                    <a:pt x="796" y="175"/>
                  </a:moveTo>
                  <a:cubicBezTo>
                    <a:pt x="845" y="175"/>
                    <a:pt x="884" y="136"/>
                    <a:pt x="884" y="88"/>
                  </a:cubicBezTo>
                  <a:cubicBezTo>
                    <a:pt x="884" y="39"/>
                    <a:pt x="845" y="0"/>
                    <a:pt x="796" y="0"/>
                  </a:cubicBezTo>
                  <a:lnTo>
                    <a:pt x="88" y="0"/>
                  </a:lnTo>
                  <a:cubicBezTo>
                    <a:pt x="40" y="0"/>
                    <a:pt x="0" y="39"/>
                    <a:pt x="0" y="88"/>
                  </a:cubicBezTo>
                  <a:cubicBezTo>
                    <a:pt x="0" y="136"/>
                    <a:pt x="40" y="175"/>
                    <a:pt x="88" y="175"/>
                  </a:cubicBezTo>
                  <a:lnTo>
                    <a:pt x="796" y="175"/>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7" name="Freeform 578"/>
            <p:cNvSpPr>
              <a:spLocks/>
            </p:cNvSpPr>
            <p:nvPr/>
          </p:nvSpPr>
          <p:spPr bwMode="auto">
            <a:xfrm>
              <a:off x="1641475" y="2382838"/>
              <a:ext cx="527050" cy="103188"/>
            </a:xfrm>
            <a:custGeom>
              <a:avLst/>
              <a:gdLst>
                <a:gd name="T0" fmla="*/ 796 w 884"/>
                <a:gd name="T1" fmla="*/ 175 h 175"/>
                <a:gd name="T2" fmla="*/ 884 w 884"/>
                <a:gd name="T3" fmla="*/ 88 h 175"/>
                <a:gd name="T4" fmla="*/ 796 w 884"/>
                <a:gd name="T5" fmla="*/ 0 h 175"/>
                <a:gd name="T6" fmla="*/ 88 w 884"/>
                <a:gd name="T7" fmla="*/ 0 h 175"/>
                <a:gd name="T8" fmla="*/ 0 w 884"/>
                <a:gd name="T9" fmla="*/ 88 h 175"/>
                <a:gd name="T10" fmla="*/ 88 w 884"/>
                <a:gd name="T11" fmla="*/ 175 h 175"/>
                <a:gd name="T12" fmla="*/ 796 w 884"/>
                <a:gd name="T13" fmla="*/ 175 h 175"/>
              </a:gdLst>
              <a:ahLst/>
              <a:cxnLst>
                <a:cxn ang="0">
                  <a:pos x="T0" y="T1"/>
                </a:cxn>
                <a:cxn ang="0">
                  <a:pos x="T2" y="T3"/>
                </a:cxn>
                <a:cxn ang="0">
                  <a:pos x="T4" y="T5"/>
                </a:cxn>
                <a:cxn ang="0">
                  <a:pos x="T6" y="T7"/>
                </a:cxn>
                <a:cxn ang="0">
                  <a:pos x="T8" y="T9"/>
                </a:cxn>
                <a:cxn ang="0">
                  <a:pos x="T10" y="T11"/>
                </a:cxn>
                <a:cxn ang="0">
                  <a:pos x="T12" y="T13"/>
                </a:cxn>
              </a:cxnLst>
              <a:rect l="0" t="0" r="r" b="b"/>
              <a:pathLst>
                <a:path w="884" h="175">
                  <a:moveTo>
                    <a:pt x="796" y="175"/>
                  </a:moveTo>
                  <a:cubicBezTo>
                    <a:pt x="845" y="175"/>
                    <a:pt x="884" y="136"/>
                    <a:pt x="884" y="88"/>
                  </a:cubicBezTo>
                  <a:cubicBezTo>
                    <a:pt x="884" y="39"/>
                    <a:pt x="845" y="0"/>
                    <a:pt x="796" y="0"/>
                  </a:cubicBezTo>
                  <a:lnTo>
                    <a:pt x="88" y="0"/>
                  </a:lnTo>
                  <a:cubicBezTo>
                    <a:pt x="40" y="0"/>
                    <a:pt x="0" y="39"/>
                    <a:pt x="0" y="88"/>
                  </a:cubicBezTo>
                  <a:cubicBezTo>
                    <a:pt x="0" y="136"/>
                    <a:pt x="40" y="175"/>
                    <a:pt x="88" y="175"/>
                  </a:cubicBezTo>
                  <a:lnTo>
                    <a:pt x="796" y="175"/>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8" name="Rectangle 579"/>
            <p:cNvSpPr>
              <a:spLocks noChangeArrowheads="1"/>
            </p:cNvSpPr>
            <p:nvPr/>
          </p:nvSpPr>
          <p:spPr bwMode="auto">
            <a:xfrm>
              <a:off x="1755775" y="2379663"/>
              <a:ext cx="16192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PtD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9" name="Rectangle 580"/>
            <p:cNvSpPr>
              <a:spLocks noChangeArrowheads="1"/>
            </p:cNvSpPr>
            <p:nvPr/>
          </p:nvSpPr>
          <p:spPr bwMode="auto">
            <a:xfrm>
              <a:off x="1879600" y="2379663"/>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0" name="Rectangle 581"/>
            <p:cNvSpPr>
              <a:spLocks noChangeArrowheads="1"/>
            </p:cNvSpPr>
            <p:nvPr/>
          </p:nvSpPr>
          <p:spPr bwMode="auto">
            <a:xfrm>
              <a:off x="1908175" y="2379663"/>
              <a:ext cx="1905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83" name="角丸四角形 11"/>
            <p:cNvSpPr/>
            <p:nvPr/>
          </p:nvSpPr>
          <p:spPr bwMode="auto">
            <a:xfrm>
              <a:off x="7613650" y="914266"/>
              <a:ext cx="381000" cy="206644"/>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800" dirty="0">
                  <a:latin typeface="Times New Roman" pitchFamily="-109" charset="0"/>
                </a:rPr>
                <a:t>3</a:t>
              </a:r>
              <a:endParaRPr kumimoji="0" lang="ja-JP" altLang="en-US" sz="800" b="0" i="0" u="none" strike="noStrike" cap="none" normalizeH="0" baseline="0" dirty="0">
                <a:ln>
                  <a:noFill/>
                </a:ln>
                <a:solidFill>
                  <a:schemeClr val="tx1"/>
                </a:solidFill>
                <a:effectLst/>
                <a:latin typeface="Times New Roman" pitchFamily="-109" charset="0"/>
              </a:endParaRPr>
            </a:p>
          </p:txBody>
        </p:sp>
        <p:sp>
          <p:nvSpPr>
            <p:cNvPr id="584" name="角丸四角形 10"/>
            <p:cNvSpPr/>
            <p:nvPr/>
          </p:nvSpPr>
          <p:spPr bwMode="auto">
            <a:xfrm>
              <a:off x="7634929" y="1506269"/>
              <a:ext cx="381000" cy="206644"/>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800" dirty="0">
                  <a:latin typeface="Times New Roman" pitchFamily="-109" charset="0"/>
                </a:rPr>
                <a:t>2</a:t>
              </a:r>
              <a:endParaRPr kumimoji="0" lang="ja-JP" altLang="en-US" sz="800" b="0" i="0" u="none" strike="noStrike" cap="none" normalizeH="0" baseline="0" dirty="0">
                <a:ln>
                  <a:noFill/>
                </a:ln>
                <a:solidFill>
                  <a:schemeClr val="tx1"/>
                </a:solidFill>
                <a:effectLst/>
                <a:latin typeface="Times New Roman" pitchFamily="-109" charset="0"/>
              </a:endParaRPr>
            </a:p>
          </p:txBody>
        </p:sp>
        <p:sp>
          <p:nvSpPr>
            <p:cNvPr id="585" name="角丸四角形 7"/>
            <p:cNvSpPr/>
            <p:nvPr/>
          </p:nvSpPr>
          <p:spPr bwMode="auto">
            <a:xfrm>
              <a:off x="7961313" y="2111106"/>
              <a:ext cx="381000" cy="206644"/>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800" b="0" i="0" u="none" strike="noStrike" cap="none" normalizeH="0" baseline="0" dirty="0" smtClean="0">
                  <a:ln>
                    <a:noFill/>
                  </a:ln>
                  <a:solidFill>
                    <a:schemeClr val="tx1"/>
                  </a:solidFill>
                  <a:effectLst/>
                  <a:latin typeface="Times New Roman" pitchFamily="-109" charset="0"/>
                </a:rPr>
                <a:t>1</a:t>
              </a:r>
              <a:endParaRPr kumimoji="0" lang="ja-JP" altLang="en-US" sz="800" b="0" i="0" u="none" strike="noStrike" cap="none" normalizeH="0" baseline="0" dirty="0">
                <a:ln>
                  <a:noFill/>
                </a:ln>
                <a:solidFill>
                  <a:schemeClr val="tx1"/>
                </a:solidFill>
                <a:effectLst/>
                <a:latin typeface="Times New Roman" pitchFamily="-109" charset="0"/>
              </a:endParaRPr>
            </a:p>
          </p:txBody>
        </p:sp>
      </p:grpSp>
    </p:spTree>
    <p:extLst>
      <p:ext uri="{BB962C8B-B14F-4D97-AF65-F5344CB8AC3E}">
        <p14:creationId xmlns:p14="http://schemas.microsoft.com/office/powerpoint/2010/main" val="2874784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L2R functional description </a:t>
            </a:r>
          </a:p>
        </p:txBody>
      </p:sp>
      <p:sp>
        <p:nvSpPr>
          <p:cNvPr id="3" name="Content Placeholder 2"/>
          <p:cNvSpPr>
            <a:spLocks noGrp="1"/>
          </p:cNvSpPr>
          <p:nvPr>
            <p:ph idx="1"/>
          </p:nvPr>
        </p:nvSpPr>
        <p:spPr>
          <a:xfrm>
            <a:off x="685800" y="1676400"/>
            <a:ext cx="7772400" cy="4495800"/>
          </a:xfrm>
        </p:spPr>
        <p:txBody>
          <a:bodyPr/>
          <a:lstStyle/>
          <a:p>
            <a:r>
              <a:rPr lang="en-US" dirty="0" smtClean="0"/>
              <a:t>Designed to handle ~10</a:t>
            </a:r>
            <a:r>
              <a:rPr lang="en-US" baseline="30000" dirty="0" smtClean="0"/>
              <a:t>4</a:t>
            </a:r>
            <a:r>
              <a:rPr lang="en-US" dirty="0" smtClean="0"/>
              <a:t> devices</a:t>
            </a:r>
          </a:p>
          <a:p>
            <a:pPr lvl="1"/>
            <a:r>
              <a:rPr lang="en-US" sz="2400" dirty="0" smtClean="0"/>
              <a:t>topology discovery</a:t>
            </a:r>
          </a:p>
          <a:p>
            <a:pPr lvl="1"/>
            <a:r>
              <a:rPr lang="en-US" sz="2400" dirty="0" smtClean="0"/>
              <a:t>mesh maintenance</a:t>
            </a:r>
          </a:p>
          <a:p>
            <a:pPr lvl="1"/>
            <a:r>
              <a:rPr lang="en-US" sz="2400" dirty="0"/>
              <a:t>data plane forwarding</a:t>
            </a:r>
          </a:p>
          <a:p>
            <a:pPr lvl="1"/>
            <a:r>
              <a:rPr lang="en-US" sz="2400" dirty="0" smtClean="0"/>
              <a:t>address management</a:t>
            </a:r>
          </a:p>
          <a:p>
            <a:pPr lvl="1"/>
            <a:r>
              <a:rPr lang="en-US" sz="2400" dirty="0" smtClean="0"/>
              <a:t>multiple metrics</a:t>
            </a:r>
          </a:p>
          <a:p>
            <a:pPr lvl="1"/>
            <a:r>
              <a:rPr lang="en-US" sz="2400" dirty="0" smtClean="0"/>
              <a:t>more robust routing</a:t>
            </a:r>
          </a:p>
          <a:p>
            <a:r>
              <a:rPr lang="en-US" dirty="0" smtClean="0"/>
              <a:t>DCN </a:t>
            </a:r>
            <a:r>
              <a:rPr lang="en-US" dirty="0"/>
              <a:t>15-17-205-00-0010 has a good description of the overall protocol</a:t>
            </a:r>
          </a:p>
          <a:p>
            <a:endParaRPr lang="en-US" dirty="0"/>
          </a:p>
        </p:txBody>
      </p:sp>
      <p:sp>
        <p:nvSpPr>
          <p:cNvPr id="4" name="Date Placeholder 3"/>
          <p:cNvSpPr>
            <a:spLocks noGrp="1"/>
          </p:cNvSpPr>
          <p:nvPr>
            <p:ph type="dt" sz="half" idx="10"/>
          </p:nvPr>
        </p:nvSpPr>
        <p:spPr/>
        <p:txBody>
          <a:bodyPr/>
          <a:lstStyle/>
          <a:p>
            <a:pPr>
              <a:defRPr/>
            </a:pPr>
            <a:r>
              <a:rPr lang="en-US" altLang="ja-JP" dirty="0" smtClean="0"/>
              <a:t>&lt;May 2019&gt;</a:t>
            </a:r>
            <a:endParaRPr lang="en-US" dirty="0"/>
          </a:p>
        </p:txBody>
      </p:sp>
      <p:sp>
        <p:nvSpPr>
          <p:cNvPr id="5" name="Footer Placeholder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extLst>
      <p:ext uri="{BB962C8B-B14F-4D97-AF65-F5344CB8AC3E}">
        <p14:creationId xmlns:p14="http://schemas.microsoft.com/office/powerpoint/2010/main" val="465221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L2R </a:t>
            </a:r>
            <a:r>
              <a:rPr lang="en-US" dirty="0" smtClean="0"/>
              <a:t>data primitives </a:t>
            </a:r>
            <a:r>
              <a:rPr lang="en-US" dirty="0"/>
              <a:t>required for </a:t>
            </a:r>
            <a:r>
              <a:rPr lang="en-US" dirty="0" smtClean="0"/>
              <a:t>PDE, </a:t>
            </a:r>
            <a:r>
              <a:rPr lang="en-US" dirty="0"/>
              <a:t>MMI </a:t>
            </a:r>
          </a:p>
        </p:txBody>
      </p:sp>
      <p:sp>
        <p:nvSpPr>
          <p:cNvPr id="3" name="Content Placeholder 2"/>
          <p:cNvSpPr>
            <a:spLocks noGrp="1"/>
          </p:cNvSpPr>
          <p:nvPr>
            <p:ph idx="1"/>
          </p:nvPr>
        </p:nvSpPr>
        <p:spPr/>
        <p:txBody>
          <a:bodyPr/>
          <a:lstStyle/>
          <a:p>
            <a:pPr lvl="0">
              <a:spcBef>
                <a:spcPts val="600"/>
              </a:spcBef>
              <a:spcAft>
                <a:spcPts val="0"/>
              </a:spcAft>
              <a:buFont typeface="Symbol"/>
              <a:buChar char=""/>
            </a:pPr>
            <a:r>
              <a:rPr lang="en-US" sz="2800" b="1" dirty="0" smtClean="0">
                <a:latin typeface="Times New Roman"/>
                <a:ea typeface="Times New Roman"/>
              </a:rPr>
              <a:t>L2R </a:t>
            </a:r>
            <a:r>
              <a:rPr lang="en-US" sz="2800" b="1" dirty="0">
                <a:latin typeface="Times New Roman"/>
                <a:ea typeface="Times New Roman"/>
              </a:rPr>
              <a:t>data service</a:t>
            </a:r>
          </a:p>
          <a:p>
            <a:pPr lvl="1">
              <a:spcBef>
                <a:spcPts val="600"/>
              </a:spcBef>
              <a:spcAft>
                <a:spcPts val="0"/>
              </a:spcAft>
              <a:buFont typeface="Courier New"/>
              <a:buChar char="o"/>
            </a:pPr>
            <a:r>
              <a:rPr lang="en-US" sz="1600" dirty="0">
                <a:latin typeface="Times New Roman"/>
                <a:ea typeface="Times New Roman"/>
              </a:rPr>
              <a:t>L2R-DATA.request</a:t>
            </a:r>
          </a:p>
          <a:p>
            <a:pPr lvl="1">
              <a:spcBef>
                <a:spcPts val="600"/>
              </a:spcBef>
              <a:spcAft>
                <a:spcPts val="0"/>
              </a:spcAft>
              <a:buFont typeface="Courier New"/>
              <a:buChar char="o"/>
            </a:pPr>
            <a:r>
              <a:rPr lang="en-US" sz="1600" dirty="0">
                <a:latin typeface="Times New Roman"/>
                <a:ea typeface="Times New Roman"/>
              </a:rPr>
              <a:t>L2R-DATA.confirm</a:t>
            </a:r>
          </a:p>
          <a:p>
            <a:pPr lvl="1">
              <a:spcBef>
                <a:spcPts val="600"/>
              </a:spcBef>
              <a:spcAft>
                <a:spcPts val="0"/>
              </a:spcAft>
              <a:buFont typeface="Courier New"/>
              <a:buChar char="o"/>
            </a:pPr>
            <a:r>
              <a:rPr lang="en-US" sz="1600" dirty="0">
                <a:latin typeface="Times New Roman"/>
                <a:ea typeface="Times New Roman"/>
              </a:rPr>
              <a:t>L2R-DATA.indication</a:t>
            </a:r>
          </a:p>
          <a:p>
            <a:endParaRPr lang="en-US" dirty="0"/>
          </a:p>
        </p:txBody>
      </p:sp>
      <p:sp>
        <p:nvSpPr>
          <p:cNvPr id="4" name="Date Placeholder 3"/>
          <p:cNvSpPr>
            <a:spLocks noGrp="1"/>
          </p:cNvSpPr>
          <p:nvPr>
            <p:ph type="dt" sz="half" idx="10"/>
          </p:nvPr>
        </p:nvSpPr>
        <p:spPr/>
        <p:txBody>
          <a:bodyPr/>
          <a:lstStyle/>
          <a:p>
            <a:pPr>
              <a:defRPr/>
            </a:pPr>
            <a:r>
              <a:rPr lang="en-US" altLang="ja-JP" dirty="0" smtClean="0"/>
              <a:t>&lt;May 2019&gt;</a:t>
            </a:r>
            <a:endParaRPr lang="en-US" dirty="0"/>
          </a:p>
        </p:txBody>
      </p:sp>
      <p:sp>
        <p:nvSpPr>
          <p:cNvPr id="5" name="Footer Placeholder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extLst>
      <p:ext uri="{BB962C8B-B14F-4D97-AF65-F5344CB8AC3E}">
        <p14:creationId xmlns:p14="http://schemas.microsoft.com/office/powerpoint/2010/main" val="2889275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Dispatching a frame for L2R</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dirty="0" smtClean="0"/>
              <a:t>&lt;May 2019&gt;</a:t>
            </a:r>
            <a:endParaRPr lang="en-US" dirty="0"/>
          </a:p>
        </p:txBody>
      </p:sp>
      <p:sp>
        <p:nvSpPr>
          <p:cNvPr id="5" name="フッター プレースホルダー 4"/>
          <p:cNvSpPr>
            <a:spLocks noGrp="1"/>
          </p:cNvSpPr>
          <p:nvPr>
            <p:ph type="ftr" sz="quarter" idx="11"/>
          </p:nvPr>
        </p:nvSpPr>
        <p:spPr>
          <a:xfrm>
            <a:off x="5486400" y="6523038"/>
            <a:ext cx="3124200" cy="184666"/>
          </a:xfrm>
        </p:spPr>
        <p:txBody>
          <a:bodyPr/>
          <a:lstStyle/>
          <a:p>
            <a:pPr>
              <a:defRPr/>
            </a:pPr>
            <a:r>
              <a:rPr lang="en-US" dirty="0" smtClean="0"/>
              <a:t>&lt;Charlie Perkins&gt;, &lt;Futurewei&gt;</a:t>
            </a:r>
            <a:endParaRPr lang="en-US" dirty="0"/>
          </a:p>
        </p:txBody>
      </p:sp>
      <p:sp>
        <p:nvSpPr>
          <p:cNvPr id="6" name="スライド番号プレースホルダー 5"/>
          <p:cNvSpPr>
            <a:spLocks noGrp="1"/>
          </p:cNvSpPr>
          <p:nvPr>
            <p:ph type="sldNum" sz="quarter" idx="12"/>
          </p:nvPr>
        </p:nvSpPr>
        <p:spPr>
          <a:xfrm>
            <a:off x="4344988" y="6523038"/>
            <a:ext cx="530225" cy="182562"/>
          </a:xfrm>
        </p:spPr>
        <p:txBody>
          <a:bodyPr/>
          <a:lstStyle/>
          <a:p>
            <a:pPr>
              <a:defRPr/>
            </a:pPr>
            <a:r>
              <a:rPr lang="en-US" smtClean="0"/>
              <a:t>Slide </a:t>
            </a:r>
            <a:fld id="{7415733E-E371-8944-98C6-8B637C4A033A}" type="slidenum">
              <a:rPr lang="en-US" smtClean="0"/>
              <a:pPr>
                <a:defRPr/>
              </a:pPr>
              <a:t>5</a:t>
            </a:fld>
            <a:endParaRPr lang="en-US"/>
          </a:p>
        </p:txBody>
      </p:sp>
      <p:sp>
        <p:nvSpPr>
          <p:cNvPr id="7" name="正方形/長方形 6"/>
          <p:cNvSpPr/>
          <p:nvPr/>
        </p:nvSpPr>
        <p:spPr bwMode="auto">
          <a:xfrm>
            <a:off x="1219200"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8" name="円/楕円 7"/>
          <p:cNvSpPr/>
          <p:nvPr/>
        </p:nvSpPr>
        <p:spPr bwMode="auto">
          <a:xfrm>
            <a:off x="19050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S</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9" name="円/楕円 8"/>
          <p:cNvSpPr/>
          <p:nvPr/>
        </p:nvSpPr>
        <p:spPr bwMode="auto">
          <a:xfrm>
            <a:off x="2745783" y="260444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09" charset="0"/>
            </a:endParaRPr>
          </a:p>
        </p:txBody>
      </p:sp>
      <p:sp>
        <p:nvSpPr>
          <p:cNvPr id="10" name="円/楕円 9"/>
          <p:cNvSpPr/>
          <p:nvPr/>
        </p:nvSpPr>
        <p:spPr bwMode="auto">
          <a:xfrm>
            <a:off x="2743200" y="182880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1" name="円/楕円 10"/>
          <p:cNvSpPr/>
          <p:nvPr/>
        </p:nvSpPr>
        <p:spPr bwMode="auto">
          <a:xfrm>
            <a:off x="35814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B</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2" name="円/楕円 11"/>
          <p:cNvSpPr/>
          <p:nvPr/>
        </p:nvSpPr>
        <p:spPr bwMode="auto">
          <a:xfrm>
            <a:off x="4572000" y="2133600"/>
            <a:ext cx="304800" cy="30536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D</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4" name="直線コネクタ 13"/>
          <p:cNvCxnSpPr>
            <a:stCxn id="8" idx="7"/>
            <a:endCxn id="10" idx="2"/>
          </p:cNvCxnSpPr>
          <p:nvPr/>
        </p:nvCxnSpPr>
        <p:spPr bwMode="auto">
          <a:xfrm flipV="1">
            <a:off x="2165163"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線コネクタ 15"/>
          <p:cNvCxnSpPr>
            <a:stCxn id="11" idx="3"/>
            <a:endCxn id="9" idx="6"/>
          </p:cNvCxnSpPr>
          <p:nvPr/>
        </p:nvCxnSpPr>
        <p:spPr bwMode="auto">
          <a:xfrm flipH="1">
            <a:off x="3050583" y="2438966"/>
            <a:ext cx="575454" cy="3178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直線コネクタ 19"/>
          <p:cNvCxnSpPr>
            <a:stCxn id="10" idx="6"/>
            <a:endCxn id="11" idx="1"/>
          </p:cNvCxnSpPr>
          <p:nvPr/>
        </p:nvCxnSpPr>
        <p:spPr bwMode="auto">
          <a:xfrm>
            <a:off x="3048000"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a:stCxn id="12" idx="2"/>
            <a:endCxn id="11" idx="6"/>
          </p:cNvCxnSpPr>
          <p:nvPr/>
        </p:nvCxnSpPr>
        <p:spPr bwMode="auto">
          <a:xfrm flipH="1">
            <a:off x="3886200" y="2286283"/>
            <a:ext cx="685800" cy="4492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正方形/長方形 32"/>
          <p:cNvSpPr/>
          <p:nvPr/>
        </p:nvSpPr>
        <p:spPr bwMode="auto">
          <a:xfrm>
            <a:off x="1219200"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4" name="正方形/長方形 33"/>
          <p:cNvSpPr/>
          <p:nvPr/>
        </p:nvSpPr>
        <p:spPr bwMode="auto">
          <a:xfrm>
            <a:off x="1220493"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5" name="正方形/長方形 34"/>
          <p:cNvSpPr/>
          <p:nvPr/>
        </p:nvSpPr>
        <p:spPr bwMode="auto">
          <a:xfrm>
            <a:off x="1219200"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6" name="正方形/長方形 35"/>
          <p:cNvSpPr/>
          <p:nvPr/>
        </p:nvSpPr>
        <p:spPr bwMode="auto">
          <a:xfrm>
            <a:off x="1219201" y="3352800"/>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Protocol X</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8" name="正方形/長方形 37"/>
          <p:cNvSpPr/>
          <p:nvPr/>
        </p:nvSpPr>
        <p:spPr bwMode="auto">
          <a:xfrm>
            <a:off x="1981846"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9" name="正方形/長方形 38"/>
          <p:cNvSpPr/>
          <p:nvPr/>
        </p:nvSpPr>
        <p:spPr bwMode="auto">
          <a:xfrm>
            <a:off x="20574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0" name="正方形/長方形 39"/>
          <p:cNvSpPr/>
          <p:nvPr/>
        </p:nvSpPr>
        <p:spPr bwMode="auto">
          <a:xfrm>
            <a:off x="21336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1" name="正方形/長方形 40"/>
          <p:cNvSpPr/>
          <p:nvPr/>
        </p:nvSpPr>
        <p:spPr bwMode="auto">
          <a:xfrm>
            <a:off x="19050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2" name="正方形/長方形 41"/>
          <p:cNvSpPr/>
          <p:nvPr/>
        </p:nvSpPr>
        <p:spPr bwMode="auto">
          <a:xfrm>
            <a:off x="18288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3" name="正方形/長方形 42"/>
          <p:cNvSpPr/>
          <p:nvPr/>
        </p:nvSpPr>
        <p:spPr bwMode="auto">
          <a:xfrm>
            <a:off x="17526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4" name="正方形/長方形 43"/>
          <p:cNvSpPr/>
          <p:nvPr/>
        </p:nvSpPr>
        <p:spPr bwMode="auto">
          <a:xfrm>
            <a:off x="2371241"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5" name="正方形/長方形 44"/>
          <p:cNvSpPr/>
          <p:nvPr/>
        </p:nvSpPr>
        <p:spPr bwMode="auto">
          <a:xfrm>
            <a:off x="2371241"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6" name="正方形/長方形 45"/>
          <p:cNvSpPr/>
          <p:nvPr/>
        </p:nvSpPr>
        <p:spPr bwMode="auto">
          <a:xfrm>
            <a:off x="2372534"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7" name="正方形/長方形 46"/>
          <p:cNvSpPr/>
          <p:nvPr/>
        </p:nvSpPr>
        <p:spPr bwMode="auto">
          <a:xfrm>
            <a:off x="2371241"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9" name="正方形/長方形 48"/>
          <p:cNvSpPr/>
          <p:nvPr/>
        </p:nvSpPr>
        <p:spPr bwMode="auto">
          <a:xfrm>
            <a:off x="3133887"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0" name="正方形/長方形 49"/>
          <p:cNvSpPr/>
          <p:nvPr/>
        </p:nvSpPr>
        <p:spPr bwMode="auto">
          <a:xfrm>
            <a:off x="32094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1" name="正方形/長方形 50"/>
          <p:cNvSpPr/>
          <p:nvPr/>
        </p:nvSpPr>
        <p:spPr bwMode="auto">
          <a:xfrm>
            <a:off x="32856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2" name="正方形/長方形 51"/>
          <p:cNvSpPr/>
          <p:nvPr/>
        </p:nvSpPr>
        <p:spPr bwMode="auto">
          <a:xfrm>
            <a:off x="30570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3" name="正方形/長方形 52"/>
          <p:cNvSpPr/>
          <p:nvPr/>
        </p:nvSpPr>
        <p:spPr bwMode="auto">
          <a:xfrm>
            <a:off x="29808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4" name="正方形/長方形 53"/>
          <p:cNvSpPr/>
          <p:nvPr/>
        </p:nvSpPr>
        <p:spPr bwMode="auto">
          <a:xfrm>
            <a:off x="29046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5" name="正方形/長方形 54"/>
          <p:cNvSpPr/>
          <p:nvPr/>
        </p:nvSpPr>
        <p:spPr bwMode="auto">
          <a:xfrm>
            <a:off x="3581400"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6" name="正方形/長方形 55"/>
          <p:cNvSpPr/>
          <p:nvPr/>
        </p:nvSpPr>
        <p:spPr bwMode="auto">
          <a:xfrm>
            <a:off x="3581400"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7" name="正方形/長方形 56"/>
          <p:cNvSpPr/>
          <p:nvPr/>
        </p:nvSpPr>
        <p:spPr bwMode="auto">
          <a:xfrm>
            <a:off x="3582693"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8" name="正方形/長方形 57"/>
          <p:cNvSpPr/>
          <p:nvPr/>
        </p:nvSpPr>
        <p:spPr bwMode="auto">
          <a:xfrm>
            <a:off x="3581400"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0" name="正方形/長方形 59"/>
          <p:cNvSpPr/>
          <p:nvPr/>
        </p:nvSpPr>
        <p:spPr bwMode="auto">
          <a:xfrm>
            <a:off x="4344046"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1" name="正方形/長方形 60"/>
          <p:cNvSpPr/>
          <p:nvPr/>
        </p:nvSpPr>
        <p:spPr bwMode="auto">
          <a:xfrm>
            <a:off x="44196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2" name="正方形/長方形 61"/>
          <p:cNvSpPr/>
          <p:nvPr/>
        </p:nvSpPr>
        <p:spPr bwMode="auto">
          <a:xfrm>
            <a:off x="44958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3" name="正方形/長方形 62"/>
          <p:cNvSpPr/>
          <p:nvPr/>
        </p:nvSpPr>
        <p:spPr bwMode="auto">
          <a:xfrm>
            <a:off x="42672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4" name="正方形/長方形 63"/>
          <p:cNvSpPr/>
          <p:nvPr/>
        </p:nvSpPr>
        <p:spPr bwMode="auto">
          <a:xfrm>
            <a:off x="41910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5" name="正方形/長方形 64"/>
          <p:cNvSpPr/>
          <p:nvPr/>
        </p:nvSpPr>
        <p:spPr bwMode="auto">
          <a:xfrm>
            <a:off x="4114800"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6" name="正方形/長方形 65"/>
          <p:cNvSpPr/>
          <p:nvPr/>
        </p:nvSpPr>
        <p:spPr bwMode="auto">
          <a:xfrm>
            <a:off x="4733441"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7" name="正方形/長方形 66"/>
          <p:cNvSpPr/>
          <p:nvPr/>
        </p:nvSpPr>
        <p:spPr bwMode="auto">
          <a:xfrm>
            <a:off x="4733441"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8" name="正方形/長方形 67"/>
          <p:cNvSpPr/>
          <p:nvPr/>
        </p:nvSpPr>
        <p:spPr bwMode="auto">
          <a:xfrm>
            <a:off x="4734734" y="3962400"/>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9" name="正方形/長方形 68"/>
          <p:cNvSpPr/>
          <p:nvPr/>
        </p:nvSpPr>
        <p:spPr bwMode="auto">
          <a:xfrm>
            <a:off x="4733441"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0" name="正方形/長方形 69"/>
          <p:cNvSpPr/>
          <p:nvPr/>
        </p:nvSpPr>
        <p:spPr bwMode="auto">
          <a:xfrm>
            <a:off x="4733442" y="3352800"/>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Protocol X</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1" name="正方形/長方形 70"/>
          <p:cNvSpPr/>
          <p:nvPr/>
        </p:nvSpPr>
        <p:spPr bwMode="auto">
          <a:xfrm>
            <a:off x="5496087"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2" name="正方形/長方形 71"/>
          <p:cNvSpPr/>
          <p:nvPr/>
        </p:nvSpPr>
        <p:spPr bwMode="auto">
          <a:xfrm>
            <a:off x="55716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3" name="正方形/長方形 72"/>
          <p:cNvSpPr/>
          <p:nvPr/>
        </p:nvSpPr>
        <p:spPr bwMode="auto">
          <a:xfrm>
            <a:off x="56478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4" name="正方形/長方形 73"/>
          <p:cNvSpPr/>
          <p:nvPr/>
        </p:nvSpPr>
        <p:spPr bwMode="auto">
          <a:xfrm>
            <a:off x="54192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5" name="正方形/長方形 74"/>
          <p:cNvSpPr/>
          <p:nvPr/>
        </p:nvSpPr>
        <p:spPr bwMode="auto">
          <a:xfrm>
            <a:off x="53430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6" name="正方形/長方形 75"/>
          <p:cNvSpPr/>
          <p:nvPr/>
        </p:nvSpPr>
        <p:spPr bwMode="auto">
          <a:xfrm>
            <a:off x="5266841" y="3962400"/>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cxnSp>
        <p:nvCxnSpPr>
          <p:cNvPr id="85" name="直線コネクタ 84"/>
          <p:cNvCxnSpPr/>
          <p:nvPr/>
        </p:nvCxnSpPr>
        <p:spPr bwMode="auto">
          <a:xfrm flipH="1">
            <a:off x="1465236" y="2819400"/>
            <a:ext cx="22860" cy="2362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8" name="直線コネクタ 87"/>
          <p:cNvCxnSpPr/>
          <p:nvPr/>
        </p:nvCxnSpPr>
        <p:spPr bwMode="auto">
          <a:xfrm>
            <a:off x="1476666" y="5181600"/>
            <a:ext cx="106081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0" name="直線コネクタ 89"/>
          <p:cNvCxnSpPr/>
          <p:nvPr/>
        </p:nvCxnSpPr>
        <p:spPr bwMode="auto">
          <a:xfrm flipV="1">
            <a:off x="2537485"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2" name="直線コネクタ 91"/>
          <p:cNvCxnSpPr/>
          <p:nvPr/>
        </p:nvCxnSpPr>
        <p:spPr bwMode="auto">
          <a:xfrm>
            <a:off x="2530381" y="4114800"/>
            <a:ext cx="24474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4" name="直線コネクタ 93"/>
          <p:cNvCxnSpPr/>
          <p:nvPr/>
        </p:nvCxnSpPr>
        <p:spPr bwMode="auto">
          <a:xfrm>
            <a:off x="2775124"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直線コネクタ 95"/>
          <p:cNvCxnSpPr/>
          <p:nvPr/>
        </p:nvCxnSpPr>
        <p:spPr bwMode="auto">
          <a:xfrm>
            <a:off x="2775124" y="5181600"/>
            <a:ext cx="92711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8" name="直線コネクタ 97"/>
          <p:cNvCxnSpPr/>
          <p:nvPr/>
        </p:nvCxnSpPr>
        <p:spPr bwMode="auto">
          <a:xfrm flipV="1">
            <a:off x="3702237"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0" name="直線コネクタ 99"/>
          <p:cNvCxnSpPr/>
          <p:nvPr/>
        </p:nvCxnSpPr>
        <p:spPr bwMode="auto">
          <a:xfrm>
            <a:off x="3702237" y="4114800"/>
            <a:ext cx="26016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直線コネクタ 101"/>
          <p:cNvCxnSpPr/>
          <p:nvPr/>
        </p:nvCxnSpPr>
        <p:spPr bwMode="auto">
          <a:xfrm>
            <a:off x="3962400" y="4114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直線コネクタ 107"/>
          <p:cNvCxnSpPr/>
          <p:nvPr/>
        </p:nvCxnSpPr>
        <p:spPr bwMode="auto">
          <a:xfrm>
            <a:off x="3962400" y="5181600"/>
            <a:ext cx="990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0" name="直線矢印コネクタ 109"/>
          <p:cNvCxnSpPr/>
          <p:nvPr/>
        </p:nvCxnSpPr>
        <p:spPr bwMode="auto">
          <a:xfrm flipV="1">
            <a:off x="4953000" y="2971800"/>
            <a:ext cx="0" cy="2209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81" name="テキスト ボックス 180"/>
          <p:cNvSpPr txBox="1"/>
          <p:nvPr/>
        </p:nvSpPr>
        <p:spPr>
          <a:xfrm>
            <a:off x="5715000" y="4926557"/>
            <a:ext cx="2763898" cy="276999"/>
          </a:xfrm>
          <a:prstGeom prst="rect">
            <a:avLst/>
          </a:prstGeom>
          <a:noFill/>
        </p:spPr>
        <p:txBody>
          <a:bodyPr wrap="none" rtlCol="0">
            <a:spAutoFit/>
          </a:bodyPr>
          <a:lstStyle/>
          <a:p>
            <a:r>
              <a:rPr kumimoji="1" lang="en-US" altLang="ja-JP" dirty="0" smtClean="0"/>
              <a:t>Dispatching by looking at L2R routing IE</a:t>
            </a:r>
            <a:endParaRPr kumimoji="1" lang="ja-JP" altLang="en-US" dirty="0"/>
          </a:p>
        </p:txBody>
      </p:sp>
      <p:cxnSp>
        <p:nvCxnSpPr>
          <p:cNvPr id="183" name="直線矢印コネクタ 182"/>
          <p:cNvCxnSpPr/>
          <p:nvPr/>
        </p:nvCxnSpPr>
        <p:spPr bwMode="auto">
          <a:xfrm flipH="1" flipV="1">
            <a:off x="2531424" y="4267200"/>
            <a:ext cx="3097723"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5" name="直線矢印コネクタ 184"/>
          <p:cNvCxnSpPr/>
          <p:nvPr/>
        </p:nvCxnSpPr>
        <p:spPr bwMode="auto">
          <a:xfrm flipH="1" flipV="1">
            <a:off x="3673354" y="4267199"/>
            <a:ext cx="1997346"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7" name="直線矢印コネクタ 186"/>
          <p:cNvCxnSpPr>
            <a:stCxn id="181" idx="1"/>
          </p:cNvCxnSpPr>
          <p:nvPr/>
        </p:nvCxnSpPr>
        <p:spPr bwMode="auto">
          <a:xfrm flipH="1" flipV="1">
            <a:off x="4953000" y="4287372"/>
            <a:ext cx="762000" cy="777685"/>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91" name="テキスト ボックス 190"/>
          <p:cNvSpPr txBox="1"/>
          <p:nvPr/>
        </p:nvSpPr>
        <p:spPr>
          <a:xfrm>
            <a:off x="6114171" y="4011052"/>
            <a:ext cx="2801229" cy="461665"/>
          </a:xfrm>
          <a:prstGeom prst="rect">
            <a:avLst/>
          </a:prstGeom>
          <a:noFill/>
        </p:spPr>
        <p:txBody>
          <a:bodyPr wrap="square" rtlCol="0">
            <a:spAutoFit/>
          </a:bodyPr>
          <a:lstStyle/>
          <a:p>
            <a:r>
              <a:rPr kumimoji="1" lang="en-US" altLang="ja-JP" dirty="0" smtClean="0"/>
              <a:t>Dispatching by looking at Protocol ID in MPX IE.</a:t>
            </a:r>
            <a:endParaRPr kumimoji="1" lang="ja-JP" altLang="en-US" dirty="0"/>
          </a:p>
        </p:txBody>
      </p:sp>
      <p:cxnSp>
        <p:nvCxnSpPr>
          <p:cNvPr id="193" name="直線矢印コネクタ 192"/>
          <p:cNvCxnSpPr>
            <a:stCxn id="191" idx="1"/>
          </p:cNvCxnSpPr>
          <p:nvPr/>
        </p:nvCxnSpPr>
        <p:spPr bwMode="auto">
          <a:xfrm flipH="1" flipV="1">
            <a:off x="4953001" y="3657600"/>
            <a:ext cx="1161170" cy="584285"/>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95" name="曲線コネクタ 194"/>
          <p:cNvCxnSpPr>
            <a:stCxn id="8" idx="7"/>
            <a:endCxn id="12" idx="2"/>
          </p:cNvCxnSpPr>
          <p:nvPr/>
        </p:nvCxnSpPr>
        <p:spPr bwMode="auto">
          <a:xfrm rot="16200000" flipH="1">
            <a:off x="3337159" y="1051443"/>
            <a:ext cx="62843" cy="2406837"/>
          </a:xfrm>
          <a:prstGeom prst="curvedConnector4">
            <a:avLst>
              <a:gd name="adj1" fmla="val -363764"/>
              <a:gd name="adj2" fmla="val 50927"/>
            </a:avLst>
          </a:prstGeom>
          <a:solidFill>
            <a:schemeClr val="accent1"/>
          </a:solidFill>
          <a:ln w="12700" cap="flat" cmpd="sng" algn="ctr">
            <a:solidFill>
              <a:srgbClr val="FF0000"/>
            </a:solidFill>
            <a:prstDash val="solid"/>
            <a:round/>
            <a:headEnd type="none" w="sm" len="sm"/>
            <a:tailEnd type="arrow"/>
          </a:ln>
          <a:effectLst/>
        </p:spPr>
      </p:cxnSp>
      <p:sp>
        <p:nvSpPr>
          <p:cNvPr id="196" name="テキスト ボックス 195"/>
          <p:cNvSpPr txBox="1"/>
          <p:nvPr/>
        </p:nvSpPr>
        <p:spPr>
          <a:xfrm>
            <a:off x="1219200" y="3124200"/>
            <a:ext cx="269626" cy="276999"/>
          </a:xfrm>
          <a:prstGeom prst="rect">
            <a:avLst/>
          </a:prstGeom>
          <a:noFill/>
        </p:spPr>
        <p:txBody>
          <a:bodyPr wrap="none" rtlCol="0">
            <a:spAutoFit/>
          </a:bodyPr>
          <a:lstStyle/>
          <a:p>
            <a:r>
              <a:rPr kumimoji="1" lang="en-US" altLang="ja-JP" dirty="0" smtClean="0"/>
              <a:t>S</a:t>
            </a:r>
            <a:endParaRPr kumimoji="1" lang="ja-JP" altLang="en-US" dirty="0"/>
          </a:p>
        </p:txBody>
      </p:sp>
      <p:sp>
        <p:nvSpPr>
          <p:cNvPr id="197" name="テキスト ボックス 196"/>
          <p:cNvSpPr txBox="1"/>
          <p:nvPr/>
        </p:nvSpPr>
        <p:spPr>
          <a:xfrm>
            <a:off x="2286000" y="3075801"/>
            <a:ext cx="295274" cy="276999"/>
          </a:xfrm>
          <a:prstGeom prst="rect">
            <a:avLst/>
          </a:prstGeom>
          <a:noFill/>
        </p:spPr>
        <p:txBody>
          <a:bodyPr wrap="none" rtlCol="0">
            <a:spAutoFit/>
          </a:bodyPr>
          <a:lstStyle/>
          <a:p>
            <a:r>
              <a:rPr kumimoji="1" lang="en-US" altLang="ja-JP" dirty="0" smtClean="0"/>
              <a:t>A</a:t>
            </a:r>
            <a:endParaRPr kumimoji="1" lang="ja-JP" altLang="en-US" dirty="0"/>
          </a:p>
        </p:txBody>
      </p:sp>
      <p:sp>
        <p:nvSpPr>
          <p:cNvPr id="198" name="テキスト ボックス 197"/>
          <p:cNvSpPr txBox="1"/>
          <p:nvPr/>
        </p:nvSpPr>
        <p:spPr>
          <a:xfrm>
            <a:off x="3505200" y="3075801"/>
            <a:ext cx="287258" cy="276999"/>
          </a:xfrm>
          <a:prstGeom prst="rect">
            <a:avLst/>
          </a:prstGeom>
          <a:noFill/>
        </p:spPr>
        <p:txBody>
          <a:bodyPr wrap="none" rtlCol="0">
            <a:spAutoFit/>
          </a:bodyPr>
          <a:lstStyle/>
          <a:p>
            <a:r>
              <a:rPr kumimoji="1" lang="en-US" altLang="ja-JP" dirty="0" smtClean="0"/>
              <a:t>B</a:t>
            </a:r>
            <a:endParaRPr kumimoji="1" lang="ja-JP" altLang="en-US" dirty="0"/>
          </a:p>
        </p:txBody>
      </p:sp>
      <p:sp>
        <p:nvSpPr>
          <p:cNvPr id="199" name="テキスト ボックス 198"/>
          <p:cNvSpPr txBox="1"/>
          <p:nvPr/>
        </p:nvSpPr>
        <p:spPr>
          <a:xfrm>
            <a:off x="4648200" y="3075801"/>
            <a:ext cx="295274" cy="276999"/>
          </a:xfrm>
          <a:prstGeom prst="rect">
            <a:avLst/>
          </a:prstGeom>
          <a:noFill/>
        </p:spPr>
        <p:txBody>
          <a:bodyPr wrap="none" rtlCol="0">
            <a:spAutoFit/>
          </a:bodyPr>
          <a:lstStyle/>
          <a:p>
            <a:r>
              <a:rPr kumimoji="1" lang="en-US" altLang="ja-JP" dirty="0" smtClean="0"/>
              <a:t>D</a:t>
            </a:r>
            <a:endParaRPr kumimoji="1" lang="ja-JP" altLang="en-US" dirty="0"/>
          </a:p>
        </p:txBody>
      </p:sp>
      <p:grpSp>
        <p:nvGrpSpPr>
          <p:cNvPr id="13" name="Group 12"/>
          <p:cNvGrpSpPr/>
          <p:nvPr/>
        </p:nvGrpSpPr>
        <p:grpSpPr>
          <a:xfrm>
            <a:off x="1185105" y="5422126"/>
            <a:ext cx="4153932" cy="608787"/>
            <a:chOff x="1865867" y="5486400"/>
            <a:chExt cx="4153932" cy="608787"/>
          </a:xfrm>
        </p:grpSpPr>
        <p:sp>
          <p:nvSpPr>
            <p:cNvPr id="156" name="Rectangle 391"/>
            <p:cNvSpPr>
              <a:spLocks noChangeArrowheads="1"/>
            </p:cNvSpPr>
            <p:nvPr/>
          </p:nvSpPr>
          <p:spPr bwMode="auto">
            <a:xfrm>
              <a:off x="1865867" y="5689600"/>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57" name="Picture 39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303" y="5695950"/>
              <a:ext cx="699892" cy="341313"/>
            </a:xfrm>
            <a:prstGeom prst="rect">
              <a:avLst/>
            </a:prstGeom>
            <a:solidFill>
              <a:srgbClr val="FFCCFF"/>
            </a:solidFill>
            <a:ln>
              <a:noFill/>
            </a:ln>
          </p:spPr>
        </p:pic>
        <p:sp>
          <p:nvSpPr>
            <p:cNvPr id="158" name="Rectangle 393"/>
            <p:cNvSpPr>
              <a:spLocks noChangeArrowheads="1"/>
            </p:cNvSpPr>
            <p:nvPr/>
          </p:nvSpPr>
          <p:spPr bwMode="auto">
            <a:xfrm>
              <a:off x="1865867" y="5689600"/>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9" name="Rectangle 394"/>
            <p:cNvSpPr>
              <a:spLocks noChangeArrowheads="1"/>
            </p:cNvSpPr>
            <p:nvPr/>
          </p:nvSpPr>
          <p:spPr bwMode="auto">
            <a:xfrm>
              <a:off x="1872303" y="5695950"/>
              <a:ext cx="699892" cy="341313"/>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0" name="Rectangle 395"/>
            <p:cNvSpPr>
              <a:spLocks noChangeArrowheads="1"/>
            </p:cNvSpPr>
            <p:nvPr/>
          </p:nvSpPr>
          <p:spPr bwMode="auto">
            <a:xfrm>
              <a:off x="2112036" y="5816600"/>
              <a:ext cx="318572"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MAC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1" name="Rectangle 396"/>
            <p:cNvSpPr>
              <a:spLocks noChangeArrowheads="1"/>
            </p:cNvSpPr>
            <p:nvPr/>
          </p:nvSpPr>
          <p:spPr bwMode="auto">
            <a:xfrm>
              <a:off x="1865867" y="5491162"/>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2" name="Picture 39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2303" y="5491162"/>
              <a:ext cx="699892" cy="204788"/>
            </a:xfrm>
            <a:prstGeom prst="rect">
              <a:avLst/>
            </a:prstGeom>
            <a:solidFill>
              <a:srgbClr val="FFCCFF"/>
            </a:solidFill>
            <a:ln>
              <a:noFill/>
            </a:ln>
          </p:spPr>
        </p:pic>
        <p:sp>
          <p:nvSpPr>
            <p:cNvPr id="163" name="Rectangle 398"/>
            <p:cNvSpPr>
              <a:spLocks noChangeArrowheads="1"/>
            </p:cNvSpPr>
            <p:nvPr/>
          </p:nvSpPr>
          <p:spPr bwMode="auto">
            <a:xfrm>
              <a:off x="1865867" y="5491162"/>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64" name="Rectangle 399"/>
            <p:cNvSpPr>
              <a:spLocks noChangeArrowheads="1"/>
            </p:cNvSpPr>
            <p:nvPr/>
          </p:nvSpPr>
          <p:spPr bwMode="auto">
            <a:xfrm>
              <a:off x="1872303" y="5491162"/>
              <a:ext cx="699892" cy="204788"/>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5" name="Rectangle 400"/>
            <p:cNvSpPr>
              <a:spLocks noChangeArrowheads="1"/>
            </p:cNvSpPr>
            <p:nvPr/>
          </p:nvSpPr>
          <p:spPr bwMode="auto">
            <a:xfrm>
              <a:off x="2010673" y="5546725"/>
              <a:ext cx="218817"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21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6" name="Rectangle 401"/>
            <p:cNvSpPr>
              <a:spLocks noChangeArrowheads="1"/>
            </p:cNvSpPr>
            <p:nvPr/>
          </p:nvSpPr>
          <p:spPr bwMode="auto">
            <a:xfrm>
              <a:off x="2147433" y="5546725"/>
              <a:ext cx="400628"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7" name="Rectangle 106"/>
            <p:cNvSpPr>
              <a:spLocks noChangeArrowheads="1"/>
            </p:cNvSpPr>
            <p:nvPr/>
          </p:nvSpPr>
          <p:spPr bwMode="auto">
            <a:xfrm>
              <a:off x="4478734" y="5691188"/>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8" name="Picture 10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83561" y="5697538"/>
              <a:ext cx="873659" cy="341313"/>
            </a:xfrm>
            <a:prstGeom prst="rect">
              <a:avLst/>
            </a:prstGeom>
            <a:solidFill>
              <a:srgbClr val="99FFCC"/>
            </a:solidFill>
            <a:ln>
              <a:noFill/>
            </a:ln>
          </p:spPr>
        </p:pic>
        <p:sp>
          <p:nvSpPr>
            <p:cNvPr id="169" name="Rectangle 108"/>
            <p:cNvSpPr>
              <a:spLocks noChangeArrowheads="1"/>
            </p:cNvSpPr>
            <p:nvPr/>
          </p:nvSpPr>
          <p:spPr bwMode="auto">
            <a:xfrm>
              <a:off x="4478734" y="5691188"/>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0" name="Rectangle 109"/>
            <p:cNvSpPr>
              <a:spLocks noChangeArrowheads="1"/>
            </p:cNvSpPr>
            <p:nvPr/>
          </p:nvSpPr>
          <p:spPr bwMode="auto">
            <a:xfrm>
              <a:off x="4483561" y="5697538"/>
              <a:ext cx="873659" cy="341313"/>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2" name="Rectangle 111"/>
            <p:cNvSpPr>
              <a:spLocks noChangeArrowheads="1"/>
            </p:cNvSpPr>
            <p:nvPr/>
          </p:nvSpPr>
          <p:spPr bwMode="auto">
            <a:xfrm>
              <a:off x="4852010" y="5818188"/>
              <a:ext cx="65" cy="276999"/>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4" name="Rectangle 113"/>
            <p:cNvSpPr>
              <a:spLocks noChangeArrowheads="1"/>
            </p:cNvSpPr>
            <p:nvPr/>
          </p:nvSpPr>
          <p:spPr bwMode="auto">
            <a:xfrm>
              <a:off x="4686373" y="5813210"/>
              <a:ext cx="522579"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L2R routing IE</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5" name="Rectangle 114"/>
            <p:cNvSpPr>
              <a:spLocks noChangeArrowheads="1"/>
            </p:cNvSpPr>
            <p:nvPr/>
          </p:nvSpPr>
          <p:spPr bwMode="auto">
            <a:xfrm>
              <a:off x="4478734" y="5492750"/>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76" name="Picture 1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3561" y="5492750"/>
              <a:ext cx="873659" cy="204788"/>
            </a:xfrm>
            <a:prstGeom prst="rect">
              <a:avLst/>
            </a:prstGeom>
            <a:solidFill>
              <a:srgbClr val="99FFCC"/>
            </a:solidFill>
            <a:ln>
              <a:noFill/>
            </a:ln>
          </p:spPr>
        </p:pic>
        <p:sp>
          <p:nvSpPr>
            <p:cNvPr id="177" name="Rectangle 116"/>
            <p:cNvSpPr>
              <a:spLocks noChangeArrowheads="1"/>
            </p:cNvSpPr>
            <p:nvPr/>
          </p:nvSpPr>
          <p:spPr bwMode="auto">
            <a:xfrm>
              <a:off x="4478734" y="5492750"/>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8" name="Rectangle 117"/>
            <p:cNvSpPr>
              <a:spLocks noChangeArrowheads="1"/>
            </p:cNvSpPr>
            <p:nvPr/>
          </p:nvSpPr>
          <p:spPr bwMode="auto">
            <a:xfrm>
              <a:off x="4483561" y="5492750"/>
              <a:ext cx="873659" cy="204788"/>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9" name="Rectangle 118"/>
            <p:cNvSpPr>
              <a:spLocks noChangeArrowheads="1"/>
            </p:cNvSpPr>
            <p:nvPr/>
          </p:nvSpPr>
          <p:spPr bwMode="auto">
            <a:xfrm>
              <a:off x="4643769" y="5548313"/>
              <a:ext cx="561051"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b="1" dirty="0" smtClean="0">
                  <a:solidFill>
                    <a:srgbClr val="000000"/>
                  </a:solidFill>
                </a:rPr>
                <a:t>variable</a:t>
              </a: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 </a:t>
              </a: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 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3" name="Rectangle 318"/>
            <p:cNvSpPr>
              <a:spLocks noChangeArrowheads="1"/>
            </p:cNvSpPr>
            <p:nvPr/>
          </p:nvSpPr>
          <p:spPr bwMode="auto">
            <a:xfrm>
              <a:off x="2569117" y="5691188"/>
              <a:ext cx="527735"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80" name="Picture 3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73943" y="5697538"/>
              <a:ext cx="524517" cy="339725"/>
            </a:xfrm>
            <a:prstGeom prst="rect">
              <a:avLst/>
            </a:prstGeom>
            <a:solidFill>
              <a:schemeClr val="accent2">
                <a:lumMod val="40000"/>
                <a:lumOff val="60000"/>
              </a:schemeClr>
            </a:solidFill>
            <a:ln>
              <a:noFill/>
            </a:ln>
          </p:spPr>
        </p:pic>
        <p:sp>
          <p:nvSpPr>
            <p:cNvPr id="182" name="Rectangle 320"/>
            <p:cNvSpPr>
              <a:spLocks noChangeArrowheads="1"/>
            </p:cNvSpPr>
            <p:nvPr/>
          </p:nvSpPr>
          <p:spPr bwMode="auto">
            <a:xfrm>
              <a:off x="2569117" y="5691188"/>
              <a:ext cx="527735"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84" name="Rectangle 321"/>
            <p:cNvSpPr>
              <a:spLocks noChangeArrowheads="1"/>
            </p:cNvSpPr>
            <p:nvPr/>
          </p:nvSpPr>
          <p:spPr bwMode="auto">
            <a:xfrm>
              <a:off x="2573943" y="5697538"/>
              <a:ext cx="524517" cy="3397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6" name="Rectangle 322"/>
            <p:cNvSpPr>
              <a:spLocks noChangeArrowheads="1"/>
            </p:cNvSpPr>
            <p:nvPr/>
          </p:nvSpPr>
          <p:spPr bwMode="auto">
            <a:xfrm>
              <a:off x="2668871" y="5818188"/>
              <a:ext cx="45533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MPX IE</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8" name="Rectangle 323"/>
            <p:cNvSpPr>
              <a:spLocks noChangeArrowheads="1"/>
            </p:cNvSpPr>
            <p:nvPr/>
          </p:nvSpPr>
          <p:spPr bwMode="auto">
            <a:xfrm>
              <a:off x="5350084" y="5691188"/>
              <a:ext cx="574394" cy="341313"/>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189" name="Picture 32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56519" y="5697538"/>
              <a:ext cx="56956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0" name="Rectangle 325"/>
            <p:cNvSpPr>
              <a:spLocks noChangeArrowheads="1"/>
            </p:cNvSpPr>
            <p:nvPr/>
          </p:nvSpPr>
          <p:spPr bwMode="auto">
            <a:xfrm>
              <a:off x="5350084" y="5691188"/>
              <a:ext cx="669714" cy="341313"/>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2" name="Rectangle 326"/>
            <p:cNvSpPr>
              <a:spLocks noChangeArrowheads="1"/>
            </p:cNvSpPr>
            <p:nvPr/>
          </p:nvSpPr>
          <p:spPr bwMode="auto">
            <a:xfrm>
              <a:off x="5356519" y="5697538"/>
              <a:ext cx="663280" cy="339725"/>
            </a:xfrm>
            <a:prstGeom prst="rect">
              <a:avLst/>
            </a:prstGeom>
            <a:noFill/>
            <a:ln w="142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0" name="Rectangle 328"/>
            <p:cNvSpPr>
              <a:spLocks noChangeArrowheads="1"/>
            </p:cNvSpPr>
            <p:nvPr/>
          </p:nvSpPr>
          <p:spPr bwMode="auto">
            <a:xfrm>
              <a:off x="5468067" y="5773738"/>
              <a:ext cx="38792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Protocol A</a:t>
              </a:r>
            </a:p>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b="1" dirty="0" smtClean="0">
                  <a:solidFill>
                    <a:srgbClr val="000000"/>
                  </a:solidFill>
                </a:rPr>
                <a:t>Payload</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2" name="Rectangle 340"/>
            <p:cNvSpPr>
              <a:spLocks noChangeArrowheads="1"/>
            </p:cNvSpPr>
            <p:nvPr/>
          </p:nvSpPr>
          <p:spPr bwMode="auto">
            <a:xfrm>
              <a:off x="5350083" y="5486400"/>
              <a:ext cx="576003" cy="204788"/>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213" name="Picture 34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56519" y="5492750"/>
              <a:ext cx="569568"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4" name="Rectangle 342"/>
            <p:cNvSpPr>
              <a:spLocks noChangeArrowheads="1"/>
            </p:cNvSpPr>
            <p:nvPr/>
          </p:nvSpPr>
          <p:spPr bwMode="auto">
            <a:xfrm>
              <a:off x="5350083" y="5486400"/>
              <a:ext cx="669715" cy="204788"/>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5" name="Rectangle 343"/>
            <p:cNvSpPr>
              <a:spLocks noChangeArrowheads="1"/>
            </p:cNvSpPr>
            <p:nvPr/>
          </p:nvSpPr>
          <p:spPr bwMode="auto">
            <a:xfrm>
              <a:off x="5356518" y="5492750"/>
              <a:ext cx="663281" cy="204788"/>
            </a:xfrm>
            <a:prstGeom prst="rect">
              <a:avLst/>
            </a:prstGeom>
            <a:noFill/>
            <a:ln w="1428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7" name="Rectangle 345"/>
            <p:cNvSpPr>
              <a:spLocks noChangeArrowheads="1"/>
            </p:cNvSpPr>
            <p:nvPr/>
          </p:nvSpPr>
          <p:spPr bwMode="auto">
            <a:xfrm>
              <a:off x="5391867" y="5549900"/>
              <a:ext cx="530594" cy="92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Various </a:t>
              </a: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18" name="Rectangle 346"/>
            <p:cNvSpPr>
              <a:spLocks noChangeArrowheads="1"/>
            </p:cNvSpPr>
            <p:nvPr/>
          </p:nvSpPr>
          <p:spPr bwMode="auto">
            <a:xfrm>
              <a:off x="2569117" y="5486400"/>
              <a:ext cx="527735"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19" name="Picture 34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73943" y="5492750"/>
              <a:ext cx="524517" cy="204788"/>
            </a:xfrm>
            <a:prstGeom prst="rect">
              <a:avLst/>
            </a:prstGeom>
            <a:solidFill>
              <a:schemeClr val="accent2">
                <a:lumMod val="40000"/>
                <a:lumOff val="60000"/>
              </a:schemeClr>
            </a:solidFill>
            <a:ln>
              <a:noFill/>
            </a:ln>
          </p:spPr>
        </p:pic>
        <p:sp>
          <p:nvSpPr>
            <p:cNvPr id="220" name="Rectangle 348"/>
            <p:cNvSpPr>
              <a:spLocks noChangeArrowheads="1"/>
            </p:cNvSpPr>
            <p:nvPr/>
          </p:nvSpPr>
          <p:spPr bwMode="auto">
            <a:xfrm>
              <a:off x="2569117" y="5486400"/>
              <a:ext cx="527735"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21" name="Rectangle 349"/>
            <p:cNvSpPr>
              <a:spLocks noChangeArrowheads="1"/>
            </p:cNvSpPr>
            <p:nvPr/>
          </p:nvSpPr>
          <p:spPr bwMode="auto">
            <a:xfrm>
              <a:off x="2573943" y="5492750"/>
              <a:ext cx="524517"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2" name="Rectangle 350"/>
            <p:cNvSpPr>
              <a:spLocks noChangeArrowheads="1"/>
            </p:cNvSpPr>
            <p:nvPr/>
          </p:nvSpPr>
          <p:spPr bwMode="auto">
            <a:xfrm>
              <a:off x="2651173" y="5549900"/>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3" name="Rectangle 351"/>
            <p:cNvSpPr>
              <a:spLocks noChangeArrowheads="1"/>
            </p:cNvSpPr>
            <p:nvPr/>
          </p:nvSpPr>
          <p:spPr bwMode="auto">
            <a:xfrm>
              <a:off x="2733229" y="5549900"/>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4" name="Rectangle 352"/>
            <p:cNvSpPr>
              <a:spLocks noChangeArrowheads="1"/>
            </p:cNvSpPr>
            <p:nvPr/>
          </p:nvSpPr>
          <p:spPr bwMode="auto">
            <a:xfrm>
              <a:off x="3096852" y="5691188"/>
              <a:ext cx="656451"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25" name="Picture 35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98461" y="5697538"/>
              <a:ext cx="654842" cy="339725"/>
            </a:xfrm>
            <a:prstGeom prst="rect">
              <a:avLst/>
            </a:prstGeom>
            <a:solidFill>
              <a:schemeClr val="accent2">
                <a:lumMod val="40000"/>
                <a:lumOff val="60000"/>
              </a:schemeClr>
            </a:solidFill>
            <a:ln>
              <a:noFill/>
            </a:ln>
          </p:spPr>
        </p:pic>
        <p:sp>
          <p:nvSpPr>
            <p:cNvPr id="226" name="Rectangle 354"/>
            <p:cNvSpPr>
              <a:spLocks noChangeArrowheads="1"/>
            </p:cNvSpPr>
            <p:nvPr/>
          </p:nvSpPr>
          <p:spPr bwMode="auto">
            <a:xfrm>
              <a:off x="3096852" y="5691188"/>
              <a:ext cx="656451"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27" name="Rectangle 355"/>
            <p:cNvSpPr>
              <a:spLocks noChangeArrowheads="1"/>
            </p:cNvSpPr>
            <p:nvPr/>
          </p:nvSpPr>
          <p:spPr bwMode="auto">
            <a:xfrm>
              <a:off x="3098461" y="5697538"/>
              <a:ext cx="654842" cy="3397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8" name="Rectangle 356"/>
            <p:cNvSpPr>
              <a:spLocks noChangeArrowheads="1"/>
            </p:cNvSpPr>
            <p:nvPr/>
          </p:nvSpPr>
          <p:spPr bwMode="auto">
            <a:xfrm>
              <a:off x="3151556" y="5776913"/>
              <a:ext cx="756206"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Transaction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9" name="Rectangle 357"/>
            <p:cNvSpPr>
              <a:spLocks noChangeArrowheads="1"/>
            </p:cNvSpPr>
            <p:nvPr/>
          </p:nvSpPr>
          <p:spPr bwMode="auto">
            <a:xfrm>
              <a:off x="3251311" y="5861050"/>
              <a:ext cx="473031"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Control</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0" name="Rectangle 358"/>
            <p:cNvSpPr>
              <a:spLocks noChangeArrowheads="1"/>
            </p:cNvSpPr>
            <p:nvPr/>
          </p:nvSpPr>
          <p:spPr bwMode="auto">
            <a:xfrm>
              <a:off x="3096852" y="5486400"/>
              <a:ext cx="65645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31" name="Picture 35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98461" y="5492750"/>
              <a:ext cx="654842" cy="204788"/>
            </a:xfrm>
            <a:prstGeom prst="rect">
              <a:avLst/>
            </a:prstGeom>
            <a:solidFill>
              <a:schemeClr val="accent2">
                <a:lumMod val="40000"/>
                <a:lumOff val="60000"/>
              </a:schemeClr>
            </a:solidFill>
            <a:ln>
              <a:noFill/>
            </a:ln>
          </p:spPr>
        </p:pic>
        <p:sp>
          <p:nvSpPr>
            <p:cNvPr id="232" name="Rectangle 360"/>
            <p:cNvSpPr>
              <a:spLocks noChangeArrowheads="1"/>
            </p:cNvSpPr>
            <p:nvPr/>
          </p:nvSpPr>
          <p:spPr bwMode="auto">
            <a:xfrm>
              <a:off x="3096852" y="5486400"/>
              <a:ext cx="65645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33" name="Rectangle 361"/>
            <p:cNvSpPr>
              <a:spLocks noChangeArrowheads="1"/>
            </p:cNvSpPr>
            <p:nvPr/>
          </p:nvSpPr>
          <p:spPr bwMode="auto">
            <a:xfrm>
              <a:off x="3098461" y="5492750"/>
              <a:ext cx="654842"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34" name="Rectangle 362"/>
            <p:cNvSpPr>
              <a:spLocks noChangeArrowheads="1"/>
            </p:cNvSpPr>
            <p:nvPr/>
          </p:nvSpPr>
          <p:spPr bwMode="auto">
            <a:xfrm>
              <a:off x="3270618" y="5549900"/>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1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5" name="Rectangle 363"/>
            <p:cNvSpPr>
              <a:spLocks noChangeArrowheads="1"/>
            </p:cNvSpPr>
            <p:nvPr/>
          </p:nvSpPr>
          <p:spPr bwMode="auto">
            <a:xfrm>
              <a:off x="3352674" y="5549900"/>
              <a:ext cx="33627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6" name="Rectangle 364"/>
            <p:cNvSpPr>
              <a:spLocks noChangeArrowheads="1"/>
            </p:cNvSpPr>
            <p:nvPr/>
          </p:nvSpPr>
          <p:spPr bwMode="auto">
            <a:xfrm>
              <a:off x="3753302" y="5691188"/>
              <a:ext cx="746552"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37" name="Picture 36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53302" y="5697538"/>
              <a:ext cx="743334" cy="339725"/>
            </a:xfrm>
            <a:prstGeom prst="rect">
              <a:avLst/>
            </a:prstGeom>
            <a:solidFill>
              <a:schemeClr val="accent2">
                <a:lumMod val="40000"/>
                <a:lumOff val="60000"/>
              </a:schemeClr>
            </a:solidFill>
            <a:ln>
              <a:noFill/>
            </a:ln>
          </p:spPr>
        </p:pic>
        <p:sp>
          <p:nvSpPr>
            <p:cNvPr id="238" name="Rectangle 366"/>
            <p:cNvSpPr>
              <a:spLocks noChangeArrowheads="1"/>
            </p:cNvSpPr>
            <p:nvPr/>
          </p:nvSpPr>
          <p:spPr bwMode="auto">
            <a:xfrm>
              <a:off x="3753302" y="5691188"/>
              <a:ext cx="746552" cy="341313"/>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39" name="Rectangle 367"/>
            <p:cNvSpPr>
              <a:spLocks noChangeArrowheads="1"/>
            </p:cNvSpPr>
            <p:nvPr/>
          </p:nvSpPr>
          <p:spPr bwMode="auto">
            <a:xfrm>
              <a:off x="3753302" y="5697538"/>
              <a:ext cx="743334" cy="3397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40" name="Rectangle 368"/>
            <p:cNvSpPr>
              <a:spLocks noChangeArrowheads="1"/>
            </p:cNvSpPr>
            <p:nvPr/>
          </p:nvSpPr>
          <p:spPr bwMode="auto">
            <a:xfrm>
              <a:off x="3925460" y="5726113"/>
              <a:ext cx="564741"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Protocol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1" name="Rectangle 369"/>
            <p:cNvSpPr>
              <a:spLocks noChangeArrowheads="1"/>
            </p:cNvSpPr>
            <p:nvPr/>
          </p:nvSpPr>
          <p:spPr bwMode="auto">
            <a:xfrm>
              <a:off x="3917415" y="5818188"/>
              <a:ext cx="555087"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Identifier</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2" name="Rectangle 370"/>
            <p:cNvSpPr>
              <a:spLocks noChangeArrowheads="1"/>
            </p:cNvSpPr>
            <p:nvPr/>
          </p:nvSpPr>
          <p:spPr bwMode="auto">
            <a:xfrm>
              <a:off x="3917415" y="5910263"/>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3" name="Rectangle 371"/>
            <p:cNvSpPr>
              <a:spLocks noChangeArrowheads="1"/>
            </p:cNvSpPr>
            <p:nvPr/>
          </p:nvSpPr>
          <p:spPr bwMode="auto">
            <a:xfrm>
              <a:off x="4007516" y="5910263"/>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0</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4" name="Rectangle 372"/>
            <p:cNvSpPr>
              <a:spLocks noChangeArrowheads="1"/>
            </p:cNvSpPr>
            <p:nvPr/>
          </p:nvSpPr>
          <p:spPr bwMode="auto">
            <a:xfrm>
              <a:off x="4062220" y="5910263"/>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x</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45" name="Rectangle 373"/>
            <p:cNvSpPr>
              <a:spLocks noChangeArrowheads="1"/>
            </p:cNvSpPr>
            <p:nvPr/>
          </p:nvSpPr>
          <p:spPr bwMode="auto">
            <a:xfrm>
              <a:off x="4116925" y="5910263"/>
              <a:ext cx="205184" cy="92333"/>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FF0000"/>
                  </a:solidFill>
                  <a:effectLst/>
                  <a:latin typeface="Arial" pitchFamily="34" charset="0"/>
                  <a:ea typeface="ＭＳ Ｐゴシック" pitchFamily="50" charset="-128"/>
                  <a:cs typeface="ＭＳ Ｐゴシック" pitchFamily="50" charset="-128"/>
                </a:rPr>
                <a:t>XXXX</a:t>
              </a:r>
              <a:endParaRPr kumimoji="1" lang="ja-JP" altLang="ja-JP" sz="1800" b="0" i="0" u="none" strike="noStrike" cap="none" normalizeH="0" baseline="0" dirty="0" smtClean="0">
                <a:ln>
                  <a:noFill/>
                </a:ln>
                <a:solidFill>
                  <a:srgbClr val="FF0000"/>
                </a:solidFill>
                <a:effectLst/>
                <a:latin typeface="Arial" pitchFamily="34" charset="0"/>
                <a:ea typeface="ＭＳ Ｐゴシック" pitchFamily="50" charset="-128"/>
                <a:cs typeface="ＭＳ Ｐゴシック" pitchFamily="50" charset="-128"/>
              </a:endParaRPr>
            </a:p>
          </p:txBody>
        </p:sp>
        <p:sp>
          <p:nvSpPr>
            <p:cNvPr id="246" name="Rectangle 374"/>
            <p:cNvSpPr>
              <a:spLocks noChangeArrowheads="1"/>
            </p:cNvSpPr>
            <p:nvPr/>
          </p:nvSpPr>
          <p:spPr bwMode="auto">
            <a:xfrm>
              <a:off x="3753302" y="5486400"/>
              <a:ext cx="746552"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247" name="Picture 37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53302" y="5492750"/>
              <a:ext cx="743334" cy="204788"/>
            </a:xfrm>
            <a:prstGeom prst="rect">
              <a:avLst/>
            </a:prstGeom>
            <a:solidFill>
              <a:schemeClr val="accent2">
                <a:lumMod val="40000"/>
                <a:lumOff val="60000"/>
              </a:schemeClr>
            </a:solidFill>
            <a:ln>
              <a:noFill/>
            </a:ln>
          </p:spPr>
        </p:pic>
        <p:sp>
          <p:nvSpPr>
            <p:cNvPr id="248" name="Rectangle 376"/>
            <p:cNvSpPr>
              <a:spLocks noChangeArrowheads="1"/>
            </p:cNvSpPr>
            <p:nvPr/>
          </p:nvSpPr>
          <p:spPr bwMode="auto">
            <a:xfrm>
              <a:off x="3753302" y="5486400"/>
              <a:ext cx="746552"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249" name="Rectangle 377"/>
            <p:cNvSpPr>
              <a:spLocks noChangeArrowheads="1"/>
            </p:cNvSpPr>
            <p:nvPr/>
          </p:nvSpPr>
          <p:spPr bwMode="auto">
            <a:xfrm>
              <a:off x="3753302" y="5492750"/>
              <a:ext cx="743334"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50" name="Rectangle 378"/>
            <p:cNvSpPr>
              <a:spLocks noChangeArrowheads="1"/>
            </p:cNvSpPr>
            <p:nvPr/>
          </p:nvSpPr>
          <p:spPr bwMode="auto">
            <a:xfrm>
              <a:off x="3944767" y="5549900"/>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51" name="Rectangle 379"/>
            <p:cNvSpPr>
              <a:spLocks noChangeArrowheads="1"/>
            </p:cNvSpPr>
            <p:nvPr/>
          </p:nvSpPr>
          <p:spPr bwMode="auto">
            <a:xfrm>
              <a:off x="4026824" y="5549900"/>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grpSp>
      <p:sp>
        <p:nvSpPr>
          <p:cNvPr id="3" name="テキスト ボックス 2"/>
          <p:cNvSpPr txBox="1"/>
          <p:nvPr/>
        </p:nvSpPr>
        <p:spPr>
          <a:xfrm>
            <a:off x="3648829" y="6113668"/>
            <a:ext cx="2581156" cy="276999"/>
          </a:xfrm>
          <a:prstGeom prst="rect">
            <a:avLst/>
          </a:prstGeom>
          <a:noFill/>
        </p:spPr>
        <p:txBody>
          <a:bodyPr wrap="none" rtlCol="0">
            <a:spAutoFit/>
          </a:bodyPr>
          <a:lstStyle/>
          <a:p>
            <a:r>
              <a:rPr kumimoji="1" lang="en-US" altLang="ja-JP" dirty="0" smtClean="0"/>
              <a:t>0xXXXX is for Protocol X. (e.g. IPv4)</a:t>
            </a:r>
            <a:endParaRPr kumimoji="1" lang="ja-JP" altLang="en-US" dirty="0"/>
          </a:p>
        </p:txBody>
      </p:sp>
      <p:cxnSp>
        <p:nvCxnSpPr>
          <p:cNvPr id="15" name="直線矢印コネクタ 14"/>
          <p:cNvCxnSpPr/>
          <p:nvPr/>
        </p:nvCxnSpPr>
        <p:spPr bwMode="auto">
          <a:xfrm flipH="1" flipV="1">
            <a:off x="3545030" y="5974577"/>
            <a:ext cx="130186" cy="2492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2434110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タイトル 201"/>
          <p:cNvSpPr>
            <a:spLocks noGrp="1"/>
          </p:cNvSpPr>
          <p:nvPr>
            <p:ph type="title"/>
          </p:nvPr>
        </p:nvSpPr>
        <p:spPr/>
        <p:txBody>
          <a:bodyPr/>
          <a:lstStyle/>
          <a:p>
            <a:r>
              <a:rPr kumimoji="1" lang="en-US" altLang="ja-JP" dirty="0" smtClean="0"/>
              <a:t>Dispatching a frame for L2R – 6LoWPAN mesh under</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dirty="0" smtClean="0"/>
              <a:t>&lt;May 2019&gt;</a:t>
            </a:r>
            <a:endParaRPr lang="en-US" dirty="0"/>
          </a:p>
        </p:txBody>
      </p:sp>
      <p:sp>
        <p:nvSpPr>
          <p:cNvPr id="5" name="フッター プレースホルダー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スライド番号プレースホルダー 5"/>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
        <p:nvSpPr>
          <p:cNvPr id="7" name="正方形/長方形 6"/>
          <p:cNvSpPr/>
          <p:nvPr/>
        </p:nvSpPr>
        <p:spPr bwMode="auto">
          <a:xfrm>
            <a:off x="1219200"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8" name="円/楕円 7"/>
          <p:cNvSpPr/>
          <p:nvPr/>
        </p:nvSpPr>
        <p:spPr bwMode="auto">
          <a:xfrm>
            <a:off x="1905000" y="224136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S</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9" name="円/楕円 8"/>
          <p:cNvSpPr/>
          <p:nvPr/>
        </p:nvSpPr>
        <p:spPr bwMode="auto">
          <a:xfrm>
            <a:off x="2745783" y="2680074"/>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09" charset="0"/>
            </a:endParaRPr>
          </a:p>
        </p:txBody>
      </p:sp>
      <p:sp>
        <p:nvSpPr>
          <p:cNvPr id="10" name="円/楕円 9"/>
          <p:cNvSpPr/>
          <p:nvPr/>
        </p:nvSpPr>
        <p:spPr bwMode="auto">
          <a:xfrm>
            <a:off x="2743200" y="189136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1" name="円/楕円 10"/>
          <p:cNvSpPr/>
          <p:nvPr/>
        </p:nvSpPr>
        <p:spPr bwMode="auto">
          <a:xfrm>
            <a:off x="3581400" y="224136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B</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2" name="円/楕円 11"/>
          <p:cNvSpPr/>
          <p:nvPr/>
        </p:nvSpPr>
        <p:spPr bwMode="auto">
          <a:xfrm>
            <a:off x="4572000" y="2196160"/>
            <a:ext cx="304800" cy="30536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D</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4" name="直線コネクタ 13"/>
          <p:cNvCxnSpPr>
            <a:stCxn id="8" idx="7"/>
            <a:endCxn id="10" idx="2"/>
          </p:cNvCxnSpPr>
          <p:nvPr/>
        </p:nvCxnSpPr>
        <p:spPr bwMode="auto">
          <a:xfrm flipV="1">
            <a:off x="2165163" y="204376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線コネクタ 15"/>
          <p:cNvCxnSpPr>
            <a:endCxn id="9" idx="6"/>
          </p:cNvCxnSpPr>
          <p:nvPr/>
        </p:nvCxnSpPr>
        <p:spPr bwMode="auto">
          <a:xfrm flipH="1">
            <a:off x="3050583" y="2514600"/>
            <a:ext cx="575454" cy="3178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直線コネクタ 19"/>
          <p:cNvCxnSpPr>
            <a:stCxn id="10" idx="6"/>
            <a:endCxn id="11" idx="1"/>
          </p:cNvCxnSpPr>
          <p:nvPr/>
        </p:nvCxnSpPr>
        <p:spPr bwMode="auto">
          <a:xfrm>
            <a:off x="3048000" y="204376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a:stCxn id="12" idx="2"/>
            <a:endCxn id="11" idx="6"/>
          </p:cNvCxnSpPr>
          <p:nvPr/>
        </p:nvCxnSpPr>
        <p:spPr bwMode="auto">
          <a:xfrm flipH="1">
            <a:off x="3886200" y="2348843"/>
            <a:ext cx="685800" cy="4492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正方形/長方形 32"/>
          <p:cNvSpPr/>
          <p:nvPr/>
        </p:nvSpPr>
        <p:spPr bwMode="auto">
          <a:xfrm>
            <a:off x="1219200"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4" name="正方形/長方形 33"/>
          <p:cNvSpPr/>
          <p:nvPr/>
        </p:nvSpPr>
        <p:spPr bwMode="auto">
          <a:xfrm>
            <a:off x="1220493"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5" name="正方形/長方形 34"/>
          <p:cNvSpPr/>
          <p:nvPr/>
        </p:nvSpPr>
        <p:spPr bwMode="auto">
          <a:xfrm>
            <a:off x="1219200"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6" name="正方形/長方形 35"/>
          <p:cNvSpPr/>
          <p:nvPr/>
        </p:nvSpPr>
        <p:spPr bwMode="auto">
          <a:xfrm>
            <a:off x="1219201"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8" name="正方形/長方形 37"/>
          <p:cNvSpPr/>
          <p:nvPr/>
        </p:nvSpPr>
        <p:spPr bwMode="auto">
          <a:xfrm>
            <a:off x="1981846"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9" name="正方形/長方形 38"/>
          <p:cNvSpPr/>
          <p:nvPr/>
        </p:nvSpPr>
        <p:spPr bwMode="auto">
          <a:xfrm>
            <a:off x="20574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0" name="正方形/長方形 39"/>
          <p:cNvSpPr/>
          <p:nvPr/>
        </p:nvSpPr>
        <p:spPr bwMode="auto">
          <a:xfrm>
            <a:off x="21336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1" name="正方形/長方形 40"/>
          <p:cNvSpPr/>
          <p:nvPr/>
        </p:nvSpPr>
        <p:spPr bwMode="auto">
          <a:xfrm>
            <a:off x="19050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2" name="正方形/長方形 41"/>
          <p:cNvSpPr/>
          <p:nvPr/>
        </p:nvSpPr>
        <p:spPr bwMode="auto">
          <a:xfrm>
            <a:off x="18288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3" name="正方形/長方形 42"/>
          <p:cNvSpPr/>
          <p:nvPr/>
        </p:nvSpPr>
        <p:spPr bwMode="auto">
          <a:xfrm>
            <a:off x="17526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4" name="正方形/長方形 43"/>
          <p:cNvSpPr/>
          <p:nvPr/>
        </p:nvSpPr>
        <p:spPr bwMode="auto">
          <a:xfrm>
            <a:off x="2371241"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5" name="正方形/長方形 44"/>
          <p:cNvSpPr/>
          <p:nvPr/>
        </p:nvSpPr>
        <p:spPr bwMode="auto">
          <a:xfrm>
            <a:off x="2371241"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6" name="正方形/長方形 45"/>
          <p:cNvSpPr/>
          <p:nvPr/>
        </p:nvSpPr>
        <p:spPr bwMode="auto">
          <a:xfrm>
            <a:off x="2372534"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47" name="正方形/長方形 46"/>
          <p:cNvSpPr/>
          <p:nvPr/>
        </p:nvSpPr>
        <p:spPr bwMode="auto">
          <a:xfrm>
            <a:off x="2371241"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8" name="正方形/長方形 47"/>
          <p:cNvSpPr/>
          <p:nvPr/>
        </p:nvSpPr>
        <p:spPr bwMode="auto">
          <a:xfrm>
            <a:off x="2371242"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49" name="正方形/長方形 48"/>
          <p:cNvSpPr/>
          <p:nvPr/>
        </p:nvSpPr>
        <p:spPr bwMode="auto">
          <a:xfrm>
            <a:off x="3133887"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0" name="正方形/長方形 49"/>
          <p:cNvSpPr/>
          <p:nvPr/>
        </p:nvSpPr>
        <p:spPr bwMode="auto">
          <a:xfrm>
            <a:off x="32094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1" name="正方形/長方形 50"/>
          <p:cNvSpPr/>
          <p:nvPr/>
        </p:nvSpPr>
        <p:spPr bwMode="auto">
          <a:xfrm>
            <a:off x="32856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2" name="正方形/長方形 51"/>
          <p:cNvSpPr/>
          <p:nvPr/>
        </p:nvSpPr>
        <p:spPr bwMode="auto">
          <a:xfrm>
            <a:off x="30570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3" name="正方形/長方形 52"/>
          <p:cNvSpPr/>
          <p:nvPr/>
        </p:nvSpPr>
        <p:spPr bwMode="auto">
          <a:xfrm>
            <a:off x="29808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4" name="正方形/長方形 53"/>
          <p:cNvSpPr/>
          <p:nvPr/>
        </p:nvSpPr>
        <p:spPr bwMode="auto">
          <a:xfrm>
            <a:off x="29046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5" name="正方形/長方形 54"/>
          <p:cNvSpPr/>
          <p:nvPr/>
        </p:nvSpPr>
        <p:spPr bwMode="auto">
          <a:xfrm>
            <a:off x="3581400"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6" name="正方形/長方形 55"/>
          <p:cNvSpPr/>
          <p:nvPr/>
        </p:nvSpPr>
        <p:spPr bwMode="auto">
          <a:xfrm>
            <a:off x="3581400"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7" name="正方形/長方形 56"/>
          <p:cNvSpPr/>
          <p:nvPr/>
        </p:nvSpPr>
        <p:spPr bwMode="auto">
          <a:xfrm>
            <a:off x="3582693"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58" name="正方形/長方形 57"/>
          <p:cNvSpPr/>
          <p:nvPr/>
        </p:nvSpPr>
        <p:spPr bwMode="auto">
          <a:xfrm>
            <a:off x="3581400"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9" name="正方形/長方形 58"/>
          <p:cNvSpPr/>
          <p:nvPr/>
        </p:nvSpPr>
        <p:spPr bwMode="auto">
          <a:xfrm>
            <a:off x="3581401"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0" name="正方形/長方形 59"/>
          <p:cNvSpPr/>
          <p:nvPr/>
        </p:nvSpPr>
        <p:spPr bwMode="auto">
          <a:xfrm>
            <a:off x="4344046"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1" name="正方形/長方形 60"/>
          <p:cNvSpPr/>
          <p:nvPr/>
        </p:nvSpPr>
        <p:spPr bwMode="auto">
          <a:xfrm>
            <a:off x="44196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2" name="正方形/長方形 61"/>
          <p:cNvSpPr/>
          <p:nvPr/>
        </p:nvSpPr>
        <p:spPr bwMode="auto">
          <a:xfrm>
            <a:off x="44958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3" name="正方形/長方形 62"/>
          <p:cNvSpPr/>
          <p:nvPr/>
        </p:nvSpPr>
        <p:spPr bwMode="auto">
          <a:xfrm>
            <a:off x="42672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4" name="正方形/長方形 63"/>
          <p:cNvSpPr/>
          <p:nvPr/>
        </p:nvSpPr>
        <p:spPr bwMode="auto">
          <a:xfrm>
            <a:off x="41910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5" name="正方形/長方形 64"/>
          <p:cNvSpPr/>
          <p:nvPr/>
        </p:nvSpPr>
        <p:spPr bwMode="auto">
          <a:xfrm>
            <a:off x="4114800"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6" name="正方形/長方形 65"/>
          <p:cNvSpPr/>
          <p:nvPr/>
        </p:nvSpPr>
        <p:spPr bwMode="auto">
          <a:xfrm>
            <a:off x="4733441" y="47024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7" name="正方形/長方形 66"/>
          <p:cNvSpPr/>
          <p:nvPr/>
        </p:nvSpPr>
        <p:spPr bwMode="auto">
          <a:xfrm>
            <a:off x="4733441" y="43976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8" name="正方形/長方形 67"/>
          <p:cNvSpPr/>
          <p:nvPr/>
        </p:nvSpPr>
        <p:spPr bwMode="auto">
          <a:xfrm>
            <a:off x="4734734" y="4092844"/>
            <a:ext cx="48948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9" name="正方形/長方形 68"/>
          <p:cNvSpPr/>
          <p:nvPr/>
        </p:nvSpPr>
        <p:spPr bwMode="auto">
          <a:xfrm>
            <a:off x="4733441" y="3788044"/>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PDE</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0" name="正方形/長方形 69"/>
          <p:cNvSpPr/>
          <p:nvPr/>
        </p:nvSpPr>
        <p:spPr bwMode="auto">
          <a:xfrm>
            <a:off x="4733442" y="3483244"/>
            <a:ext cx="98155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6LoWPAN</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71" name="正方形/長方形 70"/>
          <p:cNvSpPr/>
          <p:nvPr/>
        </p:nvSpPr>
        <p:spPr bwMode="auto">
          <a:xfrm>
            <a:off x="5496087"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2" name="正方形/長方形 71"/>
          <p:cNvSpPr/>
          <p:nvPr/>
        </p:nvSpPr>
        <p:spPr bwMode="auto">
          <a:xfrm>
            <a:off x="55716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3" name="正方形/長方形 72"/>
          <p:cNvSpPr/>
          <p:nvPr/>
        </p:nvSpPr>
        <p:spPr bwMode="auto">
          <a:xfrm>
            <a:off x="56478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4" name="正方形/長方形 73"/>
          <p:cNvSpPr/>
          <p:nvPr/>
        </p:nvSpPr>
        <p:spPr bwMode="auto">
          <a:xfrm>
            <a:off x="54192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5" name="正方形/長方形 74"/>
          <p:cNvSpPr/>
          <p:nvPr/>
        </p:nvSpPr>
        <p:spPr bwMode="auto">
          <a:xfrm>
            <a:off x="53430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76" name="正方形/長方形 75"/>
          <p:cNvSpPr/>
          <p:nvPr/>
        </p:nvSpPr>
        <p:spPr bwMode="auto">
          <a:xfrm>
            <a:off x="5266841" y="4092844"/>
            <a:ext cx="4571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09" charset="0"/>
            </a:endParaRPr>
          </a:p>
        </p:txBody>
      </p:sp>
      <p:cxnSp>
        <p:nvCxnSpPr>
          <p:cNvPr id="85" name="直線コネクタ 84"/>
          <p:cNvCxnSpPr/>
          <p:nvPr/>
        </p:nvCxnSpPr>
        <p:spPr bwMode="auto">
          <a:xfrm flipH="1">
            <a:off x="1465236" y="2949844"/>
            <a:ext cx="22860" cy="2362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8" name="直線コネクタ 87"/>
          <p:cNvCxnSpPr/>
          <p:nvPr/>
        </p:nvCxnSpPr>
        <p:spPr bwMode="auto">
          <a:xfrm>
            <a:off x="1476666" y="5312044"/>
            <a:ext cx="106081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0" name="直線コネクタ 89"/>
          <p:cNvCxnSpPr/>
          <p:nvPr/>
        </p:nvCxnSpPr>
        <p:spPr bwMode="auto">
          <a:xfrm flipV="1">
            <a:off x="2537485"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2" name="直線コネクタ 91"/>
          <p:cNvCxnSpPr/>
          <p:nvPr/>
        </p:nvCxnSpPr>
        <p:spPr bwMode="auto">
          <a:xfrm>
            <a:off x="2530381" y="4245244"/>
            <a:ext cx="24474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4" name="直線コネクタ 93"/>
          <p:cNvCxnSpPr/>
          <p:nvPr/>
        </p:nvCxnSpPr>
        <p:spPr bwMode="auto">
          <a:xfrm>
            <a:off x="2775124"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直線コネクタ 95"/>
          <p:cNvCxnSpPr/>
          <p:nvPr/>
        </p:nvCxnSpPr>
        <p:spPr bwMode="auto">
          <a:xfrm>
            <a:off x="2775124" y="5312044"/>
            <a:ext cx="92711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8" name="直線コネクタ 97"/>
          <p:cNvCxnSpPr/>
          <p:nvPr/>
        </p:nvCxnSpPr>
        <p:spPr bwMode="auto">
          <a:xfrm flipV="1">
            <a:off x="3702237"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0" name="直線コネクタ 99"/>
          <p:cNvCxnSpPr/>
          <p:nvPr/>
        </p:nvCxnSpPr>
        <p:spPr bwMode="auto">
          <a:xfrm>
            <a:off x="3702237" y="4245244"/>
            <a:ext cx="260163"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直線コネクタ 101"/>
          <p:cNvCxnSpPr/>
          <p:nvPr/>
        </p:nvCxnSpPr>
        <p:spPr bwMode="auto">
          <a:xfrm>
            <a:off x="3962400" y="4245244"/>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直線コネクタ 107"/>
          <p:cNvCxnSpPr/>
          <p:nvPr/>
        </p:nvCxnSpPr>
        <p:spPr bwMode="auto">
          <a:xfrm>
            <a:off x="3962400" y="5312044"/>
            <a:ext cx="990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0" name="直線矢印コネクタ 109"/>
          <p:cNvCxnSpPr/>
          <p:nvPr/>
        </p:nvCxnSpPr>
        <p:spPr bwMode="auto">
          <a:xfrm flipV="1">
            <a:off x="4953000" y="3102244"/>
            <a:ext cx="0" cy="2209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11" name="Rectangle 106"/>
          <p:cNvSpPr>
            <a:spLocks noChangeArrowheads="1"/>
          </p:cNvSpPr>
          <p:nvPr/>
        </p:nvSpPr>
        <p:spPr bwMode="auto">
          <a:xfrm>
            <a:off x="3422637" y="5844401"/>
            <a:ext cx="873659" cy="33972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12" name="Picture 1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7464" y="5850751"/>
            <a:ext cx="873659" cy="341313"/>
          </a:xfrm>
          <a:prstGeom prst="rect">
            <a:avLst/>
          </a:prstGeom>
          <a:solidFill>
            <a:schemeClr val="accent2">
              <a:lumMod val="40000"/>
              <a:lumOff val="60000"/>
            </a:schemeClr>
          </a:solidFill>
          <a:ln>
            <a:noFill/>
          </a:ln>
        </p:spPr>
      </p:pic>
      <p:sp>
        <p:nvSpPr>
          <p:cNvPr id="113" name="Rectangle 108"/>
          <p:cNvSpPr>
            <a:spLocks noChangeArrowheads="1"/>
          </p:cNvSpPr>
          <p:nvPr/>
        </p:nvSpPr>
        <p:spPr bwMode="auto">
          <a:xfrm>
            <a:off x="3422637" y="5844401"/>
            <a:ext cx="873659" cy="33972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14" name="Rectangle 109"/>
          <p:cNvSpPr>
            <a:spLocks noChangeArrowheads="1"/>
          </p:cNvSpPr>
          <p:nvPr/>
        </p:nvSpPr>
        <p:spPr bwMode="auto">
          <a:xfrm>
            <a:off x="3427464" y="5850751"/>
            <a:ext cx="873659" cy="341313"/>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15" name="Rectangle 110"/>
          <p:cNvSpPr>
            <a:spLocks noChangeArrowheads="1"/>
          </p:cNvSpPr>
          <p:nvPr/>
        </p:nvSpPr>
        <p:spPr bwMode="auto">
          <a:xfrm>
            <a:off x="3641454" y="5971401"/>
            <a:ext cx="123432" cy="92333"/>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ULI</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6" name="Rectangle 111"/>
          <p:cNvSpPr>
            <a:spLocks noChangeArrowheads="1"/>
          </p:cNvSpPr>
          <p:nvPr/>
        </p:nvSpPr>
        <p:spPr bwMode="auto">
          <a:xfrm>
            <a:off x="3795913" y="5971401"/>
            <a:ext cx="9171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7" name="Rectangle 112"/>
          <p:cNvSpPr>
            <a:spLocks noChangeArrowheads="1"/>
          </p:cNvSpPr>
          <p:nvPr/>
        </p:nvSpPr>
        <p:spPr bwMode="auto">
          <a:xfrm>
            <a:off x="3831310" y="5971401"/>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6</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8" name="Rectangle 113"/>
          <p:cNvSpPr>
            <a:spLocks noChangeArrowheads="1"/>
          </p:cNvSpPr>
          <p:nvPr/>
        </p:nvSpPr>
        <p:spPr bwMode="auto">
          <a:xfrm>
            <a:off x="3886014" y="5971401"/>
            <a:ext cx="300873"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lo IE</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9" name="Rectangle 114"/>
          <p:cNvSpPr>
            <a:spLocks noChangeArrowheads="1"/>
          </p:cNvSpPr>
          <p:nvPr/>
        </p:nvSpPr>
        <p:spPr bwMode="auto">
          <a:xfrm>
            <a:off x="3422637" y="5645963"/>
            <a:ext cx="873659"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20" name="Picture 1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7464" y="5645963"/>
            <a:ext cx="873659" cy="204788"/>
          </a:xfrm>
          <a:prstGeom prst="rect">
            <a:avLst/>
          </a:prstGeom>
          <a:solidFill>
            <a:schemeClr val="accent2">
              <a:lumMod val="40000"/>
              <a:lumOff val="60000"/>
            </a:schemeClr>
          </a:solidFill>
          <a:ln>
            <a:noFill/>
          </a:ln>
        </p:spPr>
      </p:pic>
      <p:sp>
        <p:nvSpPr>
          <p:cNvPr id="121" name="Rectangle 116"/>
          <p:cNvSpPr>
            <a:spLocks noChangeArrowheads="1"/>
          </p:cNvSpPr>
          <p:nvPr/>
        </p:nvSpPr>
        <p:spPr bwMode="auto">
          <a:xfrm>
            <a:off x="3422637" y="5645963"/>
            <a:ext cx="873659"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22" name="Rectangle 117"/>
          <p:cNvSpPr>
            <a:spLocks noChangeArrowheads="1"/>
          </p:cNvSpPr>
          <p:nvPr/>
        </p:nvSpPr>
        <p:spPr bwMode="auto">
          <a:xfrm>
            <a:off x="3427464" y="5645963"/>
            <a:ext cx="873659"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3" name="Rectangle 118"/>
          <p:cNvSpPr>
            <a:spLocks noChangeArrowheads="1"/>
          </p:cNvSpPr>
          <p:nvPr/>
        </p:nvSpPr>
        <p:spPr bwMode="auto">
          <a:xfrm>
            <a:off x="3676850" y="5701526"/>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4" name="Rectangle 119"/>
          <p:cNvSpPr>
            <a:spLocks noChangeArrowheads="1"/>
          </p:cNvSpPr>
          <p:nvPr/>
        </p:nvSpPr>
        <p:spPr bwMode="auto">
          <a:xfrm>
            <a:off x="3758907" y="5701526"/>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5" name="Rectangle 120"/>
          <p:cNvSpPr>
            <a:spLocks noChangeArrowheads="1"/>
          </p:cNvSpPr>
          <p:nvPr/>
        </p:nvSpPr>
        <p:spPr bwMode="auto">
          <a:xfrm>
            <a:off x="4296296" y="5844401"/>
            <a:ext cx="1403003"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26" name="Picture 1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01122" y="5850751"/>
            <a:ext cx="1399785" cy="136525"/>
          </a:xfrm>
          <a:prstGeom prst="rect">
            <a:avLst/>
          </a:prstGeom>
          <a:solidFill>
            <a:schemeClr val="accent2">
              <a:lumMod val="40000"/>
              <a:lumOff val="60000"/>
            </a:schemeClr>
          </a:solidFill>
          <a:ln>
            <a:noFill/>
          </a:ln>
        </p:spPr>
      </p:pic>
      <p:sp>
        <p:nvSpPr>
          <p:cNvPr id="127" name="Rectangle 122"/>
          <p:cNvSpPr>
            <a:spLocks noChangeArrowheads="1"/>
          </p:cNvSpPr>
          <p:nvPr/>
        </p:nvSpPr>
        <p:spPr bwMode="auto">
          <a:xfrm>
            <a:off x="4296296" y="5844401"/>
            <a:ext cx="1403003"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28" name="Rectangle 123"/>
          <p:cNvSpPr>
            <a:spLocks noChangeArrowheads="1"/>
          </p:cNvSpPr>
          <p:nvPr/>
        </p:nvSpPr>
        <p:spPr bwMode="auto">
          <a:xfrm>
            <a:off x="4301122" y="5850751"/>
            <a:ext cx="1399785" cy="1365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9" name="Rectangle 124"/>
          <p:cNvSpPr>
            <a:spLocks noChangeArrowheads="1"/>
          </p:cNvSpPr>
          <p:nvPr/>
        </p:nvSpPr>
        <p:spPr bwMode="auto">
          <a:xfrm>
            <a:off x="4888388" y="5871388"/>
            <a:ext cx="33627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IPHC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0" name="Rectangle 125"/>
          <p:cNvSpPr>
            <a:spLocks noChangeArrowheads="1"/>
          </p:cNvSpPr>
          <p:nvPr/>
        </p:nvSpPr>
        <p:spPr bwMode="auto">
          <a:xfrm>
            <a:off x="4296296" y="5645963"/>
            <a:ext cx="1403003"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31" name="Picture 1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01122" y="5645963"/>
            <a:ext cx="1399785" cy="204788"/>
          </a:xfrm>
          <a:prstGeom prst="rect">
            <a:avLst/>
          </a:prstGeom>
          <a:solidFill>
            <a:schemeClr val="accent2">
              <a:lumMod val="40000"/>
              <a:lumOff val="60000"/>
            </a:schemeClr>
          </a:solidFill>
          <a:ln>
            <a:noFill/>
          </a:ln>
        </p:spPr>
      </p:pic>
      <p:sp>
        <p:nvSpPr>
          <p:cNvPr id="132" name="Rectangle 127"/>
          <p:cNvSpPr>
            <a:spLocks noChangeArrowheads="1"/>
          </p:cNvSpPr>
          <p:nvPr/>
        </p:nvSpPr>
        <p:spPr bwMode="auto">
          <a:xfrm>
            <a:off x="4296296" y="5645963"/>
            <a:ext cx="1403003"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33" name="Rectangle 128"/>
          <p:cNvSpPr>
            <a:spLocks noChangeArrowheads="1"/>
          </p:cNvSpPr>
          <p:nvPr/>
        </p:nvSpPr>
        <p:spPr bwMode="auto">
          <a:xfrm>
            <a:off x="4301122" y="5645963"/>
            <a:ext cx="1399785"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4" name="Rectangle 129"/>
          <p:cNvSpPr>
            <a:spLocks noChangeArrowheads="1"/>
          </p:cNvSpPr>
          <p:nvPr/>
        </p:nvSpPr>
        <p:spPr bwMode="auto">
          <a:xfrm>
            <a:off x="4815986" y="5701526"/>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5" name="Rectangle 130"/>
          <p:cNvSpPr>
            <a:spLocks noChangeArrowheads="1"/>
          </p:cNvSpPr>
          <p:nvPr/>
        </p:nvSpPr>
        <p:spPr bwMode="auto">
          <a:xfrm>
            <a:off x="4898042" y="5701526"/>
            <a:ext cx="40062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6" name="Rectangle 137"/>
          <p:cNvSpPr>
            <a:spLocks noChangeArrowheads="1"/>
          </p:cNvSpPr>
          <p:nvPr/>
        </p:nvSpPr>
        <p:spPr bwMode="auto">
          <a:xfrm>
            <a:off x="990600" y="5879326"/>
            <a:ext cx="119062"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6</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7" name="Rectangle 138"/>
          <p:cNvSpPr>
            <a:spLocks noChangeArrowheads="1"/>
          </p:cNvSpPr>
          <p:nvPr/>
        </p:nvSpPr>
        <p:spPr bwMode="auto">
          <a:xfrm>
            <a:off x="1045305" y="5879326"/>
            <a:ext cx="555087"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LoWPAN</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8" name="Rectangle 139"/>
          <p:cNvSpPr>
            <a:spLocks noChangeArrowheads="1"/>
          </p:cNvSpPr>
          <p:nvPr/>
        </p:nvSpPr>
        <p:spPr bwMode="auto">
          <a:xfrm>
            <a:off x="5699298" y="5844401"/>
            <a:ext cx="701501"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39" name="Picture 14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00907" y="5850751"/>
            <a:ext cx="699892" cy="136525"/>
          </a:xfrm>
          <a:prstGeom prst="rect">
            <a:avLst/>
          </a:prstGeom>
          <a:solidFill>
            <a:schemeClr val="accent2">
              <a:lumMod val="40000"/>
              <a:lumOff val="60000"/>
            </a:schemeClr>
          </a:solidFill>
          <a:ln>
            <a:noFill/>
          </a:ln>
        </p:spPr>
      </p:pic>
      <p:sp>
        <p:nvSpPr>
          <p:cNvPr id="140" name="Rectangle 141"/>
          <p:cNvSpPr>
            <a:spLocks noChangeArrowheads="1"/>
          </p:cNvSpPr>
          <p:nvPr/>
        </p:nvSpPr>
        <p:spPr bwMode="auto">
          <a:xfrm>
            <a:off x="5699298" y="5844401"/>
            <a:ext cx="701501" cy="1412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41" name="Rectangle 142"/>
          <p:cNvSpPr>
            <a:spLocks noChangeArrowheads="1"/>
          </p:cNvSpPr>
          <p:nvPr/>
        </p:nvSpPr>
        <p:spPr bwMode="auto">
          <a:xfrm>
            <a:off x="5700907" y="5850751"/>
            <a:ext cx="699892" cy="136525"/>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2" name="Rectangle 143"/>
          <p:cNvSpPr>
            <a:spLocks noChangeArrowheads="1"/>
          </p:cNvSpPr>
          <p:nvPr/>
        </p:nvSpPr>
        <p:spPr bwMode="auto">
          <a:xfrm>
            <a:off x="5945467" y="5871388"/>
            <a:ext cx="308918"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NHC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3" name="Rectangle 144"/>
          <p:cNvSpPr>
            <a:spLocks noChangeArrowheads="1"/>
          </p:cNvSpPr>
          <p:nvPr/>
        </p:nvSpPr>
        <p:spPr bwMode="auto">
          <a:xfrm>
            <a:off x="5699298" y="5645963"/>
            <a:ext cx="70150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44" name="Picture 14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00907" y="5645963"/>
            <a:ext cx="699892" cy="204788"/>
          </a:xfrm>
          <a:prstGeom prst="rect">
            <a:avLst/>
          </a:prstGeom>
          <a:solidFill>
            <a:schemeClr val="accent2">
              <a:lumMod val="40000"/>
              <a:lumOff val="60000"/>
            </a:schemeClr>
          </a:solidFill>
          <a:ln>
            <a:noFill/>
          </a:ln>
        </p:spPr>
      </p:pic>
      <p:sp>
        <p:nvSpPr>
          <p:cNvPr id="145" name="Rectangle 146"/>
          <p:cNvSpPr>
            <a:spLocks noChangeArrowheads="1"/>
          </p:cNvSpPr>
          <p:nvPr/>
        </p:nvSpPr>
        <p:spPr bwMode="auto">
          <a:xfrm>
            <a:off x="5699298" y="5645963"/>
            <a:ext cx="701501" cy="204788"/>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46" name="Rectangle 147"/>
          <p:cNvSpPr>
            <a:spLocks noChangeArrowheads="1"/>
          </p:cNvSpPr>
          <p:nvPr/>
        </p:nvSpPr>
        <p:spPr bwMode="auto">
          <a:xfrm>
            <a:off x="5700907" y="5645963"/>
            <a:ext cx="699892"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47" name="Rectangle 148"/>
          <p:cNvSpPr>
            <a:spLocks noChangeArrowheads="1"/>
          </p:cNvSpPr>
          <p:nvPr/>
        </p:nvSpPr>
        <p:spPr bwMode="auto">
          <a:xfrm>
            <a:off x="5890763" y="5701526"/>
            <a:ext cx="154459"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1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8" name="Rectangle 149"/>
          <p:cNvSpPr>
            <a:spLocks noChangeArrowheads="1"/>
          </p:cNvSpPr>
          <p:nvPr/>
        </p:nvSpPr>
        <p:spPr bwMode="auto">
          <a:xfrm>
            <a:off x="5972820" y="5701526"/>
            <a:ext cx="336270"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octet</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9" name="Rectangle 150"/>
          <p:cNvSpPr>
            <a:spLocks noChangeArrowheads="1"/>
          </p:cNvSpPr>
          <p:nvPr/>
        </p:nvSpPr>
        <p:spPr bwMode="auto">
          <a:xfrm>
            <a:off x="4296296" y="5985688"/>
            <a:ext cx="2104504" cy="20637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50" name="Picture 15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01122" y="5987276"/>
            <a:ext cx="2099677" cy="204788"/>
          </a:xfrm>
          <a:prstGeom prst="rect">
            <a:avLst/>
          </a:prstGeom>
          <a:solidFill>
            <a:schemeClr val="accent2">
              <a:lumMod val="40000"/>
              <a:lumOff val="60000"/>
            </a:schemeClr>
          </a:solidFill>
          <a:ln>
            <a:noFill/>
          </a:ln>
        </p:spPr>
      </p:pic>
      <p:sp>
        <p:nvSpPr>
          <p:cNvPr id="151" name="Rectangle 152"/>
          <p:cNvSpPr>
            <a:spLocks noChangeArrowheads="1"/>
          </p:cNvSpPr>
          <p:nvPr/>
        </p:nvSpPr>
        <p:spPr bwMode="auto">
          <a:xfrm>
            <a:off x="4296296" y="5985688"/>
            <a:ext cx="2104504" cy="206375"/>
          </a:xfrm>
          <a:prstGeom prst="rect">
            <a:avLst/>
          </a:pr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2" name="Rectangle 153"/>
          <p:cNvSpPr>
            <a:spLocks noChangeArrowheads="1"/>
          </p:cNvSpPr>
          <p:nvPr/>
        </p:nvSpPr>
        <p:spPr bwMode="auto">
          <a:xfrm>
            <a:off x="4301122" y="5987276"/>
            <a:ext cx="2099677" cy="204788"/>
          </a:xfrm>
          <a:prstGeom prst="rect">
            <a:avLst/>
          </a:prstGeom>
          <a:solidFill>
            <a:schemeClr val="accent2">
              <a:lumMod val="40000"/>
              <a:lumOff val="60000"/>
            </a:schemeClr>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3" name="Rectangle 154"/>
          <p:cNvSpPr>
            <a:spLocks noChangeArrowheads="1"/>
          </p:cNvSpPr>
          <p:nvPr/>
        </p:nvSpPr>
        <p:spPr bwMode="auto">
          <a:xfrm>
            <a:off x="5116859" y="6042838"/>
            <a:ext cx="119062"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6</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4" name="Rectangle 155"/>
          <p:cNvSpPr>
            <a:spLocks noChangeArrowheads="1"/>
          </p:cNvSpPr>
          <p:nvPr/>
        </p:nvSpPr>
        <p:spPr bwMode="auto">
          <a:xfrm>
            <a:off x="5171563" y="6042838"/>
            <a:ext cx="555087" cy="127000"/>
          </a:xfrm>
          <a:prstGeom prst="rect">
            <a:avLst/>
          </a:prstGeom>
          <a:solidFill>
            <a:schemeClr val="accent2">
              <a:lumMod val="40000"/>
              <a:lumOff val="60000"/>
            </a:schemeClr>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LoWPAN</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6" name="Rectangle 391"/>
          <p:cNvSpPr>
            <a:spLocks noChangeArrowheads="1"/>
          </p:cNvSpPr>
          <p:nvPr/>
        </p:nvSpPr>
        <p:spPr bwMode="auto">
          <a:xfrm>
            <a:off x="1865867" y="5844401"/>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57" name="Picture 39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72303" y="5850751"/>
            <a:ext cx="699892" cy="341313"/>
          </a:xfrm>
          <a:prstGeom prst="rect">
            <a:avLst/>
          </a:prstGeom>
          <a:solidFill>
            <a:srgbClr val="FFCCFF"/>
          </a:solidFill>
          <a:ln>
            <a:noFill/>
          </a:ln>
        </p:spPr>
      </p:pic>
      <p:sp>
        <p:nvSpPr>
          <p:cNvPr id="158" name="Rectangle 393"/>
          <p:cNvSpPr>
            <a:spLocks noChangeArrowheads="1"/>
          </p:cNvSpPr>
          <p:nvPr/>
        </p:nvSpPr>
        <p:spPr bwMode="auto">
          <a:xfrm>
            <a:off x="1865867" y="5844401"/>
            <a:ext cx="701501" cy="339725"/>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59" name="Rectangle 394"/>
          <p:cNvSpPr>
            <a:spLocks noChangeArrowheads="1"/>
          </p:cNvSpPr>
          <p:nvPr/>
        </p:nvSpPr>
        <p:spPr bwMode="auto">
          <a:xfrm>
            <a:off x="1872303" y="5850751"/>
            <a:ext cx="699892" cy="341313"/>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0" name="Rectangle 395"/>
          <p:cNvSpPr>
            <a:spLocks noChangeArrowheads="1"/>
          </p:cNvSpPr>
          <p:nvPr/>
        </p:nvSpPr>
        <p:spPr bwMode="auto">
          <a:xfrm>
            <a:off x="2112036" y="5971401"/>
            <a:ext cx="318572"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MAC</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1" name="Rectangle 396"/>
          <p:cNvSpPr>
            <a:spLocks noChangeArrowheads="1"/>
          </p:cNvSpPr>
          <p:nvPr/>
        </p:nvSpPr>
        <p:spPr bwMode="auto">
          <a:xfrm>
            <a:off x="1865867" y="5645963"/>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2" name="Picture 39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72303" y="5645963"/>
            <a:ext cx="699892" cy="204788"/>
          </a:xfrm>
          <a:prstGeom prst="rect">
            <a:avLst/>
          </a:prstGeom>
          <a:solidFill>
            <a:srgbClr val="FFCCFF"/>
          </a:solidFill>
          <a:ln>
            <a:noFill/>
          </a:ln>
        </p:spPr>
      </p:pic>
      <p:sp>
        <p:nvSpPr>
          <p:cNvPr id="163" name="Rectangle 398"/>
          <p:cNvSpPr>
            <a:spLocks noChangeArrowheads="1"/>
          </p:cNvSpPr>
          <p:nvPr/>
        </p:nvSpPr>
        <p:spPr bwMode="auto">
          <a:xfrm>
            <a:off x="1865867" y="5645963"/>
            <a:ext cx="701501" cy="204788"/>
          </a:xfrm>
          <a:prstGeom prst="rect">
            <a:avLst/>
          </a:prstGeom>
          <a:solidFill>
            <a:srgbClr val="FFCCFF"/>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64" name="Rectangle 399"/>
          <p:cNvSpPr>
            <a:spLocks noChangeArrowheads="1"/>
          </p:cNvSpPr>
          <p:nvPr/>
        </p:nvSpPr>
        <p:spPr bwMode="auto">
          <a:xfrm>
            <a:off x="1872303" y="5645963"/>
            <a:ext cx="699892" cy="204788"/>
          </a:xfrm>
          <a:prstGeom prst="rect">
            <a:avLst/>
          </a:prstGeom>
          <a:solidFill>
            <a:srgbClr val="FFCCFF"/>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65" name="Rectangle 400"/>
          <p:cNvSpPr>
            <a:spLocks noChangeArrowheads="1"/>
          </p:cNvSpPr>
          <p:nvPr/>
        </p:nvSpPr>
        <p:spPr bwMode="auto">
          <a:xfrm>
            <a:off x="2010673" y="5701526"/>
            <a:ext cx="218817"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smtClean="0">
                <a:ln>
                  <a:noFill/>
                </a:ln>
                <a:solidFill>
                  <a:srgbClr val="000000"/>
                </a:solidFill>
                <a:effectLst/>
                <a:latin typeface="Arial" pitchFamily="34" charset="0"/>
                <a:ea typeface="ＭＳ Ｐゴシック" pitchFamily="50" charset="-128"/>
                <a:cs typeface="ＭＳ Ｐゴシック" pitchFamily="50" charset="-128"/>
              </a:rPr>
              <a:t>21 </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6" name="Rectangle 401"/>
          <p:cNvSpPr>
            <a:spLocks noChangeArrowheads="1"/>
          </p:cNvSpPr>
          <p:nvPr/>
        </p:nvSpPr>
        <p:spPr bwMode="auto">
          <a:xfrm>
            <a:off x="2147433" y="5701526"/>
            <a:ext cx="400628" cy="127000"/>
          </a:xfrm>
          <a:prstGeom prst="rect">
            <a:avLst/>
          </a:prstGeom>
          <a:solidFill>
            <a:srgbClr val="FFCCFF"/>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7" name="Rectangle 106"/>
          <p:cNvSpPr>
            <a:spLocks noChangeArrowheads="1"/>
          </p:cNvSpPr>
          <p:nvPr/>
        </p:nvSpPr>
        <p:spPr bwMode="auto">
          <a:xfrm>
            <a:off x="2550514" y="5844401"/>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68" name="Picture 1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341" y="5850751"/>
            <a:ext cx="873659" cy="341313"/>
          </a:xfrm>
          <a:prstGeom prst="rect">
            <a:avLst/>
          </a:prstGeom>
          <a:solidFill>
            <a:srgbClr val="99FFCC"/>
          </a:solidFill>
          <a:ln>
            <a:noFill/>
          </a:ln>
        </p:spPr>
      </p:pic>
      <p:sp>
        <p:nvSpPr>
          <p:cNvPr id="169" name="Rectangle 108"/>
          <p:cNvSpPr>
            <a:spLocks noChangeArrowheads="1"/>
          </p:cNvSpPr>
          <p:nvPr/>
        </p:nvSpPr>
        <p:spPr bwMode="auto">
          <a:xfrm>
            <a:off x="2550514" y="5844401"/>
            <a:ext cx="873659" cy="339725"/>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0" name="Rectangle 109"/>
          <p:cNvSpPr>
            <a:spLocks noChangeArrowheads="1"/>
          </p:cNvSpPr>
          <p:nvPr/>
        </p:nvSpPr>
        <p:spPr bwMode="auto">
          <a:xfrm>
            <a:off x="2555341" y="5850751"/>
            <a:ext cx="873659" cy="341313"/>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2" name="Rectangle 111"/>
          <p:cNvSpPr>
            <a:spLocks noChangeArrowheads="1"/>
          </p:cNvSpPr>
          <p:nvPr/>
        </p:nvSpPr>
        <p:spPr bwMode="auto">
          <a:xfrm>
            <a:off x="2923790" y="5971401"/>
            <a:ext cx="65" cy="276999"/>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4" name="Rectangle 113"/>
          <p:cNvSpPr>
            <a:spLocks noChangeArrowheads="1"/>
          </p:cNvSpPr>
          <p:nvPr/>
        </p:nvSpPr>
        <p:spPr bwMode="auto">
          <a:xfrm>
            <a:off x="2758153" y="5966423"/>
            <a:ext cx="522579"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L2R routing IE</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5" name="Rectangle 114"/>
          <p:cNvSpPr>
            <a:spLocks noChangeArrowheads="1"/>
          </p:cNvSpPr>
          <p:nvPr/>
        </p:nvSpPr>
        <p:spPr bwMode="auto">
          <a:xfrm>
            <a:off x="2550514" y="5645963"/>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176" name="Picture 1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341" y="5645963"/>
            <a:ext cx="873659" cy="204788"/>
          </a:xfrm>
          <a:prstGeom prst="rect">
            <a:avLst/>
          </a:prstGeom>
          <a:solidFill>
            <a:srgbClr val="99FFCC"/>
          </a:solidFill>
          <a:ln>
            <a:noFill/>
          </a:ln>
        </p:spPr>
      </p:pic>
      <p:sp>
        <p:nvSpPr>
          <p:cNvPr id="177" name="Rectangle 116"/>
          <p:cNvSpPr>
            <a:spLocks noChangeArrowheads="1"/>
          </p:cNvSpPr>
          <p:nvPr/>
        </p:nvSpPr>
        <p:spPr bwMode="auto">
          <a:xfrm>
            <a:off x="2550514" y="5645963"/>
            <a:ext cx="873659" cy="204788"/>
          </a:xfrm>
          <a:prstGeom prst="rect">
            <a:avLst/>
          </a:prstGeom>
          <a:solidFill>
            <a:srgbClr val="99FFCC"/>
          </a:solidFill>
          <a:ln>
            <a:noFill/>
          </a:ln>
        </p:spPr>
        <p:txBody>
          <a:bodyPr vert="horz" wrap="square" lIns="91440" tIns="45720" rIns="91440" bIns="45720" numCol="1" anchor="t" anchorCtr="0" compatLnSpc="1">
            <a:prstTxWarp prst="textNoShape">
              <a:avLst/>
            </a:prstTxWarp>
          </a:bodyPr>
          <a:lstStyle/>
          <a:p>
            <a:endParaRPr lang="ja-JP" altLang="en-US"/>
          </a:p>
        </p:txBody>
      </p:sp>
      <p:sp>
        <p:nvSpPr>
          <p:cNvPr id="178" name="Rectangle 117"/>
          <p:cNvSpPr>
            <a:spLocks noChangeArrowheads="1"/>
          </p:cNvSpPr>
          <p:nvPr/>
        </p:nvSpPr>
        <p:spPr bwMode="auto">
          <a:xfrm>
            <a:off x="2555341" y="5645963"/>
            <a:ext cx="873659" cy="204788"/>
          </a:xfrm>
          <a:prstGeom prst="rect">
            <a:avLst/>
          </a:prstGeom>
          <a:solidFill>
            <a:srgbClr val="99FFCC"/>
          </a:solidFill>
          <a:ln w="14288">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9" name="Rectangle 118"/>
          <p:cNvSpPr>
            <a:spLocks noChangeArrowheads="1"/>
          </p:cNvSpPr>
          <p:nvPr/>
        </p:nvSpPr>
        <p:spPr bwMode="auto">
          <a:xfrm>
            <a:off x="2715549" y="5701526"/>
            <a:ext cx="561051" cy="92333"/>
          </a:xfrm>
          <a:prstGeom prst="rect">
            <a:avLst/>
          </a:prstGeom>
          <a:solidFill>
            <a:srgbClr val="99FFCC"/>
          </a:solidFill>
          <a:ln>
            <a:noFill/>
          </a:ln>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600" b="1" dirty="0" smtClean="0">
                <a:solidFill>
                  <a:srgbClr val="000000"/>
                </a:solidFill>
              </a:rPr>
              <a:t>variable</a:t>
            </a:r>
            <a:r>
              <a:rPr kumimoji="1" lang="ja-JP"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 </a:t>
            </a:r>
            <a:r>
              <a:rPr kumimoji="1" lang="en-US" altLang="ja-JP" sz="600" b="1" i="0" u="none" strike="noStrike" cap="none" normalizeH="0" baseline="0" dirty="0" smtClean="0">
                <a:ln>
                  <a:noFill/>
                </a:ln>
                <a:solidFill>
                  <a:srgbClr val="000000"/>
                </a:solidFill>
                <a:effectLst/>
                <a:latin typeface="Arial" pitchFamily="34" charset="0"/>
                <a:ea typeface="ＭＳ Ｐゴシック" pitchFamily="50" charset="-128"/>
                <a:cs typeface="ＭＳ Ｐゴシック" pitchFamily="50" charset="-128"/>
              </a:rPr>
              <a:t> octets</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81" name="テキスト ボックス 180"/>
          <p:cNvSpPr txBox="1"/>
          <p:nvPr/>
        </p:nvSpPr>
        <p:spPr>
          <a:xfrm>
            <a:off x="5715000" y="5057001"/>
            <a:ext cx="2763898" cy="276999"/>
          </a:xfrm>
          <a:prstGeom prst="rect">
            <a:avLst/>
          </a:prstGeom>
          <a:noFill/>
        </p:spPr>
        <p:txBody>
          <a:bodyPr wrap="none" rtlCol="0">
            <a:spAutoFit/>
          </a:bodyPr>
          <a:lstStyle/>
          <a:p>
            <a:r>
              <a:rPr kumimoji="1" lang="en-US" altLang="ja-JP" dirty="0" smtClean="0"/>
              <a:t>Dispatching by looking at L2R routing IE</a:t>
            </a:r>
            <a:endParaRPr kumimoji="1" lang="ja-JP" altLang="en-US" dirty="0"/>
          </a:p>
        </p:txBody>
      </p:sp>
      <p:cxnSp>
        <p:nvCxnSpPr>
          <p:cNvPr id="183" name="直線矢印コネクタ 182"/>
          <p:cNvCxnSpPr/>
          <p:nvPr/>
        </p:nvCxnSpPr>
        <p:spPr bwMode="auto">
          <a:xfrm flipH="1" flipV="1">
            <a:off x="2531424" y="4397644"/>
            <a:ext cx="3097723"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5" name="直線矢印コネクタ 184"/>
          <p:cNvCxnSpPr/>
          <p:nvPr/>
        </p:nvCxnSpPr>
        <p:spPr bwMode="auto">
          <a:xfrm flipH="1" flipV="1">
            <a:off x="3673354" y="4397643"/>
            <a:ext cx="1997346" cy="797857"/>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87" name="直線矢印コネクタ 186"/>
          <p:cNvCxnSpPr>
            <a:stCxn id="181" idx="1"/>
          </p:cNvCxnSpPr>
          <p:nvPr/>
        </p:nvCxnSpPr>
        <p:spPr bwMode="auto">
          <a:xfrm flipH="1" flipV="1">
            <a:off x="4953000" y="4417816"/>
            <a:ext cx="762000" cy="777685"/>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91" name="テキスト ボックス 190"/>
          <p:cNvSpPr txBox="1"/>
          <p:nvPr/>
        </p:nvSpPr>
        <p:spPr>
          <a:xfrm>
            <a:off x="6114171" y="4141496"/>
            <a:ext cx="2510624" cy="276999"/>
          </a:xfrm>
          <a:prstGeom prst="rect">
            <a:avLst/>
          </a:prstGeom>
          <a:noFill/>
        </p:spPr>
        <p:txBody>
          <a:bodyPr wrap="none" rtlCol="0">
            <a:spAutoFit/>
          </a:bodyPr>
          <a:lstStyle/>
          <a:p>
            <a:r>
              <a:rPr kumimoji="1" lang="en-US" altLang="ja-JP" dirty="0" smtClean="0"/>
              <a:t>Dispatching by looking at ULI-6lo IE</a:t>
            </a:r>
            <a:endParaRPr kumimoji="1" lang="ja-JP" altLang="en-US" dirty="0"/>
          </a:p>
        </p:txBody>
      </p:sp>
      <p:cxnSp>
        <p:nvCxnSpPr>
          <p:cNvPr id="193" name="直線矢印コネクタ 192"/>
          <p:cNvCxnSpPr>
            <a:stCxn id="191" idx="1"/>
          </p:cNvCxnSpPr>
          <p:nvPr/>
        </p:nvCxnSpPr>
        <p:spPr bwMode="auto">
          <a:xfrm flipH="1" flipV="1">
            <a:off x="4953001" y="3788044"/>
            <a:ext cx="1161170" cy="491952"/>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95" name="曲線コネクタ 194"/>
          <p:cNvCxnSpPr>
            <a:stCxn id="8" idx="7"/>
            <a:endCxn id="12" idx="2"/>
          </p:cNvCxnSpPr>
          <p:nvPr/>
        </p:nvCxnSpPr>
        <p:spPr bwMode="auto">
          <a:xfrm rot="16200000" flipH="1">
            <a:off x="3337159" y="1114003"/>
            <a:ext cx="62843" cy="2406837"/>
          </a:xfrm>
          <a:prstGeom prst="curvedConnector4">
            <a:avLst>
              <a:gd name="adj1" fmla="val -363764"/>
              <a:gd name="adj2" fmla="val 50927"/>
            </a:avLst>
          </a:prstGeom>
          <a:solidFill>
            <a:schemeClr val="accent1"/>
          </a:solidFill>
          <a:ln w="12700" cap="flat" cmpd="sng" algn="ctr">
            <a:solidFill>
              <a:srgbClr val="FF0000"/>
            </a:solidFill>
            <a:prstDash val="solid"/>
            <a:round/>
            <a:headEnd type="none" w="sm" len="sm"/>
            <a:tailEnd type="arrow"/>
          </a:ln>
          <a:effectLst/>
        </p:spPr>
      </p:cxnSp>
      <p:sp>
        <p:nvSpPr>
          <p:cNvPr id="196" name="テキスト ボックス 195"/>
          <p:cNvSpPr txBox="1"/>
          <p:nvPr/>
        </p:nvSpPr>
        <p:spPr>
          <a:xfrm>
            <a:off x="1219200" y="3254644"/>
            <a:ext cx="269626" cy="276999"/>
          </a:xfrm>
          <a:prstGeom prst="rect">
            <a:avLst/>
          </a:prstGeom>
          <a:noFill/>
        </p:spPr>
        <p:txBody>
          <a:bodyPr wrap="none" rtlCol="0">
            <a:spAutoFit/>
          </a:bodyPr>
          <a:lstStyle/>
          <a:p>
            <a:r>
              <a:rPr kumimoji="1" lang="en-US" altLang="ja-JP" dirty="0" smtClean="0"/>
              <a:t>S</a:t>
            </a:r>
            <a:endParaRPr kumimoji="1" lang="ja-JP" altLang="en-US" dirty="0"/>
          </a:p>
        </p:txBody>
      </p:sp>
      <p:sp>
        <p:nvSpPr>
          <p:cNvPr id="197" name="テキスト ボックス 196"/>
          <p:cNvSpPr txBox="1"/>
          <p:nvPr/>
        </p:nvSpPr>
        <p:spPr>
          <a:xfrm>
            <a:off x="2286000" y="3206245"/>
            <a:ext cx="295274" cy="276999"/>
          </a:xfrm>
          <a:prstGeom prst="rect">
            <a:avLst/>
          </a:prstGeom>
          <a:noFill/>
        </p:spPr>
        <p:txBody>
          <a:bodyPr wrap="none" rtlCol="0">
            <a:spAutoFit/>
          </a:bodyPr>
          <a:lstStyle/>
          <a:p>
            <a:r>
              <a:rPr kumimoji="1" lang="en-US" altLang="ja-JP" dirty="0" smtClean="0"/>
              <a:t>A</a:t>
            </a:r>
            <a:endParaRPr kumimoji="1" lang="ja-JP" altLang="en-US" dirty="0"/>
          </a:p>
        </p:txBody>
      </p:sp>
      <p:sp>
        <p:nvSpPr>
          <p:cNvPr id="198" name="テキスト ボックス 197"/>
          <p:cNvSpPr txBox="1"/>
          <p:nvPr/>
        </p:nvSpPr>
        <p:spPr>
          <a:xfrm>
            <a:off x="3505200" y="3206245"/>
            <a:ext cx="287258" cy="276999"/>
          </a:xfrm>
          <a:prstGeom prst="rect">
            <a:avLst/>
          </a:prstGeom>
          <a:noFill/>
        </p:spPr>
        <p:txBody>
          <a:bodyPr wrap="none" rtlCol="0">
            <a:spAutoFit/>
          </a:bodyPr>
          <a:lstStyle/>
          <a:p>
            <a:r>
              <a:rPr kumimoji="1" lang="en-US" altLang="ja-JP" dirty="0" smtClean="0"/>
              <a:t>B</a:t>
            </a:r>
            <a:endParaRPr kumimoji="1" lang="ja-JP" altLang="en-US" dirty="0"/>
          </a:p>
        </p:txBody>
      </p:sp>
      <p:sp>
        <p:nvSpPr>
          <p:cNvPr id="199" name="テキスト ボックス 198"/>
          <p:cNvSpPr txBox="1"/>
          <p:nvPr/>
        </p:nvSpPr>
        <p:spPr>
          <a:xfrm>
            <a:off x="4648200" y="3206245"/>
            <a:ext cx="295274" cy="276999"/>
          </a:xfrm>
          <a:prstGeom prst="rect">
            <a:avLst/>
          </a:prstGeom>
          <a:noFill/>
        </p:spPr>
        <p:txBody>
          <a:bodyPr wrap="none" rtlCol="0">
            <a:spAutoFit/>
          </a:bodyPr>
          <a:lstStyle/>
          <a:p>
            <a:r>
              <a:rPr kumimoji="1" lang="en-US" altLang="ja-JP" dirty="0" smtClean="0"/>
              <a:t>D</a:t>
            </a:r>
            <a:endParaRPr kumimoji="1" lang="ja-JP" altLang="en-US" dirty="0"/>
          </a:p>
        </p:txBody>
      </p:sp>
    </p:spTree>
    <p:extLst>
      <p:ext uri="{BB962C8B-B14F-4D97-AF65-F5344CB8AC3E}">
        <p14:creationId xmlns:p14="http://schemas.microsoft.com/office/powerpoint/2010/main" val="180767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interfaces and primitives required for </a:t>
            </a:r>
            <a:r>
              <a:rPr lang="en-US" dirty="0" smtClean="0"/>
              <a:t>PDE, </a:t>
            </a:r>
            <a:r>
              <a:rPr lang="en-US" dirty="0"/>
              <a:t>MMI </a:t>
            </a:r>
          </a:p>
        </p:txBody>
      </p:sp>
      <p:sp>
        <p:nvSpPr>
          <p:cNvPr id="3" name="Content Placeholder 2"/>
          <p:cNvSpPr>
            <a:spLocks noGrp="1"/>
          </p:cNvSpPr>
          <p:nvPr>
            <p:ph idx="1"/>
          </p:nvPr>
        </p:nvSpPr>
        <p:spPr/>
        <p:txBody>
          <a:bodyPr/>
          <a:lstStyle/>
          <a:p>
            <a:r>
              <a:rPr lang="en-US" dirty="0" smtClean="0"/>
              <a:t>Data</a:t>
            </a:r>
          </a:p>
          <a:p>
            <a:pPr lvl="1"/>
            <a:r>
              <a:rPr lang="en-US" sz="2400" dirty="0"/>
              <a:t>Figure 7-1—Message sequence chart of a successful end-to-end data </a:t>
            </a:r>
            <a:r>
              <a:rPr lang="en-US" sz="2400" dirty="0" smtClean="0"/>
              <a:t>transmission</a:t>
            </a:r>
          </a:p>
          <a:p>
            <a:pPr lvl="1"/>
            <a:r>
              <a:rPr lang="en-US" sz="2400" dirty="0"/>
              <a:t>Figure 5-25—L2R data frame </a:t>
            </a:r>
            <a:r>
              <a:rPr lang="en-US" sz="2400" dirty="0" smtClean="0"/>
              <a:t>processing</a:t>
            </a:r>
          </a:p>
          <a:p>
            <a:pPr lvl="1"/>
            <a:r>
              <a:rPr lang="en-US" sz="2400" dirty="0"/>
              <a:t>Figure 5-27—Hop-by-hop retransmission procedure</a:t>
            </a:r>
            <a:endParaRPr lang="en-US" sz="2400" dirty="0" smtClean="0"/>
          </a:p>
          <a:p>
            <a:endParaRPr lang="en-US" dirty="0"/>
          </a:p>
        </p:txBody>
      </p:sp>
      <p:sp>
        <p:nvSpPr>
          <p:cNvPr id="4" name="Date Placeholder 3"/>
          <p:cNvSpPr>
            <a:spLocks noGrp="1"/>
          </p:cNvSpPr>
          <p:nvPr>
            <p:ph type="dt" sz="half" idx="10"/>
          </p:nvPr>
        </p:nvSpPr>
        <p:spPr/>
        <p:txBody>
          <a:bodyPr/>
          <a:lstStyle/>
          <a:p>
            <a:pPr>
              <a:defRPr/>
            </a:pPr>
            <a:r>
              <a:rPr lang="en-US" altLang="ja-JP" dirty="0" smtClean="0"/>
              <a:t>&lt;May 2019&gt;</a:t>
            </a:r>
            <a:endParaRPr lang="en-US" dirty="0"/>
          </a:p>
        </p:txBody>
      </p:sp>
      <p:sp>
        <p:nvSpPr>
          <p:cNvPr id="5" name="Footer Placeholder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7</a:t>
            </a:fld>
            <a:endParaRPr lang="en-US"/>
          </a:p>
        </p:txBody>
      </p:sp>
    </p:spTree>
    <p:extLst>
      <p:ext uri="{BB962C8B-B14F-4D97-AF65-F5344CB8AC3E}">
        <p14:creationId xmlns:p14="http://schemas.microsoft.com/office/powerpoint/2010/main" val="372701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L2R </a:t>
            </a:r>
            <a:r>
              <a:rPr lang="en-US" dirty="0" smtClean="0"/>
              <a:t>mesh procedures</a:t>
            </a:r>
            <a:endParaRPr lang="en-US" dirty="0"/>
          </a:p>
        </p:txBody>
      </p:sp>
      <p:sp>
        <p:nvSpPr>
          <p:cNvPr id="3" name="Content Placeholder 2"/>
          <p:cNvSpPr>
            <a:spLocks noGrp="1"/>
          </p:cNvSpPr>
          <p:nvPr>
            <p:ph idx="1"/>
          </p:nvPr>
        </p:nvSpPr>
        <p:spPr>
          <a:xfrm>
            <a:off x="533400" y="1600200"/>
            <a:ext cx="8153400" cy="4724400"/>
          </a:xfrm>
        </p:spPr>
        <p:txBody>
          <a:bodyPr/>
          <a:lstStyle/>
          <a:p>
            <a:r>
              <a:rPr lang="en-US" dirty="0" smtClean="0"/>
              <a:t>Start </a:t>
            </a:r>
            <a:r>
              <a:rPr lang="en-US" dirty="0"/>
              <a:t>an L2R mesh</a:t>
            </a:r>
          </a:p>
          <a:p>
            <a:r>
              <a:rPr lang="en-US" dirty="0" smtClean="0"/>
              <a:t>Stop </a:t>
            </a:r>
            <a:r>
              <a:rPr lang="en-US" dirty="0"/>
              <a:t>an L2R mesh</a:t>
            </a:r>
          </a:p>
          <a:p>
            <a:r>
              <a:rPr lang="en-US" dirty="0" smtClean="0"/>
              <a:t>Discover </a:t>
            </a:r>
            <a:r>
              <a:rPr lang="en-US" dirty="0"/>
              <a:t>an L2R mesh</a:t>
            </a:r>
          </a:p>
          <a:p>
            <a:r>
              <a:rPr lang="en-US" dirty="0" smtClean="0"/>
              <a:t>Discover </a:t>
            </a:r>
            <a:r>
              <a:rPr lang="en-US" dirty="0"/>
              <a:t>an L2R mesh </a:t>
            </a:r>
            <a:r>
              <a:rPr lang="en-US" dirty="0" smtClean="0"/>
              <a:t>in </a:t>
            </a:r>
            <a:r>
              <a:rPr lang="en-US" dirty="0"/>
              <a:t>associated PAN</a:t>
            </a:r>
          </a:p>
          <a:p>
            <a:r>
              <a:rPr lang="en-US" dirty="0" smtClean="0"/>
              <a:t>Join </a:t>
            </a:r>
            <a:r>
              <a:rPr lang="en-US" dirty="0"/>
              <a:t>an L2R mesh</a:t>
            </a:r>
          </a:p>
          <a:p>
            <a:r>
              <a:rPr lang="en-US" dirty="0" smtClean="0"/>
              <a:t>Mesh </a:t>
            </a:r>
            <a:r>
              <a:rPr lang="en-US" dirty="0"/>
              <a:t>selection by the next higher layer</a:t>
            </a:r>
          </a:p>
          <a:p>
            <a:r>
              <a:rPr lang="en-US" dirty="0" smtClean="0"/>
              <a:t>Rejoin </a:t>
            </a:r>
            <a:r>
              <a:rPr lang="en-US" dirty="0"/>
              <a:t>an L2R mesh</a:t>
            </a:r>
          </a:p>
          <a:p>
            <a:r>
              <a:rPr lang="en-US" dirty="0" smtClean="0"/>
              <a:t>Leave </a:t>
            </a:r>
            <a:r>
              <a:rPr lang="en-US" dirty="0"/>
              <a:t>an L2R mesh</a:t>
            </a:r>
          </a:p>
        </p:txBody>
      </p:sp>
      <p:sp>
        <p:nvSpPr>
          <p:cNvPr id="4" name="Date Placeholder 3"/>
          <p:cNvSpPr>
            <a:spLocks noGrp="1"/>
          </p:cNvSpPr>
          <p:nvPr>
            <p:ph type="dt" sz="half" idx="10"/>
          </p:nvPr>
        </p:nvSpPr>
        <p:spPr/>
        <p:txBody>
          <a:bodyPr/>
          <a:lstStyle/>
          <a:p>
            <a:pPr>
              <a:defRPr/>
            </a:pPr>
            <a:r>
              <a:rPr lang="en-US" altLang="ja-JP" dirty="0" smtClean="0"/>
              <a:t>&lt;May 2019&gt;</a:t>
            </a:r>
            <a:endParaRPr lang="en-US" dirty="0"/>
          </a:p>
        </p:txBody>
      </p:sp>
      <p:sp>
        <p:nvSpPr>
          <p:cNvPr id="5" name="Footer Placeholder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8</a:t>
            </a:fld>
            <a:endParaRPr lang="en-US"/>
          </a:p>
        </p:txBody>
      </p:sp>
    </p:spTree>
    <p:extLst>
      <p:ext uri="{BB962C8B-B14F-4D97-AF65-F5344CB8AC3E}">
        <p14:creationId xmlns:p14="http://schemas.microsoft.com/office/powerpoint/2010/main" val="1640247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L2R address </a:t>
            </a:r>
            <a:r>
              <a:rPr lang="en-US" dirty="0"/>
              <a:t>allocation procedures</a:t>
            </a:r>
          </a:p>
        </p:txBody>
      </p:sp>
      <p:sp>
        <p:nvSpPr>
          <p:cNvPr id="3" name="Content Placeholder 2"/>
          <p:cNvSpPr>
            <a:spLocks noGrp="1"/>
          </p:cNvSpPr>
          <p:nvPr>
            <p:ph idx="1"/>
          </p:nvPr>
        </p:nvSpPr>
        <p:spPr/>
        <p:txBody>
          <a:bodyPr/>
          <a:lstStyle/>
          <a:p>
            <a:r>
              <a:rPr lang="en-US" dirty="0" smtClean="0"/>
              <a:t>Initial </a:t>
            </a:r>
            <a:r>
              <a:rPr lang="en-US" dirty="0"/>
              <a:t>short address </a:t>
            </a:r>
            <a:r>
              <a:rPr lang="en-US" dirty="0" smtClean="0"/>
              <a:t>allocation</a:t>
            </a:r>
          </a:p>
          <a:p>
            <a:r>
              <a:rPr lang="en-US" dirty="0" smtClean="0"/>
              <a:t>Short </a:t>
            </a:r>
            <a:r>
              <a:rPr lang="en-US" dirty="0"/>
              <a:t>address maintenance</a:t>
            </a:r>
          </a:p>
          <a:p>
            <a:r>
              <a:rPr lang="en-US" dirty="0" smtClean="0"/>
              <a:t>Short </a:t>
            </a:r>
            <a:r>
              <a:rPr lang="en-US" dirty="0"/>
              <a:t>address release</a:t>
            </a:r>
          </a:p>
        </p:txBody>
      </p:sp>
      <p:sp>
        <p:nvSpPr>
          <p:cNvPr id="4" name="Date Placeholder 3"/>
          <p:cNvSpPr>
            <a:spLocks noGrp="1"/>
          </p:cNvSpPr>
          <p:nvPr>
            <p:ph type="dt" sz="half" idx="10"/>
          </p:nvPr>
        </p:nvSpPr>
        <p:spPr/>
        <p:txBody>
          <a:bodyPr/>
          <a:lstStyle/>
          <a:p>
            <a:pPr>
              <a:defRPr/>
            </a:pPr>
            <a:r>
              <a:rPr lang="en-US" altLang="ja-JP" dirty="0" smtClean="0"/>
              <a:t>&lt;May 2019&gt;</a:t>
            </a:r>
            <a:endParaRPr lang="en-US" dirty="0"/>
          </a:p>
        </p:txBody>
      </p:sp>
      <p:sp>
        <p:nvSpPr>
          <p:cNvPr id="5" name="Footer Placeholder 4"/>
          <p:cNvSpPr>
            <a:spLocks noGrp="1"/>
          </p:cNvSpPr>
          <p:nvPr>
            <p:ph type="ftr" sz="quarter" idx="11"/>
          </p:nvPr>
        </p:nvSpPr>
        <p:spPr/>
        <p:txBody>
          <a:bodyPr/>
          <a:lstStyle/>
          <a:p>
            <a:pPr>
              <a:defRPr/>
            </a:pPr>
            <a:r>
              <a:rPr lang="en-US" dirty="0" smtClean="0"/>
              <a:t>&lt;Charlie Perkins&gt;, &lt;Futurewei&gt;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9</a:t>
            </a:fld>
            <a:endParaRPr lang="en-US"/>
          </a:p>
        </p:txBody>
      </p:sp>
    </p:spTree>
    <p:extLst>
      <p:ext uri="{BB962C8B-B14F-4D97-AF65-F5344CB8AC3E}">
        <p14:creationId xmlns:p14="http://schemas.microsoft.com/office/powerpoint/2010/main" val="297858265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84805</TotalTime>
  <Words>2393</Words>
  <Application>Microsoft Office PowerPoint</Application>
  <PresentationFormat>On-screen Show (4:3)</PresentationFormat>
  <Paragraphs>1149</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PowerPoint Presentation</vt:lpstr>
      <vt:lpstr>Design Overview </vt:lpstr>
      <vt:lpstr>L2R functional description </vt:lpstr>
      <vt:lpstr>L2R data primitives required for PDE, MMI </vt:lpstr>
      <vt:lpstr>Dispatching a frame for L2R</vt:lpstr>
      <vt:lpstr>Dispatching a frame for L2R – 6LoWPAN mesh under</vt:lpstr>
      <vt:lpstr>Internal interfaces and primitives required for PDE, MMI </vt:lpstr>
      <vt:lpstr>L2R mesh procedures</vt:lpstr>
      <vt:lpstr>L2R address allocation procedures</vt:lpstr>
      <vt:lpstr>L2R route establishment procedures</vt:lpstr>
      <vt:lpstr>P2P route establishment procedures</vt:lpstr>
      <vt:lpstr>Routing procedures</vt:lpstr>
      <vt:lpstr>Other procedures</vt:lpstr>
      <vt:lpstr>PowerPoint Presentation</vt:lpstr>
      <vt:lpstr>Where does L2R management reside? (contd.)</vt:lpstr>
      <vt:lpstr> Higher layer manages:</vt:lpstr>
      <vt:lpstr>Configuration and provisioning </vt:lpstr>
      <vt:lpstr>L2R primitives required for PDE, MMI </vt:lpstr>
      <vt:lpstr>L2R primitives required for PDE, MMI </vt:lpstr>
      <vt:lpstr>Backup slides</vt:lpstr>
      <vt:lpstr>Two places where a dispatch happens</vt:lpstr>
      <vt:lpstr>Discovery</vt:lpstr>
      <vt:lpstr>Conclusion for the format issue</vt:lpstr>
      <vt:lpstr>PowerPoint Presentation</vt:lpstr>
    </vt:vector>
  </TitlesOfParts>
  <Company>Oki Electric Industry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ULI design for 802.15.10 (L2R)</dc:title>
  <dc:subject>IEEE 802.15 &lt;TG12&gt;</dc:subject>
  <dc:creator>Charlie Perkins</dc:creator>
  <dc:description>&lt;15-17-0296-00-0012&gt;</dc:description>
  <cp:lastModifiedBy>charliep</cp:lastModifiedBy>
  <cp:revision>986</cp:revision>
  <cp:lastPrinted>2015-07-14T16:02:16Z</cp:lastPrinted>
  <dcterms:created xsi:type="dcterms:W3CDTF">2009-07-12T16:25:16Z</dcterms:created>
  <dcterms:modified xsi:type="dcterms:W3CDTF">2019-05-16T18:33:25Z</dcterms:modified>
</cp:coreProperties>
</file>