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1"/>
  </p:notesMasterIdLst>
  <p:handoutMasterIdLst>
    <p:handoutMasterId r:id="rId32"/>
  </p:handoutMasterIdLst>
  <p:sldIdLst>
    <p:sldId id="287" r:id="rId2"/>
    <p:sldId id="386" r:id="rId3"/>
    <p:sldId id="388" r:id="rId4"/>
    <p:sldId id="400" r:id="rId5"/>
    <p:sldId id="401" r:id="rId6"/>
    <p:sldId id="402" r:id="rId7"/>
    <p:sldId id="397" r:id="rId8"/>
    <p:sldId id="389" r:id="rId9"/>
    <p:sldId id="390" r:id="rId10"/>
    <p:sldId id="391" r:id="rId11"/>
    <p:sldId id="392" r:id="rId12"/>
    <p:sldId id="393" r:id="rId13"/>
    <p:sldId id="394" r:id="rId14"/>
    <p:sldId id="403" r:id="rId15"/>
    <p:sldId id="404" r:id="rId16"/>
    <p:sldId id="405" r:id="rId17"/>
    <p:sldId id="382" r:id="rId18"/>
    <p:sldId id="398" r:id="rId19"/>
    <p:sldId id="395" r:id="rId20"/>
    <p:sldId id="396" r:id="rId21"/>
    <p:sldId id="399" r:id="rId22"/>
    <p:sldId id="387" r:id="rId23"/>
    <p:sldId id="373" r:id="rId24"/>
    <p:sldId id="378" r:id="rId25"/>
    <p:sldId id="376" r:id="rId26"/>
    <p:sldId id="377" r:id="rId27"/>
    <p:sldId id="384" r:id="rId28"/>
    <p:sldId id="379" r:id="rId29"/>
    <p:sldId id="385" r:id="rId3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99FF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59" autoAdjust="0"/>
    <p:restoredTop sz="96058" autoAdjust="0"/>
  </p:normalViewPr>
  <p:slideViewPr>
    <p:cSldViewPr>
      <p:cViewPr>
        <p:scale>
          <a:sx n="90" d="100"/>
          <a:sy n="90" d="100"/>
        </p:scale>
        <p:origin x="-72" y="936"/>
      </p:cViewPr>
      <p:guideLst>
        <p:guide orient="horz" pos="2160"/>
        <p:guide pos="2880"/>
      </p:guideLst>
    </p:cSldViewPr>
  </p:slideViewPr>
  <p:outlineViewPr>
    <p:cViewPr>
      <p:scale>
        <a:sx n="33" d="100"/>
        <a:sy n="33" d="100"/>
      </p:scale>
      <p:origin x="18" y="0"/>
    </p:cViewPr>
  </p:outlineViewPr>
  <p:notesTextViewPr>
    <p:cViewPr>
      <p:scale>
        <a:sx n="100" d="100"/>
        <a:sy n="100" d="100"/>
      </p:scale>
      <p:origin x="0" y="0"/>
    </p:cViewPr>
  </p:notesTextViewPr>
  <p:sorterViewPr>
    <p:cViewPr>
      <p:scale>
        <a:sx n="66" d="100"/>
        <a:sy n="66" d="100"/>
      </p:scale>
      <p:origin x="0" y="824"/>
    </p:cViewPr>
  </p:sorterViewPr>
  <p:notesViewPr>
    <p:cSldViewPr>
      <p:cViewPr varScale="1">
        <p:scale>
          <a:sx n="45" d="100"/>
          <a:sy n="45" d="100"/>
        </p:scale>
        <p:origin x="-1998"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smtClean="0"/>
              <a:t>doc.: IEEE 802.15-&lt;15-16-0666-00-0012&gt;</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smtClean="0"/>
              <a:t>doc.: IEEE 802.15-&lt;15-16-0666-00-0012&gt;</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802.15-&lt;15-16-0666-00-0012&gt;</a:t>
            </a:r>
            <a:endParaRPr lang="en-US" sz="1400"/>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&lt;March 2019&gt;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&lt;Charlie Perkins&gt;, &lt;Futurewei&gt;</a:t>
            </a:r>
            <a:endParaRPr lang="en-US" dirty="0" smtClean="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&lt;March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&lt;Charlie Perkins&gt;, &lt;Futurewei&gt;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&lt;March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&lt;Charlie Perkins&gt;, &lt;Futurewei&gt;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&lt;March 2019&gt;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&lt;Charlie Perkins&gt;, &lt;Futurewei&gt;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&lt;March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&lt;Charlie Perkins&gt;, &lt;Futurewei&gt;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&lt;March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&lt;Charlie Perkins&gt;, &lt;Futurewei&gt;</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dirty="0" smtClean="0"/>
              <a:t>&lt;March 2019&gt;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&lt;Charlie Perkins&gt;, &lt;Futurewei&gt;</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dirty="0" smtClean="0"/>
              <a:t>&lt;March 2019&gt;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&lt;Charlie Perkins&gt;, &lt;Futurewei&gt;</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dirty="0" smtClean="0"/>
              <a:t>&lt;March 2019&gt;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&lt;Charlie Perkins&gt;, &lt;Futurewei&gt;</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&lt;March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&lt;Charlie Perkins&gt;, &lt;Futurewei&gt;</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&lt;March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&lt;Charlie Perkins&gt;, &lt;Futurewei&gt;</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altLang="ja-JP" dirty="0" smtClean="0"/>
              <a:t>&lt;March 2019&gt;</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smtClean="0"/>
              <a:t>&lt;Charlie Perkins&gt;, &lt;Futurewei&gt;</a:t>
            </a:r>
            <a:endParaRPr lang="en-US" dirty="0"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smtClean="0"/>
              <a:t>15-19-0164-00-0012</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7.emf"/><Relationship Id="rId13" Type="http://schemas.openxmlformats.org/officeDocument/2006/relationships/image" Target="../media/image12.emf"/><Relationship Id="rId3" Type="http://schemas.openxmlformats.org/officeDocument/2006/relationships/image" Target="../media/image2.emf"/><Relationship Id="rId7" Type="http://schemas.openxmlformats.org/officeDocument/2006/relationships/image" Target="../media/image6.emf"/><Relationship Id="rId12" Type="http://schemas.openxmlformats.org/officeDocument/2006/relationships/image" Target="../media/image11.emf"/><Relationship Id="rId2" Type="http://schemas.openxmlformats.org/officeDocument/2006/relationships/image" Target="../media/image1.emf"/><Relationship Id="rId1" Type="http://schemas.openxmlformats.org/officeDocument/2006/relationships/slideLayout" Target="../slideLayouts/slideLayout6.xml"/><Relationship Id="rId6" Type="http://schemas.openxmlformats.org/officeDocument/2006/relationships/image" Target="../media/image5.emf"/><Relationship Id="rId11" Type="http://schemas.openxmlformats.org/officeDocument/2006/relationships/image" Target="../media/image10.emf"/><Relationship Id="rId5" Type="http://schemas.openxmlformats.org/officeDocument/2006/relationships/image" Target="../media/image4.emf"/><Relationship Id="rId10" Type="http://schemas.openxmlformats.org/officeDocument/2006/relationships/image" Target="../media/image9.emf"/><Relationship Id="rId4" Type="http://schemas.openxmlformats.org/officeDocument/2006/relationships/image" Target="../media/image3.emf"/><Relationship Id="rId9" Type="http://schemas.openxmlformats.org/officeDocument/2006/relationships/image" Target="../media/image8.emf"/></Relationships>
</file>

<file path=ppt/slides/_rels/slide6.xml.rels><?xml version="1.0" encoding="UTF-8" standalone="yes"?>
<Relationships xmlns="http://schemas.openxmlformats.org/package/2006/relationships"><Relationship Id="rId8" Type="http://schemas.openxmlformats.org/officeDocument/2006/relationships/image" Target="../media/image17.emf"/><Relationship Id="rId3" Type="http://schemas.openxmlformats.org/officeDocument/2006/relationships/image" Target="../media/image4.emf"/><Relationship Id="rId7" Type="http://schemas.openxmlformats.org/officeDocument/2006/relationships/image" Target="../media/image16.emf"/><Relationship Id="rId2" Type="http://schemas.openxmlformats.org/officeDocument/2006/relationships/image" Target="../media/image3.emf"/><Relationship Id="rId1" Type="http://schemas.openxmlformats.org/officeDocument/2006/relationships/slideLayout" Target="../slideLayouts/slideLayout6.xml"/><Relationship Id="rId6" Type="http://schemas.openxmlformats.org/officeDocument/2006/relationships/image" Target="../media/image15.emf"/><Relationship Id="rId5" Type="http://schemas.openxmlformats.org/officeDocument/2006/relationships/image" Target="../media/image14.emf"/><Relationship Id="rId10" Type="http://schemas.openxmlformats.org/officeDocument/2006/relationships/image" Target="../media/image2.emf"/><Relationship Id="rId4" Type="http://schemas.openxmlformats.org/officeDocument/2006/relationships/image" Target="../media/image13.emf"/><Relationship Id="rId9" Type="http://schemas.openxmlformats.org/officeDocument/2006/relationships/image" Target="../media/image1.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791200" y="6476999"/>
            <a:ext cx="28194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&lt;Charlie Perkins&gt;, &lt;Futurewei&gt;</a:t>
            </a:r>
            <a:endParaRPr lang="en-US" dirty="0"/>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nn-NO" sz="1600" dirty="0">
                <a:solidFill>
                  <a:srgbClr val="FF0000"/>
                </a:solidFill>
                <a:latin typeface="Times New Roman" pitchFamily="18" charset="0"/>
                <a:ea typeface="ＭＳ Ｐゴシック" pitchFamily="-65" charset="-128"/>
                <a:cs typeface="+mn-cs"/>
              </a:rPr>
              <a:t>ULI design for 802.15.10 (L2R)</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 March 2019</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lvl="0" eaLnBrk="0" hangingPunct="0">
              <a:defRPr/>
            </a:pPr>
            <a:r>
              <a:rPr lang="en-US" sz="1600" b="1" dirty="0">
                <a:solidFill>
                  <a:srgbClr val="000000"/>
                </a:solidFill>
                <a:latin typeface="Times New Roman" pitchFamily="18" charset="0"/>
                <a:ea typeface="ＭＳ Ｐゴシック" pitchFamily="-65" charset="-128"/>
                <a:cs typeface="+mn-cs"/>
              </a:rPr>
              <a:t>Source:</a:t>
            </a:r>
            <a:r>
              <a:rPr lang="en-US" sz="1600" dirty="0">
                <a:solidFill>
                  <a:srgbClr val="000000"/>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Charlie Perkins</a:t>
            </a:r>
            <a:r>
              <a:rPr lang="en-US" sz="1600" dirty="0">
                <a:solidFill>
                  <a:srgbClr val="000000"/>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Futurewei</a:t>
            </a:r>
            <a:r>
              <a:rPr lang="en-US" sz="1600" dirty="0">
                <a:solidFill>
                  <a:srgbClr val="000000"/>
                </a:solidFill>
                <a:latin typeface="Times New Roman" pitchFamily="18" charset="0"/>
                <a:ea typeface="ＭＳ Ｐゴシック" pitchFamily="-65" charset="-128"/>
                <a:cs typeface="+mn-cs"/>
              </a:rPr>
              <a:t>]</a:t>
            </a:r>
          </a:p>
          <a:p>
            <a:pPr lvl="0" eaLnBrk="0" hangingPunct="0">
              <a:defRPr/>
            </a:pPr>
            <a:r>
              <a:rPr lang="en-US" sz="1600" dirty="0">
                <a:solidFill>
                  <a:srgbClr val="000000"/>
                </a:solidFill>
                <a:latin typeface="Times New Roman" pitchFamily="18" charset="0"/>
                <a:ea typeface="ＭＳ Ｐゴシック" pitchFamily="-65" charset="-128"/>
                <a:cs typeface="+mn-cs"/>
              </a:rPr>
              <a:t>Address </a:t>
            </a:r>
            <a:r>
              <a:rPr lang="es-ES" sz="1600" dirty="0">
                <a:solidFill>
                  <a:srgbClr val="000000"/>
                </a:solidFill>
                <a:latin typeface="Times New Roman" pitchFamily="18" charset="0"/>
                <a:ea typeface="ＭＳ Ｐゴシック" pitchFamily="-65" charset="-128"/>
                <a:cs typeface="+mn-cs"/>
              </a:rPr>
              <a:t>[</a:t>
            </a:r>
            <a:r>
              <a:rPr lang="es-ES" sz="1600" dirty="0">
                <a:solidFill>
                  <a:srgbClr val="FF0000"/>
                </a:solidFill>
                <a:latin typeface="Times New Roman" pitchFamily="18" charset="0"/>
                <a:ea typeface="ＭＳ Ｐゴシック" pitchFamily="-65" charset="-128"/>
                <a:cs typeface="+mn-cs"/>
              </a:rPr>
              <a:t>2330 Central </a:t>
            </a:r>
            <a:r>
              <a:rPr lang="es-ES" sz="1600" dirty="0" err="1">
                <a:solidFill>
                  <a:srgbClr val="FF0000"/>
                </a:solidFill>
                <a:latin typeface="Times New Roman" pitchFamily="18" charset="0"/>
                <a:ea typeface="ＭＳ Ｐゴシック" pitchFamily="-65" charset="-128"/>
                <a:cs typeface="+mn-cs"/>
              </a:rPr>
              <a:t>Expy</a:t>
            </a:r>
            <a:r>
              <a:rPr lang="es-ES" sz="1600" dirty="0">
                <a:solidFill>
                  <a:srgbClr val="FF0000"/>
                </a:solidFill>
                <a:latin typeface="Times New Roman" pitchFamily="18" charset="0"/>
                <a:ea typeface="ＭＳ Ｐゴシック" pitchFamily="-65" charset="-128"/>
                <a:cs typeface="+mn-cs"/>
              </a:rPr>
              <a:t>, Santa Clara Ca, USA</a:t>
            </a:r>
            <a:r>
              <a:rPr lang="es-ES" sz="1600" dirty="0">
                <a:solidFill>
                  <a:srgbClr val="000000"/>
                </a:solidFill>
                <a:latin typeface="Times New Roman" pitchFamily="18" charset="0"/>
                <a:ea typeface="ＭＳ Ｐゴシック" pitchFamily="-65" charset="-128"/>
                <a:cs typeface="+mn-cs"/>
              </a:rPr>
              <a:t>]</a:t>
            </a:r>
          </a:p>
          <a:p>
            <a:pPr lvl="0" eaLnBrk="0" hangingPunct="0">
              <a:defRPr/>
            </a:pPr>
            <a:r>
              <a:rPr lang="en-US" sz="1600" dirty="0">
                <a:solidFill>
                  <a:srgbClr val="000000"/>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1.408-330-4586</a:t>
            </a:r>
            <a:r>
              <a:rPr lang="en-US" sz="1600" dirty="0" smtClean="0">
                <a:solidFill>
                  <a:srgbClr val="000000"/>
                </a:solidFill>
                <a:latin typeface="Times New Roman" pitchFamily="18" charset="0"/>
                <a:ea typeface="ＭＳ Ｐゴシック" pitchFamily="-65" charset="-128"/>
                <a:cs typeface="+mn-cs"/>
              </a:rPr>
              <a:t>]    E-Mail</a:t>
            </a:r>
            <a:r>
              <a:rPr lang="en-US" sz="1600" dirty="0">
                <a:solidFill>
                  <a:srgbClr val="000000"/>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charlie.perkins@huawei.com</a:t>
            </a:r>
            <a:r>
              <a:rPr lang="en-US" sz="1600" dirty="0">
                <a:solidFill>
                  <a:srgbClr val="000000"/>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nn-NO" sz="1600" dirty="0">
                <a:solidFill>
                  <a:srgbClr val="000000"/>
                </a:solidFill>
                <a:latin typeface="Times New Roman" pitchFamily="18" charset="0"/>
                <a:ea typeface="ＭＳ Ｐゴシック" pitchFamily="-65" charset="-128"/>
              </a:rPr>
              <a:t>ULI design for 802.15.10 (L2R)</a:t>
            </a:r>
            <a:r>
              <a:rPr lang="en-US" sz="16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Description of ULI interfaces needed for </a:t>
            </a:r>
            <a:r>
              <a:rPr lang="en-US" sz="1600" dirty="0" smtClean="0">
                <a:latin typeface="Times New Roman" pitchFamily="18" charset="0"/>
                <a:ea typeface="ＭＳ Ｐゴシック" pitchFamily="-65" charset="-128"/>
                <a:cs typeface="+mn-cs"/>
              </a:rPr>
              <a:t>IEEE802.15.10, </a:t>
            </a:r>
            <a:r>
              <a:rPr lang="en-US" sz="1600" dirty="0" smtClean="0">
                <a:latin typeface="Times New Roman" pitchFamily="18" charset="0"/>
                <a:ea typeface="ＭＳ Ｐゴシック" pitchFamily="-65" charset="-128"/>
                <a:cs typeface="+mn-cs"/>
              </a:rPr>
              <a:t>architecture </a:t>
            </a:r>
            <a:r>
              <a:rPr lang="en-US" sz="1600" dirty="0" smtClean="0">
                <a:latin typeface="Times New Roman" pitchFamily="18" charset="0"/>
                <a:ea typeface="ＭＳ Ｐゴシック" pitchFamily="-65" charset="-128"/>
                <a:cs typeface="+mn-cs"/>
              </a:rPr>
              <a:t>and </a:t>
            </a:r>
            <a:r>
              <a:rPr lang="en-US" sz="1600" dirty="0" smtClean="0">
                <a:latin typeface="Times New Roman" pitchFamily="18" charset="0"/>
                <a:ea typeface="ＭＳ Ｐゴシック" pitchFamily="-65" charset="-128"/>
                <a:cs typeface="+mn-cs"/>
              </a:rPr>
              <a:t>functionality</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[To </a:t>
            </a:r>
            <a:r>
              <a:rPr lang="en-US" sz="1600" dirty="0" smtClean="0">
                <a:solidFill>
                  <a:schemeClr val="tx2"/>
                </a:solidFill>
                <a:latin typeface="Times New Roman" pitchFamily="18" charset="0"/>
                <a:ea typeface="ＭＳ Ｐゴシック" pitchFamily="-65" charset="-128"/>
                <a:cs typeface="+mn-cs"/>
              </a:rPr>
              <a:t>motivate </a:t>
            </a:r>
            <a:r>
              <a:rPr lang="en-US" sz="1600" dirty="0" smtClean="0">
                <a:solidFill>
                  <a:schemeClr val="tx2"/>
                </a:solidFill>
                <a:latin typeface="Times New Roman" pitchFamily="18" charset="0"/>
                <a:ea typeface="ＭＳ Ｐゴシック" pitchFamily="-65" charset="-128"/>
                <a:cs typeface="+mn-cs"/>
              </a:rPr>
              <a:t>discussion in 802.15.12 WG session]</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sz="1400" dirty="0" smtClean="0"/>
              <a:t>&lt;March 2019&gt;</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L2R route </a:t>
            </a:r>
            <a:r>
              <a:rPr lang="en-US" dirty="0"/>
              <a:t>establishment procedures</a:t>
            </a:r>
          </a:p>
        </p:txBody>
      </p:sp>
      <p:sp>
        <p:nvSpPr>
          <p:cNvPr id="3" name="Content Placeholder 2"/>
          <p:cNvSpPr>
            <a:spLocks noGrp="1"/>
          </p:cNvSpPr>
          <p:nvPr>
            <p:ph idx="1"/>
          </p:nvPr>
        </p:nvSpPr>
        <p:spPr/>
        <p:txBody>
          <a:bodyPr/>
          <a:lstStyle/>
          <a:p>
            <a:r>
              <a:rPr lang="en-US" dirty="0" smtClean="0"/>
              <a:t>US </a:t>
            </a:r>
            <a:r>
              <a:rPr lang="en-US" dirty="0"/>
              <a:t>(</a:t>
            </a:r>
            <a:r>
              <a:rPr lang="en-US" dirty="0" err="1"/>
              <a:t>UpStream</a:t>
            </a:r>
            <a:r>
              <a:rPr lang="en-US" dirty="0"/>
              <a:t>) route establishment</a:t>
            </a:r>
          </a:p>
          <a:p>
            <a:r>
              <a:rPr lang="en-US" dirty="0" smtClean="0"/>
              <a:t>US </a:t>
            </a:r>
            <a:r>
              <a:rPr lang="en-US" dirty="0"/>
              <a:t>route establishment with </a:t>
            </a:r>
            <a:r>
              <a:rPr lang="en-US" dirty="0" err="1"/>
              <a:t>RvS</a:t>
            </a:r>
            <a:r>
              <a:rPr lang="en-US" dirty="0"/>
              <a:t> (Routing via Siblings)</a:t>
            </a:r>
          </a:p>
          <a:p>
            <a:r>
              <a:rPr lang="en-US" dirty="0" smtClean="0"/>
              <a:t>Multicast </a:t>
            </a:r>
            <a:r>
              <a:rPr lang="en-US" dirty="0"/>
              <a:t>route </a:t>
            </a:r>
            <a:r>
              <a:rPr lang="en-US" dirty="0" smtClean="0"/>
              <a:t>establishment</a:t>
            </a:r>
            <a:endParaRPr lang="en-US" dirty="0"/>
          </a:p>
        </p:txBody>
      </p:sp>
      <p:sp>
        <p:nvSpPr>
          <p:cNvPr id="4" name="Date Placeholder 3"/>
          <p:cNvSpPr>
            <a:spLocks noGrp="1"/>
          </p:cNvSpPr>
          <p:nvPr>
            <p:ph type="dt" sz="half" idx="10"/>
          </p:nvPr>
        </p:nvSpPr>
        <p:spPr/>
        <p:txBody>
          <a:bodyPr/>
          <a:lstStyle/>
          <a:p>
            <a:pPr>
              <a:defRPr/>
            </a:pPr>
            <a:r>
              <a:rPr lang="en-US" altLang="ja-JP"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10</a:t>
            </a:fld>
            <a:endParaRPr lang="en-US"/>
          </a:p>
        </p:txBody>
      </p:sp>
    </p:spTree>
    <p:extLst>
      <p:ext uri="{BB962C8B-B14F-4D97-AF65-F5344CB8AC3E}">
        <p14:creationId xmlns:p14="http://schemas.microsoft.com/office/powerpoint/2010/main" val="37560989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P2P route </a:t>
            </a:r>
            <a:r>
              <a:rPr lang="en-US" dirty="0"/>
              <a:t>establishment procedures</a:t>
            </a:r>
          </a:p>
        </p:txBody>
      </p:sp>
      <p:sp>
        <p:nvSpPr>
          <p:cNvPr id="3" name="Content Placeholder 2"/>
          <p:cNvSpPr>
            <a:spLocks noGrp="1"/>
          </p:cNvSpPr>
          <p:nvPr>
            <p:ph idx="1"/>
          </p:nvPr>
        </p:nvSpPr>
        <p:spPr>
          <a:xfrm>
            <a:off x="685800" y="1981200"/>
            <a:ext cx="7772400" cy="4267200"/>
          </a:xfrm>
        </p:spPr>
        <p:txBody>
          <a:bodyPr/>
          <a:lstStyle/>
          <a:p>
            <a:r>
              <a:rPr lang="en-US" dirty="0" smtClean="0"/>
              <a:t>Processing </a:t>
            </a:r>
            <a:r>
              <a:rPr lang="en-US" dirty="0"/>
              <a:t>of a P2P-RQ/P2P-RP IE in storing mode</a:t>
            </a:r>
          </a:p>
          <a:p>
            <a:r>
              <a:rPr lang="en-US" dirty="0" smtClean="0"/>
              <a:t>P2P </a:t>
            </a:r>
            <a:r>
              <a:rPr lang="en-US" dirty="0"/>
              <a:t>route establishment with intermediate response disabled</a:t>
            </a:r>
          </a:p>
          <a:p>
            <a:r>
              <a:rPr lang="en-US" dirty="0" smtClean="0"/>
              <a:t>P2P </a:t>
            </a:r>
            <a:r>
              <a:rPr lang="en-US" dirty="0"/>
              <a:t>route establishment with intermediate response enabled</a:t>
            </a:r>
          </a:p>
          <a:p>
            <a:r>
              <a:rPr lang="en-US" dirty="0" smtClean="0"/>
              <a:t>Processing </a:t>
            </a:r>
            <a:r>
              <a:rPr lang="en-US" dirty="0"/>
              <a:t>of P2P-RQ/P2P-RP IE in non-storing </a:t>
            </a:r>
            <a:r>
              <a:rPr lang="en-US" dirty="0" smtClean="0"/>
              <a:t>mode</a:t>
            </a:r>
            <a:endParaRPr lang="en-US" dirty="0"/>
          </a:p>
        </p:txBody>
      </p:sp>
      <p:sp>
        <p:nvSpPr>
          <p:cNvPr id="4" name="Date Placeholder 3"/>
          <p:cNvSpPr>
            <a:spLocks noGrp="1"/>
          </p:cNvSpPr>
          <p:nvPr>
            <p:ph type="dt" sz="half" idx="10"/>
          </p:nvPr>
        </p:nvSpPr>
        <p:spPr/>
        <p:txBody>
          <a:bodyPr/>
          <a:lstStyle/>
          <a:p>
            <a:pPr>
              <a:defRPr/>
            </a:pPr>
            <a:r>
              <a:rPr lang="en-US" altLang="ja-JP"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11</a:t>
            </a:fld>
            <a:endParaRPr lang="en-US"/>
          </a:p>
        </p:txBody>
      </p:sp>
    </p:spTree>
    <p:extLst>
      <p:ext uri="{BB962C8B-B14F-4D97-AF65-F5344CB8AC3E}">
        <p14:creationId xmlns:p14="http://schemas.microsoft.com/office/powerpoint/2010/main" val="18097233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Routing </a:t>
            </a:r>
            <a:r>
              <a:rPr lang="en-US" dirty="0"/>
              <a:t>procedures</a:t>
            </a:r>
          </a:p>
        </p:txBody>
      </p:sp>
      <p:sp>
        <p:nvSpPr>
          <p:cNvPr id="3" name="Content Placeholder 2"/>
          <p:cNvSpPr>
            <a:spLocks noGrp="1"/>
          </p:cNvSpPr>
          <p:nvPr>
            <p:ph idx="1"/>
          </p:nvPr>
        </p:nvSpPr>
        <p:spPr>
          <a:xfrm>
            <a:off x="609600" y="1981200"/>
            <a:ext cx="8077200" cy="4114800"/>
          </a:xfrm>
        </p:spPr>
        <p:txBody>
          <a:bodyPr/>
          <a:lstStyle/>
          <a:p>
            <a:r>
              <a:rPr lang="en-US" dirty="0" smtClean="0"/>
              <a:t>US </a:t>
            </a:r>
            <a:r>
              <a:rPr lang="en-US" dirty="0"/>
              <a:t>or DS </a:t>
            </a:r>
            <a:r>
              <a:rPr lang="en-US" dirty="0" smtClean="0"/>
              <a:t>algorithm </a:t>
            </a:r>
            <a:r>
              <a:rPr lang="en-US" dirty="0"/>
              <a:t>based on the NT</a:t>
            </a:r>
          </a:p>
          <a:p>
            <a:r>
              <a:rPr lang="en-US" dirty="0" smtClean="0"/>
              <a:t>P2P </a:t>
            </a:r>
            <a:r>
              <a:rPr lang="en-US" dirty="0"/>
              <a:t>routing decision algorithm</a:t>
            </a:r>
          </a:p>
          <a:p>
            <a:r>
              <a:rPr lang="en-US" dirty="0" smtClean="0"/>
              <a:t>L2R </a:t>
            </a:r>
            <a:r>
              <a:rPr lang="en-US" dirty="0"/>
              <a:t>data frame processing</a:t>
            </a:r>
          </a:p>
          <a:p>
            <a:r>
              <a:rPr lang="en-US" dirty="0"/>
              <a:t>R</a:t>
            </a:r>
            <a:r>
              <a:rPr lang="en-US" dirty="0" smtClean="0"/>
              <a:t>oute construction </a:t>
            </a:r>
            <a:r>
              <a:rPr lang="en-US" dirty="0"/>
              <a:t>over a TMCTP</a:t>
            </a:r>
          </a:p>
          <a:p>
            <a:r>
              <a:rPr lang="en-US" dirty="0" smtClean="0"/>
              <a:t>Hop-by-hop </a:t>
            </a:r>
            <a:r>
              <a:rPr lang="en-US" dirty="0"/>
              <a:t>retransmission procedure</a:t>
            </a:r>
          </a:p>
          <a:p>
            <a:r>
              <a:rPr lang="en-US" dirty="0"/>
              <a:t>M</a:t>
            </a:r>
            <a:r>
              <a:rPr lang="en-US" dirty="0" smtClean="0"/>
              <a:t>ulticast processing </a:t>
            </a:r>
            <a:r>
              <a:rPr lang="en-US" dirty="0"/>
              <a:t>by </a:t>
            </a:r>
            <a:r>
              <a:rPr lang="en-US" dirty="0" smtClean="0"/>
              <a:t>the </a:t>
            </a:r>
            <a:r>
              <a:rPr lang="en-US" dirty="0"/>
              <a:t>source</a:t>
            </a:r>
          </a:p>
          <a:p>
            <a:r>
              <a:rPr lang="en-US" dirty="0"/>
              <a:t>M</a:t>
            </a:r>
            <a:r>
              <a:rPr lang="en-US" dirty="0" smtClean="0"/>
              <a:t>ulticast processing at intermediate hops</a:t>
            </a:r>
            <a:endParaRPr lang="en-US" dirty="0"/>
          </a:p>
          <a:p>
            <a:endParaRPr lang="en-US" dirty="0"/>
          </a:p>
        </p:txBody>
      </p:sp>
      <p:sp>
        <p:nvSpPr>
          <p:cNvPr id="4" name="Date Placeholder 3"/>
          <p:cNvSpPr>
            <a:spLocks noGrp="1"/>
          </p:cNvSpPr>
          <p:nvPr>
            <p:ph type="dt" sz="half" idx="10"/>
          </p:nvPr>
        </p:nvSpPr>
        <p:spPr/>
        <p:txBody>
          <a:bodyPr/>
          <a:lstStyle/>
          <a:p>
            <a:pPr>
              <a:defRPr/>
            </a:pPr>
            <a:r>
              <a:rPr lang="en-US" altLang="ja-JP"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2410463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t>
            </a:r>
            <a:r>
              <a:rPr lang="en-US" dirty="0"/>
              <a:t>procedures</a:t>
            </a:r>
          </a:p>
        </p:txBody>
      </p:sp>
      <p:sp>
        <p:nvSpPr>
          <p:cNvPr id="3" name="Content Placeholder 2"/>
          <p:cNvSpPr>
            <a:spLocks noGrp="1"/>
          </p:cNvSpPr>
          <p:nvPr>
            <p:ph idx="1"/>
          </p:nvPr>
        </p:nvSpPr>
        <p:spPr/>
        <p:txBody>
          <a:bodyPr/>
          <a:lstStyle/>
          <a:p>
            <a:r>
              <a:rPr lang="en-US" dirty="0" smtClean="0"/>
              <a:t>Cold </a:t>
            </a:r>
            <a:r>
              <a:rPr lang="en-US" dirty="0"/>
              <a:t>start bootstrapping </a:t>
            </a:r>
            <a:r>
              <a:rPr lang="en-US" dirty="0" smtClean="0"/>
              <a:t>procedure</a:t>
            </a:r>
          </a:p>
          <a:p>
            <a:r>
              <a:rPr lang="en-US" dirty="0" smtClean="0"/>
              <a:t>Message </a:t>
            </a:r>
            <a:r>
              <a:rPr lang="en-US" dirty="0"/>
              <a:t>sequence chart of a successful end-to-end data </a:t>
            </a:r>
            <a:r>
              <a:rPr lang="en-US" dirty="0" smtClean="0"/>
              <a:t>transmission</a:t>
            </a:r>
          </a:p>
          <a:p>
            <a:r>
              <a:rPr lang="en-US" dirty="0" err="1" smtClean="0"/>
              <a:t>Dtag</a:t>
            </a:r>
            <a:endParaRPr lang="en-US" dirty="0"/>
          </a:p>
        </p:txBody>
      </p:sp>
      <p:sp>
        <p:nvSpPr>
          <p:cNvPr id="4" name="Date Placeholder 3"/>
          <p:cNvSpPr>
            <a:spLocks noGrp="1"/>
          </p:cNvSpPr>
          <p:nvPr>
            <p:ph type="dt" sz="half" idx="10"/>
          </p:nvPr>
        </p:nvSpPr>
        <p:spPr/>
        <p:txBody>
          <a:bodyPr/>
          <a:lstStyle/>
          <a:p>
            <a:pPr>
              <a:defRPr/>
            </a:pPr>
            <a:r>
              <a:rPr lang="en-US" altLang="ja-JP"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28401271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04800"/>
            <a:ext cx="8001000" cy="1066800"/>
          </a:xfrm>
        </p:spPr>
        <p:txBody>
          <a:bodyPr/>
          <a:lstStyle/>
          <a:p>
            <a:r>
              <a:rPr kumimoji="1" lang="en-US" altLang="ja-JP" dirty="0" smtClean="0"/>
              <a:t>Candidates to place L2R management box</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dirty="0" smtClean="0"/>
              <a:t>&lt;March 2019&gt;</a:t>
            </a:r>
            <a:endParaRPr lang="en-US" dirty="0"/>
          </a:p>
        </p:txBody>
      </p:sp>
      <p:sp>
        <p:nvSpPr>
          <p:cNvPr id="5" name="フッター プレースホルダー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スライド番号プレースホルダー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14</a:t>
            </a:fld>
            <a:endParaRPr lang="en-US"/>
          </a:p>
        </p:txBody>
      </p:sp>
      <p:pic>
        <p:nvPicPr>
          <p:cNvPr id="7" name="Picture 5" descr="802.15.12-multi-mode-r4.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525" y="1066800"/>
            <a:ext cx="8077200" cy="5410200"/>
          </a:xfrm>
          <a:prstGeom prst="rect">
            <a:avLst/>
          </a:prstGeom>
        </p:spPr>
      </p:pic>
      <p:sp>
        <p:nvSpPr>
          <p:cNvPr id="8" name="角丸四角形 7"/>
          <p:cNvSpPr/>
          <p:nvPr/>
        </p:nvSpPr>
        <p:spPr bwMode="auto">
          <a:xfrm>
            <a:off x="7806956" y="2512806"/>
            <a:ext cx="381000" cy="206644"/>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Times New Roman" pitchFamily="-109" charset="0"/>
              </a:rPr>
              <a:t>1</a:t>
            </a:r>
            <a:endParaRPr kumimoji="0" lang="ja-JP" altLang="en-US" sz="800" b="0" i="0" u="none" strike="noStrike" cap="none" normalizeH="0" baseline="0" dirty="0">
              <a:ln>
                <a:noFill/>
              </a:ln>
              <a:solidFill>
                <a:schemeClr val="tx1"/>
              </a:solidFill>
              <a:effectLst/>
              <a:latin typeface="Times New Roman" pitchFamily="-109" charset="0"/>
            </a:endParaRPr>
          </a:p>
        </p:txBody>
      </p:sp>
      <p:sp>
        <p:nvSpPr>
          <p:cNvPr id="11" name="角丸四角形 10"/>
          <p:cNvSpPr/>
          <p:nvPr/>
        </p:nvSpPr>
        <p:spPr bwMode="auto">
          <a:xfrm>
            <a:off x="7124700" y="1981200"/>
            <a:ext cx="381000" cy="206644"/>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800" dirty="0">
                <a:latin typeface="Times New Roman" pitchFamily="-109" charset="0"/>
              </a:rPr>
              <a:t>2</a:t>
            </a:r>
            <a:endParaRPr kumimoji="0" lang="ja-JP" altLang="en-US" sz="800" b="0" i="0" u="none" strike="noStrike" cap="none" normalizeH="0" baseline="0" dirty="0">
              <a:ln>
                <a:noFill/>
              </a:ln>
              <a:solidFill>
                <a:schemeClr val="tx1"/>
              </a:solidFill>
              <a:effectLst/>
              <a:latin typeface="Times New Roman" pitchFamily="-109" charset="0"/>
            </a:endParaRPr>
          </a:p>
        </p:txBody>
      </p:sp>
      <p:sp>
        <p:nvSpPr>
          <p:cNvPr id="12" name="角丸四角形 11"/>
          <p:cNvSpPr/>
          <p:nvPr/>
        </p:nvSpPr>
        <p:spPr bwMode="auto">
          <a:xfrm>
            <a:off x="7391400" y="1447800"/>
            <a:ext cx="381000" cy="206644"/>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800" dirty="0">
                <a:latin typeface="Times New Roman" pitchFamily="-109" charset="0"/>
              </a:rPr>
              <a:t>3</a:t>
            </a:r>
            <a:endParaRPr kumimoji="0" lang="ja-JP" altLang="en-US" sz="800" b="0" i="0" u="none" strike="noStrike" cap="none" normalizeH="0" baseline="0" dirty="0">
              <a:ln>
                <a:noFill/>
              </a:ln>
              <a:solidFill>
                <a:schemeClr val="tx1"/>
              </a:solidFill>
              <a:effectLst/>
              <a:latin typeface="Times New Roman" pitchFamily="-109" charset="0"/>
            </a:endParaRPr>
          </a:p>
        </p:txBody>
      </p:sp>
    </p:spTree>
    <p:extLst>
      <p:ext uri="{BB962C8B-B14F-4D97-AF65-F5344CB8AC3E}">
        <p14:creationId xmlns:p14="http://schemas.microsoft.com/office/powerpoint/2010/main" val="31660966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Candidates to place L2R management box (contd.)</a:t>
            </a:r>
            <a:endParaRPr kumimoji="1" lang="ja-JP" altLang="en-US" dirty="0"/>
          </a:p>
        </p:txBody>
      </p:sp>
      <p:sp>
        <p:nvSpPr>
          <p:cNvPr id="3" name="コンテンツ プレースホルダー 2"/>
          <p:cNvSpPr>
            <a:spLocks noGrp="1"/>
          </p:cNvSpPr>
          <p:nvPr>
            <p:ph idx="1"/>
          </p:nvPr>
        </p:nvSpPr>
        <p:spPr/>
        <p:txBody>
          <a:bodyPr/>
          <a:lstStyle/>
          <a:p>
            <a:r>
              <a:rPr kumimoji="1" lang="en-US" altLang="ja-JP" sz="2400" dirty="0" smtClean="0"/>
              <a:t>#1 is located at inside of L2R box. L2R specific functions can be managed here.</a:t>
            </a:r>
          </a:p>
          <a:p>
            <a:r>
              <a:rPr kumimoji="1" lang="en-US" altLang="ja-JP" sz="2400" dirty="0" smtClean="0"/>
              <a:t>#2 is located at inside of PDE box. Using KMP with L2R and managing L2R security PIB can be managed here.</a:t>
            </a:r>
          </a:p>
          <a:p>
            <a:r>
              <a:rPr kumimoji="1" lang="en-US" altLang="ja-JP" sz="2400" dirty="0" smtClean="0"/>
              <a:t>#3 is located at application layer. It can manage several protocol boxes from upper layer.</a:t>
            </a:r>
          </a:p>
          <a:p>
            <a:endParaRPr kumimoji="1" lang="en-US" altLang="ja-JP" sz="2400" dirty="0"/>
          </a:p>
          <a:p>
            <a:r>
              <a:rPr kumimoji="1" lang="en-US" altLang="ja-JP" sz="2400" dirty="0" smtClean="0"/>
              <a:t>Since PDE is very common function among protocol boxes, placing here may be disfavored.</a:t>
            </a:r>
            <a:r>
              <a:rPr kumimoji="1" lang="en-US" altLang="ja-JP" sz="2400" dirty="0"/>
              <a:t> #2 can be merged to #3.</a:t>
            </a:r>
            <a:endParaRPr kumimoji="1" lang="ja-JP" altLang="en-US" sz="2400" dirty="0"/>
          </a:p>
        </p:txBody>
      </p:sp>
      <p:sp>
        <p:nvSpPr>
          <p:cNvPr id="4" name="日付プレースホルダー 3"/>
          <p:cNvSpPr>
            <a:spLocks noGrp="1"/>
          </p:cNvSpPr>
          <p:nvPr>
            <p:ph type="dt" sz="half" idx="10"/>
          </p:nvPr>
        </p:nvSpPr>
        <p:spPr/>
        <p:txBody>
          <a:bodyPr/>
          <a:lstStyle/>
          <a:p>
            <a:pPr>
              <a:defRPr/>
            </a:pPr>
            <a:r>
              <a:rPr lang="en-US" altLang="ja-JP" dirty="0" smtClean="0"/>
              <a:t>&lt;March 2019&gt;</a:t>
            </a:r>
            <a:endParaRPr lang="en-US" dirty="0"/>
          </a:p>
        </p:txBody>
      </p:sp>
      <p:sp>
        <p:nvSpPr>
          <p:cNvPr id="5" name="フッター プレースホルダー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スライド番号プレースホルダー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39301310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Conclusion for the architecture issue</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Assumption to place two boxes to manage L2R functionalities</a:t>
            </a:r>
          </a:p>
          <a:p>
            <a:pPr lvl="1"/>
            <a:r>
              <a:rPr kumimoji="1" lang="en-US" altLang="ja-JP" dirty="0" smtClean="0"/>
              <a:t>A box in L2R protocol box manages L2R specific process and the boundary to the L2R is interfaced by L2R primitives and PIBs.</a:t>
            </a:r>
          </a:p>
          <a:p>
            <a:pPr lvl="1"/>
            <a:r>
              <a:rPr kumimoji="1" lang="en-US" altLang="ja-JP" dirty="0" smtClean="0"/>
              <a:t>A box in application layer manages PAN coordinator DC and security things.</a:t>
            </a:r>
          </a:p>
          <a:p>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dirty="0" smtClean="0"/>
              <a:t>&lt;March 2019&gt;</a:t>
            </a:r>
            <a:endParaRPr lang="en-US" dirty="0"/>
          </a:p>
        </p:txBody>
      </p:sp>
      <p:sp>
        <p:nvSpPr>
          <p:cNvPr id="5" name="フッター プレースホルダー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スライド番号プレースホルダー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16</a:t>
            </a:fld>
            <a:endParaRPr lang="en-US"/>
          </a:p>
        </p:txBody>
      </p:sp>
    </p:spTree>
    <p:extLst>
      <p:ext uri="{BB962C8B-B14F-4D97-AF65-F5344CB8AC3E}">
        <p14:creationId xmlns:p14="http://schemas.microsoft.com/office/powerpoint/2010/main" val="21500733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05000" y="228600"/>
            <a:ext cx="4724400" cy="533400"/>
          </a:xfrm>
        </p:spPr>
        <p:txBody>
          <a:bodyPr/>
          <a:lstStyle/>
          <a:p>
            <a:r>
              <a:rPr kumimoji="1" lang="en-US" altLang="ja-JP" dirty="0" smtClean="0"/>
              <a:t> Higher layer manages:</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dirty="0" smtClean="0"/>
              <a:t>&lt;March 2019&gt;</a:t>
            </a:r>
            <a:endParaRPr lang="en-US" dirty="0"/>
          </a:p>
        </p:txBody>
      </p:sp>
      <p:sp>
        <p:nvSpPr>
          <p:cNvPr id="5" name="フッター プレースホルダー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スライド番号プレースホルダー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17</a:t>
            </a:fld>
            <a:endParaRPr lang="en-US"/>
          </a:p>
        </p:txBody>
      </p:sp>
      <p:graphicFrame>
        <p:nvGraphicFramePr>
          <p:cNvPr id="11" name="コンテンツ プレースホルダー 10"/>
          <p:cNvGraphicFramePr>
            <a:graphicFrameLocks noGrp="1"/>
          </p:cNvGraphicFramePr>
          <p:nvPr>
            <p:ph idx="1"/>
            <p:extLst>
              <p:ext uri="{D42A27DB-BD31-4B8C-83A1-F6EECF244321}">
                <p14:modId xmlns:p14="http://schemas.microsoft.com/office/powerpoint/2010/main" val="2714634032"/>
              </p:ext>
            </p:extLst>
          </p:nvPr>
        </p:nvGraphicFramePr>
        <p:xfrm>
          <a:off x="838200" y="762000"/>
          <a:ext cx="7543800" cy="5638801"/>
        </p:xfrm>
        <a:graphic>
          <a:graphicData uri="http://schemas.openxmlformats.org/drawingml/2006/table">
            <a:tbl>
              <a:tblPr>
                <a:tableStyleId>{5C22544A-7EE6-4342-B048-85BDC9FD1C3A}</a:tableStyleId>
              </a:tblPr>
              <a:tblGrid>
                <a:gridCol w="220111"/>
                <a:gridCol w="2231124"/>
                <a:gridCol w="700353"/>
                <a:gridCol w="600302"/>
                <a:gridCol w="3791910"/>
              </a:tblGrid>
              <a:tr h="377614">
                <a:tc>
                  <a:txBody>
                    <a:bodyPr/>
                    <a:lstStyle/>
                    <a:p>
                      <a:pPr algn="ctr" fontAlgn="ctr"/>
                      <a:r>
                        <a:rPr lang="en-US" sz="600" u="none" strike="noStrike" dirty="0">
                          <a:effectLst/>
                        </a:rPr>
                        <a:t>No.</a:t>
                      </a:r>
                      <a:endParaRPr lang="en-US" sz="600" b="0" i="0" u="none" strike="noStrike" dirty="0">
                        <a:solidFill>
                          <a:srgbClr val="000000"/>
                        </a:solidFill>
                        <a:effectLst/>
                        <a:latin typeface="ＭＳ Ｐゴシック"/>
                      </a:endParaRPr>
                    </a:p>
                  </a:txBody>
                  <a:tcPr marL="4014" marR="4014" marT="4014" marB="0" anchor="ctr"/>
                </a:tc>
                <a:tc>
                  <a:txBody>
                    <a:bodyPr/>
                    <a:lstStyle/>
                    <a:p>
                      <a:pPr algn="ctr" fontAlgn="ctr"/>
                      <a:r>
                        <a:rPr lang="en-US" sz="600" u="none" strike="noStrike">
                          <a:effectLst/>
                        </a:rPr>
                        <a:t>item</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sz="600" u="none" strike="noStrike">
                          <a:effectLst/>
                        </a:rPr>
                        <a:t>Page in IEEE802.15.10</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sz="600" u="none" strike="noStrike">
                          <a:effectLst/>
                        </a:rPr>
                        <a:t>Which box should manage</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sz="600" u="none" strike="noStrike">
                          <a:effectLst/>
                        </a:rPr>
                        <a:t>Description</a:t>
                      </a:r>
                      <a:endParaRPr lang="en-US" sz="600" b="0" i="0" u="none" strike="noStrike">
                        <a:solidFill>
                          <a:srgbClr val="000000"/>
                        </a:solidFill>
                        <a:effectLst/>
                        <a:latin typeface="ＭＳ Ｐゴシック"/>
                      </a:endParaRPr>
                    </a:p>
                  </a:txBody>
                  <a:tcPr marL="4014" marR="4014" marT="4014" marB="0" anchor="ctr"/>
                </a:tc>
              </a:tr>
              <a:tr h="599101">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Short address management</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P.27</a:t>
                      </a:r>
                      <a:br>
                        <a:rPr lang="en-US" sz="600" u="none" strike="noStrike">
                          <a:effectLst/>
                        </a:rPr>
                      </a:br>
                      <a:r>
                        <a:rPr lang="en-US" sz="600" u="none" strike="noStrike">
                          <a:effectLst/>
                        </a:rPr>
                        <a:t>P.38-39</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3</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PAN coordinator manages short addresses for all devices within the PAN using PANC DC (PAN coordinator direct connection) that is exchanged by a transport protocol other than L2R or ULI. Application layer manages it.</a:t>
                      </a:r>
                      <a:endParaRPr lang="en-US" sz="600" b="0" i="0" u="none" strike="noStrike">
                        <a:solidFill>
                          <a:srgbClr val="000000"/>
                        </a:solidFill>
                        <a:effectLst/>
                        <a:latin typeface="ＭＳ Ｐゴシック"/>
                      </a:endParaRPr>
                    </a:p>
                  </a:txBody>
                  <a:tcPr marL="4014" marR="4014" marT="4014" marB="0" anchor="ctr"/>
                </a:tc>
              </a:tr>
              <a:tr h="359461">
                <a:tc>
                  <a:txBody>
                    <a:bodyPr/>
                    <a:lstStyle/>
                    <a:p>
                      <a:pPr algn="ctr" fontAlgn="ctr"/>
                      <a:r>
                        <a:rPr lang="en-US" altLang="ja-JP" sz="600" u="none" strike="noStrike">
                          <a:effectLst/>
                        </a:rPr>
                        <a:t>2</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Source rout management</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P.54, P.64,</a:t>
                      </a:r>
                      <a:br>
                        <a:rPr lang="en-US" sz="600" u="none" strike="noStrike">
                          <a:effectLst/>
                        </a:rPr>
                      </a:br>
                      <a:r>
                        <a:rPr lang="en-US" sz="600" u="none" strike="noStrike">
                          <a:effectLst/>
                        </a:rPr>
                        <a:t>P.66, P.67</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In no-storing mode, all DS path information is gathered to mesh root. Appropriate path list need to be generated everytime when data is sent.</a:t>
                      </a:r>
                      <a:endParaRPr lang="en-US" sz="600" b="0" i="0" u="none" strike="noStrike">
                        <a:solidFill>
                          <a:srgbClr val="000000"/>
                        </a:solidFill>
                        <a:effectLst/>
                        <a:latin typeface="ＭＳ Ｐゴシック"/>
                      </a:endParaRPr>
                    </a:p>
                  </a:txBody>
                  <a:tcPr marL="4014" marR="4014" marT="4014" marB="0" anchor="ctr"/>
                </a:tc>
              </a:tr>
              <a:tr h="735259">
                <a:tc>
                  <a:txBody>
                    <a:bodyPr/>
                    <a:lstStyle/>
                    <a:p>
                      <a:pPr algn="ctr" fontAlgn="ctr"/>
                      <a:r>
                        <a:rPr lang="en-US" altLang="ja-JP" sz="600" u="none" strike="noStrike">
                          <a:effectLst/>
                        </a:rPr>
                        <a:t>3</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dirty="0">
                          <a:effectLst/>
                        </a:rPr>
                        <a:t>Procedure through PANC DC</a:t>
                      </a:r>
                      <a:endParaRPr lang="en-US" sz="600" b="0" i="0" u="none" strike="noStrike" dirty="0">
                        <a:solidFill>
                          <a:srgbClr val="000000"/>
                        </a:solidFill>
                        <a:effectLst/>
                        <a:latin typeface="ＭＳ Ｐゴシック"/>
                      </a:endParaRPr>
                    </a:p>
                  </a:txBody>
                  <a:tcPr marL="4014" marR="4014" marT="4014" marB="0" anchor="ctr"/>
                </a:tc>
                <a:tc>
                  <a:txBody>
                    <a:bodyPr/>
                    <a:lstStyle/>
                    <a:p>
                      <a:pPr algn="l" fontAlgn="ctr"/>
                      <a:r>
                        <a:rPr lang="en-US" sz="600" u="none" strike="noStrike" dirty="0">
                          <a:effectLst/>
                        </a:rPr>
                        <a:t>P.38-39,</a:t>
                      </a:r>
                      <a:br>
                        <a:rPr lang="en-US" sz="600" u="none" strike="noStrike" dirty="0">
                          <a:effectLst/>
                        </a:rPr>
                      </a:br>
                      <a:r>
                        <a:rPr lang="en-US" sz="600" u="none" strike="noStrike" dirty="0">
                          <a:effectLst/>
                        </a:rPr>
                        <a:t>P.77</a:t>
                      </a:r>
                      <a:endParaRPr lang="en-US" sz="600" b="0" i="0" u="none" strike="noStrike" dirty="0">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3</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A mesh root with PANC DC (PAN coordinator direct connection) which is up to a higher layer of L2R need to exchange the information with PAN coordinator through PANC DC for the following two functions.</a:t>
                      </a:r>
                      <a:br>
                        <a:rPr lang="en-US" sz="600" u="none" strike="noStrike">
                          <a:effectLst/>
                        </a:rPr>
                      </a:br>
                      <a:r>
                        <a:rPr lang="en-US" sz="600" u="none" strike="noStrike">
                          <a:effectLst/>
                        </a:rPr>
                        <a:t>1. Short address management</a:t>
                      </a:r>
                      <a:br>
                        <a:rPr lang="en-US" sz="600" u="none" strike="noStrike">
                          <a:effectLst/>
                        </a:rPr>
                      </a:br>
                      <a:r>
                        <a:rPr lang="en-US" sz="600" u="none" strike="noStrike">
                          <a:effectLst/>
                        </a:rPr>
                        <a:t>2. Broadcast to all devices within a PAN</a:t>
                      </a:r>
                      <a:endParaRPr lang="en-US" sz="600" b="0" i="0" u="none" strike="noStrike">
                        <a:solidFill>
                          <a:srgbClr val="000000"/>
                        </a:solidFill>
                        <a:effectLst/>
                        <a:latin typeface="ＭＳ Ｐゴシック"/>
                      </a:endParaRPr>
                    </a:p>
                  </a:txBody>
                  <a:tcPr marL="4014" marR="4014" marT="4014" marB="0" anchor="ctr"/>
                </a:tc>
              </a:tr>
              <a:tr h="490173">
                <a:tc>
                  <a:txBody>
                    <a:bodyPr/>
                    <a:lstStyle/>
                    <a:p>
                      <a:pPr algn="ctr" fontAlgn="ctr"/>
                      <a:r>
                        <a:rPr lang="en-US" altLang="ja-JP" sz="600" u="none" strike="noStrike">
                          <a:effectLst/>
                        </a:rPr>
                        <a:t>4</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PAN discovery</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P.28-31</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Before starting or joining an L2R mesh, an L2R device does the discovery process in order to find an appropriate PAN to associate to. This process should be controlled by a next higher layer of an L2R sublayer.</a:t>
                      </a:r>
                      <a:endParaRPr lang="en-US" sz="600" b="0" i="0" u="none" strike="noStrike">
                        <a:solidFill>
                          <a:srgbClr val="000000"/>
                        </a:solidFill>
                        <a:effectLst/>
                        <a:latin typeface="ＭＳ Ｐゴシック"/>
                      </a:endParaRPr>
                    </a:p>
                  </a:txBody>
                  <a:tcPr marL="4014" marR="4014" marT="4014" marB="0" anchor="ctr"/>
                </a:tc>
              </a:tr>
              <a:tr h="253558">
                <a:tc>
                  <a:txBody>
                    <a:bodyPr/>
                    <a:lstStyle/>
                    <a:p>
                      <a:pPr algn="ctr" fontAlgn="ctr"/>
                      <a:r>
                        <a:rPr lang="en-US" altLang="ja-JP" sz="600" u="none" strike="noStrike">
                          <a:effectLst/>
                        </a:rPr>
                        <a:t>5</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Procedure for starting a new L2R mesh</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P.26</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Configuration of an L2R mesh when a device starts a new L2R mesh using profile.</a:t>
                      </a:r>
                      <a:endParaRPr lang="en-US" sz="600" b="0" i="0" u="none" strike="noStrike">
                        <a:solidFill>
                          <a:srgbClr val="000000"/>
                        </a:solidFill>
                        <a:effectLst/>
                        <a:latin typeface="ＭＳ Ｐゴシック"/>
                      </a:endParaRPr>
                    </a:p>
                  </a:txBody>
                  <a:tcPr marL="4014" marR="4014" marT="4014" marB="0" anchor="ctr"/>
                </a:tc>
              </a:tr>
              <a:tr h="253558">
                <a:tc>
                  <a:txBody>
                    <a:bodyPr/>
                    <a:lstStyle/>
                    <a:p>
                      <a:pPr algn="ctr" fontAlgn="ctr"/>
                      <a:r>
                        <a:rPr lang="en-US" altLang="ja-JP" sz="600" u="none" strike="noStrike">
                          <a:effectLst/>
                        </a:rPr>
                        <a:t>6</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Procedure for joining a L2R mesh</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P.32, P34</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Configuration of an L2R device when a device joins a L2R mesh using profile</a:t>
                      </a:r>
                      <a:endParaRPr lang="en-US" sz="600" b="0" i="0" u="none" strike="noStrike">
                        <a:solidFill>
                          <a:srgbClr val="000000"/>
                        </a:solidFill>
                        <a:effectLst/>
                        <a:latin typeface="ＭＳ Ｐゴシック"/>
                      </a:endParaRPr>
                    </a:p>
                  </a:txBody>
                  <a:tcPr marL="4014" marR="4014" marT="4014" marB="0" anchor="ctr"/>
                </a:tc>
              </a:tr>
              <a:tr h="490173">
                <a:tc>
                  <a:txBody>
                    <a:bodyPr/>
                    <a:lstStyle/>
                    <a:p>
                      <a:pPr algn="ctr" fontAlgn="ctr"/>
                      <a:r>
                        <a:rPr lang="en-US" altLang="ja-JP" sz="600" u="none" strike="noStrike">
                          <a:effectLst/>
                        </a:rPr>
                        <a:t>7</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Mesh selection procedure</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P.33</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In the case that l2rMeshSelection is FALSE, after mesh discovery process, a next higher layer of a joining L2R device needs to select a mesh to join from discovery results.</a:t>
                      </a:r>
                      <a:endParaRPr lang="en-US" sz="600" b="0" i="0" u="none" strike="noStrike">
                        <a:solidFill>
                          <a:srgbClr val="000000"/>
                        </a:solidFill>
                        <a:effectLst/>
                        <a:latin typeface="ＭＳ Ｐゴシック"/>
                      </a:endParaRPr>
                    </a:p>
                  </a:txBody>
                  <a:tcPr marL="4014" marR="4014" marT="4014" marB="0" anchor="ctr"/>
                </a:tc>
              </a:tr>
              <a:tr h="129501">
                <a:tc>
                  <a:txBody>
                    <a:bodyPr/>
                    <a:lstStyle/>
                    <a:p>
                      <a:pPr algn="ctr" fontAlgn="ctr"/>
                      <a:r>
                        <a:rPr lang="en-US" altLang="ja-JP" sz="600" u="none" strike="noStrike">
                          <a:effectLst/>
                        </a:rPr>
                        <a:t>8</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Mesh root management</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P.26-28</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Management related to mesh root.</a:t>
                      </a:r>
                      <a:endParaRPr lang="en-US" sz="600" b="0" i="0" u="none" strike="noStrike">
                        <a:solidFill>
                          <a:srgbClr val="000000"/>
                        </a:solidFill>
                        <a:effectLst/>
                        <a:latin typeface="ＭＳ Ｐゴシック"/>
                      </a:endParaRPr>
                    </a:p>
                  </a:txBody>
                  <a:tcPr marL="4014" marR="4014" marT="4014" marB="0" anchor="ctr"/>
                </a:tc>
              </a:tr>
              <a:tr h="129501">
                <a:tc>
                  <a:txBody>
                    <a:bodyPr/>
                    <a:lstStyle/>
                    <a:p>
                      <a:pPr algn="ctr" fontAlgn="ctr"/>
                      <a:r>
                        <a:rPr lang="en-US" altLang="ja-JP" sz="600" u="none" strike="noStrike">
                          <a:effectLst/>
                        </a:rPr>
                        <a:t>9</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Mesh device management</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P.28-37</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Management for join and leave..</a:t>
                      </a:r>
                      <a:endParaRPr lang="en-US" sz="600" b="0" i="0" u="none" strike="noStrike">
                        <a:solidFill>
                          <a:srgbClr val="000000"/>
                        </a:solidFill>
                        <a:effectLst/>
                        <a:latin typeface="ＭＳ Ｐゴシック"/>
                      </a:endParaRPr>
                    </a:p>
                  </a:txBody>
                  <a:tcPr marL="4014" marR="4014" marT="4014" marB="0" anchor="ctr"/>
                </a:tc>
              </a:tr>
              <a:tr h="359461">
                <a:tc>
                  <a:txBody>
                    <a:bodyPr/>
                    <a:lstStyle/>
                    <a:p>
                      <a:pPr algn="ctr" fontAlgn="ctr"/>
                      <a:r>
                        <a:rPr lang="en-US" altLang="ja-JP" sz="600" u="none" strike="noStrike">
                          <a:effectLst/>
                        </a:rPr>
                        <a:t>10</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dirty="0">
                          <a:effectLst/>
                        </a:rPr>
                        <a:t>Procedure for detecting a disconnection </a:t>
                      </a:r>
                      <a:r>
                        <a:rPr lang="en-US" sz="600" u="none" strike="noStrike" dirty="0" smtClean="0">
                          <a:effectLst/>
                        </a:rPr>
                        <a:t>from </a:t>
                      </a:r>
                      <a:r>
                        <a:rPr lang="en-US" sz="600" u="none" strike="noStrike" dirty="0">
                          <a:effectLst/>
                        </a:rPr>
                        <a:t>the L2R mesh</a:t>
                      </a:r>
                      <a:endParaRPr lang="en-US" sz="600" b="0" i="0" u="none" strike="noStrike" dirty="0">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P.36</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When a next higher layer of an L2R sublayer is indicated that it is disconnected from the L2R mesh, it should do something.</a:t>
                      </a:r>
                      <a:endParaRPr lang="en-US" sz="600" b="0" i="0" u="none" strike="noStrike">
                        <a:solidFill>
                          <a:srgbClr val="000000"/>
                        </a:solidFill>
                        <a:effectLst/>
                        <a:latin typeface="ＭＳ Ｐゴシック"/>
                      </a:endParaRPr>
                    </a:p>
                  </a:txBody>
                  <a:tcPr marL="4014" marR="4014" marT="4014" marB="0" anchor="ctr"/>
                </a:tc>
              </a:tr>
              <a:tr h="359461">
                <a:tc>
                  <a:txBody>
                    <a:bodyPr/>
                    <a:lstStyle/>
                    <a:p>
                      <a:pPr algn="ctr" fontAlgn="ctr"/>
                      <a:r>
                        <a:rPr lang="en-US" altLang="ja-JP" sz="600" u="none" strike="noStrike">
                          <a:effectLst/>
                        </a:rPr>
                        <a:t>11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dirty="0">
                          <a:effectLst/>
                        </a:rPr>
                        <a:t>Procedure for detecting a new L2R mesh</a:t>
                      </a:r>
                      <a:endParaRPr lang="en-US" sz="600" b="0" i="0" u="none" strike="noStrike" dirty="0">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P.43</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dirty="0">
                          <a:effectLst/>
                        </a:rPr>
                        <a:t>When L2R device finds a new L2R mesh, it should do discovery process in order to get information necessary for add ion of new entry to MT.</a:t>
                      </a:r>
                      <a:endParaRPr lang="en-US" sz="600" b="0" i="0" u="none" strike="noStrike" dirty="0">
                        <a:solidFill>
                          <a:srgbClr val="000000"/>
                        </a:solidFill>
                        <a:effectLst/>
                        <a:latin typeface="ＭＳ Ｐゴシック"/>
                      </a:endParaRPr>
                    </a:p>
                  </a:txBody>
                  <a:tcPr marL="4014" marR="4014" marT="4014" marB="0" anchor="ctr"/>
                </a:tc>
              </a:tr>
              <a:tr h="359461">
                <a:tc>
                  <a:txBody>
                    <a:bodyPr/>
                    <a:lstStyle/>
                    <a:p>
                      <a:pPr algn="ctr" fontAlgn="ctr"/>
                      <a:r>
                        <a:rPr lang="en-US" altLang="ja-JP" sz="600" u="none" strike="noStrike">
                          <a:effectLst/>
                        </a:rPr>
                        <a:t>12</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dirty="0">
                          <a:effectLst/>
                        </a:rPr>
                        <a:t>Process for detecting an unknown neighbor</a:t>
                      </a:r>
                      <a:endParaRPr lang="en-US" sz="600" b="0" i="0" u="none" strike="noStrike" dirty="0">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P.69</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L2R sublayer inform to its next higher layer that it detects an unknown neighbor. In this case, the next higher layer should ……</a:t>
                      </a:r>
                      <a:endParaRPr lang="en-US" sz="600" b="0" i="0" u="none" strike="noStrike">
                        <a:solidFill>
                          <a:srgbClr val="000000"/>
                        </a:solidFill>
                        <a:effectLst/>
                        <a:latin typeface="ＭＳ Ｐゴシック"/>
                      </a:endParaRPr>
                    </a:p>
                  </a:txBody>
                  <a:tcPr marL="4014" marR="4014" marT="4014" marB="0" anchor="ctr"/>
                </a:tc>
              </a:tr>
              <a:tr h="377614">
                <a:tc>
                  <a:txBody>
                    <a:bodyPr/>
                    <a:lstStyle/>
                    <a:p>
                      <a:pPr algn="ctr" fontAlgn="ctr"/>
                      <a:r>
                        <a:rPr lang="en-US" altLang="ja-JP" sz="600" u="none" strike="noStrike">
                          <a:effectLst/>
                        </a:rPr>
                        <a:t>13</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dirty="0">
                          <a:effectLst/>
                        </a:rPr>
                        <a:t>Separation of concatenated frame using </a:t>
                      </a:r>
                      <a:r>
                        <a:rPr lang="en-US" sz="600" u="none" strike="noStrike" dirty="0" err="1">
                          <a:effectLst/>
                        </a:rPr>
                        <a:t>Dcat</a:t>
                      </a:r>
                      <a:r>
                        <a:rPr lang="en-US" sz="600" u="none" strike="noStrike" dirty="0">
                          <a:effectLst/>
                        </a:rPr>
                        <a:t> feature</a:t>
                      </a:r>
                      <a:endParaRPr lang="en-US" sz="600" b="0" i="0" u="none" strike="noStrike" dirty="0">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P.73</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When Dcat is used, L2R sublayer of final destination delivers the concatenated frame to the next higher layer. It should be separated to the individual frames.</a:t>
                      </a:r>
                      <a:endParaRPr lang="en-US" sz="600" b="0" i="0" u="none" strike="noStrike">
                        <a:solidFill>
                          <a:srgbClr val="000000"/>
                        </a:solidFill>
                        <a:effectLst/>
                        <a:latin typeface="ＭＳ Ｐゴシック"/>
                      </a:endParaRPr>
                    </a:p>
                  </a:txBody>
                  <a:tcPr marL="4014" marR="4014" marT="4014" marB="0" anchor="ctr"/>
                </a:tc>
              </a:tr>
              <a:tr h="364905">
                <a:tc>
                  <a:txBody>
                    <a:bodyPr/>
                    <a:lstStyle/>
                    <a:p>
                      <a:pPr algn="ctr" fontAlgn="ctr"/>
                      <a:r>
                        <a:rPr lang="en-US" altLang="ja-JP" sz="600" u="none" strike="noStrike">
                          <a:effectLst/>
                        </a:rPr>
                        <a:t>14</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Security procedure</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P.78-81</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3</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dirty="0">
                          <a:effectLst/>
                        </a:rPr>
                        <a:t>After key exchange using KMP, the exchanged key is set to the MAC PIB and other necessary security IB is set to the L2IB.</a:t>
                      </a:r>
                      <a:endParaRPr lang="en-US" sz="600" b="0" i="0" u="none" strike="noStrike" dirty="0">
                        <a:solidFill>
                          <a:srgbClr val="000000"/>
                        </a:solidFill>
                        <a:effectLst/>
                        <a:latin typeface="ＭＳ Ｐゴシック"/>
                      </a:endParaRPr>
                    </a:p>
                  </a:txBody>
                  <a:tcPr marL="4014" marR="4014" marT="4014" marB="0" anchor="ctr"/>
                </a:tc>
              </a:tr>
            </a:tbl>
          </a:graphicData>
        </a:graphic>
      </p:graphicFrame>
    </p:spTree>
    <p:extLst>
      <p:ext uri="{BB962C8B-B14F-4D97-AF65-F5344CB8AC3E}">
        <p14:creationId xmlns:p14="http://schemas.microsoft.com/office/powerpoint/2010/main" val="22143435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Configuration and provisioning </a:t>
            </a:r>
          </a:p>
        </p:txBody>
      </p:sp>
      <p:sp>
        <p:nvSpPr>
          <p:cNvPr id="3" name="Content Placeholder 2"/>
          <p:cNvSpPr>
            <a:spLocks noGrp="1"/>
          </p:cNvSpPr>
          <p:nvPr>
            <p:ph idx="1"/>
          </p:nvPr>
        </p:nvSpPr>
        <p:spPr>
          <a:xfrm>
            <a:off x="685800" y="1981200"/>
            <a:ext cx="7772400" cy="4419600"/>
          </a:xfrm>
        </p:spPr>
        <p:txBody>
          <a:bodyPr/>
          <a:lstStyle/>
          <a:p>
            <a:r>
              <a:rPr lang="en-US" dirty="0"/>
              <a:t>mesh </a:t>
            </a:r>
            <a:r>
              <a:rPr lang="en-US" dirty="0" smtClean="0"/>
              <a:t>parameters</a:t>
            </a:r>
          </a:p>
          <a:p>
            <a:pPr lvl="1"/>
            <a:r>
              <a:rPr lang="en-US" dirty="0" smtClean="0"/>
              <a:t>show </a:t>
            </a:r>
            <a:r>
              <a:rPr lang="en-US" dirty="0"/>
              <a:t>Table 7-38—L2IB attributes</a:t>
            </a:r>
            <a:endParaRPr lang="en-US" dirty="0" smtClean="0"/>
          </a:p>
          <a:p>
            <a:r>
              <a:rPr lang="en-US" dirty="0" smtClean="0"/>
              <a:t>metrics</a:t>
            </a:r>
          </a:p>
          <a:p>
            <a:pPr lvl="1"/>
            <a:r>
              <a:rPr lang="en-US" dirty="0" smtClean="0"/>
              <a:t>RSW (additive version of “signal strength”</a:t>
            </a:r>
          </a:p>
          <a:p>
            <a:pPr lvl="1"/>
            <a:r>
              <a:rPr lang="en-US" dirty="0" smtClean="0"/>
              <a:t>ETX</a:t>
            </a:r>
          </a:p>
          <a:p>
            <a:pPr lvl="1"/>
            <a:r>
              <a:rPr lang="en-US" dirty="0" smtClean="0"/>
              <a:t>Expected Airtime</a:t>
            </a:r>
          </a:p>
          <a:p>
            <a:r>
              <a:rPr lang="en-US" dirty="0" smtClean="0"/>
              <a:t>modes </a:t>
            </a:r>
            <a:r>
              <a:rPr lang="en-US" dirty="0"/>
              <a:t>of </a:t>
            </a:r>
            <a:r>
              <a:rPr lang="en-US" dirty="0" smtClean="0"/>
              <a:t>operation</a:t>
            </a:r>
          </a:p>
          <a:p>
            <a:pPr lvl="1"/>
            <a:r>
              <a:rPr lang="en-US" dirty="0" smtClean="0"/>
              <a:t>e.g., storing vs. non-storing</a:t>
            </a:r>
          </a:p>
          <a:p>
            <a:endParaRPr lang="en-US" dirty="0"/>
          </a:p>
        </p:txBody>
      </p:sp>
      <p:sp>
        <p:nvSpPr>
          <p:cNvPr id="4" name="Date Placeholder 3"/>
          <p:cNvSpPr>
            <a:spLocks noGrp="1"/>
          </p:cNvSpPr>
          <p:nvPr>
            <p:ph type="dt" sz="half" idx="10"/>
          </p:nvPr>
        </p:nvSpPr>
        <p:spPr/>
        <p:txBody>
          <a:bodyPr/>
          <a:lstStyle/>
          <a:p>
            <a:pPr>
              <a:defRPr/>
            </a:pPr>
            <a:r>
              <a:rPr lang="en-US" altLang="ja-JP"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30120227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a:t>L2R primitives required for </a:t>
            </a:r>
            <a:r>
              <a:rPr lang="en-US" dirty="0" smtClean="0"/>
              <a:t>PDE, </a:t>
            </a:r>
            <a:r>
              <a:rPr lang="en-US" dirty="0"/>
              <a:t>MMI </a:t>
            </a:r>
          </a:p>
        </p:txBody>
      </p:sp>
      <p:sp>
        <p:nvSpPr>
          <p:cNvPr id="3" name="Content Placeholder 2"/>
          <p:cNvSpPr>
            <a:spLocks noGrp="1"/>
          </p:cNvSpPr>
          <p:nvPr>
            <p:ph idx="1"/>
          </p:nvPr>
        </p:nvSpPr>
        <p:spPr>
          <a:xfrm>
            <a:off x="685800" y="1600200"/>
            <a:ext cx="7772400" cy="4572000"/>
          </a:xfrm>
        </p:spPr>
        <p:txBody>
          <a:bodyPr/>
          <a:lstStyle/>
          <a:p>
            <a:r>
              <a:rPr lang="en-US" sz="2800" b="1" dirty="0" smtClean="0">
                <a:latin typeface="+mj-lt"/>
              </a:rPr>
              <a:t>Primitives </a:t>
            </a:r>
            <a:r>
              <a:rPr lang="en-US" sz="2800" b="1" dirty="0">
                <a:latin typeface="+mj-lt"/>
              </a:rPr>
              <a:t>to manage an L2R </a:t>
            </a:r>
            <a:r>
              <a:rPr lang="en-US" sz="2800" b="1" dirty="0" smtClean="0">
                <a:latin typeface="+mj-lt"/>
              </a:rPr>
              <a:t>mesh</a:t>
            </a:r>
          </a:p>
          <a:p>
            <a:pPr lvl="1">
              <a:spcBef>
                <a:spcPts val="600"/>
              </a:spcBef>
              <a:spcAft>
                <a:spcPts val="0"/>
              </a:spcAft>
              <a:buFont typeface="Courier New"/>
              <a:buChar char="o"/>
            </a:pPr>
            <a:r>
              <a:rPr lang="en-US" sz="2400" dirty="0" smtClean="0">
                <a:latin typeface="Times New Roman"/>
                <a:ea typeface="Times New Roman"/>
              </a:rPr>
              <a:t>L2RLME-PAN-SCAN.request</a:t>
            </a:r>
            <a:r>
              <a:rPr lang="en-US" sz="2400" dirty="0">
                <a:latin typeface="Times New Roman"/>
                <a:ea typeface="Times New Roman"/>
              </a:rPr>
              <a:t>, confirm, indication</a:t>
            </a:r>
            <a:endParaRPr lang="en-US" sz="2000" dirty="0">
              <a:latin typeface="Times New Roman"/>
              <a:ea typeface="Times New Roman"/>
            </a:endParaRPr>
          </a:p>
          <a:p>
            <a:pPr lvl="1">
              <a:spcBef>
                <a:spcPts val="600"/>
              </a:spcBef>
              <a:spcAft>
                <a:spcPts val="0"/>
              </a:spcAft>
              <a:buFont typeface="Courier New"/>
              <a:buChar char="o"/>
            </a:pPr>
            <a:r>
              <a:rPr lang="en-US" sz="2400" dirty="0">
                <a:latin typeface="Times New Roman"/>
                <a:ea typeface="Times New Roman"/>
              </a:rPr>
              <a:t>L2RLME-MESH-START.request, confirm</a:t>
            </a:r>
            <a:endParaRPr lang="en-US" sz="2000" dirty="0">
              <a:latin typeface="Times New Roman"/>
              <a:ea typeface="Times New Roman"/>
            </a:endParaRPr>
          </a:p>
          <a:p>
            <a:pPr lvl="1">
              <a:spcBef>
                <a:spcPts val="600"/>
              </a:spcBef>
              <a:spcAft>
                <a:spcPts val="0"/>
              </a:spcAft>
              <a:buFont typeface="Courier New"/>
              <a:buChar char="o"/>
            </a:pPr>
            <a:r>
              <a:rPr lang="en-US" sz="2400" dirty="0">
                <a:latin typeface="Times New Roman"/>
                <a:ea typeface="Times New Roman"/>
              </a:rPr>
              <a:t>L2RLME-MESH-STOP.request, confirm</a:t>
            </a:r>
            <a:endParaRPr lang="en-US" sz="2000" dirty="0">
              <a:latin typeface="Times New Roman"/>
              <a:ea typeface="Times New Roman"/>
            </a:endParaRPr>
          </a:p>
          <a:p>
            <a:pPr lvl="1">
              <a:spcBef>
                <a:spcPts val="600"/>
              </a:spcBef>
              <a:spcAft>
                <a:spcPts val="0"/>
              </a:spcAft>
              <a:buFont typeface="Courier New"/>
              <a:buChar char="o"/>
            </a:pPr>
            <a:r>
              <a:rPr lang="en-US" sz="2400" dirty="0">
                <a:latin typeface="Times New Roman"/>
                <a:ea typeface="Times New Roman"/>
              </a:rPr>
              <a:t>L2RLME-JOIN-MESH.request, confirm</a:t>
            </a:r>
            <a:endParaRPr lang="en-US" sz="2000" dirty="0">
              <a:latin typeface="Times New Roman"/>
              <a:ea typeface="Times New Roman"/>
            </a:endParaRPr>
          </a:p>
          <a:p>
            <a:pPr lvl="1">
              <a:spcBef>
                <a:spcPts val="600"/>
              </a:spcBef>
              <a:spcAft>
                <a:spcPts val="0"/>
              </a:spcAft>
              <a:buFont typeface="Courier New"/>
              <a:buChar char="o"/>
            </a:pPr>
            <a:r>
              <a:rPr lang="en-US" sz="2400" dirty="0">
                <a:latin typeface="Times New Roman"/>
                <a:ea typeface="Times New Roman"/>
              </a:rPr>
              <a:t>L2RLME-MESH-DISCOVERY.request, confirm</a:t>
            </a:r>
            <a:endParaRPr lang="en-US" sz="2000" dirty="0">
              <a:latin typeface="Times New Roman"/>
              <a:ea typeface="Times New Roman"/>
            </a:endParaRPr>
          </a:p>
          <a:p>
            <a:pPr lvl="1">
              <a:spcBef>
                <a:spcPts val="600"/>
              </a:spcBef>
              <a:spcAft>
                <a:spcPts val="0"/>
              </a:spcAft>
              <a:buFont typeface="Courier New"/>
              <a:buChar char="o"/>
            </a:pPr>
            <a:r>
              <a:rPr lang="en-US" sz="2400" dirty="0">
                <a:latin typeface="Times New Roman"/>
                <a:ea typeface="Times New Roman"/>
              </a:rPr>
              <a:t>L2RLME-MESH-SELECT.request, confirm</a:t>
            </a:r>
            <a:endParaRPr lang="en-US" sz="2000" dirty="0">
              <a:latin typeface="Times New Roman"/>
              <a:ea typeface="Times New Roman"/>
            </a:endParaRPr>
          </a:p>
          <a:p>
            <a:pPr lvl="1">
              <a:spcBef>
                <a:spcPts val="600"/>
              </a:spcBef>
              <a:spcAft>
                <a:spcPts val="0"/>
              </a:spcAft>
              <a:buFont typeface="Courier New"/>
              <a:buChar char="o"/>
            </a:pPr>
            <a:r>
              <a:rPr lang="en-US" sz="2400" dirty="0">
                <a:latin typeface="Times New Roman"/>
                <a:ea typeface="Times New Roman"/>
              </a:rPr>
              <a:t>L2RLME-LEAVE-MESH.request, confirm</a:t>
            </a:r>
            <a:endParaRPr lang="en-US" sz="2000" dirty="0">
              <a:latin typeface="Times New Roman"/>
              <a:ea typeface="Times New Roman"/>
            </a:endParaRPr>
          </a:p>
          <a:p>
            <a:pPr lvl="1">
              <a:spcBef>
                <a:spcPts val="600"/>
              </a:spcBef>
              <a:spcAft>
                <a:spcPts val="0"/>
              </a:spcAft>
              <a:buFont typeface="Courier New"/>
              <a:buChar char="o"/>
            </a:pPr>
            <a:r>
              <a:rPr lang="en-US" sz="2400" dirty="0">
                <a:latin typeface="Times New Roman"/>
                <a:ea typeface="Times New Roman"/>
              </a:rPr>
              <a:t>L2RLME-DISCONNECT-MESH.indication</a:t>
            </a:r>
            <a:endParaRPr lang="en-US" sz="2000" dirty="0">
              <a:latin typeface="Times New Roman"/>
              <a:ea typeface="Times New Roman"/>
            </a:endParaRPr>
          </a:p>
          <a:p>
            <a:pPr lvl="1">
              <a:spcBef>
                <a:spcPts val="600"/>
              </a:spcBef>
              <a:spcAft>
                <a:spcPts val="0"/>
              </a:spcAft>
              <a:buFont typeface="Courier New"/>
              <a:buChar char="o"/>
            </a:pPr>
            <a:r>
              <a:rPr lang="en-US" sz="2400" dirty="0">
                <a:latin typeface="Times New Roman"/>
                <a:ea typeface="Times New Roman"/>
              </a:rPr>
              <a:t>L2RLME-NOTIFY.indication</a:t>
            </a:r>
            <a:endParaRPr lang="en-US" sz="2000" dirty="0">
              <a:latin typeface="Times New Roman"/>
              <a:ea typeface="Times New Roman"/>
            </a:endParaRPr>
          </a:p>
          <a:p>
            <a:endParaRPr lang="en-US" dirty="0"/>
          </a:p>
        </p:txBody>
      </p:sp>
      <p:sp>
        <p:nvSpPr>
          <p:cNvPr id="4" name="Date Placeholder 3"/>
          <p:cNvSpPr>
            <a:spLocks noGrp="1"/>
          </p:cNvSpPr>
          <p:nvPr>
            <p:ph type="dt" sz="half" idx="10"/>
          </p:nvPr>
        </p:nvSpPr>
        <p:spPr/>
        <p:txBody>
          <a:bodyPr/>
          <a:lstStyle/>
          <a:p>
            <a:pPr>
              <a:defRPr/>
            </a:pPr>
            <a:r>
              <a:rPr lang="en-US" altLang="ja-JP"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19</a:t>
            </a:fld>
            <a:endParaRPr lang="en-US"/>
          </a:p>
        </p:txBody>
      </p:sp>
    </p:spTree>
    <p:extLst>
      <p:ext uri="{BB962C8B-B14F-4D97-AF65-F5344CB8AC3E}">
        <p14:creationId xmlns:p14="http://schemas.microsoft.com/office/powerpoint/2010/main" val="29384894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Design Overview </a:t>
            </a:r>
          </a:p>
        </p:txBody>
      </p:sp>
      <p:sp>
        <p:nvSpPr>
          <p:cNvPr id="3" name="Content Placeholder 2"/>
          <p:cNvSpPr>
            <a:spLocks noGrp="1"/>
          </p:cNvSpPr>
          <p:nvPr>
            <p:ph idx="1"/>
          </p:nvPr>
        </p:nvSpPr>
        <p:spPr>
          <a:xfrm>
            <a:off x="685800" y="1447800"/>
            <a:ext cx="7772400" cy="4648200"/>
          </a:xfrm>
        </p:spPr>
        <p:txBody>
          <a:bodyPr/>
          <a:lstStyle/>
          <a:p>
            <a:pPr marL="0" indent="0">
              <a:buNone/>
            </a:pPr>
            <a:r>
              <a:rPr lang="en-US" dirty="0"/>
              <a:t>Making use of </a:t>
            </a:r>
            <a:r>
              <a:rPr lang="en-US" dirty="0" smtClean="0"/>
              <a:t>15-17-0296-00-0012-l2r-operations-with-uli</a:t>
            </a:r>
          </a:p>
          <a:p>
            <a:endParaRPr lang="en-US" dirty="0"/>
          </a:p>
          <a:p>
            <a:r>
              <a:rPr lang="en-US" dirty="0" smtClean="0"/>
              <a:t>L2R </a:t>
            </a:r>
            <a:r>
              <a:rPr lang="en-US" dirty="0"/>
              <a:t>functional description</a:t>
            </a:r>
          </a:p>
          <a:p>
            <a:r>
              <a:rPr lang="en-US" dirty="0" smtClean="0"/>
              <a:t>Internal </a:t>
            </a:r>
            <a:r>
              <a:rPr lang="en-US" dirty="0"/>
              <a:t>interfaces and primitives required for PDE MMI </a:t>
            </a:r>
          </a:p>
          <a:p>
            <a:r>
              <a:rPr lang="en-US" dirty="0" smtClean="0"/>
              <a:t>Configuration </a:t>
            </a:r>
            <a:r>
              <a:rPr lang="en-US" dirty="0"/>
              <a:t>and provisioning</a:t>
            </a:r>
          </a:p>
          <a:p>
            <a:r>
              <a:rPr lang="en-US" dirty="0" smtClean="0"/>
              <a:t>Rewiring </a:t>
            </a:r>
            <a:r>
              <a:rPr lang="en-US" dirty="0"/>
              <a:t>ULI functional </a:t>
            </a:r>
            <a:r>
              <a:rPr lang="en-US" dirty="0" smtClean="0"/>
              <a:t>modules</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altLang="ja-JP"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extLst>
      <p:ext uri="{BB962C8B-B14F-4D97-AF65-F5344CB8AC3E}">
        <p14:creationId xmlns:p14="http://schemas.microsoft.com/office/powerpoint/2010/main" val="2037229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L2R primitives required for </a:t>
            </a:r>
            <a:r>
              <a:rPr lang="en-US" dirty="0" smtClean="0"/>
              <a:t>PDE, </a:t>
            </a:r>
            <a:r>
              <a:rPr lang="en-US" dirty="0"/>
              <a:t>MMI </a:t>
            </a:r>
          </a:p>
        </p:txBody>
      </p:sp>
      <p:sp>
        <p:nvSpPr>
          <p:cNvPr id="3" name="Content Placeholder 2"/>
          <p:cNvSpPr>
            <a:spLocks noGrp="1"/>
          </p:cNvSpPr>
          <p:nvPr>
            <p:ph idx="1"/>
          </p:nvPr>
        </p:nvSpPr>
        <p:spPr/>
        <p:txBody>
          <a:bodyPr/>
          <a:lstStyle/>
          <a:p>
            <a:pPr lvl="0">
              <a:spcBef>
                <a:spcPts val="600"/>
              </a:spcBef>
              <a:spcAft>
                <a:spcPts val="0"/>
              </a:spcAft>
              <a:buFont typeface="Symbol"/>
              <a:buChar char=""/>
            </a:pPr>
            <a:r>
              <a:rPr lang="en-US" sz="2800" b="1" dirty="0" smtClean="0">
                <a:latin typeface="Times New Roman"/>
                <a:ea typeface="Times New Roman"/>
              </a:rPr>
              <a:t>Managing </a:t>
            </a:r>
            <a:r>
              <a:rPr lang="en-US" sz="2800" b="1" dirty="0">
                <a:latin typeface="Times New Roman"/>
                <a:ea typeface="Times New Roman"/>
              </a:rPr>
              <a:t>short address assignment</a:t>
            </a:r>
            <a:endParaRPr lang="en-US" sz="2400" b="1" dirty="0">
              <a:latin typeface="Times New Roman"/>
              <a:ea typeface="Times New Roman"/>
            </a:endParaRPr>
          </a:p>
          <a:p>
            <a:pPr lvl="1">
              <a:spcBef>
                <a:spcPts val="600"/>
              </a:spcBef>
              <a:spcAft>
                <a:spcPts val="0"/>
              </a:spcAft>
              <a:buFont typeface="Courier New"/>
              <a:buChar char="o"/>
            </a:pPr>
            <a:r>
              <a:rPr lang="en-US" sz="2000" dirty="0">
                <a:latin typeface="Times New Roman"/>
                <a:ea typeface="Times New Roman"/>
              </a:rPr>
              <a:t>L2RLME-AA-RQ.request, confirm, indication</a:t>
            </a:r>
            <a:endParaRPr lang="en-US" sz="1800" dirty="0">
              <a:latin typeface="Times New Roman"/>
              <a:ea typeface="Times New Roman"/>
            </a:endParaRPr>
          </a:p>
          <a:p>
            <a:pPr lvl="1">
              <a:spcBef>
                <a:spcPts val="600"/>
              </a:spcBef>
              <a:spcAft>
                <a:spcPts val="0"/>
              </a:spcAft>
              <a:buFont typeface="Courier New"/>
              <a:buChar char="o"/>
            </a:pPr>
            <a:r>
              <a:rPr lang="en-US" sz="2000" dirty="0">
                <a:latin typeface="Times New Roman"/>
                <a:ea typeface="Times New Roman"/>
              </a:rPr>
              <a:t>L2RLME-AA-RP.request, confirm</a:t>
            </a:r>
            <a:endParaRPr lang="en-US" sz="1800" dirty="0">
              <a:latin typeface="Times New Roman"/>
              <a:ea typeface="Times New Roman"/>
            </a:endParaRPr>
          </a:p>
          <a:p>
            <a:pPr lvl="1">
              <a:spcBef>
                <a:spcPts val="600"/>
              </a:spcBef>
              <a:spcAft>
                <a:spcPts val="0"/>
              </a:spcAft>
              <a:buFont typeface="Courier New"/>
              <a:buChar char="o"/>
            </a:pPr>
            <a:r>
              <a:rPr lang="en-US" sz="2000" dirty="0">
                <a:latin typeface="Times New Roman"/>
                <a:ea typeface="Times New Roman"/>
              </a:rPr>
              <a:t>L2RLME-ARLS.request, confirm, </a:t>
            </a:r>
            <a:r>
              <a:rPr lang="en-US" sz="2000" dirty="0" smtClean="0">
                <a:latin typeface="Times New Roman"/>
                <a:ea typeface="Times New Roman"/>
              </a:rPr>
              <a:t>indication</a:t>
            </a:r>
            <a:endParaRPr lang="en-US" sz="2000" dirty="0">
              <a:latin typeface="Times New Roman"/>
              <a:ea typeface="Times New Roman"/>
            </a:endParaRPr>
          </a:p>
          <a:p>
            <a:pPr lvl="0">
              <a:spcBef>
                <a:spcPts val="600"/>
              </a:spcBef>
              <a:spcAft>
                <a:spcPts val="0"/>
              </a:spcAft>
              <a:buFont typeface="Symbol"/>
              <a:buChar char=""/>
            </a:pPr>
            <a:r>
              <a:rPr lang="en-US" sz="2800" b="1" dirty="0">
                <a:latin typeface="Times New Roman"/>
                <a:ea typeface="Times New Roman"/>
              </a:rPr>
              <a:t>Handling multicast route </a:t>
            </a:r>
            <a:r>
              <a:rPr lang="en-US" sz="2800" b="1" dirty="0" smtClean="0">
                <a:latin typeface="Times New Roman"/>
                <a:ea typeface="Times New Roman"/>
              </a:rPr>
              <a:t>establishment</a:t>
            </a:r>
          </a:p>
          <a:p>
            <a:pPr lvl="1">
              <a:spcBef>
                <a:spcPts val="600"/>
              </a:spcBef>
              <a:spcAft>
                <a:spcPts val="0"/>
              </a:spcAft>
              <a:buFont typeface="Courier New" panose="02070309020205020404" pitchFamily="49" charset="0"/>
              <a:buChar char="o"/>
            </a:pPr>
            <a:r>
              <a:rPr lang="en-US" sz="2000" dirty="0" smtClean="0">
                <a:latin typeface="Times New Roman"/>
                <a:ea typeface="Times New Roman"/>
              </a:rPr>
              <a:t>L2RLME-MULTICAST-SUBSCRIPTION.request</a:t>
            </a:r>
            <a:r>
              <a:rPr lang="en-US" sz="2000" dirty="0">
                <a:latin typeface="Times New Roman"/>
                <a:ea typeface="Times New Roman"/>
              </a:rPr>
              <a:t>, </a:t>
            </a:r>
            <a:r>
              <a:rPr lang="en-US" sz="2000" dirty="0" smtClean="0">
                <a:latin typeface="Times New Roman"/>
                <a:ea typeface="Times New Roman"/>
              </a:rPr>
              <a:t>confirm</a:t>
            </a:r>
            <a:endParaRPr lang="en-US" sz="1800" dirty="0">
              <a:latin typeface="Times New Roman"/>
              <a:ea typeface="Times New Roman"/>
            </a:endParaRPr>
          </a:p>
          <a:p>
            <a:endParaRPr lang="en-US" dirty="0"/>
          </a:p>
        </p:txBody>
      </p:sp>
      <p:sp>
        <p:nvSpPr>
          <p:cNvPr id="4" name="Date Placeholder 3"/>
          <p:cNvSpPr>
            <a:spLocks noGrp="1"/>
          </p:cNvSpPr>
          <p:nvPr>
            <p:ph type="dt" sz="half" idx="10"/>
          </p:nvPr>
        </p:nvSpPr>
        <p:spPr/>
        <p:txBody>
          <a:bodyPr/>
          <a:lstStyle/>
          <a:p>
            <a:pPr>
              <a:defRPr/>
            </a:pPr>
            <a:r>
              <a:rPr lang="en-US" altLang="ja-JP"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20</a:t>
            </a:fld>
            <a:endParaRPr lang="en-US"/>
          </a:p>
        </p:txBody>
      </p:sp>
    </p:spTree>
    <p:extLst>
      <p:ext uri="{BB962C8B-B14F-4D97-AF65-F5344CB8AC3E}">
        <p14:creationId xmlns:p14="http://schemas.microsoft.com/office/powerpoint/2010/main" val="34066941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Rewiring ULI functional modules</a:t>
            </a:r>
          </a:p>
        </p:txBody>
      </p:sp>
      <p:sp>
        <p:nvSpPr>
          <p:cNvPr id="3" name="Content Placeholder 2"/>
          <p:cNvSpPr>
            <a:spLocks noGrp="1"/>
          </p:cNvSpPr>
          <p:nvPr>
            <p:ph idx="1"/>
          </p:nvPr>
        </p:nvSpPr>
        <p:spPr/>
        <p:txBody>
          <a:bodyPr/>
          <a:lstStyle/>
          <a:p>
            <a:r>
              <a:rPr lang="en-US" dirty="0" smtClean="0"/>
              <a:t>Does </a:t>
            </a:r>
            <a:r>
              <a:rPr lang="en-US" dirty="0"/>
              <a:t>all the forwarding modification live in the MAC regardless of </a:t>
            </a:r>
            <a:r>
              <a:rPr lang="en-US" dirty="0" smtClean="0"/>
              <a:t>ULI ?</a:t>
            </a:r>
            <a:endParaRPr lang="en-US" dirty="0"/>
          </a:p>
        </p:txBody>
      </p:sp>
      <p:sp>
        <p:nvSpPr>
          <p:cNvPr id="4" name="Date Placeholder 3"/>
          <p:cNvSpPr>
            <a:spLocks noGrp="1"/>
          </p:cNvSpPr>
          <p:nvPr>
            <p:ph type="dt" sz="half" idx="10"/>
          </p:nvPr>
        </p:nvSpPr>
        <p:spPr/>
        <p:txBody>
          <a:bodyPr/>
          <a:lstStyle/>
          <a:p>
            <a:pPr>
              <a:defRPr/>
            </a:pPr>
            <a:r>
              <a:rPr lang="en-US" altLang="ja-JP"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21</a:t>
            </a:fld>
            <a:endParaRPr lang="en-US"/>
          </a:p>
        </p:txBody>
      </p:sp>
    </p:spTree>
    <p:extLst>
      <p:ext uri="{BB962C8B-B14F-4D97-AF65-F5344CB8AC3E}">
        <p14:creationId xmlns:p14="http://schemas.microsoft.com/office/powerpoint/2010/main" val="7990204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 slides</a:t>
            </a:r>
            <a:endParaRPr lang="en-US" dirty="0"/>
          </a:p>
        </p:txBody>
      </p:sp>
      <p:sp>
        <p:nvSpPr>
          <p:cNvPr id="3" name="Content Placeholder 2"/>
          <p:cNvSpPr>
            <a:spLocks noGrp="1"/>
          </p:cNvSpPr>
          <p:nvPr>
            <p:ph idx="1"/>
          </p:nvPr>
        </p:nvSpPr>
        <p:spPr/>
        <p:txBody>
          <a:bodyPr/>
          <a:lstStyle/>
          <a:p>
            <a:r>
              <a:rPr lang="en-US" dirty="0" smtClean="0"/>
              <a:t>15-19-0164-00-0012</a:t>
            </a:r>
            <a:endParaRPr lang="en-US" dirty="0"/>
          </a:p>
        </p:txBody>
      </p:sp>
      <p:sp>
        <p:nvSpPr>
          <p:cNvPr id="4" name="Date Placeholder 3"/>
          <p:cNvSpPr>
            <a:spLocks noGrp="1"/>
          </p:cNvSpPr>
          <p:nvPr>
            <p:ph type="dt" sz="half" idx="10"/>
          </p:nvPr>
        </p:nvSpPr>
        <p:spPr/>
        <p:txBody>
          <a:bodyPr/>
          <a:lstStyle/>
          <a:p>
            <a:pPr>
              <a:defRPr/>
            </a:pPr>
            <a:r>
              <a:rPr lang="en-US" altLang="ja-JP"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22</a:t>
            </a:fld>
            <a:endParaRPr lang="en-US"/>
          </a:p>
        </p:txBody>
      </p:sp>
    </p:spTree>
    <p:extLst>
      <p:ext uri="{BB962C8B-B14F-4D97-AF65-F5344CB8AC3E}">
        <p14:creationId xmlns:p14="http://schemas.microsoft.com/office/powerpoint/2010/main" val="35438181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1"/>
          <p:cNvSpPr>
            <a:spLocks noGrp="1"/>
          </p:cNvSpPr>
          <p:nvPr>
            <p:ph type="title"/>
          </p:nvPr>
        </p:nvSpPr>
        <p:spPr/>
        <p:txBody>
          <a:bodyPr/>
          <a:lstStyle/>
          <a:p>
            <a:r>
              <a:rPr kumimoji="1" lang="en-US" altLang="ja-JP" dirty="0" smtClean="0"/>
              <a:t>Purpose</a:t>
            </a:r>
            <a:endParaRPr kumimoji="1" lang="ja-JP" altLang="en-US" dirty="0"/>
          </a:p>
        </p:txBody>
      </p:sp>
      <p:sp>
        <p:nvSpPr>
          <p:cNvPr id="13" name="コンテンツ プレースホルダー 12"/>
          <p:cNvSpPr>
            <a:spLocks noGrp="1"/>
          </p:cNvSpPr>
          <p:nvPr>
            <p:ph idx="1"/>
          </p:nvPr>
        </p:nvSpPr>
        <p:spPr/>
        <p:txBody>
          <a:bodyPr/>
          <a:lstStyle/>
          <a:p>
            <a:r>
              <a:rPr kumimoji="1" lang="en-US" altLang="ja-JP" sz="2400" dirty="0" smtClean="0"/>
              <a:t>To identify unclear points and issues when considering incorporating L2R to the ULI by looking at the current ULI architecture, formats and functionality and to provide resolution.</a:t>
            </a:r>
          </a:p>
          <a:p>
            <a:r>
              <a:rPr kumimoji="1" lang="en-US" altLang="ja-JP" sz="2400" dirty="0" smtClean="0"/>
              <a:t>The issues are summarized into two categories.</a:t>
            </a:r>
          </a:p>
          <a:p>
            <a:pPr lvl="1"/>
            <a:r>
              <a:rPr kumimoji="1" lang="en-US" altLang="ja-JP" sz="2000" dirty="0" smtClean="0"/>
              <a:t>Format</a:t>
            </a:r>
          </a:p>
          <a:p>
            <a:pPr lvl="2"/>
            <a:r>
              <a:rPr kumimoji="1" lang="en-US" altLang="ja-JP" sz="1600" dirty="0" smtClean="0"/>
              <a:t>Dispatch</a:t>
            </a:r>
          </a:p>
          <a:p>
            <a:pPr lvl="2"/>
            <a:r>
              <a:rPr kumimoji="1" lang="en-US" altLang="ja-JP" sz="1600" dirty="0" smtClean="0"/>
              <a:t>Discovery</a:t>
            </a:r>
          </a:p>
          <a:p>
            <a:pPr lvl="1"/>
            <a:r>
              <a:rPr kumimoji="1" lang="en-US" altLang="ja-JP" sz="2000" dirty="0" smtClean="0"/>
              <a:t>Architecture</a:t>
            </a:r>
          </a:p>
          <a:p>
            <a:pPr lvl="2"/>
            <a:r>
              <a:rPr kumimoji="1" lang="en-US" altLang="ja-JP" sz="1600" dirty="0" smtClean="0"/>
              <a:t>Functions and Procedures</a:t>
            </a:r>
          </a:p>
          <a:p>
            <a:pPr lvl="2"/>
            <a:r>
              <a:rPr kumimoji="1" lang="en-US" altLang="ja-JP" sz="1600" dirty="0" smtClean="0"/>
              <a:t>Security and Key management</a:t>
            </a:r>
          </a:p>
          <a:p>
            <a:pPr lvl="2"/>
            <a:endParaRPr kumimoji="1" lang="en-US" altLang="ja-JP" sz="1600" dirty="0" smtClean="0"/>
          </a:p>
          <a:p>
            <a:pPr lvl="1"/>
            <a:endParaRPr kumimoji="1" lang="ja-JP" altLang="en-US" sz="2000" dirty="0"/>
          </a:p>
        </p:txBody>
      </p:sp>
      <p:sp>
        <p:nvSpPr>
          <p:cNvPr id="2" name="日付プレースホルダー 1"/>
          <p:cNvSpPr>
            <a:spLocks noGrp="1"/>
          </p:cNvSpPr>
          <p:nvPr>
            <p:ph type="dt" sz="half" idx="10"/>
          </p:nvPr>
        </p:nvSpPr>
        <p:spPr/>
        <p:txBody>
          <a:bodyPr/>
          <a:lstStyle/>
          <a:p>
            <a:r>
              <a:rPr lang="en-US" altLang="ja-JP" dirty="0" smtClean="0"/>
              <a:t>&lt;March 2019&gt;</a:t>
            </a:r>
            <a:endParaRPr lang="en-US" dirty="0"/>
          </a:p>
        </p:txBody>
      </p:sp>
      <p:sp>
        <p:nvSpPr>
          <p:cNvPr id="3" name="フッター プレースホルダー 2"/>
          <p:cNvSpPr>
            <a:spLocks noGrp="1"/>
          </p:cNvSpPr>
          <p:nvPr>
            <p:ph type="ftr" sz="quarter" idx="11"/>
          </p:nvPr>
        </p:nvSpPr>
        <p:spPr/>
        <p:txBody>
          <a:bodyPr/>
          <a:lstStyle/>
          <a:p>
            <a:r>
              <a:rPr lang="en-US" dirty="0" smtClean="0"/>
              <a:t>&lt;Charlie Perkins&gt;, &lt;Futurewei&gt;</a:t>
            </a:r>
            <a:endParaRPr lang="en-US" dirty="0"/>
          </a:p>
        </p:txBody>
      </p:sp>
      <p:sp>
        <p:nvSpPr>
          <p:cNvPr id="4" name="スライド番号プレースホルダー 3"/>
          <p:cNvSpPr>
            <a:spLocks noGrp="1"/>
          </p:cNvSpPr>
          <p:nvPr>
            <p:ph type="sldNum" sz="quarter" idx="12"/>
          </p:nvPr>
        </p:nvSpPr>
        <p:spPr/>
        <p:txBody>
          <a:bodyPr/>
          <a:lstStyle/>
          <a:p>
            <a:r>
              <a:rPr lang="en-US" smtClean="0"/>
              <a:t>Slide </a:t>
            </a:r>
            <a:fld id="{03628903-88D7-C74D-8D58-8597ECE2BB7F}" type="slidenum">
              <a:rPr lang="en-US" smtClean="0"/>
              <a:pPr/>
              <a:t>23</a:t>
            </a:fld>
            <a:endParaRPr lang="en-US"/>
          </a:p>
        </p:txBody>
      </p:sp>
    </p:spTree>
    <p:extLst>
      <p:ext uri="{BB962C8B-B14F-4D97-AF65-F5344CB8AC3E}">
        <p14:creationId xmlns:p14="http://schemas.microsoft.com/office/powerpoint/2010/main" val="29146337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1. Format  issues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Dispatch</a:t>
            </a:r>
          </a:p>
          <a:p>
            <a:pPr lvl="1"/>
            <a:r>
              <a:rPr kumimoji="1" lang="en-US" altLang="ja-JP" dirty="0" smtClean="0"/>
              <a:t>Where should L2R IE be inserted?</a:t>
            </a:r>
          </a:p>
          <a:p>
            <a:endParaRPr kumimoji="1" lang="en-US" altLang="ja-JP" dirty="0"/>
          </a:p>
          <a:p>
            <a:r>
              <a:rPr kumimoji="1" lang="en-US" altLang="ja-JP" dirty="0" smtClean="0"/>
              <a:t>Discovery</a:t>
            </a:r>
          </a:p>
          <a:p>
            <a:pPr lvl="1"/>
            <a:r>
              <a:rPr kumimoji="1" lang="en-US" altLang="ja-JP" dirty="0" smtClean="0"/>
              <a:t>How is it done with L2R discovery?</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dirty="0" smtClean="0"/>
              <a:t>&lt;March 2019&gt;</a:t>
            </a:r>
            <a:endParaRPr lang="en-US" dirty="0"/>
          </a:p>
        </p:txBody>
      </p:sp>
      <p:sp>
        <p:nvSpPr>
          <p:cNvPr id="5" name="フッター プレースホルダー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スライド番号プレースホルダー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24</a:t>
            </a:fld>
            <a:endParaRPr lang="en-US"/>
          </a:p>
        </p:txBody>
      </p:sp>
    </p:spTree>
    <p:extLst>
      <p:ext uri="{BB962C8B-B14F-4D97-AF65-F5344CB8AC3E}">
        <p14:creationId xmlns:p14="http://schemas.microsoft.com/office/powerpoint/2010/main" val="20207194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304800"/>
            <a:ext cx="7772400" cy="1066800"/>
          </a:xfrm>
        </p:spPr>
        <p:txBody>
          <a:bodyPr/>
          <a:lstStyle/>
          <a:p>
            <a:r>
              <a:rPr kumimoji="1" lang="en-US" altLang="ja-JP" dirty="0" smtClean="0"/>
              <a:t>Two places where a dispatch happens</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dirty="0" smtClean="0"/>
              <a:t>&lt;March 2019&gt;</a:t>
            </a:r>
            <a:endParaRPr lang="en-US" dirty="0"/>
          </a:p>
        </p:txBody>
      </p:sp>
      <p:pic>
        <p:nvPicPr>
          <p:cNvPr id="7" name="Picture 5" descr="802.15.12-multi-mode-r4.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525" y="1066800"/>
            <a:ext cx="8077200" cy="5410200"/>
          </a:xfrm>
          <a:prstGeom prst="rect">
            <a:avLst/>
          </a:prstGeom>
        </p:spPr>
      </p:pic>
      <p:cxnSp>
        <p:nvCxnSpPr>
          <p:cNvPr id="9" name="直線矢印コネクタ 8"/>
          <p:cNvCxnSpPr/>
          <p:nvPr/>
        </p:nvCxnSpPr>
        <p:spPr bwMode="auto">
          <a:xfrm flipV="1">
            <a:off x="7467600" y="2514600"/>
            <a:ext cx="0" cy="4572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3" name="直線矢印コネクタ 22"/>
          <p:cNvCxnSpPr/>
          <p:nvPr/>
        </p:nvCxnSpPr>
        <p:spPr bwMode="auto">
          <a:xfrm flipH="1" flipV="1">
            <a:off x="2133600" y="2133600"/>
            <a:ext cx="53340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5" name="直線矢印コネクタ 24"/>
          <p:cNvCxnSpPr/>
          <p:nvPr/>
        </p:nvCxnSpPr>
        <p:spPr bwMode="auto">
          <a:xfrm flipH="1" flipV="1">
            <a:off x="2971800" y="1752600"/>
            <a:ext cx="4495800" cy="762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7" name="直線矢印コネクタ 26"/>
          <p:cNvCxnSpPr/>
          <p:nvPr/>
        </p:nvCxnSpPr>
        <p:spPr bwMode="auto">
          <a:xfrm flipH="1" flipV="1">
            <a:off x="4648200" y="1752600"/>
            <a:ext cx="2819400" cy="762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1" name="直線矢印コネクタ 30"/>
          <p:cNvCxnSpPr/>
          <p:nvPr/>
        </p:nvCxnSpPr>
        <p:spPr bwMode="auto">
          <a:xfrm flipH="1" flipV="1">
            <a:off x="6705600" y="1752600"/>
            <a:ext cx="762000" cy="762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3" name="直線矢印コネクタ 32"/>
          <p:cNvCxnSpPr/>
          <p:nvPr/>
        </p:nvCxnSpPr>
        <p:spPr bwMode="auto">
          <a:xfrm flipV="1">
            <a:off x="2819400" y="3657600"/>
            <a:ext cx="0" cy="304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5" name="直線矢印コネクタ 34"/>
          <p:cNvCxnSpPr/>
          <p:nvPr/>
        </p:nvCxnSpPr>
        <p:spPr bwMode="auto">
          <a:xfrm flipH="1" flipV="1">
            <a:off x="1676400" y="3276600"/>
            <a:ext cx="11430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7" name="直線矢印コネクタ 36"/>
          <p:cNvCxnSpPr/>
          <p:nvPr/>
        </p:nvCxnSpPr>
        <p:spPr bwMode="auto">
          <a:xfrm flipV="1">
            <a:off x="2819400" y="3276600"/>
            <a:ext cx="47244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9" name="直線矢印コネクタ 38"/>
          <p:cNvCxnSpPr/>
          <p:nvPr/>
        </p:nvCxnSpPr>
        <p:spPr bwMode="auto">
          <a:xfrm flipV="1">
            <a:off x="2819400" y="3276600"/>
            <a:ext cx="40386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1" name="直線矢印コネクタ 40"/>
          <p:cNvCxnSpPr/>
          <p:nvPr/>
        </p:nvCxnSpPr>
        <p:spPr bwMode="auto">
          <a:xfrm flipH="1" flipV="1">
            <a:off x="2286000" y="3276600"/>
            <a:ext cx="5334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3" name="フッター プレースホルダー 42"/>
          <p:cNvSpPr>
            <a:spLocks noGrp="1"/>
          </p:cNvSpPr>
          <p:nvPr>
            <p:ph type="ftr" sz="quarter" idx="11"/>
          </p:nvPr>
        </p:nvSpPr>
        <p:spPr/>
        <p:txBody>
          <a:bodyPr/>
          <a:lstStyle/>
          <a:p>
            <a:pPr>
              <a:defRPr/>
            </a:pPr>
            <a:r>
              <a:rPr lang="en-US" dirty="0" smtClean="0"/>
              <a:t>&lt;Charlie Perkins&gt;, &lt;Futurewei&gt;</a:t>
            </a:r>
            <a:endParaRPr lang="en-US" dirty="0"/>
          </a:p>
        </p:txBody>
      </p:sp>
      <p:sp>
        <p:nvSpPr>
          <p:cNvPr id="44" name="スライド番号プレースホルダー 43"/>
          <p:cNvSpPr>
            <a:spLocks noGrp="1"/>
          </p:cNvSpPr>
          <p:nvPr>
            <p:ph type="sldNum" sz="quarter" idx="12"/>
          </p:nvPr>
        </p:nvSpPr>
        <p:spPr/>
        <p:txBody>
          <a:bodyPr/>
          <a:lstStyle/>
          <a:p>
            <a:pPr>
              <a:defRPr/>
            </a:pPr>
            <a:r>
              <a:rPr lang="en-US" smtClean="0"/>
              <a:t>Slide </a:t>
            </a:r>
            <a:fld id="{7415733E-E371-8944-98C6-8B637C4A033A}" type="slidenum">
              <a:rPr lang="en-US" smtClean="0"/>
              <a:pPr>
                <a:defRPr/>
              </a:pPr>
              <a:t>25</a:t>
            </a:fld>
            <a:endParaRPr lang="en-US"/>
          </a:p>
        </p:txBody>
      </p:sp>
    </p:spTree>
    <p:extLst>
      <p:ext uri="{BB962C8B-B14F-4D97-AF65-F5344CB8AC3E}">
        <p14:creationId xmlns:p14="http://schemas.microsoft.com/office/powerpoint/2010/main" val="1560318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kumimoji="1" lang="en-US" altLang="ja-JP" dirty="0" smtClean="0"/>
              <a:t>Discovery</a:t>
            </a:r>
            <a:endParaRPr kumimoji="1" lang="ja-JP" altLang="en-US" dirty="0"/>
          </a:p>
        </p:txBody>
      </p:sp>
      <p:sp>
        <p:nvSpPr>
          <p:cNvPr id="7" name="コンテンツ プレースホルダー 6"/>
          <p:cNvSpPr>
            <a:spLocks noGrp="1"/>
          </p:cNvSpPr>
          <p:nvPr>
            <p:ph idx="1"/>
          </p:nvPr>
        </p:nvSpPr>
        <p:spPr/>
        <p:txBody>
          <a:bodyPr/>
          <a:lstStyle/>
          <a:p>
            <a:r>
              <a:rPr kumimoji="1" lang="en-US" altLang="ja-JP" sz="2400" dirty="0" smtClean="0"/>
              <a:t>L2R-D IE is included in EB or EBR for the L2R discovery to know if they speak L2R protocol and to know what routing functions are supported.</a:t>
            </a:r>
          </a:p>
          <a:p>
            <a:r>
              <a:rPr kumimoji="1" lang="en-US" altLang="ja-JP" sz="2400" dirty="0" smtClean="0"/>
              <a:t>What is the ULI discovery purpose?</a:t>
            </a:r>
          </a:p>
          <a:p>
            <a:pPr lvl="1"/>
            <a:r>
              <a:rPr kumimoji="1" lang="en-US" altLang="ja-JP" sz="2000" dirty="0" smtClean="0"/>
              <a:t>To know if ULI frame is understandable? </a:t>
            </a:r>
            <a:r>
              <a:rPr kumimoji="1" lang="en-US" altLang="ja-JP" sz="2000" dirty="0" smtClean="0">
                <a:solidFill>
                  <a:srgbClr val="FF0000"/>
                </a:solidFill>
              </a:rPr>
              <a:t>.. Whether IEs are</a:t>
            </a:r>
          </a:p>
          <a:p>
            <a:pPr lvl="1"/>
            <a:r>
              <a:rPr kumimoji="1" lang="en-US" altLang="ja-JP" sz="2000" dirty="0" smtClean="0"/>
              <a:t>To exchange capability? </a:t>
            </a:r>
            <a:r>
              <a:rPr kumimoji="1" lang="en-US" altLang="ja-JP" sz="2000" dirty="0" smtClean="0">
                <a:solidFill>
                  <a:srgbClr val="FF0000"/>
                </a:solidFill>
              </a:rPr>
              <a:t>No</a:t>
            </a:r>
          </a:p>
          <a:p>
            <a:pPr lvl="1"/>
            <a:r>
              <a:rPr kumimoji="1" lang="en-US" altLang="ja-JP" sz="2000" dirty="0" smtClean="0"/>
              <a:t>Is it used in EB or EBR same as L2R? </a:t>
            </a:r>
            <a:r>
              <a:rPr kumimoji="1" lang="en-US" altLang="ja-JP" sz="2000" dirty="0" smtClean="0">
                <a:solidFill>
                  <a:srgbClr val="FF0000"/>
                </a:solidFill>
              </a:rPr>
              <a:t>No</a:t>
            </a:r>
          </a:p>
          <a:p>
            <a:r>
              <a:rPr kumimoji="1" lang="en-US" altLang="ja-JP" sz="2400" dirty="0" smtClean="0"/>
              <a:t>ULI discovery and L2R discovery can be happened at same time? </a:t>
            </a:r>
            <a:r>
              <a:rPr kumimoji="1" lang="en-US" altLang="ja-JP" sz="2400" dirty="0" smtClean="0">
                <a:solidFill>
                  <a:srgbClr val="FF0000"/>
                </a:solidFill>
              </a:rPr>
              <a:t>TBD</a:t>
            </a:r>
          </a:p>
          <a:p>
            <a:pPr lvl="1"/>
            <a:r>
              <a:rPr kumimoji="1" lang="en-US" altLang="ja-JP" sz="2000" dirty="0" smtClean="0"/>
              <a:t>Including ULI IE and L2R-D IE in one EB or EBR  </a:t>
            </a:r>
            <a:r>
              <a:rPr kumimoji="1" lang="en-US" altLang="ja-JP" sz="2000" dirty="0" smtClean="0">
                <a:solidFill>
                  <a:srgbClr val="FF0000"/>
                </a:solidFill>
              </a:rPr>
              <a:t>guess not</a:t>
            </a:r>
            <a:endParaRPr kumimoji="1" lang="ja-JP" altLang="en-US" sz="2000" dirty="0">
              <a:solidFill>
                <a:srgbClr val="FF0000"/>
              </a:solidFill>
            </a:endParaRPr>
          </a:p>
        </p:txBody>
      </p:sp>
      <p:sp>
        <p:nvSpPr>
          <p:cNvPr id="3" name="日付プレースホルダー 2"/>
          <p:cNvSpPr>
            <a:spLocks noGrp="1"/>
          </p:cNvSpPr>
          <p:nvPr>
            <p:ph type="dt" sz="half" idx="10"/>
          </p:nvPr>
        </p:nvSpPr>
        <p:spPr/>
        <p:txBody>
          <a:bodyPr/>
          <a:lstStyle/>
          <a:p>
            <a:pPr>
              <a:defRPr/>
            </a:pPr>
            <a:r>
              <a:rPr lang="en-US" altLang="ja-JP" dirty="0" smtClean="0"/>
              <a:t>&lt;March 2019&gt;</a:t>
            </a:r>
            <a:endParaRPr lang="en-US" dirty="0"/>
          </a:p>
        </p:txBody>
      </p:sp>
      <p:sp>
        <p:nvSpPr>
          <p:cNvPr id="4" name="フッター プレースホルダー 3"/>
          <p:cNvSpPr>
            <a:spLocks noGrp="1"/>
          </p:cNvSpPr>
          <p:nvPr>
            <p:ph type="ftr" sz="quarter" idx="11"/>
          </p:nvPr>
        </p:nvSpPr>
        <p:spPr/>
        <p:txBody>
          <a:bodyPr/>
          <a:lstStyle/>
          <a:p>
            <a:pPr>
              <a:defRPr/>
            </a:pPr>
            <a:r>
              <a:rPr lang="en-US" dirty="0" smtClean="0"/>
              <a:t>&lt;Charlie Perkins&gt;, &lt;Futurewei&gt;</a:t>
            </a:r>
            <a:endParaRPr lang="en-US" dirty="0"/>
          </a:p>
        </p:txBody>
      </p:sp>
      <p:sp>
        <p:nvSpPr>
          <p:cNvPr id="5" name="スライド番号プレースホルダー 4"/>
          <p:cNvSpPr>
            <a:spLocks noGrp="1"/>
          </p:cNvSpPr>
          <p:nvPr>
            <p:ph type="sldNum" sz="quarter" idx="12"/>
          </p:nvPr>
        </p:nvSpPr>
        <p:spPr/>
        <p:txBody>
          <a:bodyPr/>
          <a:lstStyle/>
          <a:p>
            <a:pPr>
              <a:defRPr/>
            </a:pPr>
            <a:r>
              <a:rPr lang="en-US" smtClean="0"/>
              <a:t>Slide </a:t>
            </a:r>
            <a:fld id="{44D6F7E7-F846-9C47-8234-F22A6D728C69}" type="slidenum">
              <a:rPr lang="en-US" smtClean="0"/>
              <a:pPr>
                <a:defRPr/>
              </a:pPr>
              <a:t>26</a:t>
            </a:fld>
            <a:endParaRPr lang="en-US"/>
          </a:p>
        </p:txBody>
      </p:sp>
    </p:spTree>
    <p:extLst>
      <p:ext uri="{BB962C8B-B14F-4D97-AF65-F5344CB8AC3E}">
        <p14:creationId xmlns:p14="http://schemas.microsoft.com/office/powerpoint/2010/main" val="3077131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Conclusion for the format issue</a:t>
            </a:r>
            <a:endParaRPr kumimoji="1" lang="ja-JP" altLang="en-US" dirty="0"/>
          </a:p>
        </p:txBody>
      </p:sp>
      <p:sp>
        <p:nvSpPr>
          <p:cNvPr id="3" name="コンテンツ プレースホルダー 2"/>
          <p:cNvSpPr>
            <a:spLocks noGrp="1"/>
          </p:cNvSpPr>
          <p:nvPr>
            <p:ph idx="1"/>
          </p:nvPr>
        </p:nvSpPr>
        <p:spPr/>
        <p:txBody>
          <a:bodyPr/>
          <a:lstStyle/>
          <a:p>
            <a:r>
              <a:rPr kumimoji="1" lang="en-US" altLang="ja-JP" sz="2800" dirty="0" smtClean="0"/>
              <a:t>Regarding L2R dispatch…,</a:t>
            </a:r>
          </a:p>
          <a:p>
            <a:pPr lvl="1"/>
            <a:r>
              <a:rPr kumimoji="1" lang="en-US" altLang="ja-JP" sz="2400" dirty="0" smtClean="0"/>
              <a:t>L2R IE should be used to dispatch to L2R box.</a:t>
            </a:r>
          </a:p>
          <a:p>
            <a:pPr lvl="1"/>
            <a:r>
              <a:rPr kumimoji="1" lang="en-US" altLang="ja-JP" sz="2400" dirty="0" smtClean="0"/>
              <a:t>L2R IE should be inserted</a:t>
            </a:r>
          </a:p>
          <a:p>
            <a:pPr lvl="2"/>
            <a:r>
              <a:rPr kumimoji="1" lang="en-US" altLang="ja-JP" sz="1800" dirty="0" smtClean="0"/>
              <a:t>between MPX IE and the payload in case that MPX IE is used.</a:t>
            </a:r>
          </a:p>
          <a:p>
            <a:pPr lvl="2"/>
            <a:r>
              <a:rPr kumimoji="1" lang="en-US" altLang="ja-JP" sz="1800" dirty="0" smtClean="0"/>
              <a:t>Between ULI-6lo IE and the MHR in case that ULI-6lo IE is used.</a:t>
            </a:r>
            <a:endParaRPr kumimoji="1" lang="en-US" altLang="ja-JP" sz="2800" dirty="0" smtClean="0"/>
          </a:p>
          <a:p>
            <a:r>
              <a:rPr kumimoji="1" lang="en-US" altLang="ja-JP" sz="2800" dirty="0" smtClean="0"/>
              <a:t>Need to clarify what ULI discovery is.</a:t>
            </a:r>
          </a:p>
          <a:p>
            <a:pPr lvl="1"/>
            <a:r>
              <a:rPr kumimoji="1" lang="en-US" altLang="ja-JP" sz="2400" dirty="0" smtClean="0"/>
              <a:t>Consider using L2R-D IE with ULI IE in same EB/EBR if ULI discovery concept is same as L2R’s.</a:t>
            </a:r>
          </a:p>
          <a:p>
            <a:endParaRPr kumimoji="1" lang="en-US" altLang="ja-JP" sz="2800" dirty="0" smtClean="0"/>
          </a:p>
          <a:p>
            <a:pPr lvl="1"/>
            <a:endParaRPr kumimoji="1" lang="en-US" altLang="ja-JP" sz="2400" dirty="0" smtClean="0"/>
          </a:p>
          <a:p>
            <a:pPr marL="0" indent="0">
              <a:buNone/>
            </a:pPr>
            <a:endParaRPr kumimoji="1" lang="ja-JP" altLang="en-US" sz="2800" dirty="0"/>
          </a:p>
        </p:txBody>
      </p:sp>
      <p:sp>
        <p:nvSpPr>
          <p:cNvPr id="4" name="日付プレースホルダー 3"/>
          <p:cNvSpPr>
            <a:spLocks noGrp="1"/>
          </p:cNvSpPr>
          <p:nvPr>
            <p:ph type="dt" sz="half" idx="10"/>
          </p:nvPr>
        </p:nvSpPr>
        <p:spPr/>
        <p:txBody>
          <a:bodyPr/>
          <a:lstStyle/>
          <a:p>
            <a:pPr>
              <a:defRPr/>
            </a:pPr>
            <a:r>
              <a:rPr lang="en-US" altLang="ja-JP" dirty="0" smtClean="0"/>
              <a:t>&lt;March 2019&gt;</a:t>
            </a:r>
            <a:endParaRPr lang="en-US" dirty="0"/>
          </a:p>
        </p:txBody>
      </p:sp>
      <p:sp>
        <p:nvSpPr>
          <p:cNvPr id="5" name="フッター プレースホルダー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スライド番号プレースホルダー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27</a:t>
            </a:fld>
            <a:endParaRPr lang="en-US"/>
          </a:p>
        </p:txBody>
      </p:sp>
    </p:spTree>
    <p:extLst>
      <p:ext uri="{BB962C8B-B14F-4D97-AF65-F5344CB8AC3E}">
        <p14:creationId xmlns:p14="http://schemas.microsoft.com/office/powerpoint/2010/main" val="18579984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 Architecture</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Other MAC protocol is managed by protocol box between PDE and MMI to use their MAC functionality.</a:t>
            </a:r>
          </a:p>
          <a:p>
            <a:r>
              <a:rPr kumimoji="1" lang="en-US" altLang="ja-JP" dirty="0" smtClean="0"/>
              <a:t>L2R is designed so that upper layer manages by using L2R functionality (primitives and PIBs).</a:t>
            </a:r>
          </a:p>
          <a:p>
            <a:r>
              <a:rPr kumimoji="1" lang="en-US" altLang="ja-JP" dirty="0" smtClean="0"/>
              <a:t>L2R needs a management box above it.</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dirty="0" smtClean="0"/>
              <a:t>&lt;March 2019&gt;</a:t>
            </a:r>
            <a:endParaRPr lang="en-US" dirty="0"/>
          </a:p>
        </p:txBody>
      </p:sp>
      <p:sp>
        <p:nvSpPr>
          <p:cNvPr id="5" name="フッター プレースホルダー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スライド番号プレースホルダー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28</a:t>
            </a:fld>
            <a:endParaRPr lang="en-US"/>
          </a:p>
        </p:txBody>
      </p:sp>
    </p:spTree>
    <p:extLst>
      <p:ext uri="{BB962C8B-B14F-4D97-AF65-F5344CB8AC3E}">
        <p14:creationId xmlns:p14="http://schemas.microsoft.com/office/powerpoint/2010/main" val="36648408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en-US" altLang="ja-JP" dirty="0" smtClean="0"/>
              <a:t>Questions?</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dirty="0" smtClean="0"/>
              <a:t>&lt;March 2019&gt;</a:t>
            </a:r>
            <a:endParaRPr lang="en-US" dirty="0"/>
          </a:p>
        </p:txBody>
      </p:sp>
      <p:sp>
        <p:nvSpPr>
          <p:cNvPr id="5" name="フッター プレースホルダー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スライド番号プレースホルダー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29</a:t>
            </a:fld>
            <a:endParaRPr lang="en-US"/>
          </a:p>
        </p:txBody>
      </p:sp>
    </p:spTree>
    <p:extLst>
      <p:ext uri="{BB962C8B-B14F-4D97-AF65-F5344CB8AC3E}">
        <p14:creationId xmlns:p14="http://schemas.microsoft.com/office/powerpoint/2010/main" val="2538992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L2R functional description </a:t>
            </a:r>
          </a:p>
        </p:txBody>
      </p:sp>
      <p:sp>
        <p:nvSpPr>
          <p:cNvPr id="3" name="Content Placeholder 2"/>
          <p:cNvSpPr>
            <a:spLocks noGrp="1"/>
          </p:cNvSpPr>
          <p:nvPr>
            <p:ph idx="1"/>
          </p:nvPr>
        </p:nvSpPr>
        <p:spPr>
          <a:xfrm>
            <a:off x="685800" y="1676400"/>
            <a:ext cx="7772400" cy="4495800"/>
          </a:xfrm>
        </p:spPr>
        <p:txBody>
          <a:bodyPr/>
          <a:lstStyle/>
          <a:p>
            <a:r>
              <a:rPr lang="en-US" dirty="0" smtClean="0"/>
              <a:t>Designed to handle ~10</a:t>
            </a:r>
            <a:r>
              <a:rPr lang="en-US" baseline="30000" dirty="0" smtClean="0"/>
              <a:t>4</a:t>
            </a:r>
            <a:r>
              <a:rPr lang="en-US" dirty="0" smtClean="0"/>
              <a:t> devices</a:t>
            </a:r>
          </a:p>
          <a:p>
            <a:pPr lvl="1"/>
            <a:r>
              <a:rPr lang="en-US" sz="2400" dirty="0" smtClean="0"/>
              <a:t>topology discovery</a:t>
            </a:r>
          </a:p>
          <a:p>
            <a:pPr lvl="1"/>
            <a:r>
              <a:rPr lang="en-US" sz="2400" dirty="0" smtClean="0"/>
              <a:t>mesh maintenance</a:t>
            </a:r>
          </a:p>
          <a:p>
            <a:pPr lvl="1"/>
            <a:r>
              <a:rPr lang="en-US" sz="2400" dirty="0"/>
              <a:t>data plane forwarding</a:t>
            </a:r>
          </a:p>
          <a:p>
            <a:pPr lvl="1"/>
            <a:r>
              <a:rPr lang="en-US" sz="2400" dirty="0" smtClean="0"/>
              <a:t>address management</a:t>
            </a:r>
          </a:p>
          <a:p>
            <a:pPr lvl="1"/>
            <a:r>
              <a:rPr lang="en-US" sz="2400" dirty="0" smtClean="0"/>
              <a:t>multiple metrics</a:t>
            </a:r>
          </a:p>
          <a:p>
            <a:pPr lvl="1"/>
            <a:r>
              <a:rPr lang="en-US" sz="2400" dirty="0" smtClean="0"/>
              <a:t>more robust routing</a:t>
            </a:r>
          </a:p>
          <a:p>
            <a:r>
              <a:rPr lang="en-US" dirty="0" smtClean="0"/>
              <a:t>DCN </a:t>
            </a:r>
            <a:r>
              <a:rPr lang="en-US" dirty="0"/>
              <a:t>15-17-205-00-0010 has a good description of the overall protocol</a:t>
            </a:r>
          </a:p>
          <a:p>
            <a:endParaRPr lang="en-US" dirty="0"/>
          </a:p>
        </p:txBody>
      </p:sp>
      <p:sp>
        <p:nvSpPr>
          <p:cNvPr id="4" name="Date Placeholder 3"/>
          <p:cNvSpPr>
            <a:spLocks noGrp="1"/>
          </p:cNvSpPr>
          <p:nvPr>
            <p:ph type="dt" sz="half" idx="10"/>
          </p:nvPr>
        </p:nvSpPr>
        <p:spPr/>
        <p:txBody>
          <a:bodyPr/>
          <a:lstStyle/>
          <a:p>
            <a:pPr>
              <a:defRPr/>
            </a:pPr>
            <a:r>
              <a:rPr lang="en-US" altLang="ja-JP"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extLst>
      <p:ext uri="{BB962C8B-B14F-4D97-AF65-F5344CB8AC3E}">
        <p14:creationId xmlns:p14="http://schemas.microsoft.com/office/powerpoint/2010/main" val="4652210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L2R </a:t>
            </a:r>
            <a:r>
              <a:rPr lang="en-US" dirty="0" smtClean="0"/>
              <a:t>data primitives </a:t>
            </a:r>
            <a:r>
              <a:rPr lang="en-US" dirty="0"/>
              <a:t>required for </a:t>
            </a:r>
            <a:r>
              <a:rPr lang="en-US" dirty="0" smtClean="0"/>
              <a:t>PDE, </a:t>
            </a:r>
            <a:r>
              <a:rPr lang="en-US" dirty="0"/>
              <a:t>MMI </a:t>
            </a:r>
          </a:p>
        </p:txBody>
      </p:sp>
      <p:sp>
        <p:nvSpPr>
          <p:cNvPr id="3" name="Content Placeholder 2"/>
          <p:cNvSpPr>
            <a:spLocks noGrp="1"/>
          </p:cNvSpPr>
          <p:nvPr>
            <p:ph idx="1"/>
          </p:nvPr>
        </p:nvSpPr>
        <p:spPr/>
        <p:txBody>
          <a:bodyPr/>
          <a:lstStyle/>
          <a:p>
            <a:pPr lvl="0">
              <a:spcBef>
                <a:spcPts val="600"/>
              </a:spcBef>
              <a:spcAft>
                <a:spcPts val="0"/>
              </a:spcAft>
              <a:buFont typeface="Symbol"/>
              <a:buChar char=""/>
            </a:pPr>
            <a:r>
              <a:rPr lang="en-US" sz="2800" b="1" dirty="0" smtClean="0">
                <a:latin typeface="Times New Roman"/>
                <a:ea typeface="Times New Roman"/>
              </a:rPr>
              <a:t>L2R </a:t>
            </a:r>
            <a:r>
              <a:rPr lang="en-US" sz="2800" b="1" dirty="0">
                <a:latin typeface="Times New Roman"/>
                <a:ea typeface="Times New Roman"/>
              </a:rPr>
              <a:t>data service</a:t>
            </a:r>
          </a:p>
          <a:p>
            <a:pPr lvl="1">
              <a:spcBef>
                <a:spcPts val="600"/>
              </a:spcBef>
              <a:spcAft>
                <a:spcPts val="0"/>
              </a:spcAft>
              <a:buFont typeface="Courier New"/>
              <a:buChar char="o"/>
            </a:pPr>
            <a:r>
              <a:rPr lang="en-US" sz="1600" dirty="0">
                <a:latin typeface="Times New Roman"/>
                <a:ea typeface="Times New Roman"/>
              </a:rPr>
              <a:t>L2R-DATA.request</a:t>
            </a:r>
          </a:p>
          <a:p>
            <a:pPr lvl="1">
              <a:spcBef>
                <a:spcPts val="600"/>
              </a:spcBef>
              <a:spcAft>
                <a:spcPts val="0"/>
              </a:spcAft>
              <a:buFont typeface="Courier New"/>
              <a:buChar char="o"/>
            </a:pPr>
            <a:r>
              <a:rPr lang="en-US" sz="1600" dirty="0">
                <a:latin typeface="Times New Roman"/>
                <a:ea typeface="Times New Roman"/>
              </a:rPr>
              <a:t>L2R-DATA.confirm</a:t>
            </a:r>
          </a:p>
          <a:p>
            <a:pPr lvl="1">
              <a:spcBef>
                <a:spcPts val="600"/>
              </a:spcBef>
              <a:spcAft>
                <a:spcPts val="0"/>
              </a:spcAft>
              <a:buFont typeface="Courier New"/>
              <a:buChar char="o"/>
            </a:pPr>
            <a:r>
              <a:rPr lang="en-US" sz="1600" dirty="0">
                <a:latin typeface="Times New Roman"/>
                <a:ea typeface="Times New Roman"/>
              </a:rPr>
              <a:t>L2R-DATA.indication</a:t>
            </a:r>
          </a:p>
          <a:p>
            <a:endParaRPr lang="en-US" dirty="0"/>
          </a:p>
        </p:txBody>
      </p:sp>
      <p:sp>
        <p:nvSpPr>
          <p:cNvPr id="4" name="Date Placeholder 3"/>
          <p:cNvSpPr>
            <a:spLocks noGrp="1"/>
          </p:cNvSpPr>
          <p:nvPr>
            <p:ph type="dt" sz="half" idx="10"/>
          </p:nvPr>
        </p:nvSpPr>
        <p:spPr/>
        <p:txBody>
          <a:bodyPr/>
          <a:lstStyle/>
          <a:p>
            <a:pPr>
              <a:defRPr/>
            </a:pPr>
            <a:r>
              <a:rPr lang="en-US" altLang="ja-JP"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extLst>
      <p:ext uri="{BB962C8B-B14F-4D97-AF65-F5344CB8AC3E}">
        <p14:creationId xmlns:p14="http://schemas.microsoft.com/office/powerpoint/2010/main" val="28892759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Dispatching a frame for L2R</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dirty="0" smtClean="0"/>
              <a:t>&lt;March 2019&gt;</a:t>
            </a:r>
            <a:endParaRPr lang="en-US" dirty="0"/>
          </a:p>
        </p:txBody>
      </p:sp>
      <p:sp>
        <p:nvSpPr>
          <p:cNvPr id="5" name="フッター プレースホルダー 4"/>
          <p:cNvSpPr>
            <a:spLocks noGrp="1"/>
          </p:cNvSpPr>
          <p:nvPr>
            <p:ph type="ftr" sz="quarter" idx="11"/>
          </p:nvPr>
        </p:nvSpPr>
        <p:spPr>
          <a:xfrm>
            <a:off x="5486400" y="6523038"/>
            <a:ext cx="3124200" cy="184666"/>
          </a:xfrm>
        </p:spPr>
        <p:txBody>
          <a:bodyPr/>
          <a:lstStyle/>
          <a:p>
            <a:pPr>
              <a:defRPr/>
            </a:pPr>
            <a:r>
              <a:rPr lang="en-US" dirty="0" smtClean="0"/>
              <a:t>&lt;Charlie Perkins&gt;, &lt;Futurewei&gt;</a:t>
            </a:r>
            <a:endParaRPr lang="en-US" dirty="0"/>
          </a:p>
        </p:txBody>
      </p:sp>
      <p:sp>
        <p:nvSpPr>
          <p:cNvPr id="6" name="スライド番号プレースホルダー 5"/>
          <p:cNvSpPr>
            <a:spLocks noGrp="1"/>
          </p:cNvSpPr>
          <p:nvPr>
            <p:ph type="sldNum" sz="quarter" idx="12"/>
          </p:nvPr>
        </p:nvSpPr>
        <p:spPr>
          <a:xfrm>
            <a:off x="4344988" y="6523038"/>
            <a:ext cx="530225" cy="182562"/>
          </a:xfrm>
        </p:spPr>
        <p:txBody>
          <a:bodyPr/>
          <a:lstStyle/>
          <a:p>
            <a:pPr>
              <a:defRPr/>
            </a:pPr>
            <a:r>
              <a:rPr lang="en-US" smtClean="0"/>
              <a:t>Slide </a:t>
            </a:r>
            <a:fld id="{7415733E-E371-8944-98C6-8B637C4A033A}" type="slidenum">
              <a:rPr lang="en-US" smtClean="0"/>
              <a:pPr>
                <a:defRPr/>
              </a:pPr>
              <a:t>5</a:t>
            </a:fld>
            <a:endParaRPr lang="en-US"/>
          </a:p>
        </p:txBody>
      </p:sp>
      <p:sp>
        <p:nvSpPr>
          <p:cNvPr id="7" name="正方形/長方形 6"/>
          <p:cNvSpPr/>
          <p:nvPr/>
        </p:nvSpPr>
        <p:spPr bwMode="auto">
          <a:xfrm>
            <a:off x="1219200"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8" name="円/楕円 7"/>
          <p:cNvSpPr/>
          <p:nvPr/>
        </p:nvSpPr>
        <p:spPr bwMode="auto">
          <a:xfrm>
            <a:off x="19050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S</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9" name="円/楕円 8"/>
          <p:cNvSpPr/>
          <p:nvPr/>
        </p:nvSpPr>
        <p:spPr bwMode="auto">
          <a:xfrm>
            <a:off x="2745783" y="260444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09" charset="0"/>
            </a:endParaRPr>
          </a:p>
        </p:txBody>
      </p:sp>
      <p:sp>
        <p:nvSpPr>
          <p:cNvPr id="10" name="円/楕円 9"/>
          <p:cNvSpPr/>
          <p:nvPr/>
        </p:nvSpPr>
        <p:spPr bwMode="auto">
          <a:xfrm>
            <a:off x="2743200" y="182880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1" name="円/楕円 10"/>
          <p:cNvSpPr/>
          <p:nvPr/>
        </p:nvSpPr>
        <p:spPr bwMode="auto">
          <a:xfrm>
            <a:off x="35814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B</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2" name="円/楕円 11"/>
          <p:cNvSpPr/>
          <p:nvPr/>
        </p:nvSpPr>
        <p:spPr bwMode="auto">
          <a:xfrm>
            <a:off x="4572000" y="2133600"/>
            <a:ext cx="304800" cy="30536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D</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4" name="直線コネクタ 13"/>
          <p:cNvCxnSpPr>
            <a:stCxn id="8" idx="7"/>
            <a:endCxn id="10" idx="2"/>
          </p:cNvCxnSpPr>
          <p:nvPr/>
        </p:nvCxnSpPr>
        <p:spPr bwMode="auto">
          <a:xfrm flipV="1">
            <a:off x="2165163"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線コネクタ 15"/>
          <p:cNvCxnSpPr>
            <a:stCxn id="11" idx="3"/>
            <a:endCxn id="9" idx="6"/>
          </p:cNvCxnSpPr>
          <p:nvPr/>
        </p:nvCxnSpPr>
        <p:spPr bwMode="auto">
          <a:xfrm flipH="1">
            <a:off x="3050583" y="2438966"/>
            <a:ext cx="575454" cy="3178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直線コネクタ 19"/>
          <p:cNvCxnSpPr>
            <a:stCxn id="10" idx="6"/>
            <a:endCxn id="11" idx="1"/>
          </p:cNvCxnSpPr>
          <p:nvPr/>
        </p:nvCxnSpPr>
        <p:spPr bwMode="auto">
          <a:xfrm>
            <a:off x="3048000"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a:stCxn id="12" idx="2"/>
            <a:endCxn id="11" idx="6"/>
          </p:cNvCxnSpPr>
          <p:nvPr/>
        </p:nvCxnSpPr>
        <p:spPr bwMode="auto">
          <a:xfrm flipH="1">
            <a:off x="3886200" y="2286283"/>
            <a:ext cx="685800" cy="4492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正方形/長方形 32"/>
          <p:cNvSpPr/>
          <p:nvPr/>
        </p:nvSpPr>
        <p:spPr bwMode="auto">
          <a:xfrm>
            <a:off x="1219200"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4" name="正方形/長方形 33"/>
          <p:cNvSpPr/>
          <p:nvPr/>
        </p:nvSpPr>
        <p:spPr bwMode="auto">
          <a:xfrm>
            <a:off x="1220493"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5" name="正方形/長方形 34"/>
          <p:cNvSpPr/>
          <p:nvPr/>
        </p:nvSpPr>
        <p:spPr bwMode="auto">
          <a:xfrm>
            <a:off x="1219200"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6" name="正方形/長方形 35"/>
          <p:cNvSpPr/>
          <p:nvPr/>
        </p:nvSpPr>
        <p:spPr bwMode="auto">
          <a:xfrm>
            <a:off x="1219201" y="3352800"/>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Protocol </a:t>
            </a:r>
            <a:r>
              <a:rPr kumimoji="0" lang="en-US" altLang="ja-JP" sz="1200" b="0" i="0" u="none" strike="noStrike" cap="none" normalizeH="0" baseline="0" dirty="0" smtClean="0">
                <a:ln>
                  <a:noFill/>
                </a:ln>
                <a:solidFill>
                  <a:schemeClr val="tx1"/>
                </a:solidFill>
                <a:effectLst/>
                <a:latin typeface="Times New Roman" pitchFamily="-109" charset="0"/>
              </a:rPr>
              <a:t>X</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8" name="正方形/長方形 37"/>
          <p:cNvSpPr/>
          <p:nvPr/>
        </p:nvSpPr>
        <p:spPr bwMode="auto">
          <a:xfrm>
            <a:off x="1981846"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9" name="正方形/長方形 38"/>
          <p:cNvSpPr/>
          <p:nvPr/>
        </p:nvSpPr>
        <p:spPr bwMode="auto">
          <a:xfrm>
            <a:off x="20574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0" name="正方形/長方形 39"/>
          <p:cNvSpPr/>
          <p:nvPr/>
        </p:nvSpPr>
        <p:spPr bwMode="auto">
          <a:xfrm>
            <a:off x="21336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1" name="正方形/長方形 40"/>
          <p:cNvSpPr/>
          <p:nvPr/>
        </p:nvSpPr>
        <p:spPr bwMode="auto">
          <a:xfrm>
            <a:off x="19050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2" name="正方形/長方形 41"/>
          <p:cNvSpPr/>
          <p:nvPr/>
        </p:nvSpPr>
        <p:spPr bwMode="auto">
          <a:xfrm>
            <a:off x="18288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3" name="正方形/長方形 42"/>
          <p:cNvSpPr/>
          <p:nvPr/>
        </p:nvSpPr>
        <p:spPr bwMode="auto">
          <a:xfrm>
            <a:off x="17526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4" name="正方形/長方形 43"/>
          <p:cNvSpPr/>
          <p:nvPr/>
        </p:nvSpPr>
        <p:spPr bwMode="auto">
          <a:xfrm>
            <a:off x="2371241"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5" name="正方形/長方形 44"/>
          <p:cNvSpPr/>
          <p:nvPr/>
        </p:nvSpPr>
        <p:spPr bwMode="auto">
          <a:xfrm>
            <a:off x="2371241"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6" name="正方形/長方形 45"/>
          <p:cNvSpPr/>
          <p:nvPr/>
        </p:nvSpPr>
        <p:spPr bwMode="auto">
          <a:xfrm>
            <a:off x="2372534"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7" name="正方形/長方形 46"/>
          <p:cNvSpPr/>
          <p:nvPr/>
        </p:nvSpPr>
        <p:spPr bwMode="auto">
          <a:xfrm>
            <a:off x="2371241"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9" name="正方形/長方形 48"/>
          <p:cNvSpPr/>
          <p:nvPr/>
        </p:nvSpPr>
        <p:spPr bwMode="auto">
          <a:xfrm>
            <a:off x="3133887"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0" name="正方形/長方形 49"/>
          <p:cNvSpPr/>
          <p:nvPr/>
        </p:nvSpPr>
        <p:spPr bwMode="auto">
          <a:xfrm>
            <a:off x="32094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1" name="正方形/長方形 50"/>
          <p:cNvSpPr/>
          <p:nvPr/>
        </p:nvSpPr>
        <p:spPr bwMode="auto">
          <a:xfrm>
            <a:off x="32856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2" name="正方形/長方形 51"/>
          <p:cNvSpPr/>
          <p:nvPr/>
        </p:nvSpPr>
        <p:spPr bwMode="auto">
          <a:xfrm>
            <a:off x="30570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3" name="正方形/長方形 52"/>
          <p:cNvSpPr/>
          <p:nvPr/>
        </p:nvSpPr>
        <p:spPr bwMode="auto">
          <a:xfrm>
            <a:off x="29808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4" name="正方形/長方形 53"/>
          <p:cNvSpPr/>
          <p:nvPr/>
        </p:nvSpPr>
        <p:spPr bwMode="auto">
          <a:xfrm>
            <a:off x="29046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5" name="正方形/長方形 54"/>
          <p:cNvSpPr/>
          <p:nvPr/>
        </p:nvSpPr>
        <p:spPr bwMode="auto">
          <a:xfrm>
            <a:off x="3581400"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6" name="正方形/長方形 55"/>
          <p:cNvSpPr/>
          <p:nvPr/>
        </p:nvSpPr>
        <p:spPr bwMode="auto">
          <a:xfrm>
            <a:off x="3581400"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7" name="正方形/長方形 56"/>
          <p:cNvSpPr/>
          <p:nvPr/>
        </p:nvSpPr>
        <p:spPr bwMode="auto">
          <a:xfrm>
            <a:off x="3582693"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8" name="正方形/長方形 57"/>
          <p:cNvSpPr/>
          <p:nvPr/>
        </p:nvSpPr>
        <p:spPr bwMode="auto">
          <a:xfrm>
            <a:off x="3581400"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0" name="正方形/長方形 59"/>
          <p:cNvSpPr/>
          <p:nvPr/>
        </p:nvSpPr>
        <p:spPr bwMode="auto">
          <a:xfrm>
            <a:off x="4344046"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1" name="正方形/長方形 60"/>
          <p:cNvSpPr/>
          <p:nvPr/>
        </p:nvSpPr>
        <p:spPr bwMode="auto">
          <a:xfrm>
            <a:off x="44196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2" name="正方形/長方形 61"/>
          <p:cNvSpPr/>
          <p:nvPr/>
        </p:nvSpPr>
        <p:spPr bwMode="auto">
          <a:xfrm>
            <a:off x="44958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3" name="正方形/長方形 62"/>
          <p:cNvSpPr/>
          <p:nvPr/>
        </p:nvSpPr>
        <p:spPr bwMode="auto">
          <a:xfrm>
            <a:off x="42672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4" name="正方形/長方形 63"/>
          <p:cNvSpPr/>
          <p:nvPr/>
        </p:nvSpPr>
        <p:spPr bwMode="auto">
          <a:xfrm>
            <a:off x="41910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5" name="正方形/長方形 64"/>
          <p:cNvSpPr/>
          <p:nvPr/>
        </p:nvSpPr>
        <p:spPr bwMode="auto">
          <a:xfrm>
            <a:off x="41148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6" name="正方形/長方形 65"/>
          <p:cNvSpPr/>
          <p:nvPr/>
        </p:nvSpPr>
        <p:spPr bwMode="auto">
          <a:xfrm>
            <a:off x="4733441"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7" name="正方形/長方形 66"/>
          <p:cNvSpPr/>
          <p:nvPr/>
        </p:nvSpPr>
        <p:spPr bwMode="auto">
          <a:xfrm>
            <a:off x="4733441"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8" name="正方形/長方形 67"/>
          <p:cNvSpPr/>
          <p:nvPr/>
        </p:nvSpPr>
        <p:spPr bwMode="auto">
          <a:xfrm>
            <a:off x="4734734"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9" name="正方形/長方形 68"/>
          <p:cNvSpPr/>
          <p:nvPr/>
        </p:nvSpPr>
        <p:spPr bwMode="auto">
          <a:xfrm>
            <a:off x="4733441"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0" name="正方形/長方形 69"/>
          <p:cNvSpPr/>
          <p:nvPr/>
        </p:nvSpPr>
        <p:spPr bwMode="auto">
          <a:xfrm>
            <a:off x="4733442" y="3352800"/>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Protocol </a:t>
            </a:r>
            <a:r>
              <a:rPr kumimoji="0" lang="en-US" altLang="ja-JP" sz="1200" b="0" i="0" u="none" strike="noStrike" cap="none" normalizeH="0" baseline="0" dirty="0" smtClean="0">
                <a:ln>
                  <a:noFill/>
                </a:ln>
                <a:solidFill>
                  <a:schemeClr val="tx1"/>
                </a:solidFill>
                <a:effectLst/>
                <a:latin typeface="Times New Roman" pitchFamily="-109" charset="0"/>
              </a:rPr>
              <a:t>X</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1" name="正方形/長方形 70"/>
          <p:cNvSpPr/>
          <p:nvPr/>
        </p:nvSpPr>
        <p:spPr bwMode="auto">
          <a:xfrm>
            <a:off x="5496087"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2" name="正方形/長方形 71"/>
          <p:cNvSpPr/>
          <p:nvPr/>
        </p:nvSpPr>
        <p:spPr bwMode="auto">
          <a:xfrm>
            <a:off x="55716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3" name="正方形/長方形 72"/>
          <p:cNvSpPr/>
          <p:nvPr/>
        </p:nvSpPr>
        <p:spPr bwMode="auto">
          <a:xfrm>
            <a:off x="56478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4" name="正方形/長方形 73"/>
          <p:cNvSpPr/>
          <p:nvPr/>
        </p:nvSpPr>
        <p:spPr bwMode="auto">
          <a:xfrm>
            <a:off x="54192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5" name="正方形/長方形 74"/>
          <p:cNvSpPr/>
          <p:nvPr/>
        </p:nvSpPr>
        <p:spPr bwMode="auto">
          <a:xfrm>
            <a:off x="53430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6" name="正方形/長方形 75"/>
          <p:cNvSpPr/>
          <p:nvPr/>
        </p:nvSpPr>
        <p:spPr bwMode="auto">
          <a:xfrm>
            <a:off x="52668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cxnSp>
        <p:nvCxnSpPr>
          <p:cNvPr id="85" name="直線コネクタ 84"/>
          <p:cNvCxnSpPr/>
          <p:nvPr/>
        </p:nvCxnSpPr>
        <p:spPr bwMode="auto">
          <a:xfrm flipH="1">
            <a:off x="1465236" y="2819400"/>
            <a:ext cx="22860" cy="2362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8" name="直線コネクタ 87"/>
          <p:cNvCxnSpPr/>
          <p:nvPr/>
        </p:nvCxnSpPr>
        <p:spPr bwMode="auto">
          <a:xfrm>
            <a:off x="1476666" y="5181600"/>
            <a:ext cx="106081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0" name="直線コネクタ 89"/>
          <p:cNvCxnSpPr/>
          <p:nvPr/>
        </p:nvCxnSpPr>
        <p:spPr bwMode="auto">
          <a:xfrm flipV="1">
            <a:off x="2537485"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2" name="直線コネクタ 91"/>
          <p:cNvCxnSpPr/>
          <p:nvPr/>
        </p:nvCxnSpPr>
        <p:spPr bwMode="auto">
          <a:xfrm>
            <a:off x="2530381" y="4114800"/>
            <a:ext cx="24474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4" name="直線コネクタ 93"/>
          <p:cNvCxnSpPr/>
          <p:nvPr/>
        </p:nvCxnSpPr>
        <p:spPr bwMode="auto">
          <a:xfrm>
            <a:off x="2775124"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直線コネクタ 95"/>
          <p:cNvCxnSpPr/>
          <p:nvPr/>
        </p:nvCxnSpPr>
        <p:spPr bwMode="auto">
          <a:xfrm>
            <a:off x="2775124" y="5181600"/>
            <a:ext cx="92711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8" name="直線コネクタ 97"/>
          <p:cNvCxnSpPr/>
          <p:nvPr/>
        </p:nvCxnSpPr>
        <p:spPr bwMode="auto">
          <a:xfrm flipV="1">
            <a:off x="3702237"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0" name="直線コネクタ 99"/>
          <p:cNvCxnSpPr/>
          <p:nvPr/>
        </p:nvCxnSpPr>
        <p:spPr bwMode="auto">
          <a:xfrm>
            <a:off x="3702237" y="4114800"/>
            <a:ext cx="26016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2" name="直線コネクタ 101"/>
          <p:cNvCxnSpPr/>
          <p:nvPr/>
        </p:nvCxnSpPr>
        <p:spPr bwMode="auto">
          <a:xfrm>
            <a:off x="3962400"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8" name="直線コネクタ 107"/>
          <p:cNvCxnSpPr/>
          <p:nvPr/>
        </p:nvCxnSpPr>
        <p:spPr bwMode="auto">
          <a:xfrm>
            <a:off x="3962400" y="5181600"/>
            <a:ext cx="990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0" name="直線矢印コネクタ 109"/>
          <p:cNvCxnSpPr/>
          <p:nvPr/>
        </p:nvCxnSpPr>
        <p:spPr bwMode="auto">
          <a:xfrm flipV="1">
            <a:off x="4953000" y="2971800"/>
            <a:ext cx="0" cy="2209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81" name="テキスト ボックス 180"/>
          <p:cNvSpPr txBox="1"/>
          <p:nvPr/>
        </p:nvSpPr>
        <p:spPr>
          <a:xfrm>
            <a:off x="5715000" y="4926557"/>
            <a:ext cx="2763898" cy="276999"/>
          </a:xfrm>
          <a:prstGeom prst="rect">
            <a:avLst/>
          </a:prstGeom>
          <a:noFill/>
        </p:spPr>
        <p:txBody>
          <a:bodyPr wrap="none" rtlCol="0">
            <a:spAutoFit/>
          </a:bodyPr>
          <a:lstStyle/>
          <a:p>
            <a:r>
              <a:rPr kumimoji="1" lang="en-US" altLang="ja-JP" dirty="0" smtClean="0"/>
              <a:t>Dispatching by looking at L2R routing IE</a:t>
            </a:r>
            <a:endParaRPr kumimoji="1" lang="ja-JP" altLang="en-US" dirty="0"/>
          </a:p>
        </p:txBody>
      </p:sp>
      <p:cxnSp>
        <p:nvCxnSpPr>
          <p:cNvPr id="183" name="直線矢印コネクタ 182"/>
          <p:cNvCxnSpPr/>
          <p:nvPr/>
        </p:nvCxnSpPr>
        <p:spPr bwMode="auto">
          <a:xfrm flipH="1" flipV="1">
            <a:off x="2531424" y="4267200"/>
            <a:ext cx="3097723"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5" name="直線矢印コネクタ 184"/>
          <p:cNvCxnSpPr/>
          <p:nvPr/>
        </p:nvCxnSpPr>
        <p:spPr bwMode="auto">
          <a:xfrm flipH="1" flipV="1">
            <a:off x="3673354" y="4267199"/>
            <a:ext cx="1997346"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7" name="直線矢印コネクタ 186"/>
          <p:cNvCxnSpPr>
            <a:stCxn id="181" idx="1"/>
          </p:cNvCxnSpPr>
          <p:nvPr/>
        </p:nvCxnSpPr>
        <p:spPr bwMode="auto">
          <a:xfrm flipH="1" flipV="1">
            <a:off x="4953000" y="4287372"/>
            <a:ext cx="762000" cy="777685"/>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91" name="テキスト ボックス 190"/>
          <p:cNvSpPr txBox="1"/>
          <p:nvPr/>
        </p:nvSpPr>
        <p:spPr>
          <a:xfrm>
            <a:off x="6114171" y="4011052"/>
            <a:ext cx="2801229" cy="461665"/>
          </a:xfrm>
          <a:prstGeom prst="rect">
            <a:avLst/>
          </a:prstGeom>
          <a:noFill/>
        </p:spPr>
        <p:txBody>
          <a:bodyPr wrap="square" rtlCol="0">
            <a:spAutoFit/>
          </a:bodyPr>
          <a:lstStyle/>
          <a:p>
            <a:r>
              <a:rPr kumimoji="1" lang="en-US" altLang="ja-JP" dirty="0" smtClean="0"/>
              <a:t>Dispatching by looking at Protocol ID in MPX IE.</a:t>
            </a:r>
            <a:endParaRPr kumimoji="1" lang="ja-JP" altLang="en-US" dirty="0"/>
          </a:p>
        </p:txBody>
      </p:sp>
      <p:cxnSp>
        <p:nvCxnSpPr>
          <p:cNvPr id="193" name="直線矢印コネクタ 192"/>
          <p:cNvCxnSpPr>
            <a:stCxn id="191" idx="1"/>
          </p:cNvCxnSpPr>
          <p:nvPr/>
        </p:nvCxnSpPr>
        <p:spPr bwMode="auto">
          <a:xfrm flipH="1" flipV="1">
            <a:off x="4953001" y="3657600"/>
            <a:ext cx="1161170" cy="584285"/>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95" name="曲線コネクタ 194"/>
          <p:cNvCxnSpPr>
            <a:stCxn id="8" idx="7"/>
            <a:endCxn id="12" idx="2"/>
          </p:cNvCxnSpPr>
          <p:nvPr/>
        </p:nvCxnSpPr>
        <p:spPr bwMode="auto">
          <a:xfrm rot="16200000" flipH="1">
            <a:off x="3337159" y="1051443"/>
            <a:ext cx="62843" cy="2406837"/>
          </a:xfrm>
          <a:prstGeom prst="curvedConnector4">
            <a:avLst>
              <a:gd name="adj1" fmla="val -363764"/>
              <a:gd name="adj2" fmla="val 50927"/>
            </a:avLst>
          </a:prstGeom>
          <a:solidFill>
            <a:schemeClr val="accent1"/>
          </a:solidFill>
          <a:ln w="12700" cap="flat" cmpd="sng" algn="ctr">
            <a:solidFill>
              <a:srgbClr val="FF0000"/>
            </a:solidFill>
            <a:prstDash val="solid"/>
            <a:round/>
            <a:headEnd type="none" w="sm" len="sm"/>
            <a:tailEnd type="arrow"/>
          </a:ln>
          <a:effectLst/>
        </p:spPr>
      </p:cxnSp>
      <p:sp>
        <p:nvSpPr>
          <p:cNvPr id="196" name="テキスト ボックス 195"/>
          <p:cNvSpPr txBox="1"/>
          <p:nvPr/>
        </p:nvSpPr>
        <p:spPr>
          <a:xfrm>
            <a:off x="1219200" y="3124200"/>
            <a:ext cx="269626" cy="276999"/>
          </a:xfrm>
          <a:prstGeom prst="rect">
            <a:avLst/>
          </a:prstGeom>
          <a:noFill/>
        </p:spPr>
        <p:txBody>
          <a:bodyPr wrap="none" rtlCol="0">
            <a:spAutoFit/>
          </a:bodyPr>
          <a:lstStyle/>
          <a:p>
            <a:r>
              <a:rPr kumimoji="1" lang="en-US" altLang="ja-JP" dirty="0" smtClean="0"/>
              <a:t>S</a:t>
            </a:r>
            <a:endParaRPr kumimoji="1" lang="ja-JP" altLang="en-US" dirty="0"/>
          </a:p>
        </p:txBody>
      </p:sp>
      <p:sp>
        <p:nvSpPr>
          <p:cNvPr id="197" name="テキスト ボックス 196"/>
          <p:cNvSpPr txBox="1"/>
          <p:nvPr/>
        </p:nvSpPr>
        <p:spPr>
          <a:xfrm>
            <a:off x="2286000" y="3075801"/>
            <a:ext cx="295274" cy="276999"/>
          </a:xfrm>
          <a:prstGeom prst="rect">
            <a:avLst/>
          </a:prstGeom>
          <a:noFill/>
        </p:spPr>
        <p:txBody>
          <a:bodyPr wrap="none" rtlCol="0">
            <a:spAutoFit/>
          </a:bodyPr>
          <a:lstStyle/>
          <a:p>
            <a:r>
              <a:rPr kumimoji="1" lang="en-US" altLang="ja-JP" dirty="0" smtClean="0"/>
              <a:t>A</a:t>
            </a:r>
            <a:endParaRPr kumimoji="1" lang="ja-JP" altLang="en-US" dirty="0"/>
          </a:p>
        </p:txBody>
      </p:sp>
      <p:sp>
        <p:nvSpPr>
          <p:cNvPr id="198" name="テキスト ボックス 197"/>
          <p:cNvSpPr txBox="1"/>
          <p:nvPr/>
        </p:nvSpPr>
        <p:spPr>
          <a:xfrm>
            <a:off x="3505200" y="3075801"/>
            <a:ext cx="287258" cy="276999"/>
          </a:xfrm>
          <a:prstGeom prst="rect">
            <a:avLst/>
          </a:prstGeom>
          <a:noFill/>
        </p:spPr>
        <p:txBody>
          <a:bodyPr wrap="none" rtlCol="0">
            <a:spAutoFit/>
          </a:bodyPr>
          <a:lstStyle/>
          <a:p>
            <a:r>
              <a:rPr kumimoji="1" lang="en-US" altLang="ja-JP" dirty="0" smtClean="0"/>
              <a:t>B</a:t>
            </a:r>
            <a:endParaRPr kumimoji="1" lang="ja-JP" altLang="en-US" dirty="0"/>
          </a:p>
        </p:txBody>
      </p:sp>
      <p:sp>
        <p:nvSpPr>
          <p:cNvPr id="199" name="テキスト ボックス 198"/>
          <p:cNvSpPr txBox="1"/>
          <p:nvPr/>
        </p:nvSpPr>
        <p:spPr>
          <a:xfrm>
            <a:off x="4648200" y="3075801"/>
            <a:ext cx="295274" cy="276999"/>
          </a:xfrm>
          <a:prstGeom prst="rect">
            <a:avLst/>
          </a:prstGeom>
          <a:noFill/>
        </p:spPr>
        <p:txBody>
          <a:bodyPr wrap="none" rtlCol="0">
            <a:spAutoFit/>
          </a:bodyPr>
          <a:lstStyle/>
          <a:p>
            <a:r>
              <a:rPr kumimoji="1" lang="en-US" altLang="ja-JP" dirty="0" smtClean="0"/>
              <a:t>D</a:t>
            </a:r>
            <a:endParaRPr kumimoji="1" lang="ja-JP" altLang="en-US" dirty="0"/>
          </a:p>
        </p:txBody>
      </p:sp>
      <p:grpSp>
        <p:nvGrpSpPr>
          <p:cNvPr id="13" name="Group 12"/>
          <p:cNvGrpSpPr/>
          <p:nvPr/>
        </p:nvGrpSpPr>
        <p:grpSpPr>
          <a:xfrm>
            <a:off x="1185105" y="5422126"/>
            <a:ext cx="4153932" cy="608787"/>
            <a:chOff x="1865867" y="5486400"/>
            <a:chExt cx="4153932" cy="608787"/>
          </a:xfrm>
        </p:grpSpPr>
        <p:sp>
          <p:nvSpPr>
            <p:cNvPr id="156" name="Rectangle 391"/>
            <p:cNvSpPr>
              <a:spLocks noChangeArrowheads="1"/>
            </p:cNvSpPr>
            <p:nvPr/>
          </p:nvSpPr>
          <p:spPr bwMode="auto">
            <a:xfrm>
              <a:off x="1865867" y="5689600"/>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57" name="Picture 39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303" y="5695950"/>
              <a:ext cx="699892" cy="341313"/>
            </a:xfrm>
            <a:prstGeom prst="rect">
              <a:avLst/>
            </a:prstGeom>
            <a:solidFill>
              <a:srgbClr val="FFCCFF"/>
            </a:solidFill>
            <a:ln>
              <a:noFill/>
            </a:ln>
          </p:spPr>
        </p:pic>
        <p:sp>
          <p:nvSpPr>
            <p:cNvPr id="158" name="Rectangle 393"/>
            <p:cNvSpPr>
              <a:spLocks noChangeArrowheads="1"/>
            </p:cNvSpPr>
            <p:nvPr/>
          </p:nvSpPr>
          <p:spPr bwMode="auto">
            <a:xfrm>
              <a:off x="1865867" y="5689600"/>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59" name="Rectangle 394"/>
            <p:cNvSpPr>
              <a:spLocks noChangeArrowheads="1"/>
            </p:cNvSpPr>
            <p:nvPr/>
          </p:nvSpPr>
          <p:spPr bwMode="auto">
            <a:xfrm>
              <a:off x="1872303" y="5695950"/>
              <a:ext cx="699892" cy="341313"/>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0" name="Rectangle 395"/>
            <p:cNvSpPr>
              <a:spLocks noChangeArrowheads="1"/>
            </p:cNvSpPr>
            <p:nvPr/>
          </p:nvSpPr>
          <p:spPr bwMode="auto">
            <a:xfrm>
              <a:off x="2112036" y="5816600"/>
              <a:ext cx="318572"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MAC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1" name="Rectangle 396"/>
            <p:cNvSpPr>
              <a:spLocks noChangeArrowheads="1"/>
            </p:cNvSpPr>
            <p:nvPr/>
          </p:nvSpPr>
          <p:spPr bwMode="auto">
            <a:xfrm>
              <a:off x="1865867" y="5491162"/>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2" name="Picture 39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303" y="5491162"/>
              <a:ext cx="699892" cy="204788"/>
            </a:xfrm>
            <a:prstGeom prst="rect">
              <a:avLst/>
            </a:prstGeom>
            <a:solidFill>
              <a:srgbClr val="FFCCFF"/>
            </a:solidFill>
            <a:ln>
              <a:noFill/>
            </a:ln>
          </p:spPr>
        </p:pic>
        <p:sp>
          <p:nvSpPr>
            <p:cNvPr id="163" name="Rectangle 398"/>
            <p:cNvSpPr>
              <a:spLocks noChangeArrowheads="1"/>
            </p:cNvSpPr>
            <p:nvPr/>
          </p:nvSpPr>
          <p:spPr bwMode="auto">
            <a:xfrm>
              <a:off x="1865867" y="5491162"/>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64" name="Rectangle 399"/>
            <p:cNvSpPr>
              <a:spLocks noChangeArrowheads="1"/>
            </p:cNvSpPr>
            <p:nvPr/>
          </p:nvSpPr>
          <p:spPr bwMode="auto">
            <a:xfrm>
              <a:off x="1872303" y="5491162"/>
              <a:ext cx="699892" cy="204788"/>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5" name="Rectangle 400"/>
            <p:cNvSpPr>
              <a:spLocks noChangeArrowheads="1"/>
            </p:cNvSpPr>
            <p:nvPr/>
          </p:nvSpPr>
          <p:spPr bwMode="auto">
            <a:xfrm>
              <a:off x="2010673" y="5546725"/>
              <a:ext cx="218817"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21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6" name="Rectangle 401"/>
            <p:cNvSpPr>
              <a:spLocks noChangeArrowheads="1"/>
            </p:cNvSpPr>
            <p:nvPr/>
          </p:nvSpPr>
          <p:spPr bwMode="auto">
            <a:xfrm>
              <a:off x="2147433" y="5546725"/>
              <a:ext cx="400628"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7" name="Rectangle 106"/>
            <p:cNvSpPr>
              <a:spLocks noChangeArrowheads="1"/>
            </p:cNvSpPr>
            <p:nvPr/>
          </p:nvSpPr>
          <p:spPr bwMode="auto">
            <a:xfrm>
              <a:off x="4478734" y="5691188"/>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8" name="Picture 10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83561" y="5697538"/>
              <a:ext cx="873659" cy="341313"/>
            </a:xfrm>
            <a:prstGeom prst="rect">
              <a:avLst/>
            </a:prstGeom>
            <a:solidFill>
              <a:srgbClr val="99FFCC"/>
            </a:solidFill>
            <a:ln>
              <a:noFill/>
            </a:ln>
          </p:spPr>
        </p:pic>
        <p:sp>
          <p:nvSpPr>
            <p:cNvPr id="169" name="Rectangle 108"/>
            <p:cNvSpPr>
              <a:spLocks noChangeArrowheads="1"/>
            </p:cNvSpPr>
            <p:nvPr/>
          </p:nvSpPr>
          <p:spPr bwMode="auto">
            <a:xfrm>
              <a:off x="4478734" y="5691188"/>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0" name="Rectangle 109"/>
            <p:cNvSpPr>
              <a:spLocks noChangeArrowheads="1"/>
            </p:cNvSpPr>
            <p:nvPr/>
          </p:nvSpPr>
          <p:spPr bwMode="auto">
            <a:xfrm>
              <a:off x="4483561" y="5697538"/>
              <a:ext cx="873659" cy="341313"/>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2" name="Rectangle 111"/>
            <p:cNvSpPr>
              <a:spLocks noChangeArrowheads="1"/>
            </p:cNvSpPr>
            <p:nvPr/>
          </p:nvSpPr>
          <p:spPr bwMode="auto">
            <a:xfrm>
              <a:off x="4852010" y="5818188"/>
              <a:ext cx="65" cy="276999"/>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4" name="Rectangle 113"/>
            <p:cNvSpPr>
              <a:spLocks noChangeArrowheads="1"/>
            </p:cNvSpPr>
            <p:nvPr/>
          </p:nvSpPr>
          <p:spPr bwMode="auto">
            <a:xfrm>
              <a:off x="4686373" y="5813210"/>
              <a:ext cx="522579"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L2R routing IE</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5" name="Rectangle 114"/>
            <p:cNvSpPr>
              <a:spLocks noChangeArrowheads="1"/>
            </p:cNvSpPr>
            <p:nvPr/>
          </p:nvSpPr>
          <p:spPr bwMode="auto">
            <a:xfrm>
              <a:off x="4478734" y="5492750"/>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76" name="Picture 1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83561" y="5492750"/>
              <a:ext cx="873659" cy="204788"/>
            </a:xfrm>
            <a:prstGeom prst="rect">
              <a:avLst/>
            </a:prstGeom>
            <a:solidFill>
              <a:srgbClr val="99FFCC"/>
            </a:solidFill>
            <a:ln>
              <a:noFill/>
            </a:ln>
          </p:spPr>
        </p:pic>
        <p:sp>
          <p:nvSpPr>
            <p:cNvPr id="177" name="Rectangle 116"/>
            <p:cNvSpPr>
              <a:spLocks noChangeArrowheads="1"/>
            </p:cNvSpPr>
            <p:nvPr/>
          </p:nvSpPr>
          <p:spPr bwMode="auto">
            <a:xfrm>
              <a:off x="4478734" y="5492750"/>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8" name="Rectangle 117"/>
            <p:cNvSpPr>
              <a:spLocks noChangeArrowheads="1"/>
            </p:cNvSpPr>
            <p:nvPr/>
          </p:nvSpPr>
          <p:spPr bwMode="auto">
            <a:xfrm>
              <a:off x="4483561" y="5492750"/>
              <a:ext cx="873659" cy="204788"/>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9" name="Rectangle 118"/>
            <p:cNvSpPr>
              <a:spLocks noChangeArrowheads="1"/>
            </p:cNvSpPr>
            <p:nvPr/>
          </p:nvSpPr>
          <p:spPr bwMode="auto">
            <a:xfrm>
              <a:off x="4643769" y="5548313"/>
              <a:ext cx="561051"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600" b="1" dirty="0" smtClean="0">
                  <a:solidFill>
                    <a:srgbClr val="000000"/>
                  </a:solidFill>
                </a:rPr>
                <a:t>variable</a:t>
              </a: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 </a:t>
              </a: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 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3" name="Rectangle 318"/>
            <p:cNvSpPr>
              <a:spLocks noChangeArrowheads="1"/>
            </p:cNvSpPr>
            <p:nvPr/>
          </p:nvSpPr>
          <p:spPr bwMode="auto">
            <a:xfrm>
              <a:off x="2569117" y="5691188"/>
              <a:ext cx="527735"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80" name="Picture 3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73943" y="5697538"/>
              <a:ext cx="524517" cy="339725"/>
            </a:xfrm>
            <a:prstGeom prst="rect">
              <a:avLst/>
            </a:prstGeom>
            <a:solidFill>
              <a:schemeClr val="accent2">
                <a:lumMod val="40000"/>
                <a:lumOff val="60000"/>
              </a:schemeClr>
            </a:solidFill>
            <a:ln>
              <a:noFill/>
            </a:ln>
          </p:spPr>
        </p:pic>
        <p:sp>
          <p:nvSpPr>
            <p:cNvPr id="182" name="Rectangle 320"/>
            <p:cNvSpPr>
              <a:spLocks noChangeArrowheads="1"/>
            </p:cNvSpPr>
            <p:nvPr/>
          </p:nvSpPr>
          <p:spPr bwMode="auto">
            <a:xfrm>
              <a:off x="2569117" y="5691188"/>
              <a:ext cx="527735"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84" name="Rectangle 321"/>
            <p:cNvSpPr>
              <a:spLocks noChangeArrowheads="1"/>
            </p:cNvSpPr>
            <p:nvPr/>
          </p:nvSpPr>
          <p:spPr bwMode="auto">
            <a:xfrm>
              <a:off x="2573943" y="5697538"/>
              <a:ext cx="524517" cy="3397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86" name="Rectangle 322"/>
            <p:cNvSpPr>
              <a:spLocks noChangeArrowheads="1"/>
            </p:cNvSpPr>
            <p:nvPr/>
          </p:nvSpPr>
          <p:spPr bwMode="auto">
            <a:xfrm>
              <a:off x="2668871" y="5818188"/>
              <a:ext cx="45533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MPX IE</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8" name="Rectangle 323"/>
            <p:cNvSpPr>
              <a:spLocks noChangeArrowheads="1"/>
            </p:cNvSpPr>
            <p:nvPr/>
          </p:nvSpPr>
          <p:spPr bwMode="auto">
            <a:xfrm>
              <a:off x="5350084" y="5691188"/>
              <a:ext cx="574394" cy="341313"/>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189" name="Picture 32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56519" y="5697538"/>
              <a:ext cx="56956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0" name="Rectangle 325"/>
            <p:cNvSpPr>
              <a:spLocks noChangeArrowheads="1"/>
            </p:cNvSpPr>
            <p:nvPr/>
          </p:nvSpPr>
          <p:spPr bwMode="auto">
            <a:xfrm>
              <a:off x="5350084" y="5691188"/>
              <a:ext cx="669714" cy="341313"/>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2" name="Rectangle 326"/>
            <p:cNvSpPr>
              <a:spLocks noChangeArrowheads="1"/>
            </p:cNvSpPr>
            <p:nvPr/>
          </p:nvSpPr>
          <p:spPr bwMode="auto">
            <a:xfrm>
              <a:off x="5356519" y="5697538"/>
              <a:ext cx="663280" cy="339725"/>
            </a:xfrm>
            <a:prstGeom prst="rect">
              <a:avLst/>
            </a:prstGeom>
            <a:noFill/>
            <a:ln w="142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0" name="Rectangle 328"/>
            <p:cNvSpPr>
              <a:spLocks noChangeArrowheads="1"/>
            </p:cNvSpPr>
            <p:nvPr/>
          </p:nvSpPr>
          <p:spPr bwMode="auto">
            <a:xfrm>
              <a:off x="5468067" y="5773738"/>
              <a:ext cx="38792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Protocol A</a:t>
              </a:r>
            </a:p>
            <a:p>
              <a:pPr marL="0" marR="0" lvl="0" indent="0" algn="l" defTabSz="914400" rtl="0" eaLnBrk="1" fontAlgn="base" latinLnBrk="0" hangingPunct="1">
                <a:lnSpc>
                  <a:spcPct val="100000"/>
                </a:lnSpc>
                <a:spcBef>
                  <a:spcPct val="0"/>
                </a:spcBef>
                <a:spcAft>
                  <a:spcPct val="0"/>
                </a:spcAft>
                <a:buClrTx/>
                <a:buSzTx/>
                <a:buFontTx/>
                <a:buNone/>
                <a:tabLst/>
              </a:pPr>
              <a:r>
                <a:rPr lang="en-US" altLang="ja-JP" sz="600" b="1" dirty="0" smtClean="0">
                  <a:solidFill>
                    <a:srgbClr val="000000"/>
                  </a:solidFill>
                </a:rPr>
                <a:t>Payload</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12" name="Rectangle 340"/>
            <p:cNvSpPr>
              <a:spLocks noChangeArrowheads="1"/>
            </p:cNvSpPr>
            <p:nvPr/>
          </p:nvSpPr>
          <p:spPr bwMode="auto">
            <a:xfrm>
              <a:off x="5350083" y="5486400"/>
              <a:ext cx="576003" cy="204788"/>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213" name="Picture 34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56519" y="5492750"/>
              <a:ext cx="569568" cy="20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4" name="Rectangle 342"/>
            <p:cNvSpPr>
              <a:spLocks noChangeArrowheads="1"/>
            </p:cNvSpPr>
            <p:nvPr/>
          </p:nvSpPr>
          <p:spPr bwMode="auto">
            <a:xfrm>
              <a:off x="5350083" y="5486400"/>
              <a:ext cx="669715" cy="204788"/>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5" name="Rectangle 343"/>
            <p:cNvSpPr>
              <a:spLocks noChangeArrowheads="1"/>
            </p:cNvSpPr>
            <p:nvPr/>
          </p:nvSpPr>
          <p:spPr bwMode="auto">
            <a:xfrm>
              <a:off x="5356518" y="5492750"/>
              <a:ext cx="663281" cy="204788"/>
            </a:xfrm>
            <a:prstGeom prst="rect">
              <a:avLst/>
            </a:prstGeom>
            <a:noFill/>
            <a:ln w="142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7" name="Rectangle 345"/>
            <p:cNvSpPr>
              <a:spLocks noChangeArrowheads="1"/>
            </p:cNvSpPr>
            <p:nvPr/>
          </p:nvSpPr>
          <p:spPr bwMode="auto">
            <a:xfrm>
              <a:off x="5391867" y="5549900"/>
              <a:ext cx="53059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Various </a:t>
              </a: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18" name="Rectangle 346"/>
            <p:cNvSpPr>
              <a:spLocks noChangeArrowheads="1"/>
            </p:cNvSpPr>
            <p:nvPr/>
          </p:nvSpPr>
          <p:spPr bwMode="auto">
            <a:xfrm>
              <a:off x="2569117" y="5486400"/>
              <a:ext cx="527735"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19" name="Picture 34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73943" y="5492750"/>
              <a:ext cx="524517" cy="204788"/>
            </a:xfrm>
            <a:prstGeom prst="rect">
              <a:avLst/>
            </a:prstGeom>
            <a:solidFill>
              <a:schemeClr val="accent2">
                <a:lumMod val="40000"/>
                <a:lumOff val="60000"/>
              </a:schemeClr>
            </a:solidFill>
            <a:ln>
              <a:noFill/>
            </a:ln>
          </p:spPr>
        </p:pic>
        <p:sp>
          <p:nvSpPr>
            <p:cNvPr id="220" name="Rectangle 348"/>
            <p:cNvSpPr>
              <a:spLocks noChangeArrowheads="1"/>
            </p:cNvSpPr>
            <p:nvPr/>
          </p:nvSpPr>
          <p:spPr bwMode="auto">
            <a:xfrm>
              <a:off x="2569117" y="5486400"/>
              <a:ext cx="527735"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21" name="Rectangle 349"/>
            <p:cNvSpPr>
              <a:spLocks noChangeArrowheads="1"/>
            </p:cNvSpPr>
            <p:nvPr/>
          </p:nvSpPr>
          <p:spPr bwMode="auto">
            <a:xfrm>
              <a:off x="2573943" y="5492750"/>
              <a:ext cx="524517"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2" name="Rectangle 350"/>
            <p:cNvSpPr>
              <a:spLocks noChangeArrowheads="1"/>
            </p:cNvSpPr>
            <p:nvPr/>
          </p:nvSpPr>
          <p:spPr bwMode="auto">
            <a:xfrm>
              <a:off x="2651173" y="5549900"/>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3" name="Rectangle 351"/>
            <p:cNvSpPr>
              <a:spLocks noChangeArrowheads="1"/>
            </p:cNvSpPr>
            <p:nvPr/>
          </p:nvSpPr>
          <p:spPr bwMode="auto">
            <a:xfrm>
              <a:off x="2733229" y="5549900"/>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4" name="Rectangle 352"/>
            <p:cNvSpPr>
              <a:spLocks noChangeArrowheads="1"/>
            </p:cNvSpPr>
            <p:nvPr/>
          </p:nvSpPr>
          <p:spPr bwMode="auto">
            <a:xfrm>
              <a:off x="3096852" y="5691188"/>
              <a:ext cx="656451"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25" name="Picture 35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98461" y="5697538"/>
              <a:ext cx="654842" cy="339725"/>
            </a:xfrm>
            <a:prstGeom prst="rect">
              <a:avLst/>
            </a:prstGeom>
            <a:solidFill>
              <a:schemeClr val="accent2">
                <a:lumMod val="40000"/>
                <a:lumOff val="60000"/>
              </a:schemeClr>
            </a:solidFill>
            <a:ln>
              <a:noFill/>
            </a:ln>
          </p:spPr>
        </p:pic>
        <p:sp>
          <p:nvSpPr>
            <p:cNvPr id="226" name="Rectangle 354"/>
            <p:cNvSpPr>
              <a:spLocks noChangeArrowheads="1"/>
            </p:cNvSpPr>
            <p:nvPr/>
          </p:nvSpPr>
          <p:spPr bwMode="auto">
            <a:xfrm>
              <a:off x="3096852" y="5691188"/>
              <a:ext cx="656451"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27" name="Rectangle 355"/>
            <p:cNvSpPr>
              <a:spLocks noChangeArrowheads="1"/>
            </p:cNvSpPr>
            <p:nvPr/>
          </p:nvSpPr>
          <p:spPr bwMode="auto">
            <a:xfrm>
              <a:off x="3098461" y="5697538"/>
              <a:ext cx="654842" cy="3397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8" name="Rectangle 356"/>
            <p:cNvSpPr>
              <a:spLocks noChangeArrowheads="1"/>
            </p:cNvSpPr>
            <p:nvPr/>
          </p:nvSpPr>
          <p:spPr bwMode="auto">
            <a:xfrm>
              <a:off x="3151556" y="5776913"/>
              <a:ext cx="756206"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Transaction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9" name="Rectangle 357"/>
            <p:cNvSpPr>
              <a:spLocks noChangeArrowheads="1"/>
            </p:cNvSpPr>
            <p:nvPr/>
          </p:nvSpPr>
          <p:spPr bwMode="auto">
            <a:xfrm>
              <a:off x="3251311" y="5861050"/>
              <a:ext cx="473031"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Control</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0" name="Rectangle 358"/>
            <p:cNvSpPr>
              <a:spLocks noChangeArrowheads="1"/>
            </p:cNvSpPr>
            <p:nvPr/>
          </p:nvSpPr>
          <p:spPr bwMode="auto">
            <a:xfrm>
              <a:off x="3096852" y="5486400"/>
              <a:ext cx="65645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31" name="Picture 35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098461" y="5492750"/>
              <a:ext cx="654842" cy="204788"/>
            </a:xfrm>
            <a:prstGeom prst="rect">
              <a:avLst/>
            </a:prstGeom>
            <a:solidFill>
              <a:schemeClr val="accent2">
                <a:lumMod val="40000"/>
                <a:lumOff val="60000"/>
              </a:schemeClr>
            </a:solidFill>
            <a:ln>
              <a:noFill/>
            </a:ln>
          </p:spPr>
        </p:pic>
        <p:sp>
          <p:nvSpPr>
            <p:cNvPr id="232" name="Rectangle 360"/>
            <p:cNvSpPr>
              <a:spLocks noChangeArrowheads="1"/>
            </p:cNvSpPr>
            <p:nvPr/>
          </p:nvSpPr>
          <p:spPr bwMode="auto">
            <a:xfrm>
              <a:off x="3096852" y="5486400"/>
              <a:ext cx="65645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33" name="Rectangle 361"/>
            <p:cNvSpPr>
              <a:spLocks noChangeArrowheads="1"/>
            </p:cNvSpPr>
            <p:nvPr/>
          </p:nvSpPr>
          <p:spPr bwMode="auto">
            <a:xfrm>
              <a:off x="3098461" y="5492750"/>
              <a:ext cx="654842"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34" name="Rectangle 362"/>
            <p:cNvSpPr>
              <a:spLocks noChangeArrowheads="1"/>
            </p:cNvSpPr>
            <p:nvPr/>
          </p:nvSpPr>
          <p:spPr bwMode="auto">
            <a:xfrm>
              <a:off x="3270618" y="5549900"/>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1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5" name="Rectangle 363"/>
            <p:cNvSpPr>
              <a:spLocks noChangeArrowheads="1"/>
            </p:cNvSpPr>
            <p:nvPr/>
          </p:nvSpPr>
          <p:spPr bwMode="auto">
            <a:xfrm>
              <a:off x="3352674" y="5549900"/>
              <a:ext cx="33627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6" name="Rectangle 364"/>
            <p:cNvSpPr>
              <a:spLocks noChangeArrowheads="1"/>
            </p:cNvSpPr>
            <p:nvPr/>
          </p:nvSpPr>
          <p:spPr bwMode="auto">
            <a:xfrm>
              <a:off x="3753302" y="5691188"/>
              <a:ext cx="746552"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37" name="Picture 36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53302" y="5697538"/>
              <a:ext cx="743334" cy="339725"/>
            </a:xfrm>
            <a:prstGeom prst="rect">
              <a:avLst/>
            </a:prstGeom>
            <a:solidFill>
              <a:schemeClr val="accent2">
                <a:lumMod val="40000"/>
                <a:lumOff val="60000"/>
              </a:schemeClr>
            </a:solidFill>
            <a:ln>
              <a:noFill/>
            </a:ln>
          </p:spPr>
        </p:pic>
        <p:sp>
          <p:nvSpPr>
            <p:cNvPr id="238" name="Rectangle 366"/>
            <p:cNvSpPr>
              <a:spLocks noChangeArrowheads="1"/>
            </p:cNvSpPr>
            <p:nvPr/>
          </p:nvSpPr>
          <p:spPr bwMode="auto">
            <a:xfrm>
              <a:off x="3753302" y="5691188"/>
              <a:ext cx="746552"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39" name="Rectangle 367"/>
            <p:cNvSpPr>
              <a:spLocks noChangeArrowheads="1"/>
            </p:cNvSpPr>
            <p:nvPr/>
          </p:nvSpPr>
          <p:spPr bwMode="auto">
            <a:xfrm>
              <a:off x="3753302" y="5697538"/>
              <a:ext cx="743334" cy="3397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40" name="Rectangle 368"/>
            <p:cNvSpPr>
              <a:spLocks noChangeArrowheads="1"/>
            </p:cNvSpPr>
            <p:nvPr/>
          </p:nvSpPr>
          <p:spPr bwMode="auto">
            <a:xfrm>
              <a:off x="3925460" y="5726113"/>
              <a:ext cx="564741"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Protocol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1" name="Rectangle 369"/>
            <p:cNvSpPr>
              <a:spLocks noChangeArrowheads="1"/>
            </p:cNvSpPr>
            <p:nvPr/>
          </p:nvSpPr>
          <p:spPr bwMode="auto">
            <a:xfrm>
              <a:off x="3917415" y="5818188"/>
              <a:ext cx="555087"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Identifier</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2" name="Rectangle 370"/>
            <p:cNvSpPr>
              <a:spLocks noChangeArrowheads="1"/>
            </p:cNvSpPr>
            <p:nvPr/>
          </p:nvSpPr>
          <p:spPr bwMode="auto">
            <a:xfrm>
              <a:off x="3917415" y="5910263"/>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3" name="Rectangle 371"/>
            <p:cNvSpPr>
              <a:spLocks noChangeArrowheads="1"/>
            </p:cNvSpPr>
            <p:nvPr/>
          </p:nvSpPr>
          <p:spPr bwMode="auto">
            <a:xfrm>
              <a:off x="4007516" y="5910263"/>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4" name="Rectangle 372"/>
            <p:cNvSpPr>
              <a:spLocks noChangeArrowheads="1"/>
            </p:cNvSpPr>
            <p:nvPr/>
          </p:nvSpPr>
          <p:spPr bwMode="auto">
            <a:xfrm>
              <a:off x="4062220" y="5910263"/>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x</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5" name="Rectangle 373"/>
            <p:cNvSpPr>
              <a:spLocks noChangeArrowheads="1"/>
            </p:cNvSpPr>
            <p:nvPr/>
          </p:nvSpPr>
          <p:spPr bwMode="auto">
            <a:xfrm>
              <a:off x="4116925" y="5910263"/>
              <a:ext cx="205184" cy="92333"/>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FF0000"/>
                  </a:solidFill>
                  <a:effectLst/>
                  <a:latin typeface="Arial" pitchFamily="34" charset="0"/>
                  <a:ea typeface="ＭＳ Ｐゴシック" pitchFamily="50" charset="-128"/>
                  <a:cs typeface="ＭＳ Ｐゴシック" pitchFamily="50" charset="-128"/>
                </a:rPr>
                <a:t>XXXX</a:t>
              </a:r>
              <a:endParaRPr kumimoji="1" lang="ja-JP" altLang="ja-JP" sz="1800" b="0" i="0" u="none" strike="noStrike" cap="none" normalizeH="0" baseline="0" dirty="0" smtClean="0">
                <a:ln>
                  <a:noFill/>
                </a:ln>
                <a:solidFill>
                  <a:srgbClr val="FF0000"/>
                </a:solidFill>
                <a:effectLst/>
                <a:latin typeface="Arial" pitchFamily="34" charset="0"/>
                <a:ea typeface="ＭＳ Ｐゴシック" pitchFamily="50" charset="-128"/>
                <a:cs typeface="ＭＳ Ｐゴシック" pitchFamily="50" charset="-128"/>
              </a:endParaRPr>
            </a:p>
          </p:txBody>
        </p:sp>
        <p:sp>
          <p:nvSpPr>
            <p:cNvPr id="246" name="Rectangle 374"/>
            <p:cNvSpPr>
              <a:spLocks noChangeArrowheads="1"/>
            </p:cNvSpPr>
            <p:nvPr/>
          </p:nvSpPr>
          <p:spPr bwMode="auto">
            <a:xfrm>
              <a:off x="3753302" y="5486400"/>
              <a:ext cx="746552"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47" name="Picture 37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753302" y="5492750"/>
              <a:ext cx="743334" cy="204788"/>
            </a:xfrm>
            <a:prstGeom prst="rect">
              <a:avLst/>
            </a:prstGeom>
            <a:solidFill>
              <a:schemeClr val="accent2">
                <a:lumMod val="40000"/>
                <a:lumOff val="60000"/>
              </a:schemeClr>
            </a:solidFill>
            <a:ln>
              <a:noFill/>
            </a:ln>
          </p:spPr>
        </p:pic>
        <p:sp>
          <p:nvSpPr>
            <p:cNvPr id="248" name="Rectangle 376"/>
            <p:cNvSpPr>
              <a:spLocks noChangeArrowheads="1"/>
            </p:cNvSpPr>
            <p:nvPr/>
          </p:nvSpPr>
          <p:spPr bwMode="auto">
            <a:xfrm>
              <a:off x="3753302" y="5486400"/>
              <a:ext cx="746552"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49" name="Rectangle 377"/>
            <p:cNvSpPr>
              <a:spLocks noChangeArrowheads="1"/>
            </p:cNvSpPr>
            <p:nvPr/>
          </p:nvSpPr>
          <p:spPr bwMode="auto">
            <a:xfrm>
              <a:off x="3753302" y="5492750"/>
              <a:ext cx="743334"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50" name="Rectangle 378"/>
            <p:cNvSpPr>
              <a:spLocks noChangeArrowheads="1"/>
            </p:cNvSpPr>
            <p:nvPr/>
          </p:nvSpPr>
          <p:spPr bwMode="auto">
            <a:xfrm>
              <a:off x="3944767" y="5549900"/>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51" name="Rectangle 379"/>
            <p:cNvSpPr>
              <a:spLocks noChangeArrowheads="1"/>
            </p:cNvSpPr>
            <p:nvPr/>
          </p:nvSpPr>
          <p:spPr bwMode="auto">
            <a:xfrm>
              <a:off x="4026824" y="5549900"/>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grpSp>
      <p:sp>
        <p:nvSpPr>
          <p:cNvPr id="3" name="テキスト ボックス 2"/>
          <p:cNvSpPr txBox="1"/>
          <p:nvPr/>
        </p:nvSpPr>
        <p:spPr>
          <a:xfrm>
            <a:off x="3648829" y="6113668"/>
            <a:ext cx="2581156" cy="276999"/>
          </a:xfrm>
          <a:prstGeom prst="rect">
            <a:avLst/>
          </a:prstGeom>
          <a:noFill/>
        </p:spPr>
        <p:txBody>
          <a:bodyPr wrap="none" rtlCol="0">
            <a:spAutoFit/>
          </a:bodyPr>
          <a:lstStyle/>
          <a:p>
            <a:r>
              <a:rPr kumimoji="1" lang="en-US" altLang="ja-JP" dirty="0" smtClean="0"/>
              <a:t>0xXXXX </a:t>
            </a:r>
            <a:r>
              <a:rPr kumimoji="1" lang="en-US" altLang="ja-JP" dirty="0" smtClean="0"/>
              <a:t>is </a:t>
            </a:r>
            <a:r>
              <a:rPr kumimoji="1" lang="en-US" altLang="ja-JP" dirty="0" smtClean="0"/>
              <a:t>for </a:t>
            </a:r>
            <a:r>
              <a:rPr kumimoji="1" lang="en-US" altLang="ja-JP" dirty="0" smtClean="0"/>
              <a:t>Protocol </a:t>
            </a:r>
            <a:r>
              <a:rPr kumimoji="1" lang="en-US" altLang="ja-JP" dirty="0" smtClean="0"/>
              <a:t>X. </a:t>
            </a:r>
            <a:r>
              <a:rPr kumimoji="1" lang="en-US" altLang="ja-JP" dirty="0" smtClean="0"/>
              <a:t>(e.g. </a:t>
            </a:r>
            <a:r>
              <a:rPr kumimoji="1" lang="en-US" altLang="ja-JP" dirty="0" smtClean="0"/>
              <a:t>IPv4)</a:t>
            </a:r>
            <a:endParaRPr kumimoji="1" lang="ja-JP" altLang="en-US" dirty="0"/>
          </a:p>
        </p:txBody>
      </p:sp>
      <p:cxnSp>
        <p:nvCxnSpPr>
          <p:cNvPr id="15" name="直線矢印コネクタ 14"/>
          <p:cNvCxnSpPr/>
          <p:nvPr/>
        </p:nvCxnSpPr>
        <p:spPr bwMode="auto">
          <a:xfrm flipH="1" flipV="1">
            <a:off x="3545030" y="5974577"/>
            <a:ext cx="130186" cy="2492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2434110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タイトル 201"/>
          <p:cNvSpPr>
            <a:spLocks noGrp="1"/>
          </p:cNvSpPr>
          <p:nvPr>
            <p:ph type="title"/>
          </p:nvPr>
        </p:nvSpPr>
        <p:spPr/>
        <p:txBody>
          <a:bodyPr/>
          <a:lstStyle/>
          <a:p>
            <a:r>
              <a:rPr kumimoji="1" lang="en-US" altLang="ja-JP" dirty="0" smtClean="0"/>
              <a:t>Dispatching a frame for L2R – 6LoWPAN mesh under</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dirty="0" smtClean="0"/>
              <a:t>&lt;March 2019&gt;</a:t>
            </a:r>
            <a:endParaRPr lang="en-US" dirty="0"/>
          </a:p>
        </p:txBody>
      </p:sp>
      <p:sp>
        <p:nvSpPr>
          <p:cNvPr id="5" name="フッター プレースホルダー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スライド番号プレースホルダー 5"/>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
        <p:nvSpPr>
          <p:cNvPr id="7" name="正方形/長方形 6"/>
          <p:cNvSpPr/>
          <p:nvPr/>
        </p:nvSpPr>
        <p:spPr bwMode="auto">
          <a:xfrm>
            <a:off x="1219200"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8" name="円/楕円 7"/>
          <p:cNvSpPr/>
          <p:nvPr/>
        </p:nvSpPr>
        <p:spPr bwMode="auto">
          <a:xfrm>
            <a:off x="1905000" y="224136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S</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9" name="円/楕円 8"/>
          <p:cNvSpPr/>
          <p:nvPr/>
        </p:nvSpPr>
        <p:spPr bwMode="auto">
          <a:xfrm>
            <a:off x="2745783" y="2680074"/>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09" charset="0"/>
            </a:endParaRPr>
          </a:p>
        </p:txBody>
      </p:sp>
      <p:sp>
        <p:nvSpPr>
          <p:cNvPr id="10" name="円/楕円 9"/>
          <p:cNvSpPr/>
          <p:nvPr/>
        </p:nvSpPr>
        <p:spPr bwMode="auto">
          <a:xfrm>
            <a:off x="2743200" y="189136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1" name="円/楕円 10"/>
          <p:cNvSpPr/>
          <p:nvPr/>
        </p:nvSpPr>
        <p:spPr bwMode="auto">
          <a:xfrm>
            <a:off x="3581400" y="224136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B</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2" name="円/楕円 11"/>
          <p:cNvSpPr/>
          <p:nvPr/>
        </p:nvSpPr>
        <p:spPr bwMode="auto">
          <a:xfrm>
            <a:off x="4572000" y="2196160"/>
            <a:ext cx="304800" cy="30536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D</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4" name="直線コネクタ 13"/>
          <p:cNvCxnSpPr>
            <a:stCxn id="8" idx="7"/>
            <a:endCxn id="10" idx="2"/>
          </p:cNvCxnSpPr>
          <p:nvPr/>
        </p:nvCxnSpPr>
        <p:spPr bwMode="auto">
          <a:xfrm flipV="1">
            <a:off x="2165163" y="204376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線コネクタ 15"/>
          <p:cNvCxnSpPr>
            <a:endCxn id="9" idx="6"/>
          </p:cNvCxnSpPr>
          <p:nvPr/>
        </p:nvCxnSpPr>
        <p:spPr bwMode="auto">
          <a:xfrm flipH="1">
            <a:off x="3050583" y="2514600"/>
            <a:ext cx="575454" cy="3178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直線コネクタ 19"/>
          <p:cNvCxnSpPr>
            <a:stCxn id="10" idx="6"/>
            <a:endCxn id="11" idx="1"/>
          </p:cNvCxnSpPr>
          <p:nvPr/>
        </p:nvCxnSpPr>
        <p:spPr bwMode="auto">
          <a:xfrm>
            <a:off x="3048000" y="204376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a:stCxn id="12" idx="2"/>
            <a:endCxn id="11" idx="6"/>
          </p:cNvCxnSpPr>
          <p:nvPr/>
        </p:nvCxnSpPr>
        <p:spPr bwMode="auto">
          <a:xfrm flipH="1">
            <a:off x="3886200" y="2348843"/>
            <a:ext cx="685800" cy="4492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正方形/長方形 32"/>
          <p:cNvSpPr/>
          <p:nvPr/>
        </p:nvSpPr>
        <p:spPr bwMode="auto">
          <a:xfrm>
            <a:off x="1219200"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4" name="正方形/長方形 33"/>
          <p:cNvSpPr/>
          <p:nvPr/>
        </p:nvSpPr>
        <p:spPr bwMode="auto">
          <a:xfrm>
            <a:off x="1220493"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5" name="正方形/長方形 34"/>
          <p:cNvSpPr/>
          <p:nvPr/>
        </p:nvSpPr>
        <p:spPr bwMode="auto">
          <a:xfrm>
            <a:off x="1219200"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6" name="正方形/長方形 35"/>
          <p:cNvSpPr/>
          <p:nvPr/>
        </p:nvSpPr>
        <p:spPr bwMode="auto">
          <a:xfrm>
            <a:off x="1219201"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8" name="正方形/長方形 37"/>
          <p:cNvSpPr/>
          <p:nvPr/>
        </p:nvSpPr>
        <p:spPr bwMode="auto">
          <a:xfrm>
            <a:off x="1981846"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9" name="正方形/長方形 38"/>
          <p:cNvSpPr/>
          <p:nvPr/>
        </p:nvSpPr>
        <p:spPr bwMode="auto">
          <a:xfrm>
            <a:off x="20574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0" name="正方形/長方形 39"/>
          <p:cNvSpPr/>
          <p:nvPr/>
        </p:nvSpPr>
        <p:spPr bwMode="auto">
          <a:xfrm>
            <a:off x="21336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1" name="正方形/長方形 40"/>
          <p:cNvSpPr/>
          <p:nvPr/>
        </p:nvSpPr>
        <p:spPr bwMode="auto">
          <a:xfrm>
            <a:off x="19050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2" name="正方形/長方形 41"/>
          <p:cNvSpPr/>
          <p:nvPr/>
        </p:nvSpPr>
        <p:spPr bwMode="auto">
          <a:xfrm>
            <a:off x="18288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3" name="正方形/長方形 42"/>
          <p:cNvSpPr/>
          <p:nvPr/>
        </p:nvSpPr>
        <p:spPr bwMode="auto">
          <a:xfrm>
            <a:off x="17526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4" name="正方形/長方形 43"/>
          <p:cNvSpPr/>
          <p:nvPr/>
        </p:nvSpPr>
        <p:spPr bwMode="auto">
          <a:xfrm>
            <a:off x="2371241"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5" name="正方形/長方形 44"/>
          <p:cNvSpPr/>
          <p:nvPr/>
        </p:nvSpPr>
        <p:spPr bwMode="auto">
          <a:xfrm>
            <a:off x="2371241"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6" name="正方形/長方形 45"/>
          <p:cNvSpPr/>
          <p:nvPr/>
        </p:nvSpPr>
        <p:spPr bwMode="auto">
          <a:xfrm>
            <a:off x="2372534"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7" name="正方形/長方形 46"/>
          <p:cNvSpPr/>
          <p:nvPr/>
        </p:nvSpPr>
        <p:spPr bwMode="auto">
          <a:xfrm>
            <a:off x="2371241"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8" name="正方形/長方形 47"/>
          <p:cNvSpPr/>
          <p:nvPr/>
        </p:nvSpPr>
        <p:spPr bwMode="auto">
          <a:xfrm>
            <a:off x="2371242"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9" name="正方形/長方形 48"/>
          <p:cNvSpPr/>
          <p:nvPr/>
        </p:nvSpPr>
        <p:spPr bwMode="auto">
          <a:xfrm>
            <a:off x="3133887"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0" name="正方形/長方形 49"/>
          <p:cNvSpPr/>
          <p:nvPr/>
        </p:nvSpPr>
        <p:spPr bwMode="auto">
          <a:xfrm>
            <a:off x="32094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1" name="正方形/長方形 50"/>
          <p:cNvSpPr/>
          <p:nvPr/>
        </p:nvSpPr>
        <p:spPr bwMode="auto">
          <a:xfrm>
            <a:off x="32856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2" name="正方形/長方形 51"/>
          <p:cNvSpPr/>
          <p:nvPr/>
        </p:nvSpPr>
        <p:spPr bwMode="auto">
          <a:xfrm>
            <a:off x="30570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3" name="正方形/長方形 52"/>
          <p:cNvSpPr/>
          <p:nvPr/>
        </p:nvSpPr>
        <p:spPr bwMode="auto">
          <a:xfrm>
            <a:off x="29808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4" name="正方形/長方形 53"/>
          <p:cNvSpPr/>
          <p:nvPr/>
        </p:nvSpPr>
        <p:spPr bwMode="auto">
          <a:xfrm>
            <a:off x="29046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5" name="正方形/長方形 54"/>
          <p:cNvSpPr/>
          <p:nvPr/>
        </p:nvSpPr>
        <p:spPr bwMode="auto">
          <a:xfrm>
            <a:off x="3581400"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6" name="正方形/長方形 55"/>
          <p:cNvSpPr/>
          <p:nvPr/>
        </p:nvSpPr>
        <p:spPr bwMode="auto">
          <a:xfrm>
            <a:off x="3581400"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7" name="正方形/長方形 56"/>
          <p:cNvSpPr/>
          <p:nvPr/>
        </p:nvSpPr>
        <p:spPr bwMode="auto">
          <a:xfrm>
            <a:off x="3582693"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8" name="正方形/長方形 57"/>
          <p:cNvSpPr/>
          <p:nvPr/>
        </p:nvSpPr>
        <p:spPr bwMode="auto">
          <a:xfrm>
            <a:off x="3581400"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9" name="正方形/長方形 58"/>
          <p:cNvSpPr/>
          <p:nvPr/>
        </p:nvSpPr>
        <p:spPr bwMode="auto">
          <a:xfrm>
            <a:off x="3581401"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0" name="正方形/長方形 59"/>
          <p:cNvSpPr/>
          <p:nvPr/>
        </p:nvSpPr>
        <p:spPr bwMode="auto">
          <a:xfrm>
            <a:off x="4344046"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1" name="正方形/長方形 60"/>
          <p:cNvSpPr/>
          <p:nvPr/>
        </p:nvSpPr>
        <p:spPr bwMode="auto">
          <a:xfrm>
            <a:off x="44196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2" name="正方形/長方形 61"/>
          <p:cNvSpPr/>
          <p:nvPr/>
        </p:nvSpPr>
        <p:spPr bwMode="auto">
          <a:xfrm>
            <a:off x="44958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3" name="正方形/長方形 62"/>
          <p:cNvSpPr/>
          <p:nvPr/>
        </p:nvSpPr>
        <p:spPr bwMode="auto">
          <a:xfrm>
            <a:off x="42672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4" name="正方形/長方形 63"/>
          <p:cNvSpPr/>
          <p:nvPr/>
        </p:nvSpPr>
        <p:spPr bwMode="auto">
          <a:xfrm>
            <a:off x="41910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5" name="正方形/長方形 64"/>
          <p:cNvSpPr/>
          <p:nvPr/>
        </p:nvSpPr>
        <p:spPr bwMode="auto">
          <a:xfrm>
            <a:off x="41148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6" name="正方形/長方形 65"/>
          <p:cNvSpPr/>
          <p:nvPr/>
        </p:nvSpPr>
        <p:spPr bwMode="auto">
          <a:xfrm>
            <a:off x="4733441"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7" name="正方形/長方形 66"/>
          <p:cNvSpPr/>
          <p:nvPr/>
        </p:nvSpPr>
        <p:spPr bwMode="auto">
          <a:xfrm>
            <a:off x="4733441"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8" name="正方形/長方形 67"/>
          <p:cNvSpPr/>
          <p:nvPr/>
        </p:nvSpPr>
        <p:spPr bwMode="auto">
          <a:xfrm>
            <a:off x="4734734"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9" name="正方形/長方形 68"/>
          <p:cNvSpPr/>
          <p:nvPr/>
        </p:nvSpPr>
        <p:spPr bwMode="auto">
          <a:xfrm>
            <a:off x="4733441"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0" name="正方形/長方形 69"/>
          <p:cNvSpPr/>
          <p:nvPr/>
        </p:nvSpPr>
        <p:spPr bwMode="auto">
          <a:xfrm>
            <a:off x="4733442"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1" name="正方形/長方形 70"/>
          <p:cNvSpPr/>
          <p:nvPr/>
        </p:nvSpPr>
        <p:spPr bwMode="auto">
          <a:xfrm>
            <a:off x="5496087"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2" name="正方形/長方形 71"/>
          <p:cNvSpPr/>
          <p:nvPr/>
        </p:nvSpPr>
        <p:spPr bwMode="auto">
          <a:xfrm>
            <a:off x="55716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3" name="正方形/長方形 72"/>
          <p:cNvSpPr/>
          <p:nvPr/>
        </p:nvSpPr>
        <p:spPr bwMode="auto">
          <a:xfrm>
            <a:off x="56478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4" name="正方形/長方形 73"/>
          <p:cNvSpPr/>
          <p:nvPr/>
        </p:nvSpPr>
        <p:spPr bwMode="auto">
          <a:xfrm>
            <a:off x="54192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5" name="正方形/長方形 74"/>
          <p:cNvSpPr/>
          <p:nvPr/>
        </p:nvSpPr>
        <p:spPr bwMode="auto">
          <a:xfrm>
            <a:off x="53430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6" name="正方形/長方形 75"/>
          <p:cNvSpPr/>
          <p:nvPr/>
        </p:nvSpPr>
        <p:spPr bwMode="auto">
          <a:xfrm>
            <a:off x="52668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cxnSp>
        <p:nvCxnSpPr>
          <p:cNvPr id="85" name="直線コネクタ 84"/>
          <p:cNvCxnSpPr/>
          <p:nvPr/>
        </p:nvCxnSpPr>
        <p:spPr bwMode="auto">
          <a:xfrm flipH="1">
            <a:off x="1465236" y="2949844"/>
            <a:ext cx="22860" cy="2362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8" name="直線コネクタ 87"/>
          <p:cNvCxnSpPr/>
          <p:nvPr/>
        </p:nvCxnSpPr>
        <p:spPr bwMode="auto">
          <a:xfrm>
            <a:off x="1476666" y="5312044"/>
            <a:ext cx="106081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0" name="直線コネクタ 89"/>
          <p:cNvCxnSpPr/>
          <p:nvPr/>
        </p:nvCxnSpPr>
        <p:spPr bwMode="auto">
          <a:xfrm flipV="1">
            <a:off x="2537485"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2" name="直線コネクタ 91"/>
          <p:cNvCxnSpPr/>
          <p:nvPr/>
        </p:nvCxnSpPr>
        <p:spPr bwMode="auto">
          <a:xfrm>
            <a:off x="2530381" y="4245244"/>
            <a:ext cx="24474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4" name="直線コネクタ 93"/>
          <p:cNvCxnSpPr/>
          <p:nvPr/>
        </p:nvCxnSpPr>
        <p:spPr bwMode="auto">
          <a:xfrm>
            <a:off x="2775124"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直線コネクタ 95"/>
          <p:cNvCxnSpPr/>
          <p:nvPr/>
        </p:nvCxnSpPr>
        <p:spPr bwMode="auto">
          <a:xfrm>
            <a:off x="2775124" y="5312044"/>
            <a:ext cx="92711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8" name="直線コネクタ 97"/>
          <p:cNvCxnSpPr/>
          <p:nvPr/>
        </p:nvCxnSpPr>
        <p:spPr bwMode="auto">
          <a:xfrm flipV="1">
            <a:off x="3702237"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0" name="直線コネクタ 99"/>
          <p:cNvCxnSpPr/>
          <p:nvPr/>
        </p:nvCxnSpPr>
        <p:spPr bwMode="auto">
          <a:xfrm>
            <a:off x="3702237" y="4245244"/>
            <a:ext cx="26016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2" name="直線コネクタ 101"/>
          <p:cNvCxnSpPr/>
          <p:nvPr/>
        </p:nvCxnSpPr>
        <p:spPr bwMode="auto">
          <a:xfrm>
            <a:off x="3962400"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8" name="直線コネクタ 107"/>
          <p:cNvCxnSpPr/>
          <p:nvPr/>
        </p:nvCxnSpPr>
        <p:spPr bwMode="auto">
          <a:xfrm>
            <a:off x="3962400" y="5312044"/>
            <a:ext cx="990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0" name="直線矢印コネクタ 109"/>
          <p:cNvCxnSpPr/>
          <p:nvPr/>
        </p:nvCxnSpPr>
        <p:spPr bwMode="auto">
          <a:xfrm flipV="1">
            <a:off x="4953000" y="3102244"/>
            <a:ext cx="0" cy="2209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11" name="Rectangle 106"/>
          <p:cNvSpPr>
            <a:spLocks noChangeArrowheads="1"/>
          </p:cNvSpPr>
          <p:nvPr/>
        </p:nvSpPr>
        <p:spPr bwMode="auto">
          <a:xfrm>
            <a:off x="3422637" y="5844401"/>
            <a:ext cx="873659" cy="33972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12" name="Picture 1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7464" y="5850751"/>
            <a:ext cx="873659" cy="341313"/>
          </a:xfrm>
          <a:prstGeom prst="rect">
            <a:avLst/>
          </a:prstGeom>
          <a:solidFill>
            <a:schemeClr val="accent2">
              <a:lumMod val="40000"/>
              <a:lumOff val="60000"/>
            </a:schemeClr>
          </a:solidFill>
          <a:ln>
            <a:noFill/>
          </a:ln>
        </p:spPr>
      </p:pic>
      <p:sp>
        <p:nvSpPr>
          <p:cNvPr id="113" name="Rectangle 108"/>
          <p:cNvSpPr>
            <a:spLocks noChangeArrowheads="1"/>
          </p:cNvSpPr>
          <p:nvPr/>
        </p:nvSpPr>
        <p:spPr bwMode="auto">
          <a:xfrm>
            <a:off x="3422637" y="5844401"/>
            <a:ext cx="873659" cy="33972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14" name="Rectangle 109"/>
          <p:cNvSpPr>
            <a:spLocks noChangeArrowheads="1"/>
          </p:cNvSpPr>
          <p:nvPr/>
        </p:nvSpPr>
        <p:spPr bwMode="auto">
          <a:xfrm>
            <a:off x="3427464" y="5850751"/>
            <a:ext cx="873659" cy="341313"/>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15" name="Rectangle 110"/>
          <p:cNvSpPr>
            <a:spLocks noChangeArrowheads="1"/>
          </p:cNvSpPr>
          <p:nvPr/>
        </p:nvSpPr>
        <p:spPr bwMode="auto">
          <a:xfrm>
            <a:off x="3641454" y="5971401"/>
            <a:ext cx="123432" cy="92333"/>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ULI</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6" name="Rectangle 111"/>
          <p:cNvSpPr>
            <a:spLocks noChangeArrowheads="1"/>
          </p:cNvSpPr>
          <p:nvPr/>
        </p:nvSpPr>
        <p:spPr bwMode="auto">
          <a:xfrm>
            <a:off x="3795913" y="5971401"/>
            <a:ext cx="9171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7" name="Rectangle 112"/>
          <p:cNvSpPr>
            <a:spLocks noChangeArrowheads="1"/>
          </p:cNvSpPr>
          <p:nvPr/>
        </p:nvSpPr>
        <p:spPr bwMode="auto">
          <a:xfrm>
            <a:off x="3831310" y="5971401"/>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6</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8" name="Rectangle 113"/>
          <p:cNvSpPr>
            <a:spLocks noChangeArrowheads="1"/>
          </p:cNvSpPr>
          <p:nvPr/>
        </p:nvSpPr>
        <p:spPr bwMode="auto">
          <a:xfrm>
            <a:off x="3886014" y="5971401"/>
            <a:ext cx="300873"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lo IE</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9" name="Rectangle 114"/>
          <p:cNvSpPr>
            <a:spLocks noChangeArrowheads="1"/>
          </p:cNvSpPr>
          <p:nvPr/>
        </p:nvSpPr>
        <p:spPr bwMode="auto">
          <a:xfrm>
            <a:off x="3422637" y="5645963"/>
            <a:ext cx="873659"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20" name="Picture 1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7464" y="5645963"/>
            <a:ext cx="873659" cy="204788"/>
          </a:xfrm>
          <a:prstGeom prst="rect">
            <a:avLst/>
          </a:prstGeom>
          <a:solidFill>
            <a:schemeClr val="accent2">
              <a:lumMod val="40000"/>
              <a:lumOff val="60000"/>
            </a:schemeClr>
          </a:solidFill>
          <a:ln>
            <a:noFill/>
          </a:ln>
        </p:spPr>
      </p:pic>
      <p:sp>
        <p:nvSpPr>
          <p:cNvPr id="121" name="Rectangle 116"/>
          <p:cNvSpPr>
            <a:spLocks noChangeArrowheads="1"/>
          </p:cNvSpPr>
          <p:nvPr/>
        </p:nvSpPr>
        <p:spPr bwMode="auto">
          <a:xfrm>
            <a:off x="3422637" y="5645963"/>
            <a:ext cx="873659"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22" name="Rectangle 117"/>
          <p:cNvSpPr>
            <a:spLocks noChangeArrowheads="1"/>
          </p:cNvSpPr>
          <p:nvPr/>
        </p:nvSpPr>
        <p:spPr bwMode="auto">
          <a:xfrm>
            <a:off x="3427464" y="5645963"/>
            <a:ext cx="873659"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3" name="Rectangle 118"/>
          <p:cNvSpPr>
            <a:spLocks noChangeArrowheads="1"/>
          </p:cNvSpPr>
          <p:nvPr/>
        </p:nvSpPr>
        <p:spPr bwMode="auto">
          <a:xfrm>
            <a:off x="3676850" y="5701526"/>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4" name="Rectangle 119"/>
          <p:cNvSpPr>
            <a:spLocks noChangeArrowheads="1"/>
          </p:cNvSpPr>
          <p:nvPr/>
        </p:nvSpPr>
        <p:spPr bwMode="auto">
          <a:xfrm>
            <a:off x="3758907" y="5701526"/>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5" name="Rectangle 120"/>
          <p:cNvSpPr>
            <a:spLocks noChangeArrowheads="1"/>
          </p:cNvSpPr>
          <p:nvPr/>
        </p:nvSpPr>
        <p:spPr bwMode="auto">
          <a:xfrm>
            <a:off x="4296296" y="5844401"/>
            <a:ext cx="1403003"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26" name="Picture 1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01122" y="5850751"/>
            <a:ext cx="1399785" cy="136525"/>
          </a:xfrm>
          <a:prstGeom prst="rect">
            <a:avLst/>
          </a:prstGeom>
          <a:solidFill>
            <a:schemeClr val="accent2">
              <a:lumMod val="40000"/>
              <a:lumOff val="60000"/>
            </a:schemeClr>
          </a:solidFill>
          <a:ln>
            <a:noFill/>
          </a:ln>
        </p:spPr>
      </p:pic>
      <p:sp>
        <p:nvSpPr>
          <p:cNvPr id="127" name="Rectangle 122"/>
          <p:cNvSpPr>
            <a:spLocks noChangeArrowheads="1"/>
          </p:cNvSpPr>
          <p:nvPr/>
        </p:nvSpPr>
        <p:spPr bwMode="auto">
          <a:xfrm>
            <a:off x="4296296" y="5844401"/>
            <a:ext cx="1403003"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28" name="Rectangle 123"/>
          <p:cNvSpPr>
            <a:spLocks noChangeArrowheads="1"/>
          </p:cNvSpPr>
          <p:nvPr/>
        </p:nvSpPr>
        <p:spPr bwMode="auto">
          <a:xfrm>
            <a:off x="4301122" y="5850751"/>
            <a:ext cx="1399785" cy="1365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9" name="Rectangle 124"/>
          <p:cNvSpPr>
            <a:spLocks noChangeArrowheads="1"/>
          </p:cNvSpPr>
          <p:nvPr/>
        </p:nvSpPr>
        <p:spPr bwMode="auto">
          <a:xfrm>
            <a:off x="4888388" y="5871388"/>
            <a:ext cx="33627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IPHC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0" name="Rectangle 125"/>
          <p:cNvSpPr>
            <a:spLocks noChangeArrowheads="1"/>
          </p:cNvSpPr>
          <p:nvPr/>
        </p:nvSpPr>
        <p:spPr bwMode="auto">
          <a:xfrm>
            <a:off x="4296296" y="5645963"/>
            <a:ext cx="1403003"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31" name="Picture 1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01122" y="5645963"/>
            <a:ext cx="1399785" cy="204788"/>
          </a:xfrm>
          <a:prstGeom prst="rect">
            <a:avLst/>
          </a:prstGeom>
          <a:solidFill>
            <a:schemeClr val="accent2">
              <a:lumMod val="40000"/>
              <a:lumOff val="60000"/>
            </a:schemeClr>
          </a:solidFill>
          <a:ln>
            <a:noFill/>
          </a:ln>
        </p:spPr>
      </p:pic>
      <p:sp>
        <p:nvSpPr>
          <p:cNvPr id="132" name="Rectangle 127"/>
          <p:cNvSpPr>
            <a:spLocks noChangeArrowheads="1"/>
          </p:cNvSpPr>
          <p:nvPr/>
        </p:nvSpPr>
        <p:spPr bwMode="auto">
          <a:xfrm>
            <a:off x="4296296" y="5645963"/>
            <a:ext cx="1403003"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33" name="Rectangle 128"/>
          <p:cNvSpPr>
            <a:spLocks noChangeArrowheads="1"/>
          </p:cNvSpPr>
          <p:nvPr/>
        </p:nvSpPr>
        <p:spPr bwMode="auto">
          <a:xfrm>
            <a:off x="4301122" y="5645963"/>
            <a:ext cx="1399785"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4" name="Rectangle 129"/>
          <p:cNvSpPr>
            <a:spLocks noChangeArrowheads="1"/>
          </p:cNvSpPr>
          <p:nvPr/>
        </p:nvSpPr>
        <p:spPr bwMode="auto">
          <a:xfrm>
            <a:off x="4815986" y="5701526"/>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5" name="Rectangle 130"/>
          <p:cNvSpPr>
            <a:spLocks noChangeArrowheads="1"/>
          </p:cNvSpPr>
          <p:nvPr/>
        </p:nvSpPr>
        <p:spPr bwMode="auto">
          <a:xfrm>
            <a:off x="4898042" y="5701526"/>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6" name="Rectangle 137"/>
          <p:cNvSpPr>
            <a:spLocks noChangeArrowheads="1"/>
          </p:cNvSpPr>
          <p:nvPr/>
        </p:nvSpPr>
        <p:spPr bwMode="auto">
          <a:xfrm>
            <a:off x="990600" y="5879326"/>
            <a:ext cx="119062"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6</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7" name="Rectangle 138"/>
          <p:cNvSpPr>
            <a:spLocks noChangeArrowheads="1"/>
          </p:cNvSpPr>
          <p:nvPr/>
        </p:nvSpPr>
        <p:spPr bwMode="auto">
          <a:xfrm>
            <a:off x="1045305" y="5879326"/>
            <a:ext cx="555087"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LoWPAN</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8" name="Rectangle 139"/>
          <p:cNvSpPr>
            <a:spLocks noChangeArrowheads="1"/>
          </p:cNvSpPr>
          <p:nvPr/>
        </p:nvSpPr>
        <p:spPr bwMode="auto">
          <a:xfrm>
            <a:off x="5699298" y="5844401"/>
            <a:ext cx="701501"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39" name="Picture 14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00907" y="5850751"/>
            <a:ext cx="699892" cy="136525"/>
          </a:xfrm>
          <a:prstGeom prst="rect">
            <a:avLst/>
          </a:prstGeom>
          <a:solidFill>
            <a:schemeClr val="accent2">
              <a:lumMod val="40000"/>
              <a:lumOff val="60000"/>
            </a:schemeClr>
          </a:solidFill>
          <a:ln>
            <a:noFill/>
          </a:ln>
        </p:spPr>
      </p:pic>
      <p:sp>
        <p:nvSpPr>
          <p:cNvPr id="140" name="Rectangle 141"/>
          <p:cNvSpPr>
            <a:spLocks noChangeArrowheads="1"/>
          </p:cNvSpPr>
          <p:nvPr/>
        </p:nvSpPr>
        <p:spPr bwMode="auto">
          <a:xfrm>
            <a:off x="5699298" y="5844401"/>
            <a:ext cx="701501"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41" name="Rectangle 142"/>
          <p:cNvSpPr>
            <a:spLocks noChangeArrowheads="1"/>
          </p:cNvSpPr>
          <p:nvPr/>
        </p:nvSpPr>
        <p:spPr bwMode="auto">
          <a:xfrm>
            <a:off x="5700907" y="5850751"/>
            <a:ext cx="699892" cy="1365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2" name="Rectangle 143"/>
          <p:cNvSpPr>
            <a:spLocks noChangeArrowheads="1"/>
          </p:cNvSpPr>
          <p:nvPr/>
        </p:nvSpPr>
        <p:spPr bwMode="auto">
          <a:xfrm>
            <a:off x="5945467" y="5871388"/>
            <a:ext cx="30891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NHC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3" name="Rectangle 144"/>
          <p:cNvSpPr>
            <a:spLocks noChangeArrowheads="1"/>
          </p:cNvSpPr>
          <p:nvPr/>
        </p:nvSpPr>
        <p:spPr bwMode="auto">
          <a:xfrm>
            <a:off x="5699298" y="5645963"/>
            <a:ext cx="70150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44" name="Picture 14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00907" y="5645963"/>
            <a:ext cx="699892" cy="204788"/>
          </a:xfrm>
          <a:prstGeom prst="rect">
            <a:avLst/>
          </a:prstGeom>
          <a:solidFill>
            <a:schemeClr val="accent2">
              <a:lumMod val="40000"/>
              <a:lumOff val="60000"/>
            </a:schemeClr>
          </a:solidFill>
          <a:ln>
            <a:noFill/>
          </a:ln>
        </p:spPr>
      </p:pic>
      <p:sp>
        <p:nvSpPr>
          <p:cNvPr id="145" name="Rectangle 146"/>
          <p:cNvSpPr>
            <a:spLocks noChangeArrowheads="1"/>
          </p:cNvSpPr>
          <p:nvPr/>
        </p:nvSpPr>
        <p:spPr bwMode="auto">
          <a:xfrm>
            <a:off x="5699298" y="5645963"/>
            <a:ext cx="70150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46" name="Rectangle 147"/>
          <p:cNvSpPr>
            <a:spLocks noChangeArrowheads="1"/>
          </p:cNvSpPr>
          <p:nvPr/>
        </p:nvSpPr>
        <p:spPr bwMode="auto">
          <a:xfrm>
            <a:off x="5700907" y="5645963"/>
            <a:ext cx="699892"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7" name="Rectangle 148"/>
          <p:cNvSpPr>
            <a:spLocks noChangeArrowheads="1"/>
          </p:cNvSpPr>
          <p:nvPr/>
        </p:nvSpPr>
        <p:spPr bwMode="auto">
          <a:xfrm>
            <a:off x="5890763" y="5701526"/>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1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8" name="Rectangle 149"/>
          <p:cNvSpPr>
            <a:spLocks noChangeArrowheads="1"/>
          </p:cNvSpPr>
          <p:nvPr/>
        </p:nvSpPr>
        <p:spPr bwMode="auto">
          <a:xfrm>
            <a:off x="5972820" y="5701526"/>
            <a:ext cx="33627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9" name="Rectangle 150"/>
          <p:cNvSpPr>
            <a:spLocks noChangeArrowheads="1"/>
          </p:cNvSpPr>
          <p:nvPr/>
        </p:nvSpPr>
        <p:spPr bwMode="auto">
          <a:xfrm>
            <a:off x="4296296" y="5985688"/>
            <a:ext cx="2104504" cy="20637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50" name="Picture 15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01122" y="5987276"/>
            <a:ext cx="2099677" cy="204788"/>
          </a:xfrm>
          <a:prstGeom prst="rect">
            <a:avLst/>
          </a:prstGeom>
          <a:solidFill>
            <a:schemeClr val="accent2">
              <a:lumMod val="40000"/>
              <a:lumOff val="60000"/>
            </a:schemeClr>
          </a:solidFill>
          <a:ln>
            <a:noFill/>
          </a:ln>
        </p:spPr>
      </p:pic>
      <p:sp>
        <p:nvSpPr>
          <p:cNvPr id="151" name="Rectangle 152"/>
          <p:cNvSpPr>
            <a:spLocks noChangeArrowheads="1"/>
          </p:cNvSpPr>
          <p:nvPr/>
        </p:nvSpPr>
        <p:spPr bwMode="auto">
          <a:xfrm>
            <a:off x="4296296" y="5985688"/>
            <a:ext cx="2104504" cy="20637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52" name="Rectangle 153"/>
          <p:cNvSpPr>
            <a:spLocks noChangeArrowheads="1"/>
          </p:cNvSpPr>
          <p:nvPr/>
        </p:nvSpPr>
        <p:spPr bwMode="auto">
          <a:xfrm>
            <a:off x="4301122" y="5987276"/>
            <a:ext cx="2099677"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53" name="Rectangle 154"/>
          <p:cNvSpPr>
            <a:spLocks noChangeArrowheads="1"/>
          </p:cNvSpPr>
          <p:nvPr/>
        </p:nvSpPr>
        <p:spPr bwMode="auto">
          <a:xfrm>
            <a:off x="5116859" y="6042838"/>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6</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4" name="Rectangle 155"/>
          <p:cNvSpPr>
            <a:spLocks noChangeArrowheads="1"/>
          </p:cNvSpPr>
          <p:nvPr/>
        </p:nvSpPr>
        <p:spPr bwMode="auto">
          <a:xfrm>
            <a:off x="5171563" y="6042838"/>
            <a:ext cx="555087"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LoWPAN</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6" name="Rectangle 391"/>
          <p:cNvSpPr>
            <a:spLocks noChangeArrowheads="1"/>
          </p:cNvSpPr>
          <p:nvPr/>
        </p:nvSpPr>
        <p:spPr bwMode="auto">
          <a:xfrm>
            <a:off x="1865867" y="5844401"/>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57" name="Picture 39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72303" y="5850751"/>
            <a:ext cx="699892" cy="341313"/>
          </a:xfrm>
          <a:prstGeom prst="rect">
            <a:avLst/>
          </a:prstGeom>
          <a:solidFill>
            <a:srgbClr val="FFCCFF"/>
          </a:solidFill>
          <a:ln>
            <a:noFill/>
          </a:ln>
        </p:spPr>
      </p:pic>
      <p:sp>
        <p:nvSpPr>
          <p:cNvPr id="158" name="Rectangle 393"/>
          <p:cNvSpPr>
            <a:spLocks noChangeArrowheads="1"/>
          </p:cNvSpPr>
          <p:nvPr/>
        </p:nvSpPr>
        <p:spPr bwMode="auto">
          <a:xfrm>
            <a:off x="1865867" y="5844401"/>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59" name="Rectangle 394"/>
          <p:cNvSpPr>
            <a:spLocks noChangeArrowheads="1"/>
          </p:cNvSpPr>
          <p:nvPr/>
        </p:nvSpPr>
        <p:spPr bwMode="auto">
          <a:xfrm>
            <a:off x="1872303" y="5850751"/>
            <a:ext cx="699892" cy="341313"/>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0" name="Rectangle 395"/>
          <p:cNvSpPr>
            <a:spLocks noChangeArrowheads="1"/>
          </p:cNvSpPr>
          <p:nvPr/>
        </p:nvSpPr>
        <p:spPr bwMode="auto">
          <a:xfrm>
            <a:off x="2112036" y="5971401"/>
            <a:ext cx="318572"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MAC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1" name="Rectangle 396"/>
          <p:cNvSpPr>
            <a:spLocks noChangeArrowheads="1"/>
          </p:cNvSpPr>
          <p:nvPr/>
        </p:nvSpPr>
        <p:spPr bwMode="auto">
          <a:xfrm>
            <a:off x="1865867" y="5645963"/>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2" name="Picture 39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72303" y="5645963"/>
            <a:ext cx="699892" cy="204788"/>
          </a:xfrm>
          <a:prstGeom prst="rect">
            <a:avLst/>
          </a:prstGeom>
          <a:solidFill>
            <a:srgbClr val="FFCCFF"/>
          </a:solidFill>
          <a:ln>
            <a:noFill/>
          </a:ln>
        </p:spPr>
      </p:pic>
      <p:sp>
        <p:nvSpPr>
          <p:cNvPr id="163" name="Rectangle 398"/>
          <p:cNvSpPr>
            <a:spLocks noChangeArrowheads="1"/>
          </p:cNvSpPr>
          <p:nvPr/>
        </p:nvSpPr>
        <p:spPr bwMode="auto">
          <a:xfrm>
            <a:off x="1865867" y="5645963"/>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64" name="Rectangle 399"/>
          <p:cNvSpPr>
            <a:spLocks noChangeArrowheads="1"/>
          </p:cNvSpPr>
          <p:nvPr/>
        </p:nvSpPr>
        <p:spPr bwMode="auto">
          <a:xfrm>
            <a:off x="1872303" y="5645963"/>
            <a:ext cx="699892" cy="204788"/>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5" name="Rectangle 400"/>
          <p:cNvSpPr>
            <a:spLocks noChangeArrowheads="1"/>
          </p:cNvSpPr>
          <p:nvPr/>
        </p:nvSpPr>
        <p:spPr bwMode="auto">
          <a:xfrm>
            <a:off x="2010673" y="5701526"/>
            <a:ext cx="218817"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21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6" name="Rectangle 401"/>
          <p:cNvSpPr>
            <a:spLocks noChangeArrowheads="1"/>
          </p:cNvSpPr>
          <p:nvPr/>
        </p:nvSpPr>
        <p:spPr bwMode="auto">
          <a:xfrm>
            <a:off x="2147433" y="5701526"/>
            <a:ext cx="400628"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7" name="Rectangle 106"/>
          <p:cNvSpPr>
            <a:spLocks noChangeArrowheads="1"/>
          </p:cNvSpPr>
          <p:nvPr/>
        </p:nvSpPr>
        <p:spPr bwMode="auto">
          <a:xfrm>
            <a:off x="2550514" y="5844401"/>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8" name="Picture 1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341" y="5850751"/>
            <a:ext cx="873659" cy="341313"/>
          </a:xfrm>
          <a:prstGeom prst="rect">
            <a:avLst/>
          </a:prstGeom>
          <a:solidFill>
            <a:srgbClr val="99FFCC"/>
          </a:solidFill>
          <a:ln>
            <a:noFill/>
          </a:ln>
        </p:spPr>
      </p:pic>
      <p:sp>
        <p:nvSpPr>
          <p:cNvPr id="169" name="Rectangle 108"/>
          <p:cNvSpPr>
            <a:spLocks noChangeArrowheads="1"/>
          </p:cNvSpPr>
          <p:nvPr/>
        </p:nvSpPr>
        <p:spPr bwMode="auto">
          <a:xfrm>
            <a:off x="2550514" y="5844401"/>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0" name="Rectangle 109"/>
          <p:cNvSpPr>
            <a:spLocks noChangeArrowheads="1"/>
          </p:cNvSpPr>
          <p:nvPr/>
        </p:nvSpPr>
        <p:spPr bwMode="auto">
          <a:xfrm>
            <a:off x="2555341" y="5850751"/>
            <a:ext cx="873659" cy="341313"/>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2" name="Rectangle 111"/>
          <p:cNvSpPr>
            <a:spLocks noChangeArrowheads="1"/>
          </p:cNvSpPr>
          <p:nvPr/>
        </p:nvSpPr>
        <p:spPr bwMode="auto">
          <a:xfrm>
            <a:off x="2923790" y="5971401"/>
            <a:ext cx="65" cy="276999"/>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4" name="Rectangle 113"/>
          <p:cNvSpPr>
            <a:spLocks noChangeArrowheads="1"/>
          </p:cNvSpPr>
          <p:nvPr/>
        </p:nvSpPr>
        <p:spPr bwMode="auto">
          <a:xfrm>
            <a:off x="2758153" y="5966423"/>
            <a:ext cx="522579"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L2R routing IE</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5" name="Rectangle 114"/>
          <p:cNvSpPr>
            <a:spLocks noChangeArrowheads="1"/>
          </p:cNvSpPr>
          <p:nvPr/>
        </p:nvSpPr>
        <p:spPr bwMode="auto">
          <a:xfrm>
            <a:off x="2550514" y="5645963"/>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76" name="Picture 1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341" y="5645963"/>
            <a:ext cx="873659" cy="204788"/>
          </a:xfrm>
          <a:prstGeom prst="rect">
            <a:avLst/>
          </a:prstGeom>
          <a:solidFill>
            <a:srgbClr val="99FFCC"/>
          </a:solidFill>
          <a:ln>
            <a:noFill/>
          </a:ln>
        </p:spPr>
      </p:pic>
      <p:sp>
        <p:nvSpPr>
          <p:cNvPr id="177" name="Rectangle 116"/>
          <p:cNvSpPr>
            <a:spLocks noChangeArrowheads="1"/>
          </p:cNvSpPr>
          <p:nvPr/>
        </p:nvSpPr>
        <p:spPr bwMode="auto">
          <a:xfrm>
            <a:off x="2550514" y="5645963"/>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8" name="Rectangle 117"/>
          <p:cNvSpPr>
            <a:spLocks noChangeArrowheads="1"/>
          </p:cNvSpPr>
          <p:nvPr/>
        </p:nvSpPr>
        <p:spPr bwMode="auto">
          <a:xfrm>
            <a:off x="2555341" y="5645963"/>
            <a:ext cx="873659" cy="204788"/>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9" name="Rectangle 118"/>
          <p:cNvSpPr>
            <a:spLocks noChangeArrowheads="1"/>
          </p:cNvSpPr>
          <p:nvPr/>
        </p:nvSpPr>
        <p:spPr bwMode="auto">
          <a:xfrm>
            <a:off x="2715549" y="5701526"/>
            <a:ext cx="561051"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600" b="1" dirty="0" smtClean="0">
                <a:solidFill>
                  <a:srgbClr val="000000"/>
                </a:solidFill>
              </a:rPr>
              <a:t>variable</a:t>
            </a: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 </a:t>
            </a: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 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1" name="テキスト ボックス 180"/>
          <p:cNvSpPr txBox="1"/>
          <p:nvPr/>
        </p:nvSpPr>
        <p:spPr>
          <a:xfrm>
            <a:off x="5715000" y="5057001"/>
            <a:ext cx="2763898" cy="276999"/>
          </a:xfrm>
          <a:prstGeom prst="rect">
            <a:avLst/>
          </a:prstGeom>
          <a:noFill/>
        </p:spPr>
        <p:txBody>
          <a:bodyPr wrap="none" rtlCol="0">
            <a:spAutoFit/>
          </a:bodyPr>
          <a:lstStyle/>
          <a:p>
            <a:r>
              <a:rPr kumimoji="1" lang="en-US" altLang="ja-JP" dirty="0" smtClean="0"/>
              <a:t>Dispatching by looking at L2R routing IE</a:t>
            </a:r>
            <a:endParaRPr kumimoji="1" lang="ja-JP" altLang="en-US" dirty="0"/>
          </a:p>
        </p:txBody>
      </p:sp>
      <p:cxnSp>
        <p:nvCxnSpPr>
          <p:cNvPr id="183" name="直線矢印コネクタ 182"/>
          <p:cNvCxnSpPr/>
          <p:nvPr/>
        </p:nvCxnSpPr>
        <p:spPr bwMode="auto">
          <a:xfrm flipH="1" flipV="1">
            <a:off x="2531424" y="4397644"/>
            <a:ext cx="3097723"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5" name="直線矢印コネクタ 184"/>
          <p:cNvCxnSpPr/>
          <p:nvPr/>
        </p:nvCxnSpPr>
        <p:spPr bwMode="auto">
          <a:xfrm flipH="1" flipV="1">
            <a:off x="3673354" y="4397643"/>
            <a:ext cx="1997346"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7" name="直線矢印コネクタ 186"/>
          <p:cNvCxnSpPr>
            <a:stCxn id="181" idx="1"/>
          </p:cNvCxnSpPr>
          <p:nvPr/>
        </p:nvCxnSpPr>
        <p:spPr bwMode="auto">
          <a:xfrm flipH="1" flipV="1">
            <a:off x="4953000" y="4417816"/>
            <a:ext cx="762000" cy="777685"/>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91" name="テキスト ボックス 190"/>
          <p:cNvSpPr txBox="1"/>
          <p:nvPr/>
        </p:nvSpPr>
        <p:spPr>
          <a:xfrm>
            <a:off x="6114171" y="4141496"/>
            <a:ext cx="2510624" cy="276999"/>
          </a:xfrm>
          <a:prstGeom prst="rect">
            <a:avLst/>
          </a:prstGeom>
          <a:noFill/>
        </p:spPr>
        <p:txBody>
          <a:bodyPr wrap="none" rtlCol="0">
            <a:spAutoFit/>
          </a:bodyPr>
          <a:lstStyle/>
          <a:p>
            <a:r>
              <a:rPr kumimoji="1" lang="en-US" altLang="ja-JP" dirty="0" smtClean="0"/>
              <a:t>Dispatching by looking at ULI-6lo IE</a:t>
            </a:r>
            <a:endParaRPr kumimoji="1" lang="ja-JP" altLang="en-US" dirty="0"/>
          </a:p>
        </p:txBody>
      </p:sp>
      <p:cxnSp>
        <p:nvCxnSpPr>
          <p:cNvPr id="193" name="直線矢印コネクタ 192"/>
          <p:cNvCxnSpPr>
            <a:stCxn id="191" idx="1"/>
          </p:cNvCxnSpPr>
          <p:nvPr/>
        </p:nvCxnSpPr>
        <p:spPr bwMode="auto">
          <a:xfrm flipH="1" flipV="1">
            <a:off x="4953001" y="3788044"/>
            <a:ext cx="1161170" cy="491952"/>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95" name="曲線コネクタ 194"/>
          <p:cNvCxnSpPr>
            <a:stCxn id="8" idx="7"/>
            <a:endCxn id="12" idx="2"/>
          </p:cNvCxnSpPr>
          <p:nvPr/>
        </p:nvCxnSpPr>
        <p:spPr bwMode="auto">
          <a:xfrm rot="16200000" flipH="1">
            <a:off x="3337159" y="1114003"/>
            <a:ext cx="62843" cy="2406837"/>
          </a:xfrm>
          <a:prstGeom prst="curvedConnector4">
            <a:avLst>
              <a:gd name="adj1" fmla="val -363764"/>
              <a:gd name="adj2" fmla="val 50927"/>
            </a:avLst>
          </a:prstGeom>
          <a:solidFill>
            <a:schemeClr val="accent1"/>
          </a:solidFill>
          <a:ln w="12700" cap="flat" cmpd="sng" algn="ctr">
            <a:solidFill>
              <a:srgbClr val="FF0000"/>
            </a:solidFill>
            <a:prstDash val="solid"/>
            <a:round/>
            <a:headEnd type="none" w="sm" len="sm"/>
            <a:tailEnd type="arrow"/>
          </a:ln>
          <a:effectLst/>
        </p:spPr>
      </p:cxnSp>
      <p:sp>
        <p:nvSpPr>
          <p:cNvPr id="196" name="テキスト ボックス 195"/>
          <p:cNvSpPr txBox="1"/>
          <p:nvPr/>
        </p:nvSpPr>
        <p:spPr>
          <a:xfrm>
            <a:off x="1219200" y="3254644"/>
            <a:ext cx="269626" cy="276999"/>
          </a:xfrm>
          <a:prstGeom prst="rect">
            <a:avLst/>
          </a:prstGeom>
          <a:noFill/>
        </p:spPr>
        <p:txBody>
          <a:bodyPr wrap="none" rtlCol="0">
            <a:spAutoFit/>
          </a:bodyPr>
          <a:lstStyle/>
          <a:p>
            <a:r>
              <a:rPr kumimoji="1" lang="en-US" altLang="ja-JP" dirty="0" smtClean="0"/>
              <a:t>S</a:t>
            </a:r>
            <a:endParaRPr kumimoji="1" lang="ja-JP" altLang="en-US" dirty="0"/>
          </a:p>
        </p:txBody>
      </p:sp>
      <p:sp>
        <p:nvSpPr>
          <p:cNvPr id="197" name="テキスト ボックス 196"/>
          <p:cNvSpPr txBox="1"/>
          <p:nvPr/>
        </p:nvSpPr>
        <p:spPr>
          <a:xfrm>
            <a:off x="2286000" y="3206245"/>
            <a:ext cx="295274" cy="276999"/>
          </a:xfrm>
          <a:prstGeom prst="rect">
            <a:avLst/>
          </a:prstGeom>
          <a:noFill/>
        </p:spPr>
        <p:txBody>
          <a:bodyPr wrap="none" rtlCol="0">
            <a:spAutoFit/>
          </a:bodyPr>
          <a:lstStyle/>
          <a:p>
            <a:r>
              <a:rPr kumimoji="1" lang="en-US" altLang="ja-JP" dirty="0" smtClean="0"/>
              <a:t>A</a:t>
            </a:r>
            <a:endParaRPr kumimoji="1" lang="ja-JP" altLang="en-US" dirty="0"/>
          </a:p>
        </p:txBody>
      </p:sp>
      <p:sp>
        <p:nvSpPr>
          <p:cNvPr id="198" name="テキスト ボックス 197"/>
          <p:cNvSpPr txBox="1"/>
          <p:nvPr/>
        </p:nvSpPr>
        <p:spPr>
          <a:xfrm>
            <a:off x="3505200" y="3206245"/>
            <a:ext cx="287258" cy="276999"/>
          </a:xfrm>
          <a:prstGeom prst="rect">
            <a:avLst/>
          </a:prstGeom>
          <a:noFill/>
        </p:spPr>
        <p:txBody>
          <a:bodyPr wrap="none" rtlCol="0">
            <a:spAutoFit/>
          </a:bodyPr>
          <a:lstStyle/>
          <a:p>
            <a:r>
              <a:rPr kumimoji="1" lang="en-US" altLang="ja-JP" dirty="0" smtClean="0"/>
              <a:t>B</a:t>
            </a:r>
            <a:endParaRPr kumimoji="1" lang="ja-JP" altLang="en-US" dirty="0"/>
          </a:p>
        </p:txBody>
      </p:sp>
      <p:sp>
        <p:nvSpPr>
          <p:cNvPr id="199" name="テキスト ボックス 198"/>
          <p:cNvSpPr txBox="1"/>
          <p:nvPr/>
        </p:nvSpPr>
        <p:spPr>
          <a:xfrm>
            <a:off x="4648200" y="3206245"/>
            <a:ext cx="295274" cy="276999"/>
          </a:xfrm>
          <a:prstGeom prst="rect">
            <a:avLst/>
          </a:prstGeom>
          <a:noFill/>
        </p:spPr>
        <p:txBody>
          <a:bodyPr wrap="none" rtlCol="0">
            <a:spAutoFit/>
          </a:bodyPr>
          <a:lstStyle/>
          <a:p>
            <a:r>
              <a:rPr kumimoji="1" lang="en-US" altLang="ja-JP" dirty="0" smtClean="0"/>
              <a:t>D</a:t>
            </a:r>
            <a:endParaRPr kumimoji="1" lang="ja-JP" altLang="en-US" dirty="0"/>
          </a:p>
        </p:txBody>
      </p:sp>
    </p:spTree>
    <p:extLst>
      <p:ext uri="{BB962C8B-B14F-4D97-AF65-F5344CB8AC3E}">
        <p14:creationId xmlns:p14="http://schemas.microsoft.com/office/powerpoint/2010/main" val="1807675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Internal interfaces and primitives required for </a:t>
            </a:r>
            <a:r>
              <a:rPr lang="en-US" dirty="0" smtClean="0"/>
              <a:t>PDE, </a:t>
            </a:r>
            <a:r>
              <a:rPr lang="en-US" dirty="0"/>
              <a:t>MMI </a:t>
            </a:r>
          </a:p>
        </p:txBody>
      </p:sp>
      <p:sp>
        <p:nvSpPr>
          <p:cNvPr id="3" name="Content Placeholder 2"/>
          <p:cNvSpPr>
            <a:spLocks noGrp="1"/>
          </p:cNvSpPr>
          <p:nvPr>
            <p:ph idx="1"/>
          </p:nvPr>
        </p:nvSpPr>
        <p:spPr/>
        <p:txBody>
          <a:bodyPr/>
          <a:lstStyle/>
          <a:p>
            <a:r>
              <a:rPr lang="en-US" dirty="0" smtClean="0"/>
              <a:t>Data</a:t>
            </a:r>
          </a:p>
          <a:p>
            <a:pPr lvl="1"/>
            <a:r>
              <a:rPr lang="en-US" sz="2400" dirty="0"/>
              <a:t>Figure 7-1—Message sequence chart of a successful end-to-end data </a:t>
            </a:r>
            <a:r>
              <a:rPr lang="en-US" sz="2400" dirty="0" smtClean="0"/>
              <a:t>transmission</a:t>
            </a:r>
          </a:p>
          <a:p>
            <a:pPr lvl="1"/>
            <a:r>
              <a:rPr lang="en-US" sz="2400" dirty="0"/>
              <a:t>Figure 5-25—L2R data frame </a:t>
            </a:r>
            <a:r>
              <a:rPr lang="en-US" sz="2400" dirty="0" smtClean="0"/>
              <a:t>processing</a:t>
            </a:r>
          </a:p>
          <a:p>
            <a:pPr lvl="1"/>
            <a:r>
              <a:rPr lang="en-US" sz="2400" dirty="0"/>
              <a:t>Figure 5-27—Hop-by-hop retransmission procedure</a:t>
            </a:r>
            <a:endParaRPr lang="en-US" sz="2400" dirty="0" smtClean="0"/>
          </a:p>
          <a:p>
            <a:endParaRPr lang="en-US" dirty="0"/>
          </a:p>
        </p:txBody>
      </p:sp>
      <p:sp>
        <p:nvSpPr>
          <p:cNvPr id="4" name="Date Placeholder 3"/>
          <p:cNvSpPr>
            <a:spLocks noGrp="1"/>
          </p:cNvSpPr>
          <p:nvPr>
            <p:ph type="dt" sz="half" idx="10"/>
          </p:nvPr>
        </p:nvSpPr>
        <p:spPr/>
        <p:txBody>
          <a:bodyPr/>
          <a:lstStyle/>
          <a:p>
            <a:pPr>
              <a:defRPr/>
            </a:pPr>
            <a:r>
              <a:rPr lang="en-US" altLang="ja-JP"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7</a:t>
            </a:fld>
            <a:endParaRPr lang="en-US"/>
          </a:p>
        </p:txBody>
      </p:sp>
    </p:spTree>
    <p:extLst>
      <p:ext uri="{BB962C8B-B14F-4D97-AF65-F5344CB8AC3E}">
        <p14:creationId xmlns:p14="http://schemas.microsoft.com/office/powerpoint/2010/main" val="3727012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L2R </a:t>
            </a:r>
            <a:r>
              <a:rPr lang="en-US" dirty="0" smtClean="0"/>
              <a:t>mesh procedures</a:t>
            </a:r>
            <a:endParaRPr lang="en-US" dirty="0"/>
          </a:p>
        </p:txBody>
      </p:sp>
      <p:sp>
        <p:nvSpPr>
          <p:cNvPr id="3" name="Content Placeholder 2"/>
          <p:cNvSpPr>
            <a:spLocks noGrp="1"/>
          </p:cNvSpPr>
          <p:nvPr>
            <p:ph idx="1"/>
          </p:nvPr>
        </p:nvSpPr>
        <p:spPr>
          <a:xfrm>
            <a:off x="533400" y="1600200"/>
            <a:ext cx="8153400" cy="4724400"/>
          </a:xfrm>
        </p:spPr>
        <p:txBody>
          <a:bodyPr/>
          <a:lstStyle/>
          <a:p>
            <a:r>
              <a:rPr lang="en-US" dirty="0" smtClean="0"/>
              <a:t>Start </a:t>
            </a:r>
            <a:r>
              <a:rPr lang="en-US" dirty="0"/>
              <a:t>an L2R mesh</a:t>
            </a:r>
          </a:p>
          <a:p>
            <a:r>
              <a:rPr lang="en-US" dirty="0" smtClean="0"/>
              <a:t>Stop </a:t>
            </a:r>
            <a:r>
              <a:rPr lang="en-US" dirty="0"/>
              <a:t>an L2R mesh</a:t>
            </a:r>
          </a:p>
          <a:p>
            <a:r>
              <a:rPr lang="en-US" dirty="0" smtClean="0"/>
              <a:t>Discover </a:t>
            </a:r>
            <a:r>
              <a:rPr lang="en-US" dirty="0"/>
              <a:t>an L2R mesh</a:t>
            </a:r>
          </a:p>
          <a:p>
            <a:r>
              <a:rPr lang="en-US" dirty="0" smtClean="0"/>
              <a:t>Discover </a:t>
            </a:r>
            <a:r>
              <a:rPr lang="en-US" dirty="0"/>
              <a:t>an L2R mesh </a:t>
            </a:r>
            <a:r>
              <a:rPr lang="en-US" dirty="0" smtClean="0"/>
              <a:t>in </a:t>
            </a:r>
            <a:r>
              <a:rPr lang="en-US" dirty="0"/>
              <a:t>associated PAN</a:t>
            </a:r>
          </a:p>
          <a:p>
            <a:r>
              <a:rPr lang="en-US" dirty="0" smtClean="0"/>
              <a:t>Join </a:t>
            </a:r>
            <a:r>
              <a:rPr lang="en-US" dirty="0"/>
              <a:t>an L2R mesh</a:t>
            </a:r>
          </a:p>
          <a:p>
            <a:r>
              <a:rPr lang="en-US" dirty="0" smtClean="0"/>
              <a:t>Mesh </a:t>
            </a:r>
            <a:r>
              <a:rPr lang="en-US" dirty="0"/>
              <a:t>selection by the next higher layer</a:t>
            </a:r>
          </a:p>
          <a:p>
            <a:r>
              <a:rPr lang="en-US" dirty="0" smtClean="0"/>
              <a:t>Rejoin </a:t>
            </a:r>
            <a:r>
              <a:rPr lang="en-US" dirty="0"/>
              <a:t>an L2R mesh</a:t>
            </a:r>
          </a:p>
          <a:p>
            <a:r>
              <a:rPr lang="en-US" dirty="0" smtClean="0"/>
              <a:t>Leave </a:t>
            </a:r>
            <a:r>
              <a:rPr lang="en-US" dirty="0"/>
              <a:t>an L2R mesh</a:t>
            </a:r>
          </a:p>
        </p:txBody>
      </p:sp>
      <p:sp>
        <p:nvSpPr>
          <p:cNvPr id="4" name="Date Placeholder 3"/>
          <p:cNvSpPr>
            <a:spLocks noGrp="1"/>
          </p:cNvSpPr>
          <p:nvPr>
            <p:ph type="dt" sz="half" idx="10"/>
          </p:nvPr>
        </p:nvSpPr>
        <p:spPr/>
        <p:txBody>
          <a:bodyPr/>
          <a:lstStyle/>
          <a:p>
            <a:pPr>
              <a:defRPr/>
            </a:pPr>
            <a:r>
              <a:rPr lang="en-US" altLang="ja-JP"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8</a:t>
            </a:fld>
            <a:endParaRPr lang="en-US"/>
          </a:p>
        </p:txBody>
      </p:sp>
    </p:spTree>
    <p:extLst>
      <p:ext uri="{BB962C8B-B14F-4D97-AF65-F5344CB8AC3E}">
        <p14:creationId xmlns:p14="http://schemas.microsoft.com/office/powerpoint/2010/main" val="16402473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L2R address </a:t>
            </a:r>
            <a:r>
              <a:rPr lang="en-US" dirty="0"/>
              <a:t>allocation procedures</a:t>
            </a:r>
          </a:p>
        </p:txBody>
      </p:sp>
      <p:sp>
        <p:nvSpPr>
          <p:cNvPr id="3" name="Content Placeholder 2"/>
          <p:cNvSpPr>
            <a:spLocks noGrp="1"/>
          </p:cNvSpPr>
          <p:nvPr>
            <p:ph idx="1"/>
          </p:nvPr>
        </p:nvSpPr>
        <p:spPr/>
        <p:txBody>
          <a:bodyPr/>
          <a:lstStyle/>
          <a:p>
            <a:r>
              <a:rPr lang="en-US" dirty="0" smtClean="0"/>
              <a:t>Initial </a:t>
            </a:r>
            <a:r>
              <a:rPr lang="en-US" dirty="0"/>
              <a:t>short address </a:t>
            </a:r>
            <a:r>
              <a:rPr lang="en-US" dirty="0" smtClean="0"/>
              <a:t>allocation</a:t>
            </a:r>
          </a:p>
          <a:p>
            <a:r>
              <a:rPr lang="en-US" dirty="0" smtClean="0"/>
              <a:t>Short </a:t>
            </a:r>
            <a:r>
              <a:rPr lang="en-US" dirty="0"/>
              <a:t>address maintenance</a:t>
            </a:r>
          </a:p>
          <a:p>
            <a:r>
              <a:rPr lang="en-US" dirty="0" smtClean="0"/>
              <a:t>Short </a:t>
            </a:r>
            <a:r>
              <a:rPr lang="en-US" dirty="0"/>
              <a:t>address release</a:t>
            </a:r>
          </a:p>
        </p:txBody>
      </p:sp>
      <p:sp>
        <p:nvSpPr>
          <p:cNvPr id="4" name="Date Placeholder 3"/>
          <p:cNvSpPr>
            <a:spLocks noGrp="1"/>
          </p:cNvSpPr>
          <p:nvPr>
            <p:ph type="dt" sz="half" idx="10"/>
          </p:nvPr>
        </p:nvSpPr>
        <p:spPr/>
        <p:txBody>
          <a:bodyPr/>
          <a:lstStyle/>
          <a:p>
            <a:pPr>
              <a:defRPr/>
            </a:pPr>
            <a:r>
              <a:rPr lang="en-US" altLang="ja-JP"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dirty="0" smtClean="0"/>
              <a:t>&lt;Charlie Perkins&gt;, &lt;Futurewei&gt;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9</a:t>
            </a:fld>
            <a:endParaRPr lang="en-US"/>
          </a:p>
        </p:txBody>
      </p:sp>
    </p:spTree>
    <p:extLst>
      <p:ext uri="{BB962C8B-B14F-4D97-AF65-F5344CB8AC3E}">
        <p14:creationId xmlns:p14="http://schemas.microsoft.com/office/powerpoint/2010/main" val="297858265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84572</TotalTime>
  <Words>1895</Words>
  <Application>Microsoft Office PowerPoint</Application>
  <PresentationFormat>On-screen Show (4:3)</PresentationFormat>
  <Paragraphs>427</Paragraphs>
  <Slides>29</Slides>
  <Notes>1</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Default Design</vt:lpstr>
      <vt:lpstr>PowerPoint Presentation</vt:lpstr>
      <vt:lpstr>Design Overview </vt:lpstr>
      <vt:lpstr>L2R functional description </vt:lpstr>
      <vt:lpstr>L2R data primitives required for PDE, MMI </vt:lpstr>
      <vt:lpstr>Dispatching a frame for L2R</vt:lpstr>
      <vt:lpstr>Dispatching a frame for L2R – 6LoWPAN mesh under</vt:lpstr>
      <vt:lpstr>Internal interfaces and primitives required for PDE, MMI </vt:lpstr>
      <vt:lpstr>L2R mesh procedures</vt:lpstr>
      <vt:lpstr>L2R address allocation procedures</vt:lpstr>
      <vt:lpstr>L2R route establishment procedures</vt:lpstr>
      <vt:lpstr>P2P route establishment procedures</vt:lpstr>
      <vt:lpstr>Routing procedures</vt:lpstr>
      <vt:lpstr>Other procedures</vt:lpstr>
      <vt:lpstr>Candidates to place L2R management box</vt:lpstr>
      <vt:lpstr>Candidates to place L2R management box (contd.)</vt:lpstr>
      <vt:lpstr>Conclusion for the architecture issue</vt:lpstr>
      <vt:lpstr> Higher layer manages:</vt:lpstr>
      <vt:lpstr>Configuration and provisioning </vt:lpstr>
      <vt:lpstr>L2R primitives required for PDE, MMI </vt:lpstr>
      <vt:lpstr>L2R primitives required for PDE, MMI </vt:lpstr>
      <vt:lpstr>Rewiring ULI functional modules</vt:lpstr>
      <vt:lpstr>Backup slides</vt:lpstr>
      <vt:lpstr>Purpose</vt:lpstr>
      <vt:lpstr>1. Format  issues</vt:lpstr>
      <vt:lpstr>Two places where a dispatch happens</vt:lpstr>
      <vt:lpstr>Discovery</vt:lpstr>
      <vt:lpstr>Conclusion for the format issue</vt:lpstr>
      <vt:lpstr>2. Architecture</vt:lpstr>
      <vt:lpstr>PowerPoint Presentation</vt:lpstr>
    </vt:vector>
  </TitlesOfParts>
  <Company>Oki Electric Industry</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ULI design for 802.15.10 (L2R)</dc:title>
  <dc:subject>IEEE 802.15 &lt;TG12&gt;</dc:subject>
  <dc:creator>Charlie Perkins</dc:creator>
  <dc:description>&lt;15-17-0296-00-0012&gt;</dc:description>
  <cp:lastModifiedBy>charliep</cp:lastModifiedBy>
  <cp:revision>977</cp:revision>
  <cp:lastPrinted>2015-07-14T16:02:16Z</cp:lastPrinted>
  <dcterms:created xsi:type="dcterms:W3CDTF">2009-07-12T16:25:16Z</dcterms:created>
  <dcterms:modified xsi:type="dcterms:W3CDTF">2019-03-14T16:44:26Z</dcterms:modified>
</cp:coreProperties>
</file>