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87" r:id="rId2"/>
    <p:sldId id="386" r:id="rId3"/>
    <p:sldId id="388" r:id="rId4"/>
    <p:sldId id="400" r:id="rId5"/>
    <p:sldId id="401" r:id="rId6"/>
    <p:sldId id="402" r:id="rId7"/>
    <p:sldId id="397" r:id="rId8"/>
    <p:sldId id="389" r:id="rId9"/>
    <p:sldId id="390" r:id="rId10"/>
    <p:sldId id="391" r:id="rId11"/>
    <p:sldId id="392" r:id="rId12"/>
    <p:sldId id="393" r:id="rId13"/>
    <p:sldId id="394" r:id="rId14"/>
    <p:sldId id="403" r:id="rId15"/>
    <p:sldId id="404" r:id="rId16"/>
    <p:sldId id="405" r:id="rId17"/>
    <p:sldId id="382" r:id="rId18"/>
    <p:sldId id="398" r:id="rId19"/>
    <p:sldId id="395" r:id="rId20"/>
    <p:sldId id="396" r:id="rId21"/>
    <p:sldId id="399" r:id="rId22"/>
    <p:sldId id="387" r:id="rId23"/>
    <p:sldId id="373" r:id="rId24"/>
    <p:sldId id="378" r:id="rId25"/>
    <p:sldId id="376" r:id="rId26"/>
    <p:sldId id="377" r:id="rId27"/>
    <p:sldId id="384" r:id="rId28"/>
    <p:sldId id="379" r:id="rId29"/>
    <p:sldId id="385"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9" autoAdjust="0"/>
    <p:restoredTop sz="96058" autoAdjust="0"/>
  </p:normalViewPr>
  <p:slideViewPr>
    <p:cSldViewPr>
      <p:cViewPr>
        <p:scale>
          <a:sx n="90" d="100"/>
          <a:sy n="90" d="100"/>
        </p:scale>
        <p:origin x="-72" y="936"/>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&lt;Charlie Perkins&gt;, &lt;Futurewei&gt;</a:t>
            </a:r>
            <a:endParaRPr lang="en-US" dirty="0" smtClean="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ltLang="ja-JP" dirty="0" smtClean="0"/>
              <a:t>&lt;March 2019&gt;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smtClean="0"/>
              <a:t>&lt;Charlie Perkins&gt;, &lt;Futurewei&gt;</a:t>
            </a:r>
            <a:endParaRPr lang="en-US"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15-19-0164-00-0012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image" Target="../media/image1.emf"/><Relationship Id="rId1" Type="http://schemas.openxmlformats.org/officeDocument/2006/relationships/slideLayout" Target="../slideLayouts/slideLayout6.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6.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4.emf"/><Relationship Id="rId7" Type="http://schemas.openxmlformats.org/officeDocument/2006/relationships/image" Target="../media/image16.emf"/><Relationship Id="rId2" Type="http://schemas.openxmlformats.org/officeDocument/2006/relationships/image" Target="../media/image3.emf"/><Relationship Id="rId1" Type="http://schemas.openxmlformats.org/officeDocument/2006/relationships/slideLayout" Target="../slideLayouts/slideLayout6.xml"/><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2.emf"/><Relationship Id="rId4" Type="http://schemas.openxmlformats.org/officeDocument/2006/relationships/image" Target="../media/image13.emf"/><Relationship Id="rId9"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791200" y="6476999"/>
            <a:ext cx="28194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&lt;Charlie Perkins&gt;, &lt;Futurewei&gt;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nn-NO" sz="1600" dirty="0">
                <a:solidFill>
                  <a:srgbClr val="FF0000"/>
                </a:solidFill>
                <a:latin typeface="Times New Roman" pitchFamily="18" charset="0"/>
                <a:ea typeface="ＭＳ Ｐゴシック" pitchFamily="-65" charset="-128"/>
                <a:cs typeface="+mn-cs"/>
              </a:rPr>
              <a:t>ULI design for 802.15.10 (L2R)</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March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lvl="0" eaLnBrk="0" hangingPunct="0">
              <a:defRPr/>
            </a:pPr>
            <a:r>
              <a:rPr lang="en-US" sz="1600" b="1" dirty="0">
                <a:solidFill>
                  <a:srgbClr val="000000"/>
                </a:solidFill>
                <a:latin typeface="Times New Roman" pitchFamily="18" charset="0"/>
                <a:ea typeface="ＭＳ Ｐゴシック" pitchFamily="-65" charset="-128"/>
                <a:cs typeface="+mn-cs"/>
              </a:rPr>
              <a:t>Source:</a:t>
            </a:r>
            <a:r>
              <a:rPr lang="en-US" sz="1600" dirty="0">
                <a:solidFill>
                  <a:srgbClr val="000000"/>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rgbClr val="000000"/>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rgbClr val="000000"/>
                </a:solidFill>
                <a:latin typeface="Times New Roman" pitchFamily="18" charset="0"/>
                <a:ea typeface="ＭＳ Ｐゴシック" pitchFamily="-65" charset="-128"/>
                <a:cs typeface="+mn-cs"/>
              </a:rPr>
              <a:t>]</a:t>
            </a:r>
          </a:p>
          <a:p>
            <a:pPr lvl="0" eaLnBrk="0" hangingPunct="0">
              <a:defRPr/>
            </a:pPr>
            <a:r>
              <a:rPr lang="en-US" sz="1600" dirty="0">
                <a:solidFill>
                  <a:srgbClr val="000000"/>
                </a:solidFill>
                <a:latin typeface="Times New Roman" pitchFamily="18" charset="0"/>
                <a:ea typeface="ＭＳ Ｐゴシック" pitchFamily="-65" charset="-128"/>
                <a:cs typeface="+mn-cs"/>
              </a:rPr>
              <a:t>Address </a:t>
            </a:r>
            <a:r>
              <a:rPr lang="es-ES" sz="1600" dirty="0">
                <a:solidFill>
                  <a:srgbClr val="000000"/>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a:solidFill>
                  <a:srgbClr val="000000"/>
                </a:solidFill>
                <a:latin typeface="Times New Roman" pitchFamily="18" charset="0"/>
                <a:ea typeface="ＭＳ Ｐゴシック" pitchFamily="-65" charset="-128"/>
                <a:cs typeface="+mn-cs"/>
              </a:rPr>
              <a:t>]</a:t>
            </a:r>
          </a:p>
          <a:p>
            <a:pPr lvl="0" eaLnBrk="0" hangingPunct="0">
              <a:defRPr/>
            </a:pPr>
            <a:r>
              <a:rPr lang="en-US" sz="1600" dirty="0">
                <a:solidFill>
                  <a:srgbClr val="000000"/>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rgbClr val="000000"/>
                </a:solidFill>
                <a:latin typeface="Times New Roman" pitchFamily="18" charset="0"/>
                <a:ea typeface="ＭＳ Ｐゴシック" pitchFamily="-65" charset="-128"/>
                <a:cs typeface="+mn-cs"/>
              </a:rPr>
              <a:t>]    E-Mail</a:t>
            </a:r>
            <a:r>
              <a:rPr lang="en-US" sz="1600" dirty="0">
                <a:solidFill>
                  <a:srgbClr val="000000"/>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charlie.perkins@huawei.com</a:t>
            </a:r>
            <a:r>
              <a:rPr lang="en-US" sz="1600" dirty="0">
                <a:solidFill>
                  <a:srgbClr val="000000"/>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nn-NO" sz="1600" dirty="0">
                <a:solidFill>
                  <a:srgbClr val="000000"/>
                </a:solidFill>
                <a:latin typeface="Times New Roman" pitchFamily="18" charset="0"/>
                <a:ea typeface="ＭＳ Ｐゴシック" pitchFamily="-65" charset="-128"/>
              </a:rPr>
              <a:t>ULI design for 802.15.10 (L2R)</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Description of ULI interfaces needed for </a:t>
            </a:r>
            <a:r>
              <a:rPr lang="en-US" sz="1600" dirty="0" smtClean="0">
                <a:latin typeface="Times New Roman" pitchFamily="18" charset="0"/>
                <a:ea typeface="ＭＳ Ｐゴシック" pitchFamily="-65" charset="-128"/>
                <a:cs typeface="+mn-cs"/>
              </a:rPr>
              <a:t>IEEE802.15.10, </a:t>
            </a:r>
            <a:r>
              <a:rPr lang="en-US" sz="1600" dirty="0" smtClean="0">
                <a:latin typeface="Times New Roman" pitchFamily="18" charset="0"/>
                <a:ea typeface="ＭＳ Ｐゴシック" pitchFamily="-65" charset="-128"/>
                <a:cs typeface="+mn-cs"/>
              </a:rPr>
              <a:t>architecture </a:t>
            </a:r>
            <a:r>
              <a:rPr lang="en-US" sz="1600" dirty="0" smtClean="0">
                <a:latin typeface="Times New Roman" pitchFamily="18" charset="0"/>
                <a:ea typeface="ＭＳ Ｐゴシック" pitchFamily="-65" charset="-128"/>
                <a:cs typeface="+mn-cs"/>
              </a:rPr>
              <a:t>and </a:t>
            </a:r>
            <a:r>
              <a:rPr lang="en-US" sz="1600" dirty="0" smtClean="0">
                <a:latin typeface="Times New Roman" pitchFamily="18" charset="0"/>
                <a:ea typeface="ＭＳ Ｐゴシック" pitchFamily="-65" charset="-128"/>
                <a:cs typeface="+mn-cs"/>
              </a:rPr>
              <a:t>functionality</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a:t>
            </a:r>
            <a:r>
              <a:rPr lang="en-US" sz="1600" dirty="0" smtClean="0">
                <a:solidFill>
                  <a:schemeClr val="tx2"/>
                </a:solidFill>
                <a:latin typeface="Times New Roman" pitchFamily="18" charset="0"/>
                <a:ea typeface="ＭＳ Ｐゴシック" pitchFamily="-65" charset="-128"/>
                <a:cs typeface="+mn-cs"/>
              </a:rPr>
              <a:t>motivate </a:t>
            </a:r>
            <a:r>
              <a:rPr lang="en-US" sz="1600" dirty="0" smtClean="0">
                <a:solidFill>
                  <a:schemeClr val="tx2"/>
                </a:solidFill>
                <a:latin typeface="Times New Roman" pitchFamily="18" charset="0"/>
                <a:ea typeface="ＭＳ Ｐゴシック" pitchFamily="-65" charset="-128"/>
                <a:cs typeface="+mn-cs"/>
              </a:rPr>
              <a:t>discussion in 802.15.12 WG session]</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sz="1400" dirty="0" smtClean="0"/>
              <a:t>&lt;March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route </a:t>
            </a:r>
            <a:r>
              <a:rPr lang="en-US" dirty="0"/>
              <a:t>establishment procedures</a:t>
            </a:r>
          </a:p>
        </p:txBody>
      </p:sp>
      <p:sp>
        <p:nvSpPr>
          <p:cNvPr id="3" name="Content Placeholder 2"/>
          <p:cNvSpPr>
            <a:spLocks noGrp="1"/>
          </p:cNvSpPr>
          <p:nvPr>
            <p:ph idx="1"/>
          </p:nvPr>
        </p:nvSpPr>
        <p:spPr/>
        <p:txBody>
          <a:bodyPr/>
          <a:lstStyle/>
          <a:p>
            <a:r>
              <a:rPr lang="en-US" dirty="0" smtClean="0"/>
              <a:t>US </a:t>
            </a:r>
            <a:r>
              <a:rPr lang="en-US" dirty="0"/>
              <a:t>(</a:t>
            </a:r>
            <a:r>
              <a:rPr lang="en-US" dirty="0" err="1"/>
              <a:t>UpStream</a:t>
            </a:r>
            <a:r>
              <a:rPr lang="en-US" dirty="0"/>
              <a:t>) route establishment</a:t>
            </a:r>
          </a:p>
          <a:p>
            <a:r>
              <a:rPr lang="en-US" dirty="0" smtClean="0"/>
              <a:t>US </a:t>
            </a:r>
            <a:r>
              <a:rPr lang="en-US" dirty="0"/>
              <a:t>route establishment with </a:t>
            </a:r>
            <a:r>
              <a:rPr lang="en-US" dirty="0" err="1"/>
              <a:t>RvS</a:t>
            </a:r>
            <a:r>
              <a:rPr lang="en-US" dirty="0"/>
              <a:t> (Routing via Siblings)</a:t>
            </a:r>
          </a:p>
          <a:p>
            <a:r>
              <a:rPr lang="en-US" dirty="0" smtClean="0"/>
              <a:t>Multicast </a:t>
            </a:r>
            <a:r>
              <a:rPr lang="en-US" dirty="0"/>
              <a:t>route </a:t>
            </a:r>
            <a:r>
              <a:rPr lang="en-US" dirty="0" smtClean="0"/>
              <a:t>establishment</a:t>
            </a:r>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3756098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P2P route </a:t>
            </a:r>
            <a:r>
              <a:rPr lang="en-US" dirty="0"/>
              <a:t>establishment procedures</a:t>
            </a:r>
          </a:p>
        </p:txBody>
      </p:sp>
      <p:sp>
        <p:nvSpPr>
          <p:cNvPr id="3" name="Content Placeholder 2"/>
          <p:cNvSpPr>
            <a:spLocks noGrp="1"/>
          </p:cNvSpPr>
          <p:nvPr>
            <p:ph idx="1"/>
          </p:nvPr>
        </p:nvSpPr>
        <p:spPr>
          <a:xfrm>
            <a:off x="685800" y="1981200"/>
            <a:ext cx="7772400" cy="4267200"/>
          </a:xfrm>
        </p:spPr>
        <p:txBody>
          <a:bodyPr/>
          <a:lstStyle/>
          <a:p>
            <a:r>
              <a:rPr lang="en-US" dirty="0" smtClean="0"/>
              <a:t>Processing </a:t>
            </a:r>
            <a:r>
              <a:rPr lang="en-US" dirty="0"/>
              <a:t>of a P2P-RQ/P2P-RP IE in storing mode</a:t>
            </a:r>
          </a:p>
          <a:p>
            <a:r>
              <a:rPr lang="en-US" dirty="0" smtClean="0"/>
              <a:t>P2P </a:t>
            </a:r>
            <a:r>
              <a:rPr lang="en-US" dirty="0"/>
              <a:t>route establishment with intermediate response disabled</a:t>
            </a:r>
          </a:p>
          <a:p>
            <a:r>
              <a:rPr lang="en-US" dirty="0" smtClean="0"/>
              <a:t>P2P </a:t>
            </a:r>
            <a:r>
              <a:rPr lang="en-US" dirty="0"/>
              <a:t>route establishment with intermediate response enabled</a:t>
            </a:r>
          </a:p>
          <a:p>
            <a:r>
              <a:rPr lang="en-US" dirty="0" smtClean="0"/>
              <a:t>Processing </a:t>
            </a:r>
            <a:r>
              <a:rPr lang="en-US" dirty="0"/>
              <a:t>of P2P-RQ/P2P-RP IE in non-storing </a:t>
            </a:r>
            <a:r>
              <a:rPr lang="en-US" dirty="0" smtClean="0"/>
              <a:t>mode</a:t>
            </a:r>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809723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a:t>
            </a:r>
            <a:r>
              <a:rPr lang="en-US" dirty="0"/>
              <a:t>procedures</a:t>
            </a:r>
          </a:p>
        </p:txBody>
      </p:sp>
      <p:sp>
        <p:nvSpPr>
          <p:cNvPr id="3" name="Content Placeholder 2"/>
          <p:cNvSpPr>
            <a:spLocks noGrp="1"/>
          </p:cNvSpPr>
          <p:nvPr>
            <p:ph idx="1"/>
          </p:nvPr>
        </p:nvSpPr>
        <p:spPr>
          <a:xfrm>
            <a:off x="609600" y="1981200"/>
            <a:ext cx="8077200" cy="4114800"/>
          </a:xfrm>
        </p:spPr>
        <p:txBody>
          <a:bodyPr/>
          <a:lstStyle/>
          <a:p>
            <a:r>
              <a:rPr lang="en-US" dirty="0" smtClean="0"/>
              <a:t>US </a:t>
            </a:r>
            <a:r>
              <a:rPr lang="en-US" dirty="0"/>
              <a:t>or DS </a:t>
            </a:r>
            <a:r>
              <a:rPr lang="en-US" dirty="0" smtClean="0"/>
              <a:t>algorithm </a:t>
            </a:r>
            <a:r>
              <a:rPr lang="en-US" dirty="0"/>
              <a:t>based on the NT</a:t>
            </a:r>
          </a:p>
          <a:p>
            <a:r>
              <a:rPr lang="en-US" dirty="0" smtClean="0"/>
              <a:t>P2P </a:t>
            </a:r>
            <a:r>
              <a:rPr lang="en-US" dirty="0"/>
              <a:t>routing decision algorithm</a:t>
            </a:r>
          </a:p>
          <a:p>
            <a:r>
              <a:rPr lang="en-US" dirty="0" smtClean="0"/>
              <a:t>L2R </a:t>
            </a:r>
            <a:r>
              <a:rPr lang="en-US" dirty="0"/>
              <a:t>data frame processing</a:t>
            </a:r>
          </a:p>
          <a:p>
            <a:r>
              <a:rPr lang="en-US" dirty="0"/>
              <a:t>R</a:t>
            </a:r>
            <a:r>
              <a:rPr lang="en-US" dirty="0" smtClean="0"/>
              <a:t>oute construction </a:t>
            </a:r>
            <a:r>
              <a:rPr lang="en-US" dirty="0"/>
              <a:t>over a TMCTP</a:t>
            </a:r>
          </a:p>
          <a:p>
            <a:r>
              <a:rPr lang="en-US" dirty="0" smtClean="0"/>
              <a:t>Hop-by-hop </a:t>
            </a:r>
            <a:r>
              <a:rPr lang="en-US" dirty="0"/>
              <a:t>retransmission procedure</a:t>
            </a:r>
          </a:p>
          <a:p>
            <a:r>
              <a:rPr lang="en-US" dirty="0"/>
              <a:t>M</a:t>
            </a:r>
            <a:r>
              <a:rPr lang="en-US" dirty="0" smtClean="0"/>
              <a:t>ulticast processing </a:t>
            </a:r>
            <a:r>
              <a:rPr lang="en-US" dirty="0"/>
              <a:t>by </a:t>
            </a:r>
            <a:r>
              <a:rPr lang="en-US" dirty="0" smtClean="0"/>
              <a:t>the </a:t>
            </a:r>
            <a:r>
              <a:rPr lang="en-US" dirty="0"/>
              <a:t>source</a:t>
            </a:r>
          </a:p>
          <a:p>
            <a:r>
              <a:rPr lang="en-US" dirty="0"/>
              <a:t>M</a:t>
            </a:r>
            <a:r>
              <a:rPr lang="en-US" dirty="0" smtClean="0"/>
              <a:t>ulticast processing at intermediate hops</a:t>
            </a:r>
            <a:endParaRPr lang="en-US" dirty="0"/>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41046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a:t>procedures</a:t>
            </a:r>
          </a:p>
        </p:txBody>
      </p:sp>
      <p:sp>
        <p:nvSpPr>
          <p:cNvPr id="3" name="Content Placeholder 2"/>
          <p:cNvSpPr>
            <a:spLocks noGrp="1"/>
          </p:cNvSpPr>
          <p:nvPr>
            <p:ph idx="1"/>
          </p:nvPr>
        </p:nvSpPr>
        <p:spPr/>
        <p:txBody>
          <a:bodyPr/>
          <a:lstStyle/>
          <a:p>
            <a:r>
              <a:rPr lang="en-US" dirty="0" smtClean="0"/>
              <a:t>Cold </a:t>
            </a:r>
            <a:r>
              <a:rPr lang="en-US" dirty="0"/>
              <a:t>start bootstrapping </a:t>
            </a:r>
            <a:r>
              <a:rPr lang="en-US" dirty="0" smtClean="0"/>
              <a:t>procedure</a:t>
            </a:r>
          </a:p>
          <a:p>
            <a:r>
              <a:rPr lang="en-US" dirty="0" smtClean="0"/>
              <a:t>Message </a:t>
            </a:r>
            <a:r>
              <a:rPr lang="en-US" dirty="0"/>
              <a:t>sequence chart of a successful end-to-end data </a:t>
            </a:r>
            <a:r>
              <a:rPr lang="en-US" dirty="0" smtClean="0"/>
              <a:t>transmission</a:t>
            </a:r>
          </a:p>
          <a:p>
            <a:r>
              <a:rPr lang="en-US" dirty="0" err="1" smtClean="0"/>
              <a:t>Dtag</a:t>
            </a:r>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840127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800"/>
            <a:ext cx="8001000" cy="1066800"/>
          </a:xfrm>
        </p:spPr>
        <p:txBody>
          <a:bodyPr/>
          <a:lstStyle/>
          <a:p>
            <a:r>
              <a:rPr kumimoji="1" lang="en-US" altLang="ja-JP" dirty="0" smtClean="0"/>
              <a:t>Candidates to place L2R management box</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sp>
        <p:nvSpPr>
          <p:cNvPr id="8" name="角丸四角形 7"/>
          <p:cNvSpPr/>
          <p:nvPr/>
        </p:nvSpPr>
        <p:spPr bwMode="auto">
          <a:xfrm>
            <a:off x="7806956" y="2512806"/>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Times New Roman" pitchFamily="-109" charset="0"/>
              </a:rPr>
              <a:t>1</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11" name="角丸四角形 10"/>
          <p:cNvSpPr/>
          <p:nvPr/>
        </p:nvSpPr>
        <p:spPr bwMode="auto">
          <a:xfrm>
            <a:off x="7124700" y="1981200"/>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2</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12" name="角丸四角形 11"/>
          <p:cNvSpPr/>
          <p:nvPr/>
        </p:nvSpPr>
        <p:spPr bwMode="auto">
          <a:xfrm>
            <a:off x="7391400" y="1447800"/>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3</a:t>
            </a:r>
            <a:endParaRPr kumimoji="0" lang="ja-JP" altLang="en-US" sz="800" b="0" i="0" u="none" strike="noStrike" cap="none" normalizeH="0" baseline="0" dirty="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3166096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Candidates to place L2R management box (contd.)</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#1 is located at inside of L2R box. L2R specific functions can be managed here.</a:t>
            </a:r>
          </a:p>
          <a:p>
            <a:r>
              <a:rPr kumimoji="1" lang="en-US" altLang="ja-JP" sz="2400" dirty="0" smtClean="0"/>
              <a:t>#2 is located at inside of PDE box. Using KMP with L2R and managing L2R security PIB can be managed here.</a:t>
            </a:r>
          </a:p>
          <a:p>
            <a:r>
              <a:rPr kumimoji="1" lang="en-US" altLang="ja-JP" sz="2400" dirty="0" smtClean="0"/>
              <a:t>#3 is located at application layer. It can manage several protocol boxes from upper layer.</a:t>
            </a:r>
          </a:p>
          <a:p>
            <a:endParaRPr kumimoji="1" lang="en-US" altLang="ja-JP" sz="2400" dirty="0"/>
          </a:p>
          <a:p>
            <a:r>
              <a:rPr kumimoji="1" lang="en-US" altLang="ja-JP" sz="2400" dirty="0" smtClean="0"/>
              <a:t>Since PDE is very common function among protocol boxes, placing here may be disfavored.</a:t>
            </a:r>
            <a:r>
              <a:rPr kumimoji="1" lang="en-US" altLang="ja-JP" sz="2400" dirty="0"/>
              <a:t> #2 can be merged to #3.</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930131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 for the architecture issue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Assumption to place two boxes to manage L2R functionalities</a:t>
            </a:r>
          </a:p>
          <a:p>
            <a:pPr lvl="1"/>
            <a:r>
              <a:rPr kumimoji="1" lang="en-US" altLang="ja-JP" dirty="0" smtClean="0"/>
              <a:t>A box in L2R protocol box manages L2R specific process and the boundary to the L2R is interfaced by L2R primitives and PIBs.</a:t>
            </a:r>
          </a:p>
          <a:p>
            <a:pPr lvl="1"/>
            <a:r>
              <a:rPr kumimoji="1" lang="en-US" altLang="ja-JP" dirty="0" smtClean="0"/>
              <a:t>A box in application layer manages PAN coordinator DC and security things.</a:t>
            </a:r>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150073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5000" y="228600"/>
            <a:ext cx="4724400" cy="533400"/>
          </a:xfrm>
        </p:spPr>
        <p:txBody>
          <a:bodyPr/>
          <a:lstStyle/>
          <a:p>
            <a:r>
              <a:rPr kumimoji="1" lang="en-US" altLang="ja-JP" dirty="0" smtClean="0"/>
              <a:t> Higher layer manages: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714634032"/>
              </p:ext>
            </p:extLst>
          </p:nvPr>
        </p:nvGraphicFramePr>
        <p:xfrm>
          <a:off x="838200" y="762000"/>
          <a:ext cx="7543800" cy="5638801"/>
        </p:xfrm>
        <a:graphic>
          <a:graphicData uri="http://schemas.openxmlformats.org/drawingml/2006/table">
            <a:tbl>
              <a:tblPr>
                <a:tableStyleId>{5C22544A-7EE6-4342-B048-85BDC9FD1C3A}</a:tableStyleId>
              </a:tblPr>
              <a:tblGrid>
                <a:gridCol w="220111"/>
                <a:gridCol w="2231124"/>
                <a:gridCol w="700353"/>
                <a:gridCol w="600302"/>
                <a:gridCol w="3791910"/>
              </a:tblGrid>
              <a:tr h="377614">
                <a:tc>
                  <a:txBody>
                    <a:bodyPr/>
                    <a:lstStyle/>
                    <a:p>
                      <a:pPr algn="ctr" fontAlgn="ctr"/>
                      <a:r>
                        <a:rPr lang="en-US" sz="600" u="none" strike="noStrike" dirty="0">
                          <a:effectLst/>
                        </a:rPr>
                        <a:t>No.</a:t>
                      </a:r>
                      <a:endParaRPr lang="en-US" sz="600" b="0" i="0" u="none" strike="noStrike" dirty="0">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item</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Page in IEEE802.15.10</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Which box should manage</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Description</a:t>
                      </a:r>
                      <a:endParaRPr lang="en-US" sz="600" b="0" i="0" u="none" strike="noStrike">
                        <a:solidFill>
                          <a:srgbClr val="000000"/>
                        </a:solidFill>
                        <a:effectLst/>
                        <a:latin typeface="ＭＳ Ｐゴシック"/>
                      </a:endParaRPr>
                    </a:p>
                  </a:txBody>
                  <a:tcPr marL="4014" marR="4014" marT="4014" marB="0" anchor="ctr"/>
                </a:tc>
              </a:tr>
              <a:tr h="599101">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Short address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P.27</a:t>
                      </a:r>
                      <a:br>
                        <a:rPr lang="en-US" sz="600" u="none" strike="noStrike">
                          <a:effectLst/>
                        </a:rPr>
                      </a:br>
                      <a:r>
                        <a:rPr lang="en-US" sz="600" u="none" strike="noStrike">
                          <a:effectLst/>
                        </a:rPr>
                        <a:t>P.38-39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coordinator manages short addresses for all devices within the PAN using PANC DC (PAN coordinator direct connection) that is exchanged by a transport protocol other than L2R or ULI. Application layer manages it.</a:t>
                      </a:r>
                      <a:endParaRPr lang="en-US" sz="600" b="0" i="0" u="none" strike="noStrike">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Source rout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P.54, P.64,</a:t>
                      </a:r>
                      <a:br>
                        <a:rPr lang="en-US" sz="600" u="none" strike="noStrike">
                          <a:effectLst/>
                        </a:rPr>
                      </a:br>
                      <a:r>
                        <a:rPr lang="en-US" sz="600" u="none" strike="noStrike">
                          <a:effectLst/>
                        </a:rPr>
                        <a:t>P.66, P.67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no-storing mode, all DS path information is gathered to mesh root. Appropriate path list need to be generated everytime when data is sent.</a:t>
                      </a:r>
                      <a:endParaRPr lang="en-US" sz="600" b="0" i="0" u="none" strike="noStrike">
                        <a:solidFill>
                          <a:srgbClr val="000000"/>
                        </a:solidFill>
                        <a:effectLst/>
                        <a:latin typeface="ＭＳ Ｐゴシック"/>
                      </a:endParaRPr>
                    </a:p>
                  </a:txBody>
                  <a:tcPr marL="4014" marR="4014" marT="4014" marB="0" anchor="ctr"/>
                </a:tc>
              </a:tr>
              <a:tr h="735259">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through PANC DC</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P.38-39,</a:t>
                      </a:r>
                      <a:br>
                        <a:rPr lang="en-US" sz="600" u="none" strike="noStrike" dirty="0">
                          <a:effectLst/>
                        </a:rPr>
                      </a:br>
                      <a:r>
                        <a:rPr lang="en-US" sz="600" u="none" strike="noStrike" dirty="0">
                          <a:effectLst/>
                        </a:rPr>
                        <a:t>P.77</a:t>
                      </a:r>
                      <a:endParaRPr lang="en-US" sz="600" b="0" i="0" u="none" strike="noStrike" dirty="0">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A mesh root with PANC DC (PAN coordinator direct connection) which is up to a higher layer of L2R need to exchange the information with PAN coordinator through PANC DC for the following two functions.</a:t>
                      </a:r>
                      <a:br>
                        <a:rPr lang="en-US" sz="600" u="none" strike="noStrike">
                          <a:effectLst/>
                        </a:rPr>
                      </a:br>
                      <a:r>
                        <a:rPr lang="en-US" sz="600" u="none" strike="noStrike">
                          <a:effectLst/>
                        </a:rPr>
                        <a:t>1. Short address management</a:t>
                      </a:r>
                      <a:br>
                        <a:rPr lang="en-US" sz="600" u="none" strike="noStrike">
                          <a:effectLst/>
                        </a:rPr>
                      </a:br>
                      <a:r>
                        <a:rPr lang="en-US" sz="600" u="none" strike="noStrike">
                          <a:effectLst/>
                        </a:rPr>
                        <a:t>2. Broadcast to all devices within a PAN</a:t>
                      </a:r>
                      <a:endParaRPr lang="en-US" sz="600" b="0" i="0" u="none" strike="noStrike">
                        <a:solidFill>
                          <a:srgbClr val="000000"/>
                        </a:solidFill>
                        <a:effectLst/>
                        <a:latin typeface="ＭＳ Ｐゴシック"/>
                      </a:endParaRPr>
                    </a:p>
                  </a:txBody>
                  <a:tcPr marL="4014" marR="4014" marT="4014" marB="0" anchor="ctr"/>
                </a:tc>
              </a:tr>
              <a:tr h="490173">
                <a:tc>
                  <a:txBody>
                    <a:bodyPr/>
                    <a:lstStyle/>
                    <a:p>
                      <a:pPr algn="ctr" fontAlgn="ctr"/>
                      <a:r>
                        <a:rPr lang="en-US" altLang="ja-JP" sz="600" u="none" strike="noStrike">
                          <a:effectLst/>
                        </a:rPr>
                        <a:t>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discovery</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Before starting or joining an L2R mesh, an L2R device does the discovery process in order to find an appropriate PAN to associate to. This process should be controlled by a next higher layer of an L2R sublayer.</a:t>
                      </a:r>
                      <a:endParaRPr lang="en-US" sz="600" b="0" i="0" u="none" strike="noStrike">
                        <a:solidFill>
                          <a:srgbClr val="000000"/>
                        </a:solidFill>
                        <a:effectLst/>
                        <a:latin typeface="ＭＳ Ｐゴシック"/>
                      </a:endParaRPr>
                    </a:p>
                  </a:txBody>
                  <a:tcPr marL="4014" marR="4014" marT="4014" marB="0" anchor="ctr"/>
                </a:tc>
              </a:tr>
              <a:tr h="253558">
                <a:tc>
                  <a:txBody>
                    <a:bodyPr/>
                    <a:lstStyle/>
                    <a:p>
                      <a:pPr algn="ctr" fontAlgn="ctr"/>
                      <a:r>
                        <a:rPr lang="en-US" altLang="ja-JP" sz="600" u="none" strike="noStrike">
                          <a:effectLst/>
                        </a:rPr>
                        <a:t>5</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starting a new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mesh when a device starts a new L2R mesh using profile.</a:t>
                      </a:r>
                      <a:endParaRPr lang="en-US" sz="600" b="0" i="0" u="none" strike="noStrike">
                        <a:solidFill>
                          <a:srgbClr val="000000"/>
                        </a:solidFill>
                        <a:effectLst/>
                        <a:latin typeface="ＭＳ Ｐゴシック"/>
                      </a:endParaRPr>
                    </a:p>
                  </a:txBody>
                  <a:tcPr marL="4014" marR="4014" marT="4014" marB="0" anchor="ctr"/>
                </a:tc>
              </a:tr>
              <a:tr h="253558">
                <a:tc>
                  <a:txBody>
                    <a:bodyPr/>
                    <a:lstStyle/>
                    <a:p>
                      <a:pPr algn="ctr" fontAlgn="ctr"/>
                      <a:r>
                        <a:rPr lang="en-US" altLang="ja-JP" sz="600" u="none" strike="noStrike">
                          <a:effectLst/>
                        </a:rPr>
                        <a:t>6</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joining a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P.32, P34</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device when a device joins a L2R mesh using profile</a:t>
                      </a:r>
                      <a:endParaRPr lang="en-US" sz="600" b="0" i="0" u="none" strike="noStrike">
                        <a:solidFill>
                          <a:srgbClr val="000000"/>
                        </a:solidFill>
                        <a:effectLst/>
                        <a:latin typeface="ＭＳ Ｐゴシック"/>
                      </a:endParaRPr>
                    </a:p>
                  </a:txBody>
                  <a:tcPr marL="4014" marR="4014" marT="4014" marB="0" anchor="ctr"/>
                </a:tc>
              </a:tr>
              <a:tr h="490173">
                <a:tc>
                  <a:txBody>
                    <a:bodyPr/>
                    <a:lstStyle/>
                    <a:p>
                      <a:pPr algn="ctr" fontAlgn="ctr"/>
                      <a:r>
                        <a:rPr lang="en-US" altLang="ja-JP" sz="600" u="none" strike="noStrike">
                          <a:effectLst/>
                        </a:rPr>
                        <a:t>7</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selection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the case that l2rMeshSelection is FALSE, after mesh discovery process, a next higher layer of a joining L2R device needs to select a mesh to join from discovery results.</a:t>
                      </a:r>
                      <a:endParaRPr lang="en-US" sz="600" b="0" i="0" u="none" strike="noStrike">
                        <a:solidFill>
                          <a:srgbClr val="000000"/>
                        </a:solidFill>
                        <a:effectLst/>
                        <a:latin typeface="ＭＳ Ｐゴシック"/>
                      </a:endParaRPr>
                    </a:p>
                  </a:txBody>
                  <a:tcPr marL="4014" marR="4014" marT="4014" marB="0" anchor="ctr"/>
                </a:tc>
              </a:tr>
              <a:tr h="129501">
                <a:tc>
                  <a:txBody>
                    <a:bodyPr/>
                    <a:lstStyle/>
                    <a:p>
                      <a:pPr algn="ctr" fontAlgn="ctr"/>
                      <a:r>
                        <a:rPr lang="en-US" altLang="ja-JP" sz="600" u="none" strike="noStrike">
                          <a:effectLst/>
                        </a:rPr>
                        <a:t>8</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root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P.26-28</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related to mesh root.</a:t>
                      </a:r>
                      <a:endParaRPr lang="en-US" sz="600" b="0" i="0" u="none" strike="noStrike">
                        <a:solidFill>
                          <a:srgbClr val="000000"/>
                        </a:solidFill>
                        <a:effectLst/>
                        <a:latin typeface="ＭＳ Ｐゴシック"/>
                      </a:endParaRPr>
                    </a:p>
                  </a:txBody>
                  <a:tcPr marL="4014" marR="4014" marT="4014" marB="0" anchor="ctr"/>
                </a:tc>
              </a:tr>
              <a:tr h="129501">
                <a:tc>
                  <a:txBody>
                    <a:bodyPr/>
                    <a:lstStyle/>
                    <a:p>
                      <a:pPr algn="ctr" fontAlgn="ctr"/>
                      <a:r>
                        <a:rPr lang="en-US" altLang="ja-JP" sz="600" u="none" strike="noStrike">
                          <a:effectLst/>
                        </a:rPr>
                        <a:t>9</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device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for join and leave..</a:t>
                      </a:r>
                      <a:endParaRPr lang="en-US" sz="600" b="0" i="0" u="none" strike="noStrike">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10</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disconnection </a:t>
                      </a:r>
                      <a:r>
                        <a:rPr lang="en-US" sz="600" u="none" strike="noStrike" dirty="0" smtClean="0">
                          <a:effectLst/>
                        </a:rPr>
                        <a:t>from </a:t>
                      </a:r>
                      <a:r>
                        <a:rPr lang="en-US" sz="600" u="none" strike="noStrike" dirty="0">
                          <a:effectLst/>
                        </a:rPr>
                        <a:t>the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a next higher layer of an L2R sublayer is indicated that it is disconnected from the L2R mesh, it should do something.</a:t>
                      </a:r>
                      <a:endParaRPr lang="en-US" sz="600" b="0" i="0" u="none" strike="noStrike">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11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new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P.43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When L2R device finds a new L2R mesh, it should do discovery process in order to get information necessary for add ion of new entry to MT.</a:t>
                      </a:r>
                      <a:endParaRPr lang="en-US" sz="600" b="0" i="0" u="none" strike="noStrike" dirty="0">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12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Process for detecting an unknown neighbor</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P.69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L2R sublayer inform to its next higher layer that it detects an unknown neighbor. In this case, the next higher layer should ……</a:t>
                      </a:r>
                      <a:endParaRPr lang="en-US" sz="600" b="0" i="0" u="none" strike="noStrike">
                        <a:solidFill>
                          <a:srgbClr val="000000"/>
                        </a:solidFill>
                        <a:effectLst/>
                        <a:latin typeface="ＭＳ Ｐゴシック"/>
                      </a:endParaRPr>
                    </a:p>
                  </a:txBody>
                  <a:tcPr marL="4014" marR="4014" marT="4014" marB="0" anchor="ctr"/>
                </a:tc>
              </a:tr>
              <a:tr h="377614">
                <a:tc>
                  <a:txBody>
                    <a:bodyPr/>
                    <a:lstStyle/>
                    <a:p>
                      <a:pPr algn="ctr" fontAlgn="ctr"/>
                      <a:r>
                        <a:rPr lang="en-US" altLang="ja-JP" sz="600" u="none" strike="noStrike">
                          <a:effectLst/>
                        </a:rPr>
                        <a:t>13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Separation of concatenated frame using </a:t>
                      </a:r>
                      <a:r>
                        <a:rPr lang="en-US" sz="600" u="none" strike="noStrike" dirty="0" err="1">
                          <a:effectLst/>
                        </a:rPr>
                        <a:t>Dcat</a:t>
                      </a:r>
                      <a:r>
                        <a:rPr lang="en-US" sz="600" u="none" strike="noStrike" dirty="0">
                          <a:effectLst/>
                        </a:rPr>
                        <a:t> feature</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Dcat is used, L2R sublayer of final destination delivers the concatenated frame to the next higher layer. It should be separated to the individual frames.</a:t>
                      </a:r>
                      <a:endParaRPr lang="en-US" sz="600" b="0" i="0" u="none" strike="noStrike">
                        <a:solidFill>
                          <a:srgbClr val="000000"/>
                        </a:solidFill>
                        <a:effectLst/>
                        <a:latin typeface="ＭＳ Ｐゴシック"/>
                      </a:endParaRPr>
                    </a:p>
                  </a:txBody>
                  <a:tcPr marL="4014" marR="4014" marT="4014" marB="0" anchor="ctr"/>
                </a:tc>
              </a:tr>
              <a:tr h="364905">
                <a:tc>
                  <a:txBody>
                    <a:bodyPr/>
                    <a:lstStyle/>
                    <a:p>
                      <a:pPr algn="ctr" fontAlgn="ctr"/>
                      <a:r>
                        <a:rPr lang="en-US" altLang="ja-JP" sz="600" u="none" strike="noStrike">
                          <a:effectLst/>
                        </a:rPr>
                        <a:t>14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Security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P.78-81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After key exchange using KMP, the exchanged key is set to the MAC PIB and other necessary security IB is set to the L2IB.</a:t>
                      </a:r>
                      <a:endParaRPr lang="en-US" sz="600" b="0" i="0" u="none" strike="noStrike" dirty="0">
                        <a:solidFill>
                          <a:srgbClr val="000000"/>
                        </a:solidFill>
                        <a:effectLst/>
                        <a:latin typeface="ＭＳ Ｐゴシック"/>
                      </a:endParaRPr>
                    </a:p>
                  </a:txBody>
                  <a:tcPr marL="4014" marR="4014" marT="4014" marB="0" anchor="ctr"/>
                </a:tc>
              </a:tr>
            </a:tbl>
          </a:graphicData>
        </a:graphic>
      </p:graphicFrame>
    </p:spTree>
    <p:extLst>
      <p:ext uri="{BB962C8B-B14F-4D97-AF65-F5344CB8AC3E}">
        <p14:creationId xmlns:p14="http://schemas.microsoft.com/office/powerpoint/2010/main" val="2214343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 and provisioning </a:t>
            </a:r>
          </a:p>
        </p:txBody>
      </p:sp>
      <p:sp>
        <p:nvSpPr>
          <p:cNvPr id="3" name="Content Placeholder 2"/>
          <p:cNvSpPr>
            <a:spLocks noGrp="1"/>
          </p:cNvSpPr>
          <p:nvPr>
            <p:ph idx="1"/>
          </p:nvPr>
        </p:nvSpPr>
        <p:spPr>
          <a:xfrm>
            <a:off x="685800" y="1981200"/>
            <a:ext cx="7772400" cy="4419600"/>
          </a:xfrm>
        </p:spPr>
        <p:txBody>
          <a:bodyPr/>
          <a:lstStyle/>
          <a:p>
            <a:r>
              <a:rPr lang="en-US" dirty="0"/>
              <a:t>mesh </a:t>
            </a:r>
            <a:r>
              <a:rPr lang="en-US" dirty="0" smtClean="0"/>
              <a:t>parameters</a:t>
            </a:r>
          </a:p>
          <a:p>
            <a:pPr lvl="1"/>
            <a:r>
              <a:rPr lang="en-US" dirty="0" smtClean="0"/>
              <a:t>show </a:t>
            </a:r>
            <a:r>
              <a:rPr lang="en-US" dirty="0"/>
              <a:t>Table 7-38—L2IB attributes</a:t>
            </a:r>
            <a:endParaRPr lang="en-US" dirty="0" smtClean="0"/>
          </a:p>
          <a:p>
            <a:r>
              <a:rPr lang="en-US" dirty="0" smtClean="0"/>
              <a:t>metrics</a:t>
            </a:r>
          </a:p>
          <a:p>
            <a:pPr lvl="1"/>
            <a:r>
              <a:rPr lang="en-US" dirty="0" smtClean="0"/>
              <a:t>RSW (additive version of “signal strength”</a:t>
            </a:r>
          </a:p>
          <a:p>
            <a:pPr lvl="1"/>
            <a:r>
              <a:rPr lang="en-US" dirty="0" smtClean="0"/>
              <a:t>ETX</a:t>
            </a:r>
          </a:p>
          <a:p>
            <a:pPr lvl="1"/>
            <a:r>
              <a:rPr lang="en-US" dirty="0" smtClean="0"/>
              <a:t>Expected Airtime</a:t>
            </a:r>
          </a:p>
          <a:p>
            <a:r>
              <a:rPr lang="en-US" dirty="0" smtClean="0"/>
              <a:t>modes </a:t>
            </a:r>
            <a:r>
              <a:rPr lang="en-US" dirty="0"/>
              <a:t>of </a:t>
            </a:r>
            <a:r>
              <a:rPr lang="en-US" dirty="0" smtClean="0"/>
              <a:t>operation</a:t>
            </a:r>
          </a:p>
          <a:p>
            <a:pPr lvl="1"/>
            <a:r>
              <a:rPr lang="en-US" dirty="0" smtClean="0"/>
              <a:t>e.g., storing vs. non-storing</a:t>
            </a: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3012022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L2R primitives required for </a:t>
            </a:r>
            <a:r>
              <a:rPr lang="en-US" dirty="0" smtClean="0"/>
              <a:t>PDE, </a:t>
            </a:r>
            <a:r>
              <a:rPr lang="en-US" dirty="0"/>
              <a:t>MMI </a:t>
            </a:r>
          </a:p>
        </p:txBody>
      </p:sp>
      <p:sp>
        <p:nvSpPr>
          <p:cNvPr id="3" name="Content Placeholder 2"/>
          <p:cNvSpPr>
            <a:spLocks noGrp="1"/>
          </p:cNvSpPr>
          <p:nvPr>
            <p:ph idx="1"/>
          </p:nvPr>
        </p:nvSpPr>
        <p:spPr>
          <a:xfrm>
            <a:off x="685800" y="1600200"/>
            <a:ext cx="7772400" cy="4572000"/>
          </a:xfrm>
        </p:spPr>
        <p:txBody>
          <a:bodyPr/>
          <a:lstStyle/>
          <a:p>
            <a:r>
              <a:rPr lang="en-US" sz="2800" b="1" dirty="0" smtClean="0">
                <a:latin typeface="+mj-lt"/>
              </a:rPr>
              <a:t>Primitives </a:t>
            </a:r>
            <a:r>
              <a:rPr lang="en-US" sz="2800" b="1" dirty="0">
                <a:latin typeface="+mj-lt"/>
              </a:rPr>
              <a:t>to manage an L2R </a:t>
            </a:r>
            <a:r>
              <a:rPr lang="en-US" sz="2800" b="1" dirty="0" smtClean="0">
                <a:latin typeface="+mj-lt"/>
              </a:rPr>
              <a:t>mesh</a:t>
            </a:r>
          </a:p>
          <a:p>
            <a:pPr lvl="1">
              <a:spcBef>
                <a:spcPts val="600"/>
              </a:spcBef>
              <a:spcAft>
                <a:spcPts val="0"/>
              </a:spcAft>
              <a:buFont typeface="Courier New"/>
              <a:buChar char="o"/>
            </a:pPr>
            <a:r>
              <a:rPr lang="en-US" sz="2400" dirty="0" smtClean="0">
                <a:latin typeface="Times New Roman"/>
                <a:ea typeface="Times New Roman"/>
              </a:rPr>
              <a:t>L2RLME-PAN-SCAN.request</a:t>
            </a:r>
            <a:r>
              <a:rPr lang="en-US" sz="2400" dirty="0">
                <a:latin typeface="Times New Roman"/>
                <a:ea typeface="Times New Roman"/>
              </a:rPr>
              <a:t>, confirm, indication</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L2RLME-MESH-START.request,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L2RLME-MESH-STOP.request,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L2RLME-JOIN-MESH.request,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L2RLME-MESH-DISCOVERY.request,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L2RLME-MESH-SELECT.request,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L2RLME-LEAVE-MESH.request,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L2RLME-DISCONNECT-MESH.indication</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L2RLME-NOTIFY.indication</a:t>
            </a:r>
            <a:endParaRPr lang="en-US" sz="2000" dirty="0">
              <a:latin typeface="Times New Roman"/>
              <a:ea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938489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Design Overview </a:t>
            </a:r>
          </a:p>
        </p:txBody>
      </p:sp>
      <p:sp>
        <p:nvSpPr>
          <p:cNvPr id="3" name="Content Placeholder 2"/>
          <p:cNvSpPr>
            <a:spLocks noGrp="1"/>
          </p:cNvSpPr>
          <p:nvPr>
            <p:ph idx="1"/>
          </p:nvPr>
        </p:nvSpPr>
        <p:spPr>
          <a:xfrm>
            <a:off x="685800" y="1447800"/>
            <a:ext cx="7772400" cy="4648200"/>
          </a:xfrm>
        </p:spPr>
        <p:txBody>
          <a:bodyPr/>
          <a:lstStyle/>
          <a:p>
            <a:pPr marL="0" indent="0">
              <a:buNone/>
            </a:pPr>
            <a:r>
              <a:rPr lang="en-US" dirty="0"/>
              <a:t>Making use of </a:t>
            </a:r>
            <a:r>
              <a:rPr lang="en-US" dirty="0" smtClean="0"/>
              <a:t>15-17-0296-00-0012-l2r-operations-with-uli</a:t>
            </a:r>
          </a:p>
          <a:p>
            <a:endParaRPr lang="en-US" dirty="0"/>
          </a:p>
          <a:p>
            <a:r>
              <a:rPr lang="en-US" dirty="0" smtClean="0"/>
              <a:t>L2R </a:t>
            </a:r>
            <a:r>
              <a:rPr lang="en-US" dirty="0"/>
              <a:t>functional description</a:t>
            </a:r>
          </a:p>
          <a:p>
            <a:r>
              <a:rPr lang="en-US" dirty="0" smtClean="0"/>
              <a:t>Internal </a:t>
            </a:r>
            <a:r>
              <a:rPr lang="en-US" dirty="0"/>
              <a:t>interfaces and primitives required for PDE MMI </a:t>
            </a:r>
          </a:p>
          <a:p>
            <a:r>
              <a:rPr lang="en-US" dirty="0" smtClean="0"/>
              <a:t>Configuration </a:t>
            </a:r>
            <a:r>
              <a:rPr lang="en-US" dirty="0"/>
              <a:t>and provisioning</a:t>
            </a:r>
          </a:p>
          <a:p>
            <a:r>
              <a:rPr lang="en-US" dirty="0" smtClean="0"/>
              <a:t>Rewiring </a:t>
            </a:r>
            <a:r>
              <a:rPr lang="en-US" dirty="0"/>
              <a:t>ULI functional </a:t>
            </a:r>
            <a:r>
              <a:rPr lang="en-US" dirty="0" smtClean="0"/>
              <a:t>modules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203722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L2R primitives required for </a:t>
            </a:r>
            <a:r>
              <a:rPr lang="en-US" dirty="0" smtClean="0"/>
              <a:t>PDE, </a:t>
            </a:r>
            <a:r>
              <a:rPr lang="en-US" dirty="0"/>
              <a:t>MMI </a:t>
            </a:r>
          </a:p>
        </p:txBody>
      </p:sp>
      <p:sp>
        <p:nvSpPr>
          <p:cNvPr id="3" name="Content Placeholder 2"/>
          <p:cNvSpPr>
            <a:spLocks noGrp="1"/>
          </p:cNvSpPr>
          <p:nvPr>
            <p:ph idx="1"/>
          </p:nvPr>
        </p:nvSpPr>
        <p:spPr/>
        <p:txBody>
          <a:bodyPr/>
          <a:lstStyle/>
          <a:p>
            <a:pPr lvl="0">
              <a:spcBef>
                <a:spcPts val="600"/>
              </a:spcBef>
              <a:spcAft>
                <a:spcPts val="0"/>
              </a:spcAft>
              <a:buFont typeface="Symbol"/>
              <a:buChar char=""/>
            </a:pPr>
            <a:r>
              <a:rPr lang="en-US" sz="2800" b="1" dirty="0" smtClean="0">
                <a:latin typeface="Times New Roman"/>
                <a:ea typeface="Times New Roman"/>
              </a:rPr>
              <a:t>Managing </a:t>
            </a:r>
            <a:r>
              <a:rPr lang="en-US" sz="2800" b="1" dirty="0">
                <a:latin typeface="Times New Roman"/>
                <a:ea typeface="Times New Roman"/>
              </a:rPr>
              <a:t>short address assignment</a:t>
            </a:r>
            <a:endParaRPr lang="en-US" sz="2400" b="1" dirty="0">
              <a:latin typeface="Times New Roman"/>
              <a:ea typeface="Times New Roman"/>
            </a:endParaRPr>
          </a:p>
          <a:p>
            <a:pPr lvl="1">
              <a:spcBef>
                <a:spcPts val="600"/>
              </a:spcBef>
              <a:spcAft>
                <a:spcPts val="0"/>
              </a:spcAft>
              <a:buFont typeface="Courier New"/>
              <a:buChar char="o"/>
            </a:pPr>
            <a:r>
              <a:rPr lang="en-US" sz="2000" dirty="0">
                <a:latin typeface="Times New Roman"/>
                <a:ea typeface="Times New Roman"/>
              </a:rPr>
              <a:t>L2RLME-AA-RQ.request, confirm, indication</a:t>
            </a:r>
            <a:endParaRPr lang="en-US" sz="1800" dirty="0">
              <a:latin typeface="Times New Roman"/>
              <a:ea typeface="Times New Roman"/>
            </a:endParaRPr>
          </a:p>
          <a:p>
            <a:pPr lvl="1">
              <a:spcBef>
                <a:spcPts val="600"/>
              </a:spcBef>
              <a:spcAft>
                <a:spcPts val="0"/>
              </a:spcAft>
              <a:buFont typeface="Courier New"/>
              <a:buChar char="o"/>
            </a:pPr>
            <a:r>
              <a:rPr lang="en-US" sz="2000" dirty="0">
                <a:latin typeface="Times New Roman"/>
                <a:ea typeface="Times New Roman"/>
              </a:rPr>
              <a:t>L2RLME-AA-RP.request, confirm</a:t>
            </a:r>
            <a:endParaRPr lang="en-US" sz="1800" dirty="0">
              <a:latin typeface="Times New Roman"/>
              <a:ea typeface="Times New Roman"/>
            </a:endParaRPr>
          </a:p>
          <a:p>
            <a:pPr lvl="1">
              <a:spcBef>
                <a:spcPts val="600"/>
              </a:spcBef>
              <a:spcAft>
                <a:spcPts val="0"/>
              </a:spcAft>
              <a:buFont typeface="Courier New"/>
              <a:buChar char="o"/>
            </a:pPr>
            <a:r>
              <a:rPr lang="en-US" sz="2000" dirty="0">
                <a:latin typeface="Times New Roman"/>
                <a:ea typeface="Times New Roman"/>
              </a:rPr>
              <a:t>L2RLME-ARLS.request, confirm, </a:t>
            </a:r>
            <a:r>
              <a:rPr lang="en-US" sz="2000" dirty="0" smtClean="0">
                <a:latin typeface="Times New Roman"/>
                <a:ea typeface="Times New Roman"/>
              </a:rPr>
              <a:t>indication</a:t>
            </a:r>
            <a:endParaRPr lang="en-US" sz="2000" dirty="0">
              <a:latin typeface="Times New Roman"/>
              <a:ea typeface="Times New Roman"/>
            </a:endParaRPr>
          </a:p>
          <a:p>
            <a:pPr lvl="0">
              <a:spcBef>
                <a:spcPts val="600"/>
              </a:spcBef>
              <a:spcAft>
                <a:spcPts val="0"/>
              </a:spcAft>
              <a:buFont typeface="Symbol"/>
              <a:buChar char=""/>
            </a:pPr>
            <a:r>
              <a:rPr lang="en-US" sz="2800" b="1" dirty="0">
                <a:latin typeface="Times New Roman"/>
                <a:ea typeface="Times New Roman"/>
              </a:rPr>
              <a:t>Handling multicast route </a:t>
            </a:r>
            <a:r>
              <a:rPr lang="en-US" sz="2800" b="1" dirty="0" smtClean="0">
                <a:latin typeface="Times New Roman"/>
                <a:ea typeface="Times New Roman"/>
              </a:rPr>
              <a:t>establishment</a:t>
            </a:r>
          </a:p>
          <a:p>
            <a:pPr lvl="1">
              <a:spcBef>
                <a:spcPts val="600"/>
              </a:spcBef>
              <a:spcAft>
                <a:spcPts val="0"/>
              </a:spcAft>
              <a:buFont typeface="Courier New" panose="02070309020205020404" pitchFamily="49" charset="0"/>
              <a:buChar char="o"/>
            </a:pPr>
            <a:r>
              <a:rPr lang="en-US" sz="2000" dirty="0" smtClean="0">
                <a:latin typeface="Times New Roman"/>
                <a:ea typeface="Times New Roman"/>
              </a:rPr>
              <a:t>L2RLME-MULTICAST-SUBSCRIPTION.request</a:t>
            </a:r>
            <a:r>
              <a:rPr lang="en-US" sz="2000" dirty="0">
                <a:latin typeface="Times New Roman"/>
                <a:ea typeface="Times New Roman"/>
              </a:rPr>
              <a:t>, </a:t>
            </a:r>
            <a:r>
              <a:rPr lang="en-US" sz="2000" dirty="0" smtClean="0">
                <a:latin typeface="Times New Roman"/>
                <a:ea typeface="Times New Roman"/>
              </a:rPr>
              <a:t>confirm</a:t>
            </a:r>
            <a:endParaRPr lang="en-US" sz="1800" dirty="0">
              <a:latin typeface="Times New Roman"/>
              <a:ea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3406694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Rewiring ULI functional modules</a:t>
            </a:r>
          </a:p>
        </p:txBody>
      </p:sp>
      <p:sp>
        <p:nvSpPr>
          <p:cNvPr id="3" name="Content Placeholder 2"/>
          <p:cNvSpPr>
            <a:spLocks noGrp="1"/>
          </p:cNvSpPr>
          <p:nvPr>
            <p:ph idx="1"/>
          </p:nvPr>
        </p:nvSpPr>
        <p:spPr/>
        <p:txBody>
          <a:bodyPr/>
          <a:lstStyle/>
          <a:p>
            <a:r>
              <a:rPr lang="en-US" dirty="0" smtClean="0"/>
              <a:t>Does </a:t>
            </a:r>
            <a:r>
              <a:rPr lang="en-US" dirty="0"/>
              <a:t>all the forwarding modification live in the MAC regardless of </a:t>
            </a:r>
            <a:r>
              <a:rPr lang="en-US" dirty="0" smtClean="0"/>
              <a:t>ULI ?</a:t>
            </a:r>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799020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r>
              <a:rPr lang="en-US" dirty="0" smtClean="0"/>
              <a:t>15-19-0164-00-0012</a:t>
            </a:r>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3543818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p:txBody>
          <a:bodyPr/>
          <a:lstStyle/>
          <a:p>
            <a:r>
              <a:rPr kumimoji="1" lang="en-US" altLang="ja-JP" dirty="0" smtClean="0"/>
              <a:t>Purpose</a:t>
            </a:r>
            <a:endParaRPr kumimoji="1" lang="ja-JP" altLang="en-US" dirty="0"/>
          </a:p>
        </p:txBody>
      </p:sp>
      <p:sp>
        <p:nvSpPr>
          <p:cNvPr id="13" name="コンテンツ プレースホルダー 12"/>
          <p:cNvSpPr>
            <a:spLocks noGrp="1"/>
          </p:cNvSpPr>
          <p:nvPr>
            <p:ph idx="1"/>
          </p:nvPr>
        </p:nvSpPr>
        <p:spPr/>
        <p:txBody>
          <a:bodyPr/>
          <a:lstStyle/>
          <a:p>
            <a:r>
              <a:rPr kumimoji="1" lang="en-US" altLang="ja-JP" sz="2400" dirty="0" smtClean="0"/>
              <a:t>To identify unclear points and issues when considering incorporating L2R to the ULI by looking at the current ULI architecture, formats and functionality and to provide resolution.</a:t>
            </a:r>
          </a:p>
          <a:p>
            <a:r>
              <a:rPr kumimoji="1" lang="en-US" altLang="ja-JP" sz="2400" dirty="0" smtClean="0"/>
              <a:t>The issues are summarized into two categories.</a:t>
            </a:r>
          </a:p>
          <a:p>
            <a:pPr lvl="1"/>
            <a:r>
              <a:rPr kumimoji="1" lang="en-US" altLang="ja-JP" sz="2000" dirty="0" smtClean="0"/>
              <a:t>Format</a:t>
            </a:r>
          </a:p>
          <a:p>
            <a:pPr lvl="2"/>
            <a:r>
              <a:rPr kumimoji="1" lang="en-US" altLang="ja-JP" sz="1600" dirty="0" smtClean="0"/>
              <a:t>Dispatch</a:t>
            </a:r>
          </a:p>
          <a:p>
            <a:pPr lvl="2"/>
            <a:r>
              <a:rPr kumimoji="1" lang="en-US" altLang="ja-JP" sz="1600" dirty="0" smtClean="0"/>
              <a:t>Discovery</a:t>
            </a:r>
          </a:p>
          <a:p>
            <a:pPr lvl="1"/>
            <a:r>
              <a:rPr kumimoji="1" lang="en-US" altLang="ja-JP" sz="2000" dirty="0" smtClean="0"/>
              <a:t>Architecture</a:t>
            </a:r>
          </a:p>
          <a:p>
            <a:pPr lvl="2"/>
            <a:r>
              <a:rPr kumimoji="1" lang="en-US" altLang="ja-JP" sz="1600" dirty="0" smtClean="0"/>
              <a:t>Functions and Procedures</a:t>
            </a:r>
          </a:p>
          <a:p>
            <a:pPr lvl="2"/>
            <a:r>
              <a:rPr kumimoji="1" lang="en-US" altLang="ja-JP" sz="1600" dirty="0" smtClean="0"/>
              <a:t>Security and Key management</a:t>
            </a:r>
          </a:p>
          <a:p>
            <a:pPr lvl="2"/>
            <a:endParaRPr kumimoji="1" lang="en-US" altLang="ja-JP" sz="1600" dirty="0" smtClean="0"/>
          </a:p>
          <a:p>
            <a:pPr lvl="1"/>
            <a:endParaRPr kumimoji="1" lang="ja-JP" altLang="en-US" sz="2000" dirty="0"/>
          </a:p>
        </p:txBody>
      </p:sp>
      <p:sp>
        <p:nvSpPr>
          <p:cNvPr id="2" name="日付プレースホルダー 1"/>
          <p:cNvSpPr>
            <a:spLocks noGrp="1"/>
          </p:cNvSpPr>
          <p:nvPr>
            <p:ph type="dt" sz="half" idx="10"/>
          </p:nvPr>
        </p:nvSpPr>
        <p:spPr/>
        <p:txBody>
          <a:bodyPr/>
          <a:lstStyle/>
          <a:p>
            <a:r>
              <a:rPr lang="en-US" altLang="ja-JP" dirty="0" smtClean="0"/>
              <a:t>&lt;March 2019&gt;</a:t>
            </a:r>
            <a:endParaRPr lang="en-US" dirty="0"/>
          </a:p>
        </p:txBody>
      </p:sp>
      <p:sp>
        <p:nvSpPr>
          <p:cNvPr id="3" name="フッター プレースホルダー 2"/>
          <p:cNvSpPr>
            <a:spLocks noGrp="1"/>
          </p:cNvSpPr>
          <p:nvPr>
            <p:ph type="ftr" sz="quarter" idx="11"/>
          </p:nvPr>
        </p:nvSpPr>
        <p:spPr/>
        <p:txBody>
          <a:bodyPr/>
          <a:lstStyle/>
          <a:p>
            <a:r>
              <a:rPr lang="en-US" dirty="0" smtClean="0"/>
              <a:t>&lt;Charlie Perkins&gt;, &lt;Futurewei&gt;</a:t>
            </a:r>
            <a:endParaRPr lang="en-US" dirty="0"/>
          </a:p>
        </p:txBody>
      </p:sp>
      <p:sp>
        <p:nvSpPr>
          <p:cNvPr id="4" name="スライド番号プレースホルダー 3"/>
          <p:cNvSpPr>
            <a:spLocks noGrp="1"/>
          </p:cNvSpPr>
          <p:nvPr>
            <p:ph type="sldNum" sz="quarter" idx="12"/>
          </p:nvPr>
        </p:nvSpPr>
        <p:spPr/>
        <p:txBody>
          <a:bodyPr/>
          <a:lstStyle/>
          <a:p>
            <a:r>
              <a:rPr lang="en-US" smtClean="0"/>
              <a:t>Slide </a:t>
            </a:r>
            <a:fld id="{03628903-88D7-C74D-8D58-8597ECE2BB7F}" type="slidenum">
              <a:rPr lang="en-US" smtClean="0"/>
              <a:pPr/>
              <a:t>23</a:t>
            </a:fld>
            <a:endParaRPr lang="en-US"/>
          </a:p>
        </p:txBody>
      </p:sp>
    </p:spTree>
    <p:extLst>
      <p:ext uri="{BB962C8B-B14F-4D97-AF65-F5344CB8AC3E}">
        <p14:creationId xmlns:p14="http://schemas.microsoft.com/office/powerpoint/2010/main" val="2914633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Format  issues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Dispatch</a:t>
            </a:r>
          </a:p>
          <a:p>
            <a:pPr lvl="1"/>
            <a:r>
              <a:rPr kumimoji="1" lang="en-US" altLang="ja-JP" dirty="0" smtClean="0"/>
              <a:t>Where should L2R IE be inserted?</a:t>
            </a:r>
          </a:p>
          <a:p>
            <a:endParaRPr kumimoji="1" lang="en-US" altLang="ja-JP" dirty="0"/>
          </a:p>
          <a:p>
            <a:r>
              <a:rPr kumimoji="1" lang="en-US" altLang="ja-JP" dirty="0" smtClean="0"/>
              <a:t>Discovery</a:t>
            </a:r>
          </a:p>
          <a:p>
            <a:pPr lvl="1"/>
            <a:r>
              <a:rPr kumimoji="1" lang="en-US" altLang="ja-JP" dirty="0" smtClean="0"/>
              <a:t>How is it done with L2R discovery?</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020719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Two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dirty="0" smtClean="0"/>
              <a:t>&lt;Charlie Perkins&gt;, &lt;Futurewei&gt;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156031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Discovery</a:t>
            </a:r>
            <a:endParaRPr kumimoji="1" lang="ja-JP" altLang="en-US" dirty="0"/>
          </a:p>
        </p:txBody>
      </p:sp>
      <p:sp>
        <p:nvSpPr>
          <p:cNvPr id="7" name="コンテンツ プレースホルダー 6"/>
          <p:cNvSpPr>
            <a:spLocks noGrp="1"/>
          </p:cNvSpPr>
          <p:nvPr>
            <p:ph idx="1"/>
          </p:nvPr>
        </p:nvSpPr>
        <p:spPr/>
        <p:txBody>
          <a:bodyPr/>
          <a:lstStyle/>
          <a:p>
            <a:r>
              <a:rPr kumimoji="1" lang="en-US" altLang="ja-JP" sz="2400" dirty="0" smtClean="0"/>
              <a:t>L2R-D IE is included in EB or EBR for the L2R discovery to know if they speak L2R protocol and to know what routing functions are supported.</a:t>
            </a:r>
          </a:p>
          <a:p>
            <a:r>
              <a:rPr kumimoji="1" lang="en-US" altLang="ja-JP" sz="2400" dirty="0" smtClean="0"/>
              <a:t>What is the ULI discovery purpose?</a:t>
            </a:r>
          </a:p>
          <a:p>
            <a:pPr lvl="1"/>
            <a:r>
              <a:rPr kumimoji="1" lang="en-US" altLang="ja-JP" sz="2000" dirty="0" smtClean="0"/>
              <a:t>To know if ULI frame is understandable? </a:t>
            </a:r>
            <a:r>
              <a:rPr kumimoji="1" lang="en-US" altLang="ja-JP" sz="2000" dirty="0" smtClean="0">
                <a:solidFill>
                  <a:srgbClr val="FF0000"/>
                </a:solidFill>
              </a:rPr>
              <a:t>.. Whether IEs are</a:t>
            </a:r>
          </a:p>
          <a:p>
            <a:pPr lvl="1"/>
            <a:r>
              <a:rPr kumimoji="1" lang="en-US" altLang="ja-JP" sz="2000" dirty="0" smtClean="0"/>
              <a:t>To exchange capability? </a:t>
            </a:r>
            <a:r>
              <a:rPr kumimoji="1" lang="en-US" altLang="ja-JP" sz="2000" dirty="0" smtClean="0">
                <a:solidFill>
                  <a:srgbClr val="FF0000"/>
                </a:solidFill>
              </a:rPr>
              <a:t>No</a:t>
            </a:r>
          </a:p>
          <a:p>
            <a:pPr lvl="1"/>
            <a:r>
              <a:rPr kumimoji="1" lang="en-US" altLang="ja-JP" sz="2000" dirty="0" smtClean="0"/>
              <a:t>Is it used in EB or EBR same as L2R? </a:t>
            </a:r>
            <a:r>
              <a:rPr kumimoji="1" lang="en-US" altLang="ja-JP" sz="2000" dirty="0" smtClean="0">
                <a:solidFill>
                  <a:srgbClr val="FF0000"/>
                </a:solidFill>
              </a:rPr>
              <a:t>No</a:t>
            </a:r>
          </a:p>
          <a:p>
            <a:r>
              <a:rPr kumimoji="1" lang="en-US" altLang="ja-JP" sz="2400" dirty="0" smtClean="0"/>
              <a:t>ULI discovery and L2R discovery can be happened at same time? </a:t>
            </a:r>
            <a:r>
              <a:rPr kumimoji="1" lang="en-US" altLang="ja-JP" sz="2400" dirty="0" smtClean="0">
                <a:solidFill>
                  <a:srgbClr val="FF0000"/>
                </a:solidFill>
              </a:rPr>
              <a:t>TBD</a:t>
            </a:r>
          </a:p>
          <a:p>
            <a:pPr lvl="1"/>
            <a:r>
              <a:rPr kumimoji="1" lang="en-US" altLang="ja-JP" sz="2000" dirty="0" smtClean="0"/>
              <a:t>Including ULI IE and L2R-D IE in one EB or EBR  </a:t>
            </a:r>
            <a:r>
              <a:rPr kumimoji="1" lang="en-US" altLang="ja-JP" sz="2000" dirty="0" smtClean="0">
                <a:solidFill>
                  <a:srgbClr val="FF0000"/>
                </a:solidFill>
              </a:rPr>
              <a:t>guess not</a:t>
            </a:r>
            <a:endParaRPr kumimoji="1" lang="ja-JP" altLang="en-US" sz="2000" dirty="0">
              <a:solidFill>
                <a:srgbClr val="FF0000"/>
              </a:solidFill>
            </a:endParaRPr>
          </a:p>
        </p:txBody>
      </p:sp>
      <p:sp>
        <p:nvSpPr>
          <p:cNvPr id="3" name="日付プレースホルダー 2"/>
          <p:cNvSpPr>
            <a:spLocks noGrp="1"/>
          </p:cNvSpPr>
          <p:nvPr>
            <p:ph type="dt" sz="half" idx="10"/>
          </p:nvPr>
        </p:nvSpPr>
        <p:spPr/>
        <p:txBody>
          <a:bodyPr/>
          <a:lstStyle/>
          <a:p>
            <a:pPr>
              <a:defRPr/>
            </a:pPr>
            <a:r>
              <a:rPr lang="en-US" altLang="ja-JP" dirty="0" smtClean="0"/>
              <a:t>&lt;March 2019&gt;</a:t>
            </a:r>
            <a:endParaRPr lang="en-US" dirty="0"/>
          </a:p>
        </p:txBody>
      </p:sp>
      <p:sp>
        <p:nvSpPr>
          <p:cNvPr id="4" name="フッター プレースホルダー 3"/>
          <p:cNvSpPr>
            <a:spLocks noGrp="1"/>
          </p:cNvSpPr>
          <p:nvPr>
            <p:ph type="ftr" sz="quarter" idx="11"/>
          </p:nvPr>
        </p:nvSpPr>
        <p:spPr/>
        <p:txBody>
          <a:bodyPr/>
          <a:lstStyle/>
          <a:p>
            <a:pPr>
              <a:defRPr/>
            </a:pPr>
            <a:r>
              <a:rPr lang="en-US" dirty="0" smtClean="0"/>
              <a:t>&lt;Charlie Perkins&gt;, &lt;Futurewei&gt;</a:t>
            </a:r>
            <a:endParaRPr lang="en-US" dirty="0"/>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26</a:t>
            </a:fld>
            <a:endParaRPr lang="en-US"/>
          </a:p>
        </p:txBody>
      </p:sp>
    </p:spTree>
    <p:extLst>
      <p:ext uri="{BB962C8B-B14F-4D97-AF65-F5344CB8AC3E}">
        <p14:creationId xmlns:p14="http://schemas.microsoft.com/office/powerpoint/2010/main" val="307713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 for the format issue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Regarding L2R dispatch…,</a:t>
            </a:r>
          </a:p>
          <a:p>
            <a:pPr lvl="1"/>
            <a:r>
              <a:rPr kumimoji="1" lang="en-US" altLang="ja-JP" sz="2400" dirty="0" smtClean="0"/>
              <a:t>L2R IE should be used to dispatch to L2R box.</a:t>
            </a:r>
          </a:p>
          <a:p>
            <a:pPr lvl="1"/>
            <a:r>
              <a:rPr kumimoji="1" lang="en-US" altLang="ja-JP" sz="2400" dirty="0" smtClean="0"/>
              <a:t>L2R IE should be inserted</a:t>
            </a:r>
          </a:p>
          <a:p>
            <a:pPr lvl="2"/>
            <a:r>
              <a:rPr kumimoji="1" lang="en-US" altLang="ja-JP" sz="1800" dirty="0" smtClean="0"/>
              <a:t>between MPX IE and the payload in case that MPX IE is used.</a:t>
            </a:r>
          </a:p>
          <a:p>
            <a:pPr lvl="2"/>
            <a:r>
              <a:rPr kumimoji="1" lang="en-US" altLang="ja-JP" sz="1800" dirty="0" smtClean="0"/>
              <a:t>Between ULI-6lo IE and the MHR in case that ULI-6lo IE is used.</a:t>
            </a:r>
            <a:endParaRPr kumimoji="1" lang="en-US" altLang="ja-JP" sz="2800" dirty="0" smtClean="0"/>
          </a:p>
          <a:p>
            <a:r>
              <a:rPr kumimoji="1" lang="en-US" altLang="ja-JP" sz="2800" dirty="0" smtClean="0"/>
              <a:t>Need to clarify what ULI discovery is.</a:t>
            </a:r>
          </a:p>
          <a:p>
            <a:pPr lvl="1"/>
            <a:r>
              <a:rPr kumimoji="1" lang="en-US" altLang="ja-JP" sz="2400" dirty="0" smtClean="0"/>
              <a:t>Consider using L2R-D IE with ULI IE in same EB/EBR if ULI discovery concept is same as L2R’s.</a:t>
            </a:r>
          </a:p>
          <a:p>
            <a:endParaRPr kumimoji="1" lang="en-US" altLang="ja-JP" sz="2800" dirty="0" smtClean="0"/>
          </a:p>
          <a:p>
            <a:pPr lvl="1"/>
            <a:endParaRPr kumimoji="1" lang="en-US" altLang="ja-JP" sz="2400" dirty="0" smtClean="0"/>
          </a:p>
          <a:p>
            <a:pPr marL="0" indent="0">
              <a:buNone/>
            </a:pPr>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27</a:t>
            </a:fld>
            <a:endParaRPr lang="en-US"/>
          </a:p>
        </p:txBody>
      </p:sp>
    </p:spTree>
    <p:extLst>
      <p:ext uri="{BB962C8B-B14F-4D97-AF65-F5344CB8AC3E}">
        <p14:creationId xmlns:p14="http://schemas.microsoft.com/office/powerpoint/2010/main" val="1857998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Architecture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Other MAC protocol is managed by protocol box between PDE and MMI to use their MAC functionality.</a:t>
            </a:r>
          </a:p>
          <a:p>
            <a:r>
              <a:rPr kumimoji="1" lang="en-US" altLang="ja-JP" dirty="0" smtClean="0"/>
              <a:t>L2R is designed so that upper layer manages by using L2R functionality (primitives and PIBs).</a:t>
            </a:r>
          </a:p>
          <a:p>
            <a:r>
              <a:rPr kumimoji="1" lang="en-US" altLang="ja-JP" dirty="0" smtClean="0"/>
              <a:t>L2R needs a management box above it.</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28</a:t>
            </a:fld>
            <a:endParaRPr lang="en-US"/>
          </a:p>
        </p:txBody>
      </p:sp>
    </p:spTree>
    <p:extLst>
      <p:ext uri="{BB962C8B-B14F-4D97-AF65-F5344CB8AC3E}">
        <p14:creationId xmlns:p14="http://schemas.microsoft.com/office/powerpoint/2010/main" val="3664840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Questions?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29</a:t>
            </a:fld>
            <a:endParaRPr lang="en-US"/>
          </a:p>
        </p:txBody>
      </p:sp>
    </p:spTree>
    <p:extLst>
      <p:ext uri="{BB962C8B-B14F-4D97-AF65-F5344CB8AC3E}">
        <p14:creationId xmlns:p14="http://schemas.microsoft.com/office/powerpoint/2010/main" val="253899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L2R functional description </a:t>
            </a:r>
          </a:p>
        </p:txBody>
      </p:sp>
      <p:sp>
        <p:nvSpPr>
          <p:cNvPr id="3" name="Content Placeholder 2"/>
          <p:cNvSpPr>
            <a:spLocks noGrp="1"/>
          </p:cNvSpPr>
          <p:nvPr>
            <p:ph idx="1"/>
          </p:nvPr>
        </p:nvSpPr>
        <p:spPr>
          <a:xfrm>
            <a:off x="685800" y="1676400"/>
            <a:ext cx="7772400" cy="4495800"/>
          </a:xfrm>
        </p:spPr>
        <p:txBody>
          <a:bodyPr/>
          <a:lstStyle/>
          <a:p>
            <a:r>
              <a:rPr lang="en-US" dirty="0" smtClean="0"/>
              <a:t>Designed to handle ~10</a:t>
            </a:r>
            <a:r>
              <a:rPr lang="en-US" baseline="30000" dirty="0" smtClean="0"/>
              <a:t>4</a:t>
            </a:r>
            <a:r>
              <a:rPr lang="en-US" dirty="0" smtClean="0"/>
              <a:t> devices</a:t>
            </a:r>
          </a:p>
          <a:p>
            <a:pPr lvl="1"/>
            <a:r>
              <a:rPr lang="en-US" sz="2400" dirty="0" smtClean="0"/>
              <a:t>topology discovery</a:t>
            </a:r>
          </a:p>
          <a:p>
            <a:pPr lvl="1"/>
            <a:r>
              <a:rPr lang="en-US" sz="2400" dirty="0" smtClean="0"/>
              <a:t>mesh maintenance</a:t>
            </a:r>
          </a:p>
          <a:p>
            <a:pPr lvl="1"/>
            <a:r>
              <a:rPr lang="en-US" sz="2400" dirty="0"/>
              <a:t>data plane forwarding</a:t>
            </a:r>
          </a:p>
          <a:p>
            <a:pPr lvl="1"/>
            <a:r>
              <a:rPr lang="en-US" sz="2400" dirty="0" smtClean="0"/>
              <a:t>address management</a:t>
            </a:r>
          </a:p>
          <a:p>
            <a:pPr lvl="1"/>
            <a:r>
              <a:rPr lang="en-US" sz="2400" dirty="0" smtClean="0"/>
              <a:t>multiple metrics</a:t>
            </a:r>
          </a:p>
          <a:p>
            <a:pPr lvl="1"/>
            <a:r>
              <a:rPr lang="en-US" sz="2400" dirty="0" smtClean="0"/>
              <a:t>more robust routing</a:t>
            </a:r>
          </a:p>
          <a:p>
            <a:r>
              <a:rPr lang="en-US" dirty="0" smtClean="0"/>
              <a:t>DCN </a:t>
            </a:r>
            <a:r>
              <a:rPr lang="en-US" dirty="0"/>
              <a:t>15-17-205-00-0010 has a good description of the overall protocol</a:t>
            </a: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465221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L2R </a:t>
            </a:r>
            <a:r>
              <a:rPr lang="en-US" dirty="0" smtClean="0"/>
              <a:t>data primitives </a:t>
            </a:r>
            <a:r>
              <a:rPr lang="en-US" dirty="0"/>
              <a:t>required for </a:t>
            </a:r>
            <a:r>
              <a:rPr lang="en-US" dirty="0" smtClean="0"/>
              <a:t>PDE, </a:t>
            </a:r>
            <a:r>
              <a:rPr lang="en-US" dirty="0"/>
              <a:t>MMI </a:t>
            </a:r>
          </a:p>
        </p:txBody>
      </p:sp>
      <p:sp>
        <p:nvSpPr>
          <p:cNvPr id="3" name="Content Placeholder 2"/>
          <p:cNvSpPr>
            <a:spLocks noGrp="1"/>
          </p:cNvSpPr>
          <p:nvPr>
            <p:ph idx="1"/>
          </p:nvPr>
        </p:nvSpPr>
        <p:spPr/>
        <p:txBody>
          <a:bodyPr/>
          <a:lstStyle/>
          <a:p>
            <a:pPr lvl="0">
              <a:spcBef>
                <a:spcPts val="600"/>
              </a:spcBef>
              <a:spcAft>
                <a:spcPts val="0"/>
              </a:spcAft>
              <a:buFont typeface="Symbol"/>
              <a:buChar char=""/>
            </a:pPr>
            <a:r>
              <a:rPr lang="en-US" sz="2800" b="1" dirty="0" smtClean="0">
                <a:latin typeface="Times New Roman"/>
                <a:ea typeface="Times New Roman"/>
              </a:rPr>
              <a:t>L2R </a:t>
            </a:r>
            <a:r>
              <a:rPr lang="en-US" sz="2800" b="1" dirty="0">
                <a:latin typeface="Times New Roman"/>
                <a:ea typeface="Times New Roman"/>
              </a:rPr>
              <a:t>data service</a:t>
            </a:r>
          </a:p>
          <a:p>
            <a:pPr lvl="1">
              <a:spcBef>
                <a:spcPts val="600"/>
              </a:spcBef>
              <a:spcAft>
                <a:spcPts val="0"/>
              </a:spcAft>
              <a:buFont typeface="Courier New"/>
              <a:buChar char="o"/>
            </a:pPr>
            <a:r>
              <a:rPr lang="en-US" sz="1600" dirty="0">
                <a:latin typeface="Times New Roman"/>
                <a:ea typeface="Times New Roman"/>
              </a:rPr>
              <a:t>L2R-DATA.request</a:t>
            </a:r>
          </a:p>
          <a:p>
            <a:pPr lvl="1">
              <a:spcBef>
                <a:spcPts val="600"/>
              </a:spcBef>
              <a:spcAft>
                <a:spcPts val="0"/>
              </a:spcAft>
              <a:buFont typeface="Courier New"/>
              <a:buChar char="o"/>
            </a:pPr>
            <a:r>
              <a:rPr lang="en-US" sz="1600" dirty="0">
                <a:latin typeface="Times New Roman"/>
                <a:ea typeface="Times New Roman"/>
              </a:rPr>
              <a:t>L2R-DATA.confirm</a:t>
            </a:r>
          </a:p>
          <a:p>
            <a:pPr lvl="1">
              <a:spcBef>
                <a:spcPts val="600"/>
              </a:spcBef>
              <a:spcAft>
                <a:spcPts val="0"/>
              </a:spcAft>
              <a:buFont typeface="Courier New"/>
              <a:buChar char="o"/>
            </a:pPr>
            <a:r>
              <a:rPr lang="en-US" sz="1600" dirty="0">
                <a:latin typeface="Times New Roman"/>
                <a:ea typeface="Times New Roman"/>
              </a:rPr>
              <a:t>L2R-DATA.indication</a:t>
            </a: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2889275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a:xfrm>
            <a:off x="5486400" y="6523038"/>
            <a:ext cx="3124200" cy="184666"/>
          </a:xfrm>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5</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t>
            </a:r>
            <a:r>
              <a:rPr kumimoji="0" lang="en-US" altLang="ja-JP" sz="1200" b="0" i="0" u="none" strike="noStrike" cap="none" normalizeH="0" baseline="0" dirty="0" smtClean="0">
                <a:ln>
                  <a:noFill/>
                </a:ln>
                <a:solidFill>
                  <a:schemeClr val="tx1"/>
                </a:solidFill>
                <a:effectLst/>
                <a:latin typeface="Times New Roman" pitchFamily="-109" charset="0"/>
              </a:rPr>
              <a:t>X</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t>
            </a:r>
            <a:r>
              <a:rPr kumimoji="0" lang="en-US" altLang="ja-JP" sz="1200" b="0" i="0" u="none" strike="noStrike" cap="none" normalizeH="0" baseline="0" dirty="0" smtClean="0">
                <a:ln>
                  <a:noFill/>
                </a:ln>
                <a:solidFill>
                  <a:schemeClr val="tx1"/>
                </a:solidFill>
                <a:effectLst/>
                <a:latin typeface="Times New Roman" pitchFamily="-109" charset="0"/>
              </a:rPr>
              <a:t>X</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grpSp>
        <p:nvGrpSpPr>
          <p:cNvPr id="13" name="Group 12"/>
          <p:cNvGrpSpPr/>
          <p:nvPr/>
        </p:nvGrpSpPr>
        <p:grpSpPr>
          <a:xfrm>
            <a:off x="1185105" y="5422126"/>
            <a:ext cx="4153932" cy="608787"/>
            <a:chOff x="1865867" y="5486400"/>
            <a:chExt cx="4153932" cy="608787"/>
          </a:xfrm>
        </p:grpSpPr>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 name="テキスト ボックス 2"/>
          <p:cNvSpPr txBox="1"/>
          <p:nvPr/>
        </p:nvSpPr>
        <p:spPr>
          <a:xfrm>
            <a:off x="3648829" y="6113668"/>
            <a:ext cx="2581156" cy="276999"/>
          </a:xfrm>
          <a:prstGeom prst="rect">
            <a:avLst/>
          </a:prstGeom>
          <a:noFill/>
        </p:spPr>
        <p:txBody>
          <a:bodyPr wrap="none" rtlCol="0">
            <a:spAutoFit/>
          </a:bodyPr>
          <a:lstStyle/>
          <a:p>
            <a:r>
              <a:rPr kumimoji="1" lang="en-US" altLang="ja-JP" dirty="0" smtClean="0"/>
              <a:t>0xXXXX </a:t>
            </a:r>
            <a:r>
              <a:rPr kumimoji="1" lang="en-US" altLang="ja-JP" dirty="0" smtClean="0"/>
              <a:t>is </a:t>
            </a:r>
            <a:r>
              <a:rPr kumimoji="1" lang="en-US" altLang="ja-JP" dirty="0" smtClean="0"/>
              <a:t>for </a:t>
            </a:r>
            <a:r>
              <a:rPr kumimoji="1" lang="en-US" altLang="ja-JP" dirty="0" smtClean="0"/>
              <a:t>Protocol </a:t>
            </a:r>
            <a:r>
              <a:rPr kumimoji="1" lang="en-US" altLang="ja-JP" dirty="0" smtClean="0"/>
              <a:t>X. </a:t>
            </a:r>
            <a:r>
              <a:rPr kumimoji="1" lang="en-US" altLang="ja-JP" dirty="0" smtClean="0"/>
              <a:t>(e.g. </a:t>
            </a:r>
            <a:r>
              <a:rPr kumimoji="1" lang="en-US" altLang="ja-JP" dirty="0" smtClean="0"/>
              <a:t>IPv4)</a:t>
            </a:r>
            <a:endParaRPr kumimoji="1" lang="ja-JP" altLang="en-US" dirty="0"/>
          </a:p>
        </p:txBody>
      </p:sp>
      <p:cxnSp>
        <p:nvCxnSpPr>
          <p:cNvPr id="15" name="直線矢印コネクタ 14"/>
          <p:cNvCxnSpPr/>
          <p:nvPr/>
        </p:nvCxnSpPr>
        <p:spPr bwMode="auto">
          <a:xfrm flipH="1" flipV="1">
            <a:off x="3545030" y="5974577"/>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2434110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&lt;March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18076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interfaces and primitives required for </a:t>
            </a:r>
            <a:r>
              <a:rPr lang="en-US" dirty="0" smtClean="0"/>
              <a:t>PDE, </a:t>
            </a:r>
            <a:r>
              <a:rPr lang="en-US" dirty="0"/>
              <a:t>MMI </a:t>
            </a:r>
          </a:p>
        </p:txBody>
      </p:sp>
      <p:sp>
        <p:nvSpPr>
          <p:cNvPr id="3" name="Content Placeholder 2"/>
          <p:cNvSpPr>
            <a:spLocks noGrp="1"/>
          </p:cNvSpPr>
          <p:nvPr>
            <p:ph idx="1"/>
          </p:nvPr>
        </p:nvSpPr>
        <p:spPr/>
        <p:txBody>
          <a:bodyPr/>
          <a:lstStyle/>
          <a:p>
            <a:r>
              <a:rPr lang="en-US" dirty="0" smtClean="0"/>
              <a:t>Data</a:t>
            </a:r>
          </a:p>
          <a:p>
            <a:pPr lvl="1"/>
            <a:r>
              <a:rPr lang="en-US" sz="2400" dirty="0"/>
              <a:t>Figure 7-1—Message sequence chart of a successful end-to-end data </a:t>
            </a:r>
            <a:r>
              <a:rPr lang="en-US" sz="2400" dirty="0" smtClean="0"/>
              <a:t>transmission</a:t>
            </a:r>
          </a:p>
          <a:p>
            <a:pPr lvl="1"/>
            <a:r>
              <a:rPr lang="en-US" sz="2400" dirty="0"/>
              <a:t>Figure 5-25—L2R data frame </a:t>
            </a:r>
            <a:r>
              <a:rPr lang="en-US" sz="2400" dirty="0" smtClean="0"/>
              <a:t>processing</a:t>
            </a:r>
          </a:p>
          <a:p>
            <a:pPr lvl="1"/>
            <a:r>
              <a:rPr lang="en-US" sz="2400" dirty="0"/>
              <a:t>Figure 5-27—Hop-by-hop retransmission procedure</a:t>
            </a:r>
            <a:endParaRPr lang="en-US" sz="2400" dirty="0" smtClean="0"/>
          </a:p>
          <a:p>
            <a:endParaRPr lang="en-US" dirty="0"/>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372701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L2R </a:t>
            </a:r>
            <a:r>
              <a:rPr lang="en-US" dirty="0" smtClean="0"/>
              <a:t>mesh procedures</a:t>
            </a:r>
            <a:endParaRPr lang="en-US" dirty="0"/>
          </a:p>
        </p:txBody>
      </p:sp>
      <p:sp>
        <p:nvSpPr>
          <p:cNvPr id="3" name="Content Placeholder 2"/>
          <p:cNvSpPr>
            <a:spLocks noGrp="1"/>
          </p:cNvSpPr>
          <p:nvPr>
            <p:ph idx="1"/>
          </p:nvPr>
        </p:nvSpPr>
        <p:spPr>
          <a:xfrm>
            <a:off x="533400" y="1600200"/>
            <a:ext cx="8153400" cy="4724400"/>
          </a:xfrm>
        </p:spPr>
        <p:txBody>
          <a:bodyPr/>
          <a:lstStyle/>
          <a:p>
            <a:r>
              <a:rPr lang="en-US" dirty="0" smtClean="0"/>
              <a:t>Start </a:t>
            </a:r>
            <a:r>
              <a:rPr lang="en-US" dirty="0"/>
              <a:t>an L2R mesh</a:t>
            </a:r>
          </a:p>
          <a:p>
            <a:r>
              <a:rPr lang="en-US" dirty="0" smtClean="0"/>
              <a:t>Stop </a:t>
            </a:r>
            <a:r>
              <a:rPr lang="en-US" dirty="0"/>
              <a:t>an L2R mesh</a:t>
            </a:r>
          </a:p>
          <a:p>
            <a:r>
              <a:rPr lang="en-US" dirty="0" smtClean="0"/>
              <a:t>Discover </a:t>
            </a:r>
            <a:r>
              <a:rPr lang="en-US" dirty="0"/>
              <a:t>an L2R mesh</a:t>
            </a:r>
          </a:p>
          <a:p>
            <a:r>
              <a:rPr lang="en-US" dirty="0" smtClean="0"/>
              <a:t>Discover </a:t>
            </a:r>
            <a:r>
              <a:rPr lang="en-US" dirty="0"/>
              <a:t>an L2R mesh </a:t>
            </a:r>
            <a:r>
              <a:rPr lang="en-US" dirty="0" smtClean="0"/>
              <a:t>in </a:t>
            </a:r>
            <a:r>
              <a:rPr lang="en-US" dirty="0"/>
              <a:t>associated PAN</a:t>
            </a:r>
          </a:p>
          <a:p>
            <a:r>
              <a:rPr lang="en-US" dirty="0" smtClean="0"/>
              <a:t>Join </a:t>
            </a:r>
            <a:r>
              <a:rPr lang="en-US" dirty="0"/>
              <a:t>an L2R mesh</a:t>
            </a:r>
          </a:p>
          <a:p>
            <a:r>
              <a:rPr lang="en-US" dirty="0" smtClean="0"/>
              <a:t>Mesh </a:t>
            </a:r>
            <a:r>
              <a:rPr lang="en-US" dirty="0"/>
              <a:t>selection by the next higher layer</a:t>
            </a:r>
          </a:p>
          <a:p>
            <a:r>
              <a:rPr lang="en-US" dirty="0" smtClean="0"/>
              <a:t>Rejoin </a:t>
            </a:r>
            <a:r>
              <a:rPr lang="en-US" dirty="0"/>
              <a:t>an L2R mesh</a:t>
            </a:r>
          </a:p>
          <a:p>
            <a:r>
              <a:rPr lang="en-US" dirty="0" smtClean="0"/>
              <a:t>Leave </a:t>
            </a:r>
            <a:r>
              <a:rPr lang="en-US" dirty="0"/>
              <a:t>an L2R mesh</a:t>
            </a:r>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1640247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address </a:t>
            </a:r>
            <a:r>
              <a:rPr lang="en-US" dirty="0"/>
              <a:t>allocation procedures</a:t>
            </a:r>
          </a:p>
        </p:txBody>
      </p:sp>
      <p:sp>
        <p:nvSpPr>
          <p:cNvPr id="3" name="Content Placeholder 2"/>
          <p:cNvSpPr>
            <a:spLocks noGrp="1"/>
          </p:cNvSpPr>
          <p:nvPr>
            <p:ph idx="1"/>
          </p:nvPr>
        </p:nvSpPr>
        <p:spPr/>
        <p:txBody>
          <a:bodyPr/>
          <a:lstStyle/>
          <a:p>
            <a:r>
              <a:rPr lang="en-US" dirty="0" smtClean="0"/>
              <a:t>Initial </a:t>
            </a:r>
            <a:r>
              <a:rPr lang="en-US" dirty="0"/>
              <a:t>short address </a:t>
            </a:r>
            <a:r>
              <a:rPr lang="en-US" dirty="0" smtClean="0"/>
              <a:t>allocation</a:t>
            </a:r>
          </a:p>
          <a:p>
            <a:r>
              <a:rPr lang="en-US" dirty="0" smtClean="0"/>
              <a:t>Short </a:t>
            </a:r>
            <a:r>
              <a:rPr lang="en-US" dirty="0"/>
              <a:t>address maintenance</a:t>
            </a:r>
          </a:p>
          <a:p>
            <a:r>
              <a:rPr lang="en-US" dirty="0" smtClean="0"/>
              <a:t>Short </a:t>
            </a:r>
            <a:r>
              <a:rPr lang="en-US" dirty="0"/>
              <a:t>address release</a:t>
            </a:r>
          </a:p>
        </p:txBody>
      </p:sp>
      <p:sp>
        <p:nvSpPr>
          <p:cNvPr id="4" name="Date Placeholder 3"/>
          <p:cNvSpPr>
            <a:spLocks noGrp="1"/>
          </p:cNvSpPr>
          <p:nvPr>
            <p:ph type="dt" sz="half" idx="10"/>
          </p:nvPr>
        </p:nvSpPr>
        <p:spPr/>
        <p:txBody>
          <a:bodyPr/>
          <a:lstStyle/>
          <a:p>
            <a:pPr>
              <a:defRPr/>
            </a:pPr>
            <a:r>
              <a:rPr lang="en-US" altLang="ja-JP"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978582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84572</TotalTime>
  <Words>1895</Words>
  <Application>Microsoft Office PowerPoint</Application>
  <PresentationFormat>On-screen Show (4:3)</PresentationFormat>
  <Paragraphs>427</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PowerPoint Presentation</vt:lpstr>
      <vt:lpstr>Design Overview </vt:lpstr>
      <vt:lpstr>L2R functional description </vt:lpstr>
      <vt:lpstr>L2R data primitives required for PDE, MMI </vt:lpstr>
      <vt:lpstr>Dispatching a frame for L2R</vt:lpstr>
      <vt:lpstr>Dispatching a frame for L2R – 6LoWPAN mesh under</vt:lpstr>
      <vt:lpstr>Internal interfaces and primitives required for PDE, MMI </vt:lpstr>
      <vt:lpstr>L2R mesh procedures</vt:lpstr>
      <vt:lpstr>L2R address allocation procedures</vt:lpstr>
      <vt:lpstr>L2R route establishment procedures</vt:lpstr>
      <vt:lpstr>P2P route establishment procedures</vt:lpstr>
      <vt:lpstr>Routing procedures</vt:lpstr>
      <vt:lpstr>Other procedures</vt:lpstr>
      <vt:lpstr>Candidates to place L2R management box</vt:lpstr>
      <vt:lpstr>Candidates to place L2R management box (contd.)</vt:lpstr>
      <vt:lpstr>Conclusion for the architecture issue</vt:lpstr>
      <vt:lpstr> Higher layer manages:</vt:lpstr>
      <vt:lpstr>Configuration and provisioning </vt:lpstr>
      <vt:lpstr>L2R primitives required for PDE, MMI </vt:lpstr>
      <vt:lpstr>L2R primitives required for PDE, MMI </vt:lpstr>
      <vt:lpstr>Rewiring ULI functional modules</vt:lpstr>
      <vt:lpstr>Backup slides</vt:lpstr>
      <vt:lpstr>Purpose</vt:lpstr>
      <vt:lpstr>1. Format  issues</vt:lpstr>
      <vt:lpstr>Two places where a dispatch happens</vt:lpstr>
      <vt:lpstr>Discovery</vt:lpstr>
      <vt:lpstr>Conclusion for the format issue</vt:lpstr>
      <vt:lpstr>2. Architecture</vt:lpstr>
      <vt:lpstr>PowerPoint Presentation</vt:lpstr>
    </vt:vector>
  </TitlesOfParts>
  <Company>Oki Electric Industry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ULI design for 802.15.10 (L2R)</dc:title>
  <dc:subject>IEEE 802.15 &lt;TG12&gt;</dc:subject>
  <dc:creator>Charlie Perkins</dc:creator>
  <dc:description>&lt;15-17-0296-00-0012&gt;</dc:description>
  <cp:lastModifiedBy>charliep</cp:lastModifiedBy>
  <cp:revision>977</cp:revision>
  <cp:lastPrinted>2015-07-14T16:02:16Z</cp:lastPrinted>
  <dcterms:created xsi:type="dcterms:W3CDTF">2009-07-12T16:25:16Z</dcterms:created>
  <dcterms:modified xsi:type="dcterms:W3CDTF">2019-03-14T16:44:26Z</dcterms:modified>
</cp:coreProperties>
</file>