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46" r:id="rId2"/>
    <p:sldId id="280" r:id="rId3"/>
    <p:sldId id="311" r:id="rId4"/>
    <p:sldId id="371" r:id="rId5"/>
    <p:sldId id="372" r:id="rId6"/>
    <p:sldId id="368" r:id="rId7"/>
    <p:sldId id="373"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79" autoAdjust="0"/>
    <p:restoredTop sz="93488" autoAdjust="0"/>
  </p:normalViewPr>
  <p:slideViewPr>
    <p:cSldViewPr>
      <p:cViewPr varScale="1">
        <p:scale>
          <a:sx n="86" d="100"/>
          <a:sy n="86" d="100"/>
        </p:scale>
        <p:origin x="1570" y="53"/>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3/14/2019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3/14/2019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a:latin typeface="Times New Roman" pitchFamily="18" charset="0"/>
                <a:cs typeface="Times New Roman" pitchFamily="18" charset="0"/>
              </a:rPr>
              <a:t>March 2019</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3/14/2019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3/14/2019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a:latin typeface="Times New Roman" pitchFamily="18" charset="0"/>
                <a:cs typeface="Times New Roman" pitchFamily="18" charset="0"/>
              </a:rPr>
              <a:t>March 2019</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3/14/2019</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3/14/2019</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3/14/2019</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3/14/2019</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3/14/2019</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3/14/2019</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3/14/2019</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Interest Group for Wireless Personal Area Networks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 </a:t>
            </a:r>
            <a:r>
              <a:rPr lang="en-US" altLang="en-US" sz="1600" b="1" dirty="0">
                <a:latin typeface="Times New Roman" panose="02020603050405020304" pitchFamily="18" charset="0"/>
              </a:rPr>
              <a:t>Optical </a:t>
            </a:r>
            <a:r>
              <a:rPr lang="en-US" altLang="en-US" sz="1600" b="1" dirty="0" err="1">
                <a:latin typeface="Times New Roman" panose="02020603050405020304" pitchFamily="18" charset="0"/>
              </a:rPr>
              <a:t>V2X</a:t>
            </a:r>
            <a:r>
              <a:rPr lang="en-US" altLang="en-US" sz="1600" b="1" dirty="0">
                <a:latin typeface="Times New Roman" panose="02020603050405020304" pitchFamily="18" charset="0"/>
              </a:rPr>
              <a:t> to High-speed Railway (</a:t>
            </a:r>
            <a:r>
              <a:rPr lang="en-US" altLang="en-US" sz="1600" b="1" dirty="0" err="1">
                <a:latin typeface="Times New Roman" panose="02020603050405020304" pitchFamily="18" charset="0"/>
              </a:rPr>
              <a:t>HSR</a:t>
            </a:r>
            <a:r>
              <a:rPr lang="en-US" altLang="en-US" sz="1600" b="1" dirty="0">
                <a:latin typeface="Times New Roman" panose="02020603050405020304" pitchFamily="18" charset="0"/>
              </a:rPr>
              <a:t>) Communication Systems</a:t>
            </a: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March 2019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Minh Duc Thieu, </a:t>
            </a:r>
            <a:r>
              <a:rPr lang="en-US" altLang="en-US" sz="1600" dirty="0" err="1">
                <a:solidFill>
                  <a:prstClr val="black"/>
                </a:solidFill>
                <a:latin typeface="Times New Roman" panose="02020603050405020304" pitchFamily="18" charset="0"/>
              </a:rPr>
              <a:t>Huy</a:t>
            </a:r>
            <a:r>
              <a:rPr lang="en-US" altLang="en-US" sz="1600" dirty="0">
                <a:solidFill>
                  <a:prstClr val="black"/>
                </a:solidFill>
                <a:latin typeface="Times New Roman" panose="02020603050405020304" pitchFamily="18" charset="0"/>
              </a:rPr>
              <a:t> 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C</a:t>
            </a:r>
            <a:r>
              <a:rPr lang="en-US" altLang="en-US" sz="1600" dirty="0">
                <a:latin typeface="Times New Roman" panose="02020603050405020304" pitchFamily="18" charset="0"/>
              </a:rPr>
              <a:t>onsiderations of applying optical </a:t>
            </a:r>
            <a:r>
              <a:rPr lang="en-US" altLang="en-US" sz="1600" dirty="0" err="1">
                <a:latin typeface="Times New Roman" panose="02020603050405020304" pitchFamily="18" charset="0"/>
              </a:rPr>
              <a:t>V2X</a:t>
            </a:r>
            <a:r>
              <a:rPr lang="en-US" altLang="en-US" sz="1600" dirty="0">
                <a:latin typeface="Times New Roman" panose="02020603050405020304" pitchFamily="18" charset="0"/>
              </a:rPr>
              <a:t> to high-speed railway communication systems</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sz="1600" dirty="0">
                <a:solidFill>
                  <a:prstClr val="black"/>
                </a:solidFill>
                <a:latin typeface="Times New Roman" panose="02020603050405020304" pitchFamily="18" charset="0"/>
              </a:rPr>
              <a:t>To discuss about the need for </a:t>
            </a:r>
            <a:r>
              <a:rPr lang="en-US" altLang="en-US" sz="1600" dirty="0">
                <a:latin typeface="Times New Roman" panose="02020603050405020304" pitchFamily="18" charset="0"/>
              </a:rPr>
              <a:t>applying optical </a:t>
            </a:r>
            <a:r>
              <a:rPr lang="en-US" altLang="en-US" sz="1600" dirty="0" err="1">
                <a:latin typeface="Times New Roman" panose="02020603050405020304" pitchFamily="18" charset="0"/>
              </a:rPr>
              <a:t>V2X</a:t>
            </a:r>
            <a:r>
              <a:rPr lang="en-US" altLang="en-US" sz="1600" dirty="0">
                <a:latin typeface="Times New Roman" panose="02020603050405020304" pitchFamily="18" charset="0"/>
              </a:rPr>
              <a:t> communication system on high-speed railway communications</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a:t>
            </a:r>
            <a:r>
              <a:rPr lang="en-US" altLang="en-US" sz="1600" dirty="0" err="1">
                <a:solidFill>
                  <a:prstClr val="black"/>
                </a:solidFill>
                <a:latin typeface="Times New Roman" panose="02020603050405020304" pitchFamily="18" charset="0"/>
              </a:rPr>
              <a:t>P802.15</a:t>
            </a:r>
            <a:r>
              <a:rPr lang="en-US" altLang="en-US" sz="1600" dirty="0">
                <a:solidFill>
                  <a:prstClr val="black"/>
                </a:solidFill>
                <a:latin typeface="Times New Roman" panose="02020603050405020304" pitchFamily="18" charset="0"/>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33400" y="1447800"/>
            <a:ext cx="80772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Optical </a:t>
            </a:r>
            <a:r>
              <a:rPr lang="en-US" sz="3200" dirty="0" err="1">
                <a:solidFill>
                  <a:schemeClr val="tx1"/>
                </a:solidFill>
                <a:latin typeface="Times New Roman" pitchFamily="18" charset="0"/>
                <a:cs typeface="Times New Roman" pitchFamily="18" charset="0"/>
              </a:rPr>
              <a:t>V2X</a:t>
            </a:r>
            <a:r>
              <a:rPr lang="en-US" sz="3200" dirty="0">
                <a:solidFill>
                  <a:schemeClr val="tx1"/>
                </a:solidFill>
                <a:latin typeface="Times New Roman" pitchFamily="18" charset="0"/>
                <a:cs typeface="Times New Roman" pitchFamily="18" charset="0"/>
              </a:rPr>
              <a:t> to High-speed Railway (</a:t>
            </a:r>
            <a:r>
              <a:rPr lang="en-US" sz="3200" dirty="0" err="1">
                <a:solidFill>
                  <a:schemeClr val="tx1"/>
                </a:solidFill>
                <a:latin typeface="Times New Roman" pitchFamily="18" charset="0"/>
                <a:cs typeface="Times New Roman" pitchFamily="18" charset="0"/>
              </a:rPr>
              <a:t>HSR</a:t>
            </a:r>
            <a:r>
              <a:rPr lang="en-US" sz="3200" dirty="0">
                <a:solidFill>
                  <a:schemeClr val="tx1"/>
                </a:solidFill>
                <a:latin typeface="Times New Roman" pitchFamily="18" charset="0"/>
                <a:cs typeface="Times New Roman" pitchFamily="18" charset="0"/>
              </a:rPr>
              <a:t>) Communication Systems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570037"/>
            <a:ext cx="8229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High-speed railway (</a:t>
            </a:r>
            <a:r>
              <a:rPr lang="en-US" sz="2000" dirty="0" err="1">
                <a:latin typeface="Times New Roman" pitchFamily="18" charset="0"/>
                <a:cs typeface="Times New Roman" pitchFamily="18" charset="0"/>
              </a:rPr>
              <a:t>HSR</a:t>
            </a:r>
            <a:r>
              <a:rPr lang="en-US" sz="2000" dirty="0">
                <a:latin typeface="Times New Roman" pitchFamily="18" charset="0"/>
                <a:cs typeface="Times New Roman" pitchFamily="18" charset="0"/>
              </a:rPr>
              <a:t>) has been developed rapidly as a fast, convenient and green public transportation system. </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E.g. High speed rail plan has been outlined in America and the length of </a:t>
            </a:r>
            <a:r>
              <a:rPr lang="en-US" sz="2000" dirty="0" err="1">
                <a:latin typeface="Times New Roman" pitchFamily="18" charset="0"/>
                <a:cs typeface="Times New Roman" pitchFamily="18" charset="0"/>
              </a:rPr>
              <a:t>HSR</a:t>
            </a:r>
            <a:r>
              <a:rPr lang="en-US" sz="2000" dirty="0">
                <a:latin typeface="Times New Roman" pitchFamily="18" charset="0"/>
                <a:cs typeface="Times New Roman" pitchFamily="18" charset="0"/>
              </a:rPr>
              <a:t> lines in China will reach 18,000 km by 2020 [1]. </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E.g. Spain has a Strategic Plan for Infrastructure and Transport for the period 2005-2020. 44% of the total spending in the Plan is for railways, primarily for increasing the size of the high speed rail network to 6,200 miles by the year 2020 [2].</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It has the potential to become the future trend of railway transportation worldwide.</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50741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sz="4000">
                <a:latin typeface="Times New Roman" panose="02020603050405020304" pitchFamily="18" charset="0"/>
                <a:cs typeface="Times New Roman" panose="02020603050405020304" pitchFamily="18" charset="0"/>
              </a:rPr>
              <a:t>Characteristics of high-speed railway (HSR) scenario (1)</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905000"/>
            <a:ext cx="8229600" cy="4419600"/>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b="1" dirty="0">
                <a:latin typeface="Times New Roman" pitchFamily="18" charset="0"/>
                <a:cs typeface="Times New Roman" pitchFamily="18" charset="0"/>
              </a:rPr>
              <a:t>High mobility</a:t>
            </a:r>
            <a:r>
              <a:rPr lang="en-US" sz="2000" dirty="0">
                <a:latin typeface="Times New Roman" pitchFamily="18" charset="0"/>
                <a:cs typeface="Times New Roman" pitchFamily="18" charset="0"/>
              </a:rPr>
              <a:t>: The dramatic increase of train speed will cause frequent handover. Given a cell size of 1-</a:t>
            </a:r>
            <a:r>
              <a:rPr lang="en-US" sz="2000" dirty="0" err="1">
                <a:latin typeface="Times New Roman" pitchFamily="18" charset="0"/>
                <a:cs typeface="Times New Roman" pitchFamily="18" charset="0"/>
              </a:rPr>
              <a:t>2km</a:t>
            </a:r>
            <a:r>
              <a:rPr lang="en-US" sz="2000" dirty="0">
                <a:latin typeface="Times New Roman" pitchFamily="18" charset="0"/>
                <a:cs typeface="Times New Roman" pitchFamily="18" charset="0"/>
              </a:rPr>
              <a:t>, a high-speed train of 350 km/h experiments one handover every 10-20 seconds. The maximum speed of </a:t>
            </a:r>
            <a:r>
              <a:rPr lang="en-US" sz="2000" dirty="0" err="1">
                <a:latin typeface="Times New Roman" pitchFamily="18" charset="0"/>
                <a:cs typeface="Times New Roman" pitchFamily="18" charset="0"/>
              </a:rPr>
              <a:t>HSR</a:t>
            </a:r>
            <a:r>
              <a:rPr lang="en-US" sz="2000" dirty="0">
                <a:latin typeface="Times New Roman" pitchFamily="18" charset="0"/>
                <a:cs typeface="Times New Roman" pitchFamily="18" charset="0"/>
              </a:rPr>
              <a:t> in China is currently 486 km/h [3].</a:t>
            </a:r>
          </a:p>
          <a:p>
            <a:pPr algn="just">
              <a:lnSpc>
                <a:spcPct val="110000"/>
              </a:lnSpc>
              <a:spcBef>
                <a:spcPts val="600"/>
              </a:spcBef>
              <a:spcAft>
                <a:spcPts val="600"/>
              </a:spcAft>
              <a:buFont typeface="Wingdings" panose="05000000000000000000" pitchFamily="2" charset="2"/>
              <a:buChar char="q"/>
            </a:pPr>
            <a:r>
              <a:rPr lang="en-US" sz="2000" b="1" dirty="0">
                <a:latin typeface="Times New Roman" pitchFamily="18" charset="0"/>
                <a:cs typeface="Times New Roman" pitchFamily="18" charset="0"/>
              </a:rPr>
              <a:t>Unique channel characteristics:</a:t>
            </a:r>
            <a:r>
              <a:rPr lang="en-US" sz="2000" dirty="0">
                <a:latin typeface="Times New Roman" pitchFamily="18" charset="0"/>
                <a:cs typeface="Times New Roman" pitchFamily="18" charset="0"/>
              </a:rPr>
              <a:t> The moving train encounters diverse scenarios (e.g. cuttings, viaducts and tunnels) with different channel propagation characteristics, which causes that a single channel model could not depict features of </a:t>
            </a:r>
            <a:r>
              <a:rPr lang="en-US" sz="2000" dirty="0" err="1">
                <a:latin typeface="Times New Roman" pitchFamily="18" charset="0"/>
                <a:cs typeface="Times New Roman" pitchFamily="18" charset="0"/>
              </a:rPr>
              <a:t>HSR</a:t>
            </a:r>
            <a:r>
              <a:rPr lang="en-US" sz="2000" dirty="0">
                <a:latin typeface="Times New Roman" pitchFamily="18" charset="0"/>
                <a:cs typeface="Times New Roman" pitchFamily="18" charset="0"/>
              </a:rPr>
              <a:t> channels accurately</a:t>
            </a:r>
          </a:p>
          <a:p>
            <a:pPr marL="0" indent="0" algn="just">
              <a:lnSpc>
                <a:spcPct val="110000"/>
              </a:lnSpc>
              <a:spcBef>
                <a:spcPts val="600"/>
              </a:spcBef>
              <a:spcAft>
                <a:spcPts val="600"/>
              </a:spcAft>
              <a:buNone/>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808406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sz="4000">
                <a:latin typeface="Times New Roman" panose="02020603050405020304" pitchFamily="18" charset="0"/>
                <a:cs typeface="Times New Roman" panose="02020603050405020304" pitchFamily="18" charset="0"/>
              </a:rPr>
              <a:t>Characteristics of high-speed railway (HSR) scenario (2)</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905000"/>
            <a:ext cx="8229600" cy="4419600"/>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b="1" dirty="0">
                <a:latin typeface="Times New Roman" pitchFamily="18" charset="0"/>
                <a:cs typeface="Times New Roman" pitchFamily="18" charset="0"/>
              </a:rPr>
              <a:t>Unique channel characteristics: </a:t>
            </a:r>
            <a:r>
              <a:rPr lang="en-US" sz="2000" dirty="0">
                <a:latin typeface="Times New Roman" pitchFamily="18" charset="0"/>
                <a:cs typeface="Times New Roman" pitchFamily="18" charset="0"/>
              </a:rPr>
              <a:t>the line-of-sight (LOS) component is much stronger than the multipath components especially in viaduct scenario [2]. LOS is one of the main properties of communication systems using visible light (OCC/VLC).</a:t>
            </a:r>
          </a:p>
          <a:p>
            <a:pPr marL="0" indent="0" algn="just">
              <a:lnSpc>
                <a:spcPct val="110000"/>
              </a:lnSpc>
              <a:spcBef>
                <a:spcPts val="600"/>
              </a:spcBef>
              <a:spcAft>
                <a:spcPts val="600"/>
              </a:spcAft>
              <a:buNone/>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1969294" y="3429000"/>
            <a:ext cx="5205412" cy="1919961"/>
          </a:xfrm>
          <a:prstGeom prst="rect">
            <a:avLst/>
          </a:prstGeom>
        </p:spPr>
      </p:pic>
      <p:sp>
        <p:nvSpPr>
          <p:cNvPr id="5" name="Rectangle 4"/>
          <p:cNvSpPr/>
          <p:nvPr/>
        </p:nvSpPr>
        <p:spPr>
          <a:xfrm>
            <a:off x="1600200" y="5566059"/>
            <a:ext cx="5943600" cy="369332"/>
          </a:xfrm>
          <a:prstGeom prst="rect">
            <a:avLst/>
          </a:prstGeom>
        </p:spPr>
        <p:txBody>
          <a:bodyPr wrap="square">
            <a:spAutoFit/>
          </a:bodyPr>
          <a:lstStyle/>
          <a:p>
            <a:pPr algn="ctr"/>
            <a:r>
              <a:rPr lang="en-US" dirty="0">
                <a:solidFill>
                  <a:srgbClr val="242021"/>
                </a:solidFill>
                <a:latin typeface="Times New Roman" panose="02020603050405020304" pitchFamily="18" charset="0"/>
                <a:cs typeface="Times New Roman" panose="02020603050405020304" pitchFamily="18" charset="0"/>
              </a:rPr>
              <a:t>Fig. 1. Multiple scenarios in </a:t>
            </a:r>
            <a:r>
              <a:rPr lang="en-US" dirty="0" err="1">
                <a:solidFill>
                  <a:srgbClr val="242021"/>
                </a:solidFill>
                <a:latin typeface="Times New Roman" panose="02020603050405020304" pitchFamily="18" charset="0"/>
                <a:cs typeface="Times New Roman" panose="02020603050405020304" pitchFamily="18" charset="0"/>
              </a:rPr>
              <a:t>HSR</a:t>
            </a:r>
            <a:r>
              <a:rPr lang="en-US" dirty="0">
                <a:solidFill>
                  <a:srgbClr val="242021"/>
                </a:solidFill>
                <a:latin typeface="Times New Roman" panose="02020603050405020304" pitchFamily="18" charset="0"/>
                <a:cs typeface="Times New Roman" panose="02020603050405020304" pitchFamily="18" charset="0"/>
              </a:rPr>
              <a:t> communications</a:t>
            </a:r>
            <a:r>
              <a:rPr lang="en-US" dirty="0">
                <a:latin typeface="Times New Roman" panose="02020603050405020304" pitchFamily="18" charset="0"/>
                <a:cs typeface="Times New Roman" panose="02020603050405020304" pitchFamily="18" charset="0"/>
              </a:rPr>
              <a:t> </a:t>
            </a:r>
            <a:endParaRPr lang="en-US" dirty="0"/>
          </a:p>
        </p:txBody>
      </p:sp>
    </p:spTree>
    <p:extLst>
      <p:ext uri="{BB962C8B-B14F-4D97-AF65-F5344CB8AC3E}">
        <p14:creationId xmlns:p14="http://schemas.microsoft.com/office/powerpoint/2010/main" val="2584198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788855"/>
            <a:ext cx="8012112" cy="4555093"/>
          </a:xfrm>
          <a:prstGeom prst="rect">
            <a:avLst/>
          </a:prstGeom>
        </p:spPr>
        <p:txBody>
          <a:bodyPr wrap="square">
            <a:spAutoFit/>
          </a:bodyPr>
          <a:lstStyle/>
          <a:p>
            <a:pPr marL="342900" indent="-342900" algn="just">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An example of estimating bit rate using in </a:t>
            </a:r>
            <a:r>
              <a:rPr lang="en-US" dirty="0" err="1">
                <a:latin typeface="Times New Roman" panose="02020603050405020304" pitchFamily="18" charset="0"/>
                <a:cs typeface="Times New Roman" panose="02020603050405020304" pitchFamily="18" charset="0"/>
              </a:rPr>
              <a:t>HSR</a:t>
            </a:r>
            <a:r>
              <a:rPr lang="en-US" dirty="0">
                <a:latin typeface="Times New Roman" panose="02020603050405020304" pitchFamily="18" charset="0"/>
                <a:cs typeface="Times New Roman" panose="02020603050405020304" pitchFamily="18" charset="0"/>
              </a:rPr>
              <a:t> communications:</a:t>
            </a:r>
          </a:p>
          <a:p>
            <a:pPr lvl="1"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IPv6</a:t>
            </a:r>
            <a:r>
              <a:rPr lang="en-US" dirty="0">
                <a:latin typeface="Times New Roman" panose="02020603050405020304" pitchFamily="18" charset="0"/>
                <a:cs typeface="Times New Roman" panose="02020603050405020304" pitchFamily="18" charset="0"/>
              </a:rPr>
              <a:t> address: 128 bits. </a:t>
            </a:r>
          </a:p>
          <a:p>
            <a:pPr lvl="1" algn="just"/>
            <a:r>
              <a:rPr lang="en-US" dirty="0">
                <a:latin typeface="Times New Roman" panose="02020603050405020304" pitchFamily="18" charset="0"/>
                <a:cs typeface="Times New Roman" panose="02020603050405020304" pitchFamily="18" charset="0"/>
              </a:rPr>
              <a:t>Assume 100% overhead and </a:t>
            </a:r>
            <a:r>
              <a:rPr lang="en-US" dirty="0" err="1">
                <a:latin typeface="Times New Roman" panose="02020603050405020304" pitchFamily="18" charset="0"/>
                <a:cs typeface="Times New Roman" panose="02020603050405020304" pitchFamily="18" charset="0"/>
              </a:rPr>
              <a:t>FEC</a:t>
            </a:r>
            <a:r>
              <a:rPr lang="en-US" dirty="0">
                <a:latin typeface="Times New Roman" panose="02020603050405020304" pitchFamily="18" charset="0"/>
                <a:cs typeface="Times New Roman" panose="02020603050405020304" pitchFamily="18" charset="0"/>
              </a:rPr>
              <a:t>: 128 bits … round up to 300 bits.</a:t>
            </a:r>
          </a:p>
          <a:p>
            <a:pPr lvl="1" algn="just"/>
            <a:r>
              <a:rPr lang="en-US" dirty="0">
                <a:latin typeface="Times New Roman" panose="02020603050405020304" pitchFamily="18" charset="0"/>
                <a:cs typeface="Times New Roman" panose="02020603050405020304" pitchFamily="18" charset="0"/>
              </a:rPr>
              <a:t>• Max. Train speed: </a:t>
            </a:r>
            <a:r>
              <a:rPr lang="en-US" b="1" dirty="0" err="1">
                <a:solidFill>
                  <a:srgbClr val="FF0000"/>
                </a:solidFill>
                <a:latin typeface="Times New Roman" panose="02020603050405020304" pitchFamily="18" charset="0"/>
                <a:cs typeface="Times New Roman" panose="02020603050405020304" pitchFamily="18" charset="0"/>
              </a:rPr>
              <a:t>350km</a:t>
            </a:r>
            <a:r>
              <a:rPr lang="en-US" b="1" dirty="0">
                <a:solidFill>
                  <a:srgbClr val="FF0000"/>
                </a:solidFill>
                <a:latin typeface="Times New Roman" panose="02020603050405020304" pitchFamily="18" charset="0"/>
                <a:cs typeface="Times New Roman" panose="02020603050405020304" pitchFamily="18" charset="0"/>
              </a:rPr>
              <a:t>/h = </a:t>
            </a:r>
            <a:r>
              <a:rPr lang="en-US" b="1" dirty="0" err="1">
                <a:solidFill>
                  <a:srgbClr val="FF0000"/>
                </a:solidFill>
                <a:latin typeface="Times New Roman" panose="02020603050405020304" pitchFamily="18" charset="0"/>
                <a:cs typeface="Times New Roman" panose="02020603050405020304" pitchFamily="18" charset="0"/>
              </a:rPr>
              <a:t>97.22m</a:t>
            </a:r>
            <a:r>
              <a:rPr lang="en-US" b="1" dirty="0">
                <a:solidFill>
                  <a:srgbClr val="FF0000"/>
                </a:solidFill>
                <a:latin typeface="Times New Roman" panose="02020603050405020304" pitchFamily="18" charset="0"/>
                <a:cs typeface="Times New Roman" panose="02020603050405020304" pitchFamily="18" charset="0"/>
              </a:rPr>
              <a:t>/s</a:t>
            </a:r>
          </a:p>
          <a:p>
            <a:pPr lvl="1" algn="just"/>
            <a:r>
              <a:rPr lang="en-US" dirty="0">
                <a:latin typeface="Times New Roman" panose="02020603050405020304" pitchFamily="18" charset="0"/>
                <a:cs typeface="Times New Roman" panose="02020603050405020304" pitchFamily="18" charset="0"/>
              </a:rPr>
              <a:t>• Current distance between </a:t>
            </a:r>
            <a:r>
              <a:rPr lang="en-US" dirty="0" err="1">
                <a:latin typeface="Times New Roman" panose="02020603050405020304" pitchFamily="18" charset="0"/>
                <a:cs typeface="Times New Roman" panose="02020603050405020304" pitchFamily="18" charset="0"/>
              </a:rPr>
              <a:t>Tx</a:t>
            </a:r>
            <a:r>
              <a:rPr lang="en-US" dirty="0">
                <a:latin typeface="Times New Roman" panose="02020603050405020304" pitchFamily="18" charset="0"/>
                <a:cs typeface="Times New Roman" panose="02020603050405020304" pitchFamily="18" charset="0"/>
              </a:rPr>
              <a:t> infrastructure and Rx: 50 m.</a:t>
            </a:r>
          </a:p>
          <a:p>
            <a:pPr lvl="1" algn="just"/>
            <a:r>
              <a:rPr lang="en-US" dirty="0">
                <a:latin typeface="Times New Roman" panose="02020603050405020304" pitchFamily="18" charset="0"/>
                <a:cs typeface="Times New Roman" panose="02020603050405020304" pitchFamily="18" charset="0"/>
              </a:rPr>
              <a:t>• Communication distance: 100 m.</a:t>
            </a:r>
          </a:p>
          <a:p>
            <a:pPr lvl="1" algn="just"/>
            <a:r>
              <a:rPr lang="en-US" dirty="0">
                <a:latin typeface="Times New Roman" panose="02020603050405020304" pitchFamily="18" charset="0"/>
                <a:cs typeface="Times New Roman" panose="02020603050405020304" pitchFamily="18" charset="0"/>
              </a:rPr>
              <a:t>If an urgent message to the Rx train.</a:t>
            </a:r>
          </a:p>
          <a:p>
            <a:pPr lvl="1" algn="just"/>
            <a:r>
              <a:rPr lang="en-US" dirty="0">
                <a:latin typeface="Times New Roman" panose="02020603050405020304" pitchFamily="18" charset="0"/>
                <a:cs typeface="Times New Roman" panose="02020603050405020304" pitchFamily="18" charset="0"/>
              </a:rPr>
              <a:t>• Time to travel before the Rx train approaches the communication distance (Max. Range –Min. Range): </a:t>
            </a:r>
          </a:p>
          <a:p>
            <a:pPr lvl="1"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100m-10m</a:t>
            </a:r>
            <a:r>
              <a:rPr lang="en-US" dirty="0">
                <a:latin typeface="Times New Roman" panose="02020603050405020304" pitchFamily="18" charset="0"/>
                <a:cs typeface="Times New Roman" panose="02020603050405020304" pitchFamily="18" charset="0"/>
              </a:rPr>
              <a:t>) / 97.22 m/s ≈ 0.93 s.</a:t>
            </a:r>
          </a:p>
          <a:p>
            <a:pPr lvl="1" algn="just"/>
            <a:r>
              <a:rPr lang="en-US" dirty="0">
                <a:latin typeface="Times New Roman" panose="02020603050405020304" pitchFamily="18" charset="0"/>
                <a:cs typeface="Times New Roman" panose="02020603050405020304" pitchFamily="18" charset="0"/>
              </a:rPr>
              <a:t>• Assume modulated lights blockage 75 % of the observation time.</a:t>
            </a:r>
          </a:p>
          <a:p>
            <a:pPr lvl="1" algn="just"/>
            <a:r>
              <a:rPr lang="en-US" dirty="0">
                <a:latin typeface="Times New Roman" panose="02020603050405020304" pitchFamily="18" charset="0"/>
                <a:cs typeface="Times New Roman" panose="02020603050405020304" pitchFamily="18" charset="0"/>
              </a:rPr>
              <a:t>• Assume 0.2 s are used for modulated lights detection. </a:t>
            </a:r>
          </a:p>
          <a:p>
            <a:pPr lvl="1" algn="just"/>
            <a:r>
              <a:rPr lang="en-US" dirty="0">
                <a:latin typeface="Times New Roman" panose="02020603050405020304" pitchFamily="18" charset="0"/>
                <a:cs typeface="Times New Roman" panose="02020603050405020304" pitchFamily="18" charset="0"/>
              </a:rPr>
              <a:t>• If T is the time we have to extract data from the modulated lights, then: T = 0.93*0.25- 0.2 ≈ 0.0325 s.</a:t>
            </a:r>
          </a:p>
          <a:p>
            <a:pPr lvl="1" algn="just"/>
            <a:r>
              <a:rPr lang="en-US" dirty="0">
                <a:latin typeface="Times New Roman" panose="02020603050405020304" pitchFamily="18" charset="0"/>
                <a:cs typeface="Times New Roman" panose="02020603050405020304" pitchFamily="18" charset="0"/>
              </a:rPr>
              <a:t>• 300 bits sent in T = 0.0325 s (3.25 millisecond) yields bit rate of </a:t>
            </a:r>
            <a:r>
              <a:rPr lang="en-US" dirty="0">
                <a:solidFill>
                  <a:srgbClr val="FF0000"/>
                </a:solidFill>
                <a:latin typeface="Times New Roman" panose="02020603050405020304" pitchFamily="18" charset="0"/>
                <a:cs typeface="Times New Roman" panose="02020603050405020304" pitchFamily="18" charset="0"/>
              </a:rPr>
              <a:t>9.23 kbps</a:t>
            </a:r>
            <a:r>
              <a:rPr lang="en-US" dirty="0">
                <a:latin typeface="Times New Roman" panose="02020603050405020304" pitchFamily="18" charset="0"/>
                <a:cs typeface="Times New Roman" panose="02020603050405020304" pitchFamily="18" charset="0"/>
              </a:rPr>
              <a:t>.</a:t>
            </a:r>
          </a:p>
          <a:p>
            <a:pPr lvl="1" algn="just"/>
            <a:endParaRPr lang="en-US" sz="2000" dirty="0">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444500" y="457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a:latin typeface="Times New Roman" panose="02020603050405020304" pitchFamily="18" charset="0"/>
                <a:cs typeface="Times New Roman" panose="02020603050405020304" pitchFamily="18" charset="0"/>
              </a:rPr>
              <a:t>Estimation of bit rate requirement for high-speed railway (HSR) communication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328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0251" y="1905000"/>
            <a:ext cx="8458200" cy="2554545"/>
          </a:xfrm>
          <a:prstGeom prst="rect">
            <a:avLst/>
          </a:prstGeom>
        </p:spPr>
        <p:txBody>
          <a:bodyPr wrap="square">
            <a:spAutoFit/>
          </a:bodyPr>
          <a:lstStyle/>
          <a:p>
            <a:r>
              <a:rPr lang="en-US" sz="2000" dirty="0">
                <a:latin typeface="Times New Roman" panose="02020603050405020304" pitchFamily="18" charset="0"/>
                <a:cs typeface="Times New Roman" panose="02020603050405020304" pitchFamily="18" charset="0"/>
              </a:rPr>
              <a:t>[1] J. Wang, H. Zhu, and N. J. Gomes, “Distributed antenna systems for mobile communications in high speed trains,” IEEE Journal on Selected Areas in Communications, vol. 30, no. 4, pp. 675–683, 2012.</a:t>
            </a:r>
          </a:p>
          <a:p>
            <a:r>
              <a:rPr lang="en-US" sz="2000" dirty="0">
                <a:latin typeface="Times New Roman" panose="02020603050405020304" pitchFamily="18" charset="0"/>
                <a:cs typeface="Times New Roman" panose="02020603050405020304" pitchFamily="18" charset="0"/>
              </a:rPr>
              <a:t>[2] David Randall Peterman </a:t>
            </a:r>
            <a:r>
              <a:rPr lang="en-US" sz="2000" i="1" dirty="0">
                <a:latin typeface="Times New Roman" panose="02020603050405020304" pitchFamily="18" charset="0"/>
                <a:cs typeface="Times New Roman" panose="02020603050405020304" pitchFamily="18" charset="0"/>
              </a:rPr>
              <a:t>et. al</a:t>
            </a:r>
            <a:r>
              <a:rPr lang="en-US" sz="2000" dirty="0">
                <a:latin typeface="Times New Roman" panose="02020603050405020304" pitchFamily="18" charset="0"/>
                <a:cs typeface="Times New Roman" panose="02020603050405020304" pitchFamily="18" charset="0"/>
              </a:rPr>
              <a:t>, “High Speed Rail (</a:t>
            </a:r>
            <a:r>
              <a:rPr lang="en-US" sz="2000" dirty="0" err="1">
                <a:latin typeface="Times New Roman" panose="02020603050405020304" pitchFamily="18" charset="0"/>
                <a:cs typeface="Times New Roman" panose="02020603050405020304" pitchFamily="18" charset="0"/>
              </a:rPr>
              <a:t>HSR</a:t>
            </a:r>
            <a:r>
              <a:rPr lang="en-US" sz="2000" dirty="0">
                <a:latin typeface="Times New Roman" panose="02020603050405020304" pitchFamily="18" charset="0"/>
                <a:cs typeface="Times New Roman" panose="02020603050405020304" pitchFamily="18" charset="0"/>
              </a:rPr>
              <a:t>) in the United States” [Online], 2009. Available: https://fas.org/sgp/crs/misc/R40973.pdf.</a:t>
            </a:r>
          </a:p>
          <a:p>
            <a:r>
              <a:rPr lang="en-US" sz="2000" dirty="0">
                <a:latin typeface="Times New Roman" panose="02020603050405020304" pitchFamily="18" charset="0"/>
                <a:cs typeface="Times New Roman" panose="02020603050405020304" pitchFamily="18" charset="0"/>
              </a:rPr>
              <a:t>[3] </a:t>
            </a:r>
            <a:r>
              <a:rPr lang="en-US" sz="2000" dirty="0" err="1">
                <a:latin typeface="Times New Roman" panose="02020603050405020304" pitchFamily="18" charset="0"/>
                <a:cs typeface="Times New Roman" panose="02020603050405020304" pitchFamily="18" charset="0"/>
              </a:rPr>
              <a:t>Shengfeng</a:t>
            </a:r>
            <a:r>
              <a:rPr lang="en-US" sz="2000" dirty="0">
                <a:latin typeface="Times New Roman" panose="02020603050405020304" pitchFamily="18" charset="0"/>
                <a:cs typeface="Times New Roman" panose="02020603050405020304" pitchFamily="18" charset="0"/>
              </a:rPr>
              <a:t> Xu, Gang Zhu, Bo Ai, </a:t>
            </a:r>
            <a:r>
              <a:rPr lang="en-US" sz="2000" dirty="0" err="1">
                <a:latin typeface="Times New Roman" panose="02020603050405020304" pitchFamily="18" charset="0"/>
                <a:cs typeface="Times New Roman" panose="02020603050405020304" pitchFamily="18" charset="0"/>
              </a:rPr>
              <a:t>Zhangdui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Zhong</a:t>
            </a:r>
            <a:r>
              <a:rPr lang="en-US" sz="2000" dirty="0">
                <a:latin typeface="Times New Roman" panose="02020603050405020304" pitchFamily="18" charset="0"/>
                <a:cs typeface="Times New Roman" panose="02020603050405020304" pitchFamily="18" charset="0"/>
              </a:rPr>
              <a:t>, “A Survey on High-Speed Railway Communications: A Radio Resource Management Perspective”, March 2016.</a:t>
            </a:r>
          </a:p>
        </p:txBody>
      </p:sp>
      <p:sp>
        <p:nvSpPr>
          <p:cNvPr id="5" name="Title 1"/>
          <p:cNvSpPr txBox="1">
            <a:spLocks/>
          </p:cNvSpPr>
          <p:nvPr/>
        </p:nvSpPr>
        <p:spPr>
          <a:xfrm>
            <a:off x="444500" y="457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a:latin typeface="Times New Roman" panose="02020603050405020304" pitchFamily="18" charset="0"/>
                <a:cs typeface="Times New Roman" panose="02020603050405020304" pitchFamily="18" charset="0"/>
              </a:rPr>
              <a:t>References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78344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15970</TotalTime>
  <Words>563</Words>
  <Application>Microsoft Office PowerPoint</Application>
  <PresentationFormat>화면 슬라이드 쇼(4:3)</PresentationFormat>
  <Paragraphs>45</Paragraphs>
  <Slides>7</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7</vt:i4>
      </vt:variant>
    </vt:vector>
  </HeadingPairs>
  <TitlesOfParts>
    <vt:vector size="12" baseType="lpstr">
      <vt:lpstr>Arial</vt:lpstr>
      <vt:lpstr>Calibri</vt:lpstr>
      <vt:lpstr>Times New Roman</vt:lpstr>
      <vt:lpstr>Wingdings</vt:lpstr>
      <vt:lpstr>Office Theme</vt:lpstr>
      <vt:lpstr>PowerPoint 프레젠테이션</vt:lpstr>
      <vt:lpstr>PowerPoint 프레젠테이션</vt:lpstr>
      <vt:lpstr>Introduction</vt:lpstr>
      <vt:lpstr>Characteristics of high-speed railway (HSR) scenario (1)</vt:lpstr>
      <vt:lpstr>Characteristics of high-speed railway (HSR) scenario (2)</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cp:lastModifiedBy>
  <cp:revision>609</cp:revision>
  <cp:lastPrinted>2017-05-07T15:48:38Z</cp:lastPrinted>
  <dcterms:created xsi:type="dcterms:W3CDTF">2010-05-15T17:50:32Z</dcterms:created>
  <dcterms:modified xsi:type="dcterms:W3CDTF">2019-03-14T13:23:52Z</dcterms:modified>
</cp:coreProperties>
</file>