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280" r:id="rId3"/>
    <p:sldId id="311" r:id="rId4"/>
    <p:sldId id="360" r:id="rId5"/>
    <p:sldId id="367" r:id="rId6"/>
    <p:sldId id="369"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86" d="100"/>
          <a:sy n="86" d="100"/>
        </p:scale>
        <p:origin x="1243" y="53"/>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3/14/2019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3/14/2019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-0159-00-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-0159-00-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3/14/2019</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3/14/2019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3/14/2019</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3/14/2019</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3/14/2019</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3/14/2019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3/14/2019</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en-US" sz="1600" b="1" dirty="0">
                <a:latin typeface="Times New Roman" panose="02020603050405020304" pitchFamily="18" charset="0"/>
              </a:rPr>
              <a:t>The Mobility Support in Optical </a:t>
            </a:r>
            <a:r>
              <a:rPr lang="en-US" altLang="en-US" sz="1600" b="1" dirty="0" err="1">
                <a:latin typeface="Times New Roman" panose="02020603050405020304" pitchFamily="18" charset="0"/>
              </a:rPr>
              <a:t>V2X</a:t>
            </a:r>
            <a:r>
              <a:rPr lang="en-US" altLang="en-US" sz="1600" b="1" dirty="0">
                <a:latin typeface="Times New Roman" panose="02020603050405020304" pitchFamily="18" charset="0"/>
              </a:rPr>
              <a:t> System using Rolling Shutter Camera</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March 2019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Minh Duc Thieu, </a:t>
            </a:r>
            <a:r>
              <a:rPr lang="en-US" altLang="en-US" sz="1600" dirty="0" err="1">
                <a:solidFill>
                  <a:prstClr val="black"/>
                </a:solidFill>
                <a:latin typeface="Times New Roman" panose="02020603050405020304" pitchFamily="18" charset="0"/>
              </a:rPr>
              <a:t>Huy</a:t>
            </a:r>
            <a:r>
              <a:rPr lang="en-US" altLang="en-US" sz="1600" dirty="0">
                <a:solidFill>
                  <a:prstClr val="black"/>
                </a:solidFill>
                <a:latin typeface="Times New Roman" panose="02020603050405020304" pitchFamily="18" charset="0"/>
              </a:rPr>
              <a:t> 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a:latin typeface="Times New Roman" panose="02020603050405020304" pitchFamily="18" charset="0"/>
              </a:rPr>
              <a:t>Summary considerations of the mobility support in optical </a:t>
            </a:r>
            <a:r>
              <a:rPr lang="en-US" altLang="en-US" sz="1600" dirty="0" err="1">
                <a:latin typeface="Times New Roman" panose="02020603050405020304" pitchFamily="18" charset="0"/>
              </a:rPr>
              <a:t>V2X</a:t>
            </a:r>
            <a:r>
              <a:rPr lang="en-US" altLang="en-US" sz="1600" dirty="0">
                <a:latin typeface="Times New Roman" panose="02020603050405020304" pitchFamily="18" charset="0"/>
              </a:rPr>
              <a:t> system</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discuss about the need for mobility support in optical </a:t>
            </a:r>
            <a:r>
              <a:rPr lang="en-US" sz="1600" dirty="0" err="1">
                <a:solidFill>
                  <a:prstClr val="black"/>
                </a:solidFill>
                <a:latin typeface="Times New Roman" panose="02020603050405020304" pitchFamily="18" charset="0"/>
              </a:rPr>
              <a:t>V2X</a:t>
            </a:r>
            <a:r>
              <a:rPr lang="en-US" sz="1600" dirty="0">
                <a:solidFill>
                  <a:prstClr val="black"/>
                </a:solidFill>
                <a:latin typeface="Times New Roman" panose="02020603050405020304" pitchFamily="18" charset="0"/>
              </a:rPr>
              <a:t> system</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The Mobility Support in Optical </a:t>
            </a:r>
            <a:r>
              <a:rPr lang="en-US" sz="3200" dirty="0" err="1">
                <a:solidFill>
                  <a:schemeClr val="tx1"/>
                </a:solidFill>
                <a:latin typeface="Times New Roman" pitchFamily="18" charset="0"/>
                <a:cs typeface="Times New Roman" pitchFamily="18" charset="0"/>
              </a:rPr>
              <a:t>V2X</a:t>
            </a:r>
            <a:r>
              <a:rPr lang="en-US" sz="3200" dirty="0">
                <a:solidFill>
                  <a:schemeClr val="tx1"/>
                </a:solidFill>
                <a:latin typeface="Times New Roman" pitchFamily="18" charset="0"/>
                <a:cs typeface="Times New Roman" pitchFamily="18" charset="0"/>
              </a:rPr>
              <a:t> System using Rolling Shutter Camera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requirement of high mobility support is critical for </a:t>
            </a:r>
            <a:r>
              <a:rPr lang="en-US" sz="2000" dirty="0" err="1">
                <a:latin typeface="Times New Roman" pitchFamily="18" charset="0"/>
                <a:cs typeface="Times New Roman" pitchFamily="18" charset="0"/>
              </a:rPr>
              <a:t>V2V</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V2I</a:t>
            </a:r>
            <a:r>
              <a:rPr lang="en-US" sz="2000" dirty="0">
                <a:latin typeface="Times New Roman" pitchFamily="18" charset="0"/>
                <a:cs typeface="Times New Roman" pitchFamily="18" charset="0"/>
              </a:rPr>
              <a:t> communication.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This is one of the most challenging tasks in vehicular OCC system.</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Deviation sampling time is one of the problem caused by rolling effect of rolling shutter camera.</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5944" y="1796534"/>
            <a:ext cx="8012112" cy="2862322"/>
          </a:xfrm>
          <a:prstGeom prst="rect">
            <a:avLst/>
          </a:prstGeom>
        </p:spPr>
        <p:txBody>
          <a:bodyPr wrap="square">
            <a:spAutoFit/>
          </a:bodyPr>
          <a:lstStyle/>
          <a:p>
            <a:pPr marL="342900" indent="-342900" algn="just">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The sampling time deviation </a:t>
            </a:r>
            <a:r>
              <a:rPr lang="en-US" dirty="0" err="1">
                <a:latin typeface="Times New Roman" panose="02020603050405020304" pitchFamily="18" charset="0"/>
                <a:cs typeface="Times New Roman" panose="02020603050405020304" pitchFamily="18" charset="0"/>
              </a:rPr>
              <a:t>Δt</a:t>
            </a:r>
            <a:r>
              <a:rPr lang="en-US" dirty="0">
                <a:latin typeface="Times New Roman" panose="02020603050405020304" pitchFamily="18" charset="0"/>
                <a:cs typeface="Times New Roman" panose="02020603050405020304" pitchFamily="18" charset="0"/>
              </a:rPr>
              <a:t> can be calculated by equation:</a:t>
            </a:r>
          </a:p>
          <a:p>
            <a:pPr marL="342900" indent="-342900" algn="just">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where </a:t>
            </a:r>
            <a:r>
              <a:rPr lang="en-US" dirty="0" err="1">
                <a:latin typeface="Times New Roman" panose="02020603050405020304" pitchFamily="18" charset="0"/>
                <a:cs typeface="Times New Roman" panose="02020603050405020304" pitchFamily="18" charset="0"/>
              </a:rPr>
              <a:t>N</a:t>
            </a:r>
            <a:r>
              <a:rPr lang="en-US" baseline="-25000" dirty="0" err="1">
                <a:latin typeface="Times New Roman" panose="02020603050405020304" pitchFamily="18" charset="0"/>
                <a:cs typeface="Times New Roman" panose="02020603050405020304" pitchFamily="18" charset="0"/>
              </a:rPr>
              <a:t>pixel</a:t>
            </a:r>
            <a:r>
              <a:rPr lang="en-US" dirty="0">
                <a:latin typeface="Times New Roman" panose="02020603050405020304" pitchFamily="18" charset="0"/>
                <a:cs typeface="Times New Roman" panose="02020603050405020304" pitchFamily="18" charset="0"/>
              </a:rPr>
              <a:t> is the number of different pixel rows of light sources captured in the same image at different time, and F</a:t>
            </a:r>
            <a:r>
              <a:rPr lang="en-US" baseline="-25000" dirty="0">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is the sampling rate of the rolling shutter camera.</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a:latin typeface="Times New Roman" panose="02020603050405020304" pitchFamily="18" charset="0"/>
                <a:cs typeface="Times New Roman" panose="02020603050405020304" pitchFamily="18" charset="0"/>
              </a:rPr>
              <a:t>The mobility support in optical V2X (1)</a:t>
            </a:r>
            <a:endParaRPr lang="en-US" sz="3200" dirty="0">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673571826"/>
              </p:ext>
            </p:extLst>
          </p:nvPr>
        </p:nvGraphicFramePr>
        <p:xfrm>
          <a:off x="3771900" y="2380530"/>
          <a:ext cx="1600200" cy="847165"/>
        </p:xfrm>
        <a:graphic>
          <a:graphicData uri="http://schemas.openxmlformats.org/presentationml/2006/ole">
            <mc:AlternateContent xmlns:mc="http://schemas.openxmlformats.org/markup-compatibility/2006">
              <mc:Choice xmlns:v="urn:schemas-microsoft-com:vml" Requires="v">
                <p:oleObj spid="_x0000_s1049" name="Equation" r:id="rId3" imgW="812447" imgH="380835" progId="Equation.DSMT4">
                  <p:embed/>
                </p:oleObj>
              </mc:Choice>
              <mc:Fallback>
                <p:oleObj name="Equation" r:id="rId3" imgW="812447" imgH="38083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900" y="2380530"/>
                        <a:ext cx="1600200" cy="847165"/>
                      </a:xfrm>
                      <a:prstGeom prst="rect">
                        <a:avLst/>
                      </a:prstGeom>
                      <a:noFill/>
                    </p:spPr>
                  </p:pic>
                </p:oleObj>
              </mc:Fallback>
            </mc:AlternateContent>
          </a:graphicData>
        </a:graphic>
      </p:graphicFrame>
    </p:spTree>
    <p:extLst>
      <p:ext uri="{BB962C8B-B14F-4D97-AF65-F5344CB8AC3E}">
        <p14:creationId xmlns:p14="http://schemas.microsoft.com/office/powerpoint/2010/main" val="106891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012112" cy="400110"/>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An illustration of sampling time deviation problem</a:t>
            </a:r>
          </a:p>
        </p:txBody>
      </p:sp>
      <p:sp>
        <p:nvSpPr>
          <p:cNvPr id="7"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The mobility support in optical </a:t>
            </a:r>
            <a:r>
              <a:rPr lang="en-US" sz="3200" dirty="0" err="1">
                <a:latin typeface="Times New Roman" panose="02020603050405020304" pitchFamily="18" charset="0"/>
                <a:cs typeface="Times New Roman" panose="02020603050405020304" pitchFamily="18" charset="0"/>
              </a:rPr>
              <a:t>V2X</a:t>
            </a:r>
            <a:r>
              <a:rPr lang="en-US" sz="3200" dirty="0">
                <a:latin typeface="Times New Roman" panose="02020603050405020304" pitchFamily="18" charset="0"/>
                <a:cs typeface="Times New Roman" panose="02020603050405020304" pitchFamily="18" charset="0"/>
              </a:rPr>
              <a:t> (2)</a:t>
            </a:r>
          </a:p>
        </p:txBody>
      </p:sp>
      <p:pic>
        <p:nvPicPr>
          <p:cNvPr id="8" name="Picture 7"/>
          <p:cNvPicPr/>
          <p:nvPr/>
        </p:nvPicPr>
        <p:blipFill>
          <a:blip r:embed="rId2"/>
          <a:stretch>
            <a:fillRect/>
          </a:stretch>
        </p:blipFill>
        <p:spPr>
          <a:xfrm>
            <a:off x="1473200" y="2364920"/>
            <a:ext cx="6172200" cy="2880180"/>
          </a:xfrm>
          <a:prstGeom prst="rect">
            <a:avLst/>
          </a:prstGeom>
        </p:spPr>
      </p:pic>
    </p:spTree>
    <p:extLst>
      <p:ext uri="{BB962C8B-B14F-4D97-AF65-F5344CB8AC3E}">
        <p14:creationId xmlns:p14="http://schemas.microsoft.com/office/powerpoint/2010/main" val="94033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3962400" cy="1631216"/>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number of pixels moved in the image depends on the focal length of camera. It can be calculated following the equation:</a:t>
            </a:r>
          </a:p>
        </p:txBody>
      </p:sp>
      <p:sp>
        <p:nvSpPr>
          <p:cNvPr id="7"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The mobility support in optical V2X (3)</a:t>
            </a:r>
            <a:endParaRPr 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tangle 1"/>
              <p:cNvSpPr/>
              <p:nvPr/>
            </p:nvSpPr>
            <p:spPr>
              <a:xfrm>
                <a:off x="1371600" y="3608726"/>
                <a:ext cx="2797304" cy="6802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r>
                                <a:rPr lang="en-US" i="1">
                                  <a:latin typeface="Cambria Math" panose="02040503050406030204" pitchFamily="18" charset="0"/>
                                </a:rPr>
                                <m:t>𝑑</m:t>
                              </m:r>
                              <m:r>
                                <a:rPr lang="en-US" i="0">
                                  <a:latin typeface="Cambria Math" panose="02040503050406030204" pitchFamily="18" charset="0"/>
                                </a:rPr>
                                <m:t>[</m:t>
                              </m:r>
                              <m:r>
                                <a:rPr lang="en-US" i="1">
                                  <a:latin typeface="Cambria Math" panose="02040503050406030204" pitchFamily="18" charset="0"/>
                                </a:rPr>
                                <m:t>𝑚</m:t>
                              </m:r>
                            </m:e>
                          </m:d>
                        </m:num>
                        <m:den>
                          <m:d>
                            <m:dPr>
                              <m:begChr m:val=""/>
                              <m:endChr m:val="]"/>
                              <m:ctrlPr>
                                <a:rPr lang="en-US" i="1">
                                  <a:latin typeface="Cambria Math" panose="02040503050406030204" pitchFamily="18" charset="0"/>
                                </a:rPr>
                              </m:ctrlPr>
                            </m:dPr>
                            <m:e>
                              <m:r>
                                <a:rPr lang="en-US" i="1">
                                  <a:latin typeface="Cambria Math" panose="02040503050406030204" pitchFamily="18" charset="0"/>
                                </a:rPr>
                                <m:t>𝐻</m:t>
                              </m:r>
                              <m:r>
                                <m:rPr>
                                  <m:lit/>
                                </m:rPr>
                                <a:rPr lang="en-US" i="0">
                                  <a:latin typeface="Cambria Math" panose="02040503050406030204" pitchFamily="18" charset="0"/>
                                </a:rPr>
                                <m:t>_</m:t>
                              </m:r>
                              <m:r>
                                <a:rPr lang="en-US" i="1">
                                  <a:latin typeface="Cambria Math" panose="02040503050406030204" pitchFamily="18" charset="0"/>
                                </a:rPr>
                                <m:t>𝐿𝐸𝐷</m:t>
                              </m:r>
                              <m:r>
                                <a:rPr lang="en-US" i="0">
                                  <a:latin typeface="Cambria Math" panose="02040503050406030204" pitchFamily="18" charset="0"/>
                                </a:rPr>
                                <m:t>[</m:t>
                              </m:r>
                              <m:r>
                                <a:rPr lang="en-US" i="1">
                                  <a:latin typeface="Cambria Math" panose="02040503050406030204" pitchFamily="18" charset="0"/>
                                </a:rPr>
                                <m:t>𝑚</m:t>
                              </m:r>
                            </m:e>
                          </m:d>
                        </m:den>
                      </m:f>
                      <m:r>
                        <a:rPr lang="en-US" i="0">
                          <a:latin typeface="Cambria Math" panose="02040503050406030204" pitchFamily="18" charset="0"/>
                        </a:rPr>
                        <m:t>=</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r>
                                <a:rPr lang="en-US" i="1">
                                  <a:latin typeface="Cambria Math" panose="02040503050406030204" pitchFamily="18" charset="0"/>
                                </a:rPr>
                                <m:t>𝑓</m:t>
                              </m:r>
                              <m:r>
                                <a:rPr lang="en-US" i="0">
                                  <a:latin typeface="Cambria Math" panose="02040503050406030204" pitchFamily="18" charset="0"/>
                                </a:rPr>
                                <m:t>[</m:t>
                              </m:r>
                              <m:r>
                                <a:rPr lang="en-US" i="1">
                                  <a:latin typeface="Cambria Math" panose="02040503050406030204" pitchFamily="18" charset="0"/>
                                </a:rPr>
                                <m:t>𝑚𝑚</m:t>
                              </m:r>
                            </m:e>
                          </m:d>
                        </m:num>
                        <m:den>
                          <m:d>
                            <m:dPr>
                              <m:begChr m:val=""/>
                              <m:endChr m:val="]"/>
                              <m:ctrlPr>
                                <a:rPr lang="en-US" i="1">
                                  <a:latin typeface="Cambria Math" panose="02040503050406030204" pitchFamily="18" charset="0"/>
                                </a:rPr>
                              </m:ctrlPr>
                            </m:dPr>
                            <m:e>
                              <m:r>
                                <a:rPr lang="en-US" i="1">
                                  <a:latin typeface="Cambria Math" panose="02040503050406030204" pitchFamily="18" charset="0"/>
                                </a:rPr>
                                <m:t>h</m:t>
                              </m:r>
                              <m:r>
                                <m:rPr>
                                  <m:lit/>
                                </m:rPr>
                                <a:rPr lang="en-US" i="0">
                                  <a:latin typeface="Cambria Math" panose="02040503050406030204" pitchFamily="18" charset="0"/>
                                </a:rPr>
                                <m:t>_</m:t>
                              </m:r>
                              <m:r>
                                <a:rPr lang="en-US" i="1">
                                  <a:latin typeface="Cambria Math" panose="02040503050406030204" pitchFamily="18" charset="0"/>
                                </a:rPr>
                                <m:t>𝐿𝐸𝐷</m:t>
                              </m:r>
                              <m:r>
                                <a:rPr lang="en-US" i="0">
                                  <a:latin typeface="Cambria Math" panose="02040503050406030204" pitchFamily="18" charset="0"/>
                                </a:rPr>
                                <m:t>[</m:t>
                              </m:r>
                              <m:r>
                                <a:rPr lang="en-US" i="1">
                                  <a:latin typeface="Cambria Math" panose="02040503050406030204" pitchFamily="18" charset="0"/>
                                </a:rPr>
                                <m:t>𝑚𝑚</m:t>
                              </m:r>
                            </m:e>
                          </m:d>
                        </m:den>
                      </m:f>
                    </m:oMath>
                  </m:oMathPara>
                </a14:m>
                <a:endParaRPr lang="en-US"/>
              </a:p>
            </p:txBody>
          </p:sp>
        </mc:Choice>
        <mc:Fallback xmlns="">
          <p:sp>
            <p:nvSpPr>
              <p:cNvPr id="2" name="Rectangle 1"/>
              <p:cNvSpPr>
                <a:spLocks noRot="1" noChangeAspect="1" noMove="1" noResize="1" noEditPoints="1" noAdjustHandles="1" noChangeArrowheads="1" noChangeShapeType="1" noTextEdit="1"/>
              </p:cNvSpPr>
              <p:nvPr/>
            </p:nvSpPr>
            <p:spPr>
              <a:xfrm>
                <a:off x="1371600" y="3608726"/>
                <a:ext cx="2797304" cy="680251"/>
              </a:xfrm>
              <a:prstGeom prst="rect">
                <a:avLst/>
              </a:prstGeom>
              <a:blipFill>
                <a:blip r:embed="rId2"/>
                <a:stretch>
                  <a:fillRect/>
                </a:stretch>
              </a:blipFill>
            </p:spPr>
            <p:txBody>
              <a:bodyPr/>
              <a:lstStyle/>
              <a:p>
                <a:r>
                  <a:rPr lang="en-US">
                    <a:noFill/>
                  </a:rPr>
                  <a:t> </a:t>
                </a:r>
              </a:p>
            </p:txBody>
          </p:sp>
        </mc:Fallback>
      </mc:AlternateContent>
      <p:sp>
        <p:nvSpPr>
          <p:cNvPr id="3" name="Rectangle 2"/>
          <p:cNvSpPr/>
          <p:nvPr/>
        </p:nvSpPr>
        <p:spPr>
          <a:xfrm>
            <a:off x="914401" y="4572000"/>
            <a:ext cx="3581400" cy="1323439"/>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Where d is work distance, f is focal length, </a:t>
            </a:r>
            <a:r>
              <a:rPr lang="en-US" sz="2000" dirty="0" err="1">
                <a:latin typeface="Times New Roman" panose="02020603050405020304" pitchFamily="18" charset="0"/>
                <a:cs typeface="Times New Roman" panose="02020603050405020304" pitchFamily="18" charset="0"/>
              </a:rPr>
              <a:t>H_LED</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h_LED</a:t>
            </a:r>
            <a:r>
              <a:rPr lang="en-US" sz="2000" dirty="0">
                <a:latin typeface="Times New Roman" panose="02020603050405020304" pitchFamily="18" charset="0"/>
                <a:cs typeface="Times New Roman" panose="02020603050405020304" pitchFamily="18" charset="0"/>
              </a:rPr>
              <a:t> are height of the LED in reality and in image, respectively.</a:t>
            </a:r>
          </a:p>
        </p:txBody>
      </p:sp>
      <p:pic>
        <p:nvPicPr>
          <p:cNvPr id="6" name="Picture 5" descr="D:\Dropbox\Paper\ICAIIC 2019 Conference\visio\focal length.emf"/>
          <p:cNvPicPr/>
          <p:nvPr/>
        </p:nvPicPr>
        <p:blipFill>
          <a:blip r:embed="rId3">
            <a:extLst>
              <a:ext uri="{28A0092B-C50C-407E-A947-70E740481C1C}">
                <a14:useLocalDpi xmlns:a14="http://schemas.microsoft.com/office/drawing/2010/main" val="0"/>
              </a:ext>
            </a:extLst>
          </a:blip>
          <a:srcRect/>
          <a:stretch>
            <a:fillRect/>
          </a:stretch>
        </p:blipFill>
        <p:spPr bwMode="auto">
          <a:xfrm>
            <a:off x="4787900" y="2286000"/>
            <a:ext cx="3886200" cy="2895600"/>
          </a:xfrm>
          <a:prstGeom prst="rect">
            <a:avLst/>
          </a:prstGeom>
          <a:noFill/>
          <a:ln>
            <a:solidFill>
              <a:schemeClr val="tx1"/>
            </a:solidFill>
          </a:ln>
        </p:spPr>
      </p:pic>
    </p:spTree>
    <p:extLst>
      <p:ext uri="{BB962C8B-B14F-4D97-AF65-F5344CB8AC3E}">
        <p14:creationId xmlns:p14="http://schemas.microsoft.com/office/powerpoint/2010/main" val="2076715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15596</TotalTime>
  <Words>225</Words>
  <Application>Microsoft Office PowerPoint</Application>
  <PresentationFormat>화면 슬라이드 쇼(4:3)</PresentationFormat>
  <Paragraphs>34</Paragraphs>
  <Slides>6</Slides>
  <Notes>1</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6</vt:i4>
      </vt:variant>
    </vt:vector>
  </HeadingPairs>
  <TitlesOfParts>
    <vt:vector size="13" baseType="lpstr">
      <vt:lpstr>Arial</vt:lpstr>
      <vt:lpstr>Calibri</vt:lpstr>
      <vt:lpstr>Cambria Math</vt:lpstr>
      <vt:lpstr>Times New Roman</vt:lpstr>
      <vt:lpstr>Wingdings</vt:lpstr>
      <vt:lpstr>Office Theme</vt:lpstr>
      <vt:lpstr>Equation</vt:lpstr>
      <vt:lpstr>PowerPoint 프레젠테이션</vt:lpstr>
      <vt:lpstr>PowerPoint 프레젠테이션</vt:lpstr>
      <vt:lpstr>Introduction</vt:lpstr>
      <vt:lpstr>The mobility support in optical V2X (1)</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cp:lastModifiedBy>
  <cp:revision>574</cp:revision>
  <cp:lastPrinted>2017-05-07T15:48:38Z</cp:lastPrinted>
  <dcterms:created xsi:type="dcterms:W3CDTF">2010-05-15T17:50:32Z</dcterms:created>
  <dcterms:modified xsi:type="dcterms:W3CDTF">2019-03-14T13:25:26Z</dcterms:modified>
</cp:coreProperties>
</file>