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5" r:id="rId2"/>
    <p:sldId id="256" r:id="rId3"/>
    <p:sldId id="257" r:id="rId4"/>
    <p:sldId id="258" r:id="rId5"/>
    <p:sldId id="266" r:id="rId6"/>
    <p:sldId id="259" r:id="rId7"/>
    <p:sldId id="264"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Pham Lam" initials="PL" lastIdx="1" clrIdx="0">
    <p:extLst>
      <p:ext uri="{19B8F6BF-5375-455C-9EA6-DF929625EA0E}">
        <p15:presenceInfo xmlns:p15="http://schemas.microsoft.com/office/powerpoint/2012/main" userId="6bceea7c77f4a3b8"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75" autoAdjust="0"/>
    <p:restoredTop sz="94660"/>
  </p:normalViewPr>
  <p:slideViewPr>
    <p:cSldViewPr snapToGrid="0">
      <p:cViewPr varScale="1">
        <p:scale>
          <a:sx n="86" d="100"/>
          <a:sy n="86" d="100"/>
        </p:scale>
        <p:origin x="422" y="53"/>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commentAuthors" Target="commentAuthor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1A2A0486-8688-4FA8-803A-CC2F3BC58CED}" type="slidenum">
              <a:rPr lang="en-US" smtClean="0"/>
              <a:t>‹#›</a:t>
            </a:fld>
            <a:endParaRPr lang="en-US"/>
          </a:p>
        </p:txBody>
      </p:sp>
      <p:sp>
        <p:nvSpPr>
          <p:cNvPr id="7"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p>
        </p:txBody>
      </p:sp>
      <p:sp>
        <p:nvSpPr>
          <p:cNvPr id="8"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p>
        </p:txBody>
      </p:sp>
      <p:sp>
        <p:nvSpPr>
          <p:cNvPr id="9" name="Rectangle 9"/>
          <p:cNvSpPr>
            <a:spLocks noChangeArrowheads="1"/>
          </p:cNvSpPr>
          <p:nvPr/>
        </p:nvSpPr>
        <p:spPr bwMode="auto">
          <a:xfrm>
            <a:off x="914400" y="6475413"/>
            <a:ext cx="948267"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sz="1200" dirty="0"/>
              <a:t>Submission</a:t>
            </a:r>
          </a:p>
        </p:txBody>
      </p:sp>
      <p:sp>
        <p:nvSpPr>
          <p:cNvPr id="12" name="Rectangle 7"/>
          <p:cNvSpPr>
            <a:spLocks noChangeArrowheads="1"/>
          </p:cNvSpPr>
          <p:nvPr/>
        </p:nvSpPr>
        <p:spPr bwMode="auto">
          <a:xfrm>
            <a:off x="4368800" y="394156"/>
            <a:ext cx="69088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solidFill>
                  <a:schemeClr val="tx1"/>
                </a:solidFill>
              </a:rPr>
              <a:t>doc.: IEEE 15-18-0501-00-004w</a:t>
            </a:r>
          </a:p>
        </p:txBody>
      </p:sp>
      <p:sp>
        <p:nvSpPr>
          <p:cNvPr id="13" name="Rectangle 4"/>
          <p:cNvSpPr>
            <a:spLocks noGrp="1" noChangeArrowheads="1"/>
          </p:cNvSpPr>
          <p:nvPr>
            <p:ph type="dt" sz="half" idx="2"/>
          </p:nvPr>
        </p:nvSpPr>
        <p:spPr bwMode="auto">
          <a:xfrm>
            <a:off x="914400" y="378281"/>
            <a:ext cx="21336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smtClean="0"/>
            </a:lvl1pPr>
          </a:lstStyle>
          <a:p>
            <a:fld id="{EFDA93EF-389B-4871-935A-7B05360BC5D7}" type="datetimeFigureOut">
              <a:rPr lang="en-US" smtClean="0"/>
              <a:t>3/14/2019</a:t>
            </a:fld>
            <a:endParaRPr lang="en-US"/>
          </a:p>
        </p:txBody>
      </p:sp>
    </p:spTree>
    <p:extLst>
      <p:ext uri="{BB962C8B-B14F-4D97-AF65-F5344CB8AC3E}">
        <p14:creationId xmlns:p14="http://schemas.microsoft.com/office/powerpoint/2010/main" val="22267812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1A2A0486-8688-4FA8-803A-CC2F3BC58CED}" type="slidenum">
              <a:rPr lang="en-US" smtClean="0"/>
              <a:t>‹#›</a:t>
            </a:fld>
            <a:endParaRPr lang="en-US"/>
          </a:p>
        </p:txBody>
      </p:sp>
      <p:sp>
        <p:nvSpPr>
          <p:cNvPr id="7"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p>
        </p:txBody>
      </p:sp>
      <p:sp>
        <p:nvSpPr>
          <p:cNvPr id="8"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p>
        </p:txBody>
      </p:sp>
      <p:sp>
        <p:nvSpPr>
          <p:cNvPr id="9" name="Rectangle 4"/>
          <p:cNvSpPr>
            <a:spLocks noGrp="1" noChangeArrowheads="1"/>
          </p:cNvSpPr>
          <p:nvPr>
            <p:ph type="dt" sz="half" idx="2"/>
          </p:nvPr>
        </p:nvSpPr>
        <p:spPr bwMode="auto">
          <a:xfrm>
            <a:off x="914400" y="378281"/>
            <a:ext cx="21336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smtClean="0"/>
            </a:lvl1pPr>
          </a:lstStyle>
          <a:p>
            <a:fld id="{EFDA93EF-389B-4871-935A-7B05360BC5D7}" type="datetimeFigureOut">
              <a:rPr lang="en-US" smtClean="0"/>
              <a:t>3/14/2019</a:t>
            </a:fld>
            <a:endParaRPr lang="en-US"/>
          </a:p>
        </p:txBody>
      </p:sp>
    </p:spTree>
    <p:extLst>
      <p:ext uri="{BB962C8B-B14F-4D97-AF65-F5344CB8AC3E}">
        <p14:creationId xmlns:p14="http://schemas.microsoft.com/office/powerpoint/2010/main" val="21725223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85800"/>
            <a:ext cx="25908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914400" y="685800"/>
            <a:ext cx="7569200" cy="541020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1A2A0486-8688-4FA8-803A-CC2F3BC58CED}" type="slidenum">
              <a:rPr lang="en-US" smtClean="0"/>
              <a:t>‹#›</a:t>
            </a:fld>
            <a:endParaRPr lang="en-US"/>
          </a:p>
        </p:txBody>
      </p:sp>
      <p:sp>
        <p:nvSpPr>
          <p:cNvPr id="7"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p>
        </p:txBody>
      </p:sp>
      <p:sp>
        <p:nvSpPr>
          <p:cNvPr id="8"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p>
        </p:txBody>
      </p:sp>
      <p:sp>
        <p:nvSpPr>
          <p:cNvPr id="9" name="Rectangle 4"/>
          <p:cNvSpPr>
            <a:spLocks noGrp="1" noChangeArrowheads="1"/>
          </p:cNvSpPr>
          <p:nvPr>
            <p:ph type="dt" sz="half" idx="2"/>
          </p:nvPr>
        </p:nvSpPr>
        <p:spPr bwMode="auto">
          <a:xfrm>
            <a:off x="914400" y="378281"/>
            <a:ext cx="21336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smtClean="0"/>
            </a:lvl1pPr>
          </a:lstStyle>
          <a:p>
            <a:fld id="{EFDA93EF-389B-4871-935A-7B05360BC5D7}" type="datetimeFigureOut">
              <a:rPr lang="en-US" smtClean="0"/>
              <a:t>3/14/2019</a:t>
            </a:fld>
            <a:endParaRPr lang="en-US"/>
          </a:p>
        </p:txBody>
      </p:sp>
    </p:spTree>
    <p:extLst>
      <p:ext uri="{BB962C8B-B14F-4D97-AF65-F5344CB8AC3E}">
        <p14:creationId xmlns:p14="http://schemas.microsoft.com/office/powerpoint/2010/main" val="13767060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1A2A0486-8688-4FA8-803A-CC2F3BC58CED}" type="slidenum">
              <a:rPr lang="en-US" smtClean="0"/>
              <a:t>‹#›</a:t>
            </a:fld>
            <a:endParaRPr lang="en-US"/>
          </a:p>
        </p:txBody>
      </p:sp>
      <p:sp>
        <p:nvSpPr>
          <p:cNvPr id="7"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p>
        </p:txBody>
      </p:sp>
      <p:sp>
        <p:nvSpPr>
          <p:cNvPr id="8"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p>
        </p:txBody>
      </p:sp>
      <p:sp>
        <p:nvSpPr>
          <p:cNvPr id="9" name="Rectangle 9"/>
          <p:cNvSpPr>
            <a:spLocks noChangeArrowheads="1"/>
          </p:cNvSpPr>
          <p:nvPr/>
        </p:nvSpPr>
        <p:spPr bwMode="auto">
          <a:xfrm>
            <a:off x="914400" y="6475413"/>
            <a:ext cx="948267"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sz="1200" dirty="0"/>
              <a:t>Submission</a:t>
            </a:r>
          </a:p>
        </p:txBody>
      </p:sp>
      <p:sp>
        <p:nvSpPr>
          <p:cNvPr id="12" name="Rectangle 7"/>
          <p:cNvSpPr>
            <a:spLocks noChangeArrowheads="1"/>
          </p:cNvSpPr>
          <p:nvPr/>
        </p:nvSpPr>
        <p:spPr bwMode="auto">
          <a:xfrm>
            <a:off x="4368800" y="394156"/>
            <a:ext cx="69088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solidFill>
                  <a:schemeClr val="tx1"/>
                </a:solidFill>
              </a:rPr>
              <a:t>doc.: IEEE 15-19-0158-00-0vat</a:t>
            </a:r>
          </a:p>
        </p:txBody>
      </p:sp>
      <p:sp>
        <p:nvSpPr>
          <p:cNvPr id="11" name="Rectangle 4"/>
          <p:cNvSpPr>
            <a:spLocks noGrp="1" noChangeArrowheads="1"/>
          </p:cNvSpPr>
          <p:nvPr>
            <p:ph type="dt" sz="half" idx="2"/>
          </p:nvPr>
        </p:nvSpPr>
        <p:spPr bwMode="auto">
          <a:xfrm>
            <a:off x="914400" y="378281"/>
            <a:ext cx="21336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smtClean="0"/>
            </a:lvl1pPr>
          </a:lstStyle>
          <a:p>
            <a:fld id="{EFDA93EF-389B-4871-935A-7B05360BC5D7}" type="datetimeFigureOut">
              <a:rPr lang="en-US" smtClean="0"/>
              <a:t>3/14/2019</a:t>
            </a:fld>
            <a:endParaRPr lang="en-US"/>
          </a:p>
        </p:txBody>
      </p:sp>
    </p:spTree>
    <p:extLst>
      <p:ext uri="{BB962C8B-B14F-4D97-AF65-F5344CB8AC3E}">
        <p14:creationId xmlns:p14="http://schemas.microsoft.com/office/powerpoint/2010/main" val="245754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39"/>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1" y="4589464"/>
            <a:ext cx="105156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Edit Master text styles</a:t>
            </a:r>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1A2A0486-8688-4FA8-803A-CC2F3BC58CED}" type="slidenum">
              <a:rPr lang="en-US" smtClean="0"/>
              <a:t>‹#›</a:t>
            </a:fld>
            <a:endParaRPr lang="en-US"/>
          </a:p>
        </p:txBody>
      </p:sp>
      <p:sp>
        <p:nvSpPr>
          <p:cNvPr id="7"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p>
        </p:txBody>
      </p:sp>
      <p:sp>
        <p:nvSpPr>
          <p:cNvPr id="8"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p>
        </p:txBody>
      </p:sp>
      <p:sp>
        <p:nvSpPr>
          <p:cNvPr id="11" name="Rectangle 9"/>
          <p:cNvSpPr>
            <a:spLocks noChangeArrowheads="1"/>
          </p:cNvSpPr>
          <p:nvPr/>
        </p:nvSpPr>
        <p:spPr bwMode="auto">
          <a:xfrm>
            <a:off x="914400" y="6475413"/>
            <a:ext cx="948267"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sz="1200" dirty="0"/>
              <a:t>Submission</a:t>
            </a:r>
          </a:p>
        </p:txBody>
      </p:sp>
      <p:sp>
        <p:nvSpPr>
          <p:cNvPr id="14" name="Rectangle 7"/>
          <p:cNvSpPr>
            <a:spLocks noChangeArrowheads="1"/>
          </p:cNvSpPr>
          <p:nvPr/>
        </p:nvSpPr>
        <p:spPr bwMode="auto">
          <a:xfrm>
            <a:off x="4368800" y="394156"/>
            <a:ext cx="69088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solidFill>
                  <a:schemeClr val="tx1"/>
                </a:solidFill>
              </a:rPr>
              <a:t>doc.: IEEE 15-19-0158-00-0vat</a:t>
            </a:r>
          </a:p>
        </p:txBody>
      </p:sp>
      <p:sp>
        <p:nvSpPr>
          <p:cNvPr id="13" name="Rectangle 4"/>
          <p:cNvSpPr>
            <a:spLocks noGrp="1" noChangeArrowheads="1"/>
          </p:cNvSpPr>
          <p:nvPr>
            <p:ph type="dt" sz="half" idx="2"/>
          </p:nvPr>
        </p:nvSpPr>
        <p:spPr bwMode="auto">
          <a:xfrm>
            <a:off x="914400" y="378281"/>
            <a:ext cx="21336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smtClean="0"/>
            </a:lvl1pPr>
          </a:lstStyle>
          <a:p>
            <a:fld id="{EFDA93EF-389B-4871-935A-7B05360BC5D7}" type="datetimeFigureOut">
              <a:rPr lang="en-US" smtClean="0"/>
              <a:t>3/14/2019</a:t>
            </a:fld>
            <a:endParaRPr lang="en-US"/>
          </a:p>
        </p:txBody>
      </p:sp>
    </p:spTree>
    <p:extLst>
      <p:ext uri="{BB962C8B-B14F-4D97-AF65-F5344CB8AC3E}">
        <p14:creationId xmlns:p14="http://schemas.microsoft.com/office/powerpoint/2010/main" val="11189039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14400" y="1981200"/>
            <a:ext cx="50800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1A2A0486-8688-4FA8-803A-CC2F3BC58CED}" type="slidenum">
              <a:rPr lang="en-US" smtClean="0"/>
              <a:t>‹#›</a:t>
            </a:fld>
            <a:endParaRPr lang="en-US"/>
          </a:p>
        </p:txBody>
      </p:sp>
      <p:sp>
        <p:nvSpPr>
          <p:cNvPr id="8"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p>
        </p:txBody>
      </p:sp>
      <p:sp>
        <p:nvSpPr>
          <p:cNvPr id="9"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p>
        </p:txBody>
      </p:sp>
      <p:sp>
        <p:nvSpPr>
          <p:cNvPr id="12" name="Rectangle 9"/>
          <p:cNvSpPr>
            <a:spLocks noChangeArrowheads="1"/>
          </p:cNvSpPr>
          <p:nvPr/>
        </p:nvSpPr>
        <p:spPr bwMode="auto">
          <a:xfrm>
            <a:off x="914400" y="6475413"/>
            <a:ext cx="948267"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sz="1200" dirty="0"/>
              <a:t>Submission</a:t>
            </a:r>
          </a:p>
        </p:txBody>
      </p:sp>
      <p:sp>
        <p:nvSpPr>
          <p:cNvPr id="15" name="Rectangle 7"/>
          <p:cNvSpPr>
            <a:spLocks noChangeArrowheads="1"/>
          </p:cNvSpPr>
          <p:nvPr/>
        </p:nvSpPr>
        <p:spPr bwMode="auto">
          <a:xfrm>
            <a:off x="4368800" y="394156"/>
            <a:ext cx="69088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solidFill>
                  <a:schemeClr val="tx1"/>
                </a:solidFill>
              </a:rPr>
              <a:t>doc.: IEEE 15-19-0158-00-0vat</a:t>
            </a:r>
          </a:p>
        </p:txBody>
      </p:sp>
      <p:sp>
        <p:nvSpPr>
          <p:cNvPr id="14" name="Rectangle 4"/>
          <p:cNvSpPr>
            <a:spLocks noGrp="1" noChangeArrowheads="1"/>
          </p:cNvSpPr>
          <p:nvPr>
            <p:ph type="dt" sz="half" idx="13"/>
          </p:nvPr>
        </p:nvSpPr>
        <p:spPr bwMode="auto">
          <a:xfrm>
            <a:off x="914400" y="378281"/>
            <a:ext cx="21336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smtClean="0"/>
            </a:lvl1pPr>
          </a:lstStyle>
          <a:p>
            <a:fld id="{EFDA93EF-389B-4871-935A-7B05360BC5D7}" type="datetimeFigureOut">
              <a:rPr lang="en-US" smtClean="0"/>
              <a:t>3/14/2019</a:t>
            </a:fld>
            <a:endParaRPr lang="en-US"/>
          </a:p>
        </p:txBody>
      </p:sp>
    </p:spTree>
    <p:extLst>
      <p:ext uri="{BB962C8B-B14F-4D97-AF65-F5344CB8AC3E}">
        <p14:creationId xmlns:p14="http://schemas.microsoft.com/office/powerpoint/2010/main" val="19987671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40317" y="365126"/>
            <a:ext cx="10515600" cy="1325563"/>
          </a:xfrm>
        </p:spPr>
        <p:txBody>
          <a:bodyPr/>
          <a:lstStyle/>
          <a:p>
            <a:r>
              <a:rPr lang="en-US"/>
              <a:t>Click to edit Master title style</a:t>
            </a:r>
          </a:p>
        </p:txBody>
      </p:sp>
      <p:sp>
        <p:nvSpPr>
          <p:cNvPr id="3" name="Text Placeholder 2"/>
          <p:cNvSpPr>
            <a:spLocks noGrp="1"/>
          </p:cNvSpPr>
          <p:nvPr>
            <p:ph type="body" idx="1"/>
          </p:nvPr>
        </p:nvSpPr>
        <p:spPr>
          <a:xfrm>
            <a:off x="840318"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40318" y="2505075"/>
            <a:ext cx="5158316"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71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1A2A0486-8688-4FA8-803A-CC2F3BC58CED}" type="slidenum">
              <a:rPr lang="en-US" smtClean="0"/>
              <a:t>‹#›</a:t>
            </a:fld>
            <a:endParaRPr lang="en-US"/>
          </a:p>
        </p:txBody>
      </p:sp>
      <p:sp>
        <p:nvSpPr>
          <p:cNvPr id="10"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p>
        </p:txBody>
      </p:sp>
      <p:sp>
        <p:nvSpPr>
          <p:cNvPr id="11"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p>
        </p:txBody>
      </p:sp>
      <p:sp>
        <p:nvSpPr>
          <p:cNvPr id="14" name="Rectangle 9"/>
          <p:cNvSpPr>
            <a:spLocks noChangeArrowheads="1"/>
          </p:cNvSpPr>
          <p:nvPr/>
        </p:nvSpPr>
        <p:spPr bwMode="auto">
          <a:xfrm>
            <a:off x="914400" y="6475413"/>
            <a:ext cx="948267" cy="5539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sz="1800" dirty="0"/>
              <a:t>Submission</a:t>
            </a:r>
          </a:p>
        </p:txBody>
      </p:sp>
      <p:sp>
        <p:nvSpPr>
          <p:cNvPr id="12" name="Rectangle 4"/>
          <p:cNvSpPr>
            <a:spLocks noGrp="1" noChangeArrowheads="1"/>
          </p:cNvSpPr>
          <p:nvPr>
            <p:ph type="dt" sz="half" idx="13"/>
          </p:nvPr>
        </p:nvSpPr>
        <p:spPr bwMode="auto">
          <a:xfrm>
            <a:off x="914400" y="378281"/>
            <a:ext cx="21336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smtClean="0"/>
            </a:lvl1pPr>
          </a:lstStyle>
          <a:p>
            <a:fld id="{EFDA93EF-389B-4871-935A-7B05360BC5D7}" type="datetimeFigureOut">
              <a:rPr lang="en-US" smtClean="0"/>
              <a:t>3/14/2019</a:t>
            </a:fld>
            <a:endParaRPr lang="en-US"/>
          </a:p>
        </p:txBody>
      </p:sp>
    </p:spTree>
    <p:extLst>
      <p:ext uri="{BB962C8B-B14F-4D97-AF65-F5344CB8AC3E}">
        <p14:creationId xmlns:p14="http://schemas.microsoft.com/office/powerpoint/2010/main" val="8299749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1A2A0486-8688-4FA8-803A-CC2F3BC58CED}" type="slidenum">
              <a:rPr lang="en-US" smtClean="0"/>
              <a:t>‹#›</a:t>
            </a:fld>
            <a:endParaRPr lang="en-US"/>
          </a:p>
        </p:txBody>
      </p:sp>
      <p:sp>
        <p:nvSpPr>
          <p:cNvPr id="6"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p>
        </p:txBody>
      </p:sp>
      <p:sp>
        <p:nvSpPr>
          <p:cNvPr id="7"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p>
        </p:txBody>
      </p:sp>
      <p:sp>
        <p:nvSpPr>
          <p:cNvPr id="9" name="Rectangle 9"/>
          <p:cNvSpPr>
            <a:spLocks noChangeArrowheads="1"/>
          </p:cNvSpPr>
          <p:nvPr/>
        </p:nvSpPr>
        <p:spPr bwMode="auto">
          <a:xfrm>
            <a:off x="914400" y="6475413"/>
            <a:ext cx="948267" cy="5539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sz="1800" dirty="0"/>
              <a:t>Submission</a:t>
            </a:r>
          </a:p>
        </p:txBody>
      </p:sp>
      <p:sp>
        <p:nvSpPr>
          <p:cNvPr id="8" name="Rectangle 4"/>
          <p:cNvSpPr>
            <a:spLocks noGrp="1" noChangeArrowheads="1"/>
          </p:cNvSpPr>
          <p:nvPr>
            <p:ph type="dt" sz="half" idx="2"/>
          </p:nvPr>
        </p:nvSpPr>
        <p:spPr bwMode="auto">
          <a:xfrm>
            <a:off x="914400" y="378281"/>
            <a:ext cx="21336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smtClean="0"/>
            </a:lvl1pPr>
          </a:lstStyle>
          <a:p>
            <a:fld id="{EFDA93EF-389B-4871-935A-7B05360BC5D7}" type="datetimeFigureOut">
              <a:rPr lang="en-US" smtClean="0"/>
              <a:t>3/14/2019</a:t>
            </a:fld>
            <a:endParaRPr lang="en-US"/>
          </a:p>
        </p:txBody>
      </p:sp>
    </p:spTree>
    <p:extLst>
      <p:ext uri="{BB962C8B-B14F-4D97-AF65-F5344CB8AC3E}">
        <p14:creationId xmlns:p14="http://schemas.microsoft.com/office/powerpoint/2010/main" val="9048794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1A2A0486-8688-4FA8-803A-CC2F3BC58CED}" type="slidenum">
              <a:rPr lang="en-US" smtClean="0"/>
              <a:t>‹#›</a:t>
            </a:fld>
            <a:endParaRPr lang="en-US"/>
          </a:p>
        </p:txBody>
      </p:sp>
      <p:sp>
        <p:nvSpPr>
          <p:cNvPr id="7"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p>
        </p:txBody>
      </p:sp>
      <p:sp>
        <p:nvSpPr>
          <p:cNvPr id="8" name="Line 8"/>
          <p:cNvSpPr>
            <a:spLocks noChangeShapeType="1"/>
          </p:cNvSpPr>
          <p:nvPr/>
        </p:nvSpPr>
        <p:spPr bwMode="auto">
          <a:xfrm>
            <a:off x="1117600" y="6477000"/>
            <a:ext cx="103632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p>
        </p:txBody>
      </p:sp>
      <p:sp>
        <p:nvSpPr>
          <p:cNvPr id="10" name="Rectangle 9"/>
          <p:cNvSpPr>
            <a:spLocks noChangeArrowheads="1"/>
          </p:cNvSpPr>
          <p:nvPr/>
        </p:nvSpPr>
        <p:spPr bwMode="auto">
          <a:xfrm>
            <a:off x="1117600" y="6475413"/>
            <a:ext cx="948267" cy="5539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sz="1800" dirty="0"/>
              <a:t>Submission</a:t>
            </a:r>
          </a:p>
        </p:txBody>
      </p:sp>
      <p:sp>
        <p:nvSpPr>
          <p:cNvPr id="9" name="Rectangle 7"/>
          <p:cNvSpPr>
            <a:spLocks noChangeArrowheads="1"/>
          </p:cNvSpPr>
          <p:nvPr/>
        </p:nvSpPr>
        <p:spPr bwMode="auto">
          <a:xfrm>
            <a:off x="4368800" y="394156"/>
            <a:ext cx="69088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solidFill>
                  <a:schemeClr val="tx1"/>
                </a:solidFill>
              </a:rPr>
              <a:t>doc.: IEEE 15-19-0158-00-0vat</a:t>
            </a:r>
          </a:p>
        </p:txBody>
      </p:sp>
      <p:sp>
        <p:nvSpPr>
          <p:cNvPr id="11" name="Rectangle 4"/>
          <p:cNvSpPr>
            <a:spLocks noGrp="1" noChangeArrowheads="1"/>
          </p:cNvSpPr>
          <p:nvPr>
            <p:ph type="dt" sz="half" idx="2"/>
          </p:nvPr>
        </p:nvSpPr>
        <p:spPr bwMode="auto">
          <a:xfrm>
            <a:off x="914400" y="378281"/>
            <a:ext cx="21336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smtClean="0"/>
            </a:lvl1pPr>
          </a:lstStyle>
          <a:p>
            <a:fld id="{EFDA93EF-389B-4871-935A-7B05360BC5D7}" type="datetimeFigureOut">
              <a:rPr lang="en-US" smtClean="0"/>
              <a:t>3/14/2019</a:t>
            </a:fld>
            <a:endParaRPr lang="en-US"/>
          </a:p>
        </p:txBody>
      </p:sp>
    </p:spTree>
    <p:extLst>
      <p:ext uri="{BB962C8B-B14F-4D97-AF65-F5344CB8AC3E}">
        <p14:creationId xmlns:p14="http://schemas.microsoft.com/office/powerpoint/2010/main" val="1274867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8" y="457200"/>
            <a:ext cx="393276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717" y="987426"/>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1A2A0486-8688-4FA8-803A-CC2F3BC58CED}" type="slidenum">
              <a:rPr lang="en-US" smtClean="0"/>
              <a:t>‹#›</a:t>
            </a:fld>
            <a:endParaRPr lang="en-US"/>
          </a:p>
        </p:txBody>
      </p:sp>
      <p:sp>
        <p:nvSpPr>
          <p:cNvPr id="8"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p>
        </p:txBody>
      </p:sp>
      <p:sp>
        <p:nvSpPr>
          <p:cNvPr id="9"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p>
        </p:txBody>
      </p:sp>
      <p:sp>
        <p:nvSpPr>
          <p:cNvPr id="11" name="Rectangle 9"/>
          <p:cNvSpPr>
            <a:spLocks noChangeArrowheads="1"/>
          </p:cNvSpPr>
          <p:nvPr/>
        </p:nvSpPr>
        <p:spPr bwMode="auto">
          <a:xfrm>
            <a:off x="914400" y="6475413"/>
            <a:ext cx="948267" cy="5539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sz="1800" dirty="0"/>
              <a:t>Submission</a:t>
            </a:r>
          </a:p>
        </p:txBody>
      </p:sp>
      <p:sp>
        <p:nvSpPr>
          <p:cNvPr id="10" name="Rectangle 4"/>
          <p:cNvSpPr>
            <a:spLocks noGrp="1" noChangeArrowheads="1"/>
          </p:cNvSpPr>
          <p:nvPr>
            <p:ph type="dt" sz="half" idx="13"/>
          </p:nvPr>
        </p:nvSpPr>
        <p:spPr bwMode="auto">
          <a:xfrm>
            <a:off x="914400" y="378281"/>
            <a:ext cx="21336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smtClean="0"/>
            </a:lvl1pPr>
          </a:lstStyle>
          <a:p>
            <a:fld id="{EFDA93EF-389B-4871-935A-7B05360BC5D7}" type="datetimeFigureOut">
              <a:rPr lang="en-US" smtClean="0"/>
              <a:t>3/14/2019</a:t>
            </a:fld>
            <a:endParaRPr lang="en-US"/>
          </a:p>
        </p:txBody>
      </p:sp>
    </p:spTree>
    <p:extLst>
      <p:ext uri="{BB962C8B-B14F-4D97-AF65-F5344CB8AC3E}">
        <p14:creationId xmlns:p14="http://schemas.microsoft.com/office/powerpoint/2010/main" val="1542393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8" y="457200"/>
            <a:ext cx="393276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717" y="987426"/>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1A2A0486-8688-4FA8-803A-CC2F3BC58CED}" type="slidenum">
              <a:rPr lang="en-US" smtClean="0"/>
              <a:t>‹#›</a:t>
            </a:fld>
            <a:endParaRPr lang="en-US"/>
          </a:p>
        </p:txBody>
      </p:sp>
      <p:sp>
        <p:nvSpPr>
          <p:cNvPr id="8"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p>
        </p:txBody>
      </p:sp>
      <p:sp>
        <p:nvSpPr>
          <p:cNvPr id="9"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p>
        </p:txBody>
      </p:sp>
      <p:sp>
        <p:nvSpPr>
          <p:cNvPr id="10" name="Rectangle 9"/>
          <p:cNvSpPr>
            <a:spLocks noChangeArrowheads="1"/>
          </p:cNvSpPr>
          <p:nvPr/>
        </p:nvSpPr>
        <p:spPr bwMode="auto">
          <a:xfrm>
            <a:off x="914400" y="6475413"/>
            <a:ext cx="948267" cy="5539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sz="1800" dirty="0"/>
              <a:t>Submission</a:t>
            </a:r>
          </a:p>
        </p:txBody>
      </p:sp>
      <p:sp>
        <p:nvSpPr>
          <p:cNvPr id="11" name="Rectangle 4"/>
          <p:cNvSpPr>
            <a:spLocks noGrp="1" noChangeArrowheads="1"/>
          </p:cNvSpPr>
          <p:nvPr>
            <p:ph type="dt" sz="half" idx="13"/>
          </p:nvPr>
        </p:nvSpPr>
        <p:spPr bwMode="auto">
          <a:xfrm>
            <a:off x="914400" y="378281"/>
            <a:ext cx="21336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smtClean="0"/>
            </a:lvl1pPr>
          </a:lstStyle>
          <a:p>
            <a:fld id="{EFDA93EF-389B-4871-935A-7B05360BC5D7}" type="datetimeFigureOut">
              <a:rPr lang="en-US" smtClean="0"/>
              <a:t>3/14/2019</a:t>
            </a:fld>
            <a:endParaRPr lang="en-US"/>
          </a:p>
        </p:txBody>
      </p:sp>
    </p:spTree>
    <p:extLst>
      <p:ext uri="{BB962C8B-B14F-4D97-AF65-F5344CB8AC3E}">
        <p14:creationId xmlns:p14="http://schemas.microsoft.com/office/powerpoint/2010/main" val="19788846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a:t>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9" name="Rectangle 5"/>
          <p:cNvSpPr>
            <a:spLocks noGrp="1" noChangeArrowheads="1"/>
          </p:cNvSpPr>
          <p:nvPr>
            <p:ph type="ftr" sz="quarter" idx="3"/>
          </p:nvPr>
        </p:nvSpPr>
        <p:spPr bwMode="auto">
          <a:xfrm>
            <a:off x="7315200" y="6475413"/>
            <a:ext cx="4165600"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endParaRPr lang="en-US"/>
          </a:p>
        </p:txBody>
      </p:sp>
      <p:sp>
        <p:nvSpPr>
          <p:cNvPr id="1030" name="Rectangle 6"/>
          <p:cNvSpPr>
            <a:spLocks noGrp="1" noChangeArrowheads="1"/>
          </p:cNvSpPr>
          <p:nvPr>
            <p:ph type="sldNum" sz="quarter" idx="4"/>
          </p:nvPr>
        </p:nvSpPr>
        <p:spPr bwMode="auto">
          <a:xfrm>
            <a:off x="5717196" y="6475413"/>
            <a:ext cx="859211"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fld id="{1A2A0486-8688-4FA8-803A-CC2F3BC58CED}" type="slidenum">
              <a:rPr lang="en-US" smtClean="0"/>
              <a:t>‹#›</a:t>
            </a:fld>
            <a:endParaRPr lang="en-US"/>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p>
        </p:txBody>
      </p:sp>
      <p:sp>
        <p:nvSpPr>
          <p:cNvPr id="1033" name="Rectangle 9"/>
          <p:cNvSpPr>
            <a:spLocks noChangeArrowheads="1"/>
          </p:cNvSpPr>
          <p:nvPr/>
        </p:nvSpPr>
        <p:spPr bwMode="auto">
          <a:xfrm>
            <a:off x="914400" y="6475413"/>
            <a:ext cx="948267" cy="5539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sz="1800" dirty="0"/>
              <a:t>Submission</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p>
        </p:txBody>
      </p:sp>
      <p:sp>
        <p:nvSpPr>
          <p:cNvPr id="12" name="Rectangle 4"/>
          <p:cNvSpPr>
            <a:spLocks noGrp="1" noChangeArrowheads="1"/>
          </p:cNvSpPr>
          <p:nvPr>
            <p:ph type="dt" sz="half" idx="2"/>
          </p:nvPr>
        </p:nvSpPr>
        <p:spPr bwMode="auto">
          <a:xfrm>
            <a:off x="914400" y="378281"/>
            <a:ext cx="21336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smtClean="0"/>
            </a:lvl1pPr>
          </a:lstStyle>
          <a:p>
            <a:fld id="{EFDA93EF-389B-4871-935A-7B05360BC5D7}" type="datetimeFigureOut">
              <a:rPr lang="en-US" smtClean="0"/>
              <a:t>3/14/2019</a:t>
            </a:fld>
            <a:endParaRPr lang="en-US"/>
          </a:p>
        </p:txBody>
      </p:sp>
      <p:sp>
        <p:nvSpPr>
          <p:cNvPr id="13" name="Rectangle 7"/>
          <p:cNvSpPr>
            <a:spLocks noChangeArrowheads="1"/>
          </p:cNvSpPr>
          <p:nvPr/>
        </p:nvSpPr>
        <p:spPr bwMode="auto">
          <a:xfrm>
            <a:off x="4368800" y="394156"/>
            <a:ext cx="69088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solidFill>
                  <a:schemeClr val="tx1"/>
                </a:solidFill>
              </a:rPr>
              <a:t>doc.: IEEE 15-18-0501-00-004w</a:t>
            </a:r>
          </a:p>
        </p:txBody>
      </p:sp>
    </p:spTree>
    <p:extLst>
      <p:ext uri="{BB962C8B-B14F-4D97-AF65-F5344CB8AC3E}">
        <p14:creationId xmlns:p14="http://schemas.microsoft.com/office/powerpoint/2010/main" val="379967228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62025" y="863599"/>
            <a:ext cx="10515600" cy="5327651"/>
          </a:xfrm>
        </p:spPr>
        <p:txBody>
          <a:bodyPr>
            <a:noAutofit/>
          </a:bodyPr>
          <a:lstStyle/>
          <a:p>
            <a:pPr algn="ctr" eaLnBrk="0" fontAlgn="base" hangingPunct="0">
              <a:spcBef>
                <a:spcPct val="0"/>
              </a:spcBef>
              <a:spcAft>
                <a:spcPct val="0"/>
              </a:spcAft>
            </a:pPr>
            <a:r>
              <a:rPr lang="en-US" altLang="en-US" sz="1600" b="1" u="sng" dirty="0">
                <a:solidFill>
                  <a:prstClr val="black"/>
                </a:solidFill>
                <a:effectLst>
                  <a:outerShdw blurRad="38100" dist="38100" dir="2700000" algn="tl">
                    <a:srgbClr val="C0C0C0"/>
                  </a:outerShdw>
                </a:effectLst>
                <a:latin typeface="Times New Roman" panose="02020603050405020304" pitchFamily="18" charset="0"/>
              </a:rPr>
              <a:t>Project: IEEE P802.15 Interest Group for Wireless Personal Area Networks (WPANs)</a:t>
            </a:r>
            <a:endParaRPr lang="en-US" altLang="en-US" sz="1600" b="1" dirty="0">
              <a:solidFill>
                <a:prstClr val="black"/>
              </a:solidFill>
              <a:latin typeface="Times New Roman" panose="02020603050405020304" pitchFamily="18" charset="0"/>
            </a:endParaRPr>
          </a:p>
          <a:p>
            <a:pPr eaLnBrk="0" fontAlgn="base" hangingPunct="0">
              <a:spcBef>
                <a:spcPct val="0"/>
              </a:spcBef>
              <a:spcAft>
                <a:spcPct val="0"/>
              </a:spcAft>
            </a:pPr>
            <a:endParaRPr lang="en-US" altLang="en-US" sz="1600" dirty="0">
              <a:solidFill>
                <a:prstClr val="black"/>
              </a:solidFill>
              <a:latin typeface="Times New Roman" panose="02020603050405020304" pitchFamily="18" charset="0"/>
            </a:endParaRPr>
          </a:p>
          <a:p>
            <a:pPr eaLnBrk="0" fontAlgn="base" hangingPunct="0">
              <a:spcBef>
                <a:spcPct val="0"/>
              </a:spcBef>
              <a:spcAft>
                <a:spcPct val="0"/>
              </a:spcAft>
            </a:pPr>
            <a:r>
              <a:rPr lang="en-US" altLang="en-US" sz="1600" b="1" dirty="0">
                <a:solidFill>
                  <a:prstClr val="black"/>
                </a:solidFill>
                <a:latin typeface="Times New Roman" panose="02020603050405020304" pitchFamily="18" charset="0"/>
              </a:rPr>
              <a:t>Submission Title:</a:t>
            </a:r>
            <a:r>
              <a:rPr lang="en-US" altLang="en-US" sz="1600" dirty="0">
                <a:solidFill>
                  <a:prstClr val="black"/>
                </a:solidFill>
                <a:latin typeface="Times New Roman" panose="02020603050405020304" pitchFamily="18" charset="0"/>
              </a:rPr>
              <a:t> </a:t>
            </a:r>
            <a:r>
              <a:rPr lang="en-US" altLang="en-US" sz="1600" b="1" dirty="0">
                <a:solidFill>
                  <a:prstClr val="black"/>
                </a:solidFill>
                <a:latin typeface="Times New Roman" panose="02020603050405020304" pitchFamily="18" charset="0"/>
              </a:rPr>
              <a:t>AI-based High-rate OCC System</a:t>
            </a:r>
          </a:p>
          <a:p>
            <a:pPr eaLnBrk="0" fontAlgn="base" hangingPunct="0">
              <a:spcBef>
                <a:spcPct val="0"/>
              </a:spcBef>
              <a:spcAft>
                <a:spcPct val="0"/>
              </a:spcAft>
            </a:pPr>
            <a:r>
              <a:rPr lang="en-US" altLang="ko-KR" sz="1600" dirty="0">
                <a:solidFill>
                  <a:prstClr val="black"/>
                </a:solidFill>
                <a:latin typeface="Times New Roman" panose="02020603050405020304" pitchFamily="18" charset="0"/>
              </a:rPr>
              <a:t>                      	     </a:t>
            </a:r>
          </a:p>
          <a:p>
            <a:pPr algn="just" eaLnBrk="0" fontAlgn="base" hangingPunct="0">
              <a:spcBef>
                <a:spcPct val="0"/>
              </a:spcBef>
              <a:spcAft>
                <a:spcPct val="0"/>
              </a:spcAft>
            </a:pPr>
            <a:r>
              <a:rPr lang="en-US" altLang="en-US" sz="1600" b="1" dirty="0">
                <a:solidFill>
                  <a:prstClr val="black"/>
                </a:solidFill>
                <a:latin typeface="Times New Roman" panose="02020603050405020304" pitchFamily="18" charset="0"/>
              </a:rPr>
              <a:t>Date Submitted: </a:t>
            </a:r>
            <a:r>
              <a:rPr lang="en-US" altLang="en-US" sz="1600" dirty="0">
                <a:solidFill>
                  <a:prstClr val="black"/>
                </a:solidFill>
                <a:latin typeface="Times New Roman" panose="02020603050405020304" pitchFamily="18" charset="0"/>
              </a:rPr>
              <a:t>March 2019	</a:t>
            </a:r>
          </a:p>
          <a:p>
            <a:pPr algn="just" eaLnBrk="0" fontAlgn="base" hangingPunct="0">
              <a:spcBef>
                <a:spcPct val="0"/>
              </a:spcBef>
              <a:spcAft>
                <a:spcPct val="0"/>
              </a:spcAft>
            </a:pPr>
            <a:r>
              <a:rPr lang="en-US" altLang="en-US" sz="1600" b="1" dirty="0">
                <a:solidFill>
                  <a:prstClr val="black"/>
                </a:solidFill>
                <a:latin typeface="Times New Roman" panose="02020603050405020304" pitchFamily="18" charset="0"/>
              </a:rPr>
              <a:t>Source: </a:t>
            </a:r>
            <a:r>
              <a:rPr lang="en-US" altLang="en-US" sz="1600" dirty="0">
                <a:solidFill>
                  <a:prstClr val="black"/>
                </a:solidFill>
                <a:latin typeface="Times New Roman" panose="02020603050405020304" pitchFamily="18" charset="0"/>
              </a:rPr>
              <a:t>Pham Tung Lam, Minh </a:t>
            </a:r>
            <a:r>
              <a:rPr lang="en-US" altLang="en-US" sz="1600" dirty="0" err="1">
                <a:solidFill>
                  <a:prstClr val="black"/>
                </a:solidFill>
                <a:latin typeface="Times New Roman" panose="02020603050405020304" pitchFamily="18" charset="0"/>
              </a:rPr>
              <a:t>Duc</a:t>
            </a:r>
            <a:r>
              <a:rPr lang="en-US" altLang="en-US" sz="1600" dirty="0">
                <a:solidFill>
                  <a:prstClr val="black"/>
                </a:solidFill>
                <a:latin typeface="Times New Roman" panose="02020603050405020304" pitchFamily="18" charset="0"/>
              </a:rPr>
              <a:t> </a:t>
            </a:r>
            <a:r>
              <a:rPr lang="en-US" altLang="en-US" sz="1600" dirty="0" err="1">
                <a:solidFill>
                  <a:prstClr val="black"/>
                </a:solidFill>
                <a:latin typeface="Times New Roman" panose="02020603050405020304" pitchFamily="18" charset="0"/>
              </a:rPr>
              <a:t>Thieu</a:t>
            </a:r>
            <a:r>
              <a:rPr lang="en-US" altLang="en-US" sz="1600" dirty="0">
                <a:solidFill>
                  <a:prstClr val="black"/>
                </a:solidFill>
                <a:latin typeface="Times New Roman" panose="02020603050405020304" pitchFamily="18" charset="0"/>
              </a:rPr>
              <a:t> and Yeong Min Jang [</a:t>
            </a:r>
            <a:r>
              <a:rPr lang="en-US" altLang="en-US" sz="1600" dirty="0" err="1">
                <a:solidFill>
                  <a:prstClr val="black"/>
                </a:solidFill>
                <a:latin typeface="Times New Roman" panose="02020603050405020304" pitchFamily="18" charset="0"/>
              </a:rPr>
              <a:t>Kookmin</a:t>
            </a:r>
            <a:r>
              <a:rPr lang="en-US" altLang="en-US" sz="1600" dirty="0">
                <a:solidFill>
                  <a:prstClr val="black"/>
                </a:solidFill>
                <a:latin typeface="Times New Roman" panose="02020603050405020304" pitchFamily="18" charset="0"/>
              </a:rPr>
              <a:t> University].</a:t>
            </a:r>
          </a:p>
          <a:p>
            <a:pPr algn="just" eaLnBrk="0" fontAlgn="base" hangingPunct="0">
              <a:spcBef>
                <a:spcPct val="0"/>
              </a:spcBef>
              <a:spcAft>
                <a:spcPct val="0"/>
              </a:spcAft>
            </a:pPr>
            <a:endParaRPr lang="en-US" altLang="en-US" sz="1600" dirty="0">
              <a:solidFill>
                <a:prstClr val="black"/>
              </a:solidFill>
              <a:latin typeface="Times New Roman" panose="02020603050405020304" pitchFamily="18" charset="0"/>
            </a:endParaRPr>
          </a:p>
          <a:p>
            <a:pPr algn="just" eaLnBrk="0" fontAlgn="base" hangingPunct="0">
              <a:spcBef>
                <a:spcPct val="0"/>
              </a:spcBef>
              <a:spcAft>
                <a:spcPct val="0"/>
              </a:spcAft>
            </a:pPr>
            <a:r>
              <a:rPr lang="en-US" altLang="en-US" sz="1600" dirty="0">
                <a:solidFill>
                  <a:prstClr val="black"/>
                </a:solidFill>
                <a:latin typeface="Times New Roman" panose="02020603050405020304" pitchFamily="18" charset="0"/>
              </a:rPr>
              <a:t>Contact: +82-2-910-5068	E-Mail: yjang@kookmin.ac.kr	</a:t>
            </a:r>
          </a:p>
          <a:p>
            <a:pPr algn="just" eaLnBrk="0" fontAlgn="base" hangingPunct="0">
              <a:spcBef>
                <a:spcPts val="600"/>
              </a:spcBef>
              <a:spcAft>
                <a:spcPts val="600"/>
              </a:spcAft>
            </a:pPr>
            <a:r>
              <a:rPr lang="en-US" altLang="en-US" sz="1600" b="1" dirty="0">
                <a:solidFill>
                  <a:prstClr val="black"/>
                </a:solidFill>
                <a:latin typeface="Times New Roman" panose="02020603050405020304" pitchFamily="18" charset="0"/>
              </a:rPr>
              <a:t>Re:</a:t>
            </a:r>
            <a:endParaRPr lang="en-US" altLang="en-US" sz="1600" dirty="0">
              <a:solidFill>
                <a:prstClr val="black"/>
              </a:solidFill>
              <a:latin typeface="Times New Roman" panose="02020603050405020304" pitchFamily="18" charset="0"/>
            </a:endParaRPr>
          </a:p>
          <a:p>
            <a:pPr eaLnBrk="0" hangingPunct="0">
              <a:spcBef>
                <a:spcPts val="600"/>
              </a:spcBef>
              <a:spcAft>
                <a:spcPts val="600"/>
              </a:spcAft>
            </a:pPr>
            <a:r>
              <a:rPr lang="en-US" altLang="en-US" sz="1600" b="1" dirty="0">
                <a:solidFill>
                  <a:prstClr val="black"/>
                </a:solidFill>
                <a:latin typeface="Times New Roman" panose="02020603050405020304" pitchFamily="18" charset="0"/>
              </a:rPr>
              <a:t>Abstract :</a:t>
            </a:r>
            <a:r>
              <a:rPr lang="en-US" altLang="en-US" sz="1600" dirty="0">
                <a:solidFill>
                  <a:prstClr val="black"/>
                </a:solidFill>
                <a:latin typeface="Times New Roman" panose="02020603050405020304" pitchFamily="18" charset="0"/>
              </a:rPr>
              <a:t> Introduce </a:t>
            </a:r>
            <a:r>
              <a:rPr lang="en-US" sz="1600" dirty="0">
                <a:latin typeface="Times New Roman" panose="02020603050405020304" pitchFamily="18" charset="0"/>
                <a:cs typeface="Times New Roman" panose="02020603050405020304" pitchFamily="18" charset="0"/>
              </a:rPr>
              <a:t>AI-based PHY layer for </a:t>
            </a:r>
            <a:r>
              <a:rPr lang="en-US" altLang="en-US" sz="1600" dirty="0">
                <a:solidFill>
                  <a:prstClr val="black"/>
                </a:solidFill>
                <a:latin typeface="Times New Roman" panose="02020603050405020304" pitchFamily="18" charset="0"/>
              </a:rPr>
              <a:t>Optical Camera Communication System</a:t>
            </a:r>
          </a:p>
          <a:p>
            <a:pPr algn="just" eaLnBrk="0" hangingPunct="0">
              <a:spcBef>
                <a:spcPts val="600"/>
              </a:spcBef>
              <a:spcAft>
                <a:spcPts val="600"/>
              </a:spcAft>
            </a:pPr>
            <a:r>
              <a:rPr lang="en-US" altLang="en-US" sz="1600" b="1" dirty="0">
                <a:solidFill>
                  <a:prstClr val="black"/>
                </a:solidFill>
                <a:latin typeface="Times New Roman" panose="02020603050405020304" pitchFamily="18" charset="0"/>
              </a:rPr>
              <a:t>Purpose: </a:t>
            </a:r>
            <a:r>
              <a:rPr lang="en-US" sz="1600" dirty="0">
                <a:solidFill>
                  <a:prstClr val="black"/>
                </a:solidFill>
                <a:latin typeface="Times New Roman" panose="02020603050405020304" pitchFamily="18" charset="0"/>
              </a:rPr>
              <a:t>To </a:t>
            </a:r>
            <a:r>
              <a:rPr lang="en-US" altLang="en-US" sz="1600" dirty="0">
                <a:solidFill>
                  <a:prstClr val="black"/>
                </a:solidFill>
                <a:latin typeface="Times New Roman" panose="02020603050405020304" pitchFamily="18" charset="0"/>
              </a:rPr>
              <a:t>Introduce </a:t>
            </a:r>
            <a:r>
              <a:rPr lang="en-US" altLang="en-US" sz="1600" dirty="0">
                <a:solidFill>
                  <a:prstClr val="black"/>
                </a:solidFill>
                <a:latin typeface="Times New Roman" panose="02020603050405020304" pitchFamily="18" charset="0"/>
                <a:cs typeface="Times New Roman" panose="02020603050405020304" pitchFamily="18" charset="0"/>
              </a:rPr>
              <a:t>application of </a:t>
            </a:r>
            <a:r>
              <a:rPr lang="en-US" sz="1600" dirty="0">
                <a:latin typeface="Times New Roman" panose="02020603050405020304" pitchFamily="18" charset="0"/>
                <a:cs typeface="Times New Roman" panose="02020603050405020304" pitchFamily="18" charset="0"/>
              </a:rPr>
              <a:t>AI in designing PHY layer for </a:t>
            </a:r>
            <a:r>
              <a:rPr lang="en-US" altLang="en-US" sz="1600" dirty="0">
                <a:solidFill>
                  <a:prstClr val="black"/>
                </a:solidFill>
                <a:latin typeface="Times New Roman" panose="02020603050405020304" pitchFamily="18" charset="0"/>
              </a:rPr>
              <a:t>Optical Camera Communication System</a:t>
            </a:r>
            <a:r>
              <a:rPr lang="en-US" sz="1600" dirty="0">
                <a:solidFill>
                  <a:prstClr val="black"/>
                </a:solidFill>
                <a:latin typeface="Times New Roman" panose="02020603050405020304" pitchFamily="18" charset="0"/>
              </a:rPr>
              <a:t>.</a:t>
            </a:r>
            <a:endParaRPr lang="en-US" altLang="en-US" sz="1600" dirty="0">
              <a:solidFill>
                <a:prstClr val="black"/>
              </a:solidFill>
              <a:latin typeface="Times New Roman" panose="02020603050405020304" pitchFamily="18" charset="0"/>
            </a:endParaRPr>
          </a:p>
          <a:p>
            <a:pPr algn="just" eaLnBrk="0" fontAlgn="base" hangingPunct="0">
              <a:spcBef>
                <a:spcPct val="0"/>
              </a:spcBef>
              <a:spcAft>
                <a:spcPct val="0"/>
              </a:spcAft>
            </a:pPr>
            <a:r>
              <a:rPr lang="en-US" altLang="en-US" sz="1600" b="1" dirty="0">
                <a:solidFill>
                  <a:prstClr val="black"/>
                </a:solidFill>
                <a:latin typeface="Times New Roman" panose="02020603050405020304" pitchFamily="18" charset="0"/>
              </a:rPr>
              <a:t>Notice:</a:t>
            </a:r>
            <a:r>
              <a:rPr lang="en-US" altLang="en-US" sz="1600" dirty="0">
                <a:solidFill>
                  <a:prstClr val="black"/>
                </a:solidFill>
                <a:latin typeface="Times New Roman" panose="02020603050405020304"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lgn="just" eaLnBrk="0" fontAlgn="base" hangingPunct="0">
              <a:spcBef>
                <a:spcPct val="0"/>
              </a:spcBef>
              <a:spcAft>
                <a:spcPct val="0"/>
              </a:spcAft>
            </a:pPr>
            <a:r>
              <a:rPr lang="en-US" altLang="en-US" sz="1600" b="1" dirty="0">
                <a:solidFill>
                  <a:prstClr val="black"/>
                </a:solidFill>
                <a:latin typeface="Times New Roman" panose="02020603050405020304" pitchFamily="18" charset="0"/>
              </a:rPr>
              <a:t>Release:</a:t>
            </a:r>
            <a:r>
              <a:rPr lang="en-US" altLang="en-US" sz="1600" dirty="0">
                <a:solidFill>
                  <a:prstClr val="black"/>
                </a:solidFill>
                <a:latin typeface="Times New Roman" panose="02020603050405020304" pitchFamily="18" charset="0"/>
              </a:rPr>
              <a:t> The contributor acknowledges and accepts that this contribution becomes the property of IEEE and may be made publicly available by P802.15.</a:t>
            </a:r>
            <a:endParaRPr lang="en-US" sz="1600" dirty="0"/>
          </a:p>
        </p:txBody>
      </p:sp>
      <p:sp>
        <p:nvSpPr>
          <p:cNvPr id="4" name="Date Placeholder 5"/>
          <p:cNvSpPr>
            <a:spLocks noGrp="1"/>
          </p:cNvSpPr>
          <p:nvPr>
            <p:ph type="dt" sz="half" idx="2"/>
          </p:nvPr>
        </p:nvSpPr>
        <p:spPr>
          <a:xfrm>
            <a:off x="962025" y="368756"/>
            <a:ext cx="1600200" cy="215444"/>
          </a:xfrm>
          <a:prstGeom prst="rect">
            <a:avLst/>
          </a:prstGeom>
        </p:spPr>
        <p:txBody>
          <a:bodyPr/>
          <a:lstStyle/>
          <a:p>
            <a:r>
              <a:rPr lang="en-US" altLang="en-US" dirty="0"/>
              <a:t>March 2019</a:t>
            </a:r>
          </a:p>
        </p:txBody>
      </p:sp>
      <p:sp>
        <p:nvSpPr>
          <p:cNvPr id="5" name="Footer Placeholder 2"/>
          <p:cNvSpPr>
            <a:spLocks noGrp="1"/>
          </p:cNvSpPr>
          <p:nvPr>
            <p:ph type="ftr" sz="quarter" idx="11"/>
          </p:nvPr>
        </p:nvSpPr>
        <p:spPr>
          <a:xfrm>
            <a:off x="8220075" y="6470649"/>
            <a:ext cx="3124200" cy="184666"/>
          </a:xfrm>
        </p:spPr>
        <p:txBody>
          <a:bodyPr/>
          <a:lstStyle/>
          <a:p>
            <a:r>
              <a:rPr lang="en-US" altLang="en-US" sz="1200" dirty="0" err="1"/>
              <a:t>Kookmin</a:t>
            </a:r>
            <a:r>
              <a:rPr lang="en-US" altLang="en-US" sz="1200" dirty="0"/>
              <a:t> University</a:t>
            </a:r>
          </a:p>
        </p:txBody>
      </p:sp>
      <p:sp>
        <p:nvSpPr>
          <p:cNvPr id="6" name="Slide Number Placeholder 3"/>
          <p:cNvSpPr>
            <a:spLocks noGrp="1"/>
          </p:cNvSpPr>
          <p:nvPr>
            <p:ph type="sldNum" sz="quarter" idx="12"/>
          </p:nvPr>
        </p:nvSpPr>
        <p:spPr>
          <a:xfrm>
            <a:off x="5652412" y="6485452"/>
            <a:ext cx="468077" cy="184666"/>
          </a:xfrm>
        </p:spPr>
        <p:txBody>
          <a:bodyPr/>
          <a:lstStyle/>
          <a:p>
            <a:r>
              <a:rPr lang="en-US" altLang="en-US" sz="1200" dirty="0"/>
              <a:t>Slide </a:t>
            </a:r>
            <a:fld id="{CDB16155-7B20-439D-BDAA-2340252A41AF}" type="slidenum">
              <a:rPr lang="en-US" altLang="en-US" sz="1200"/>
              <a:pPr/>
              <a:t>1</a:t>
            </a:fld>
            <a:endParaRPr lang="en-US" altLang="en-US" sz="1200" dirty="0"/>
          </a:p>
        </p:txBody>
      </p:sp>
    </p:spTree>
    <p:extLst>
      <p:ext uri="{BB962C8B-B14F-4D97-AF65-F5344CB8AC3E}">
        <p14:creationId xmlns:p14="http://schemas.microsoft.com/office/powerpoint/2010/main" val="32433357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647568" y="1087395"/>
            <a:ext cx="9144000" cy="3179805"/>
          </a:xfrm>
        </p:spPr>
        <p:txBody>
          <a:bodyPr>
            <a:normAutofit/>
          </a:bodyPr>
          <a:lstStyle/>
          <a:p>
            <a:r>
              <a:rPr lang="en-US" sz="4000" dirty="0">
                <a:latin typeface="Times New Roman" panose="02020603050405020304" pitchFamily="18" charset="0"/>
                <a:cs typeface="Times New Roman" panose="02020603050405020304" pitchFamily="18" charset="0"/>
              </a:rPr>
              <a:t>AI-based PHY layer for Optical Camera Communication system</a:t>
            </a:r>
            <a:br>
              <a:rPr lang="en-US" dirty="0"/>
            </a:br>
            <a:endParaRPr lang="en-US" dirty="0"/>
          </a:p>
        </p:txBody>
      </p:sp>
      <p:sp>
        <p:nvSpPr>
          <p:cNvPr id="4" name="Date Placeholder 5"/>
          <p:cNvSpPr>
            <a:spLocks noGrp="1"/>
          </p:cNvSpPr>
          <p:nvPr>
            <p:ph type="dt" sz="half" idx="2"/>
          </p:nvPr>
        </p:nvSpPr>
        <p:spPr>
          <a:xfrm>
            <a:off x="923925" y="349706"/>
            <a:ext cx="1600200" cy="215444"/>
          </a:xfrm>
          <a:prstGeom prst="rect">
            <a:avLst/>
          </a:prstGeom>
        </p:spPr>
        <p:txBody>
          <a:bodyPr/>
          <a:lstStyle/>
          <a:p>
            <a:r>
              <a:rPr lang="en-US" altLang="en-US" dirty="0"/>
              <a:t>March 2019</a:t>
            </a:r>
          </a:p>
        </p:txBody>
      </p:sp>
      <p:sp>
        <p:nvSpPr>
          <p:cNvPr id="5" name="Footer Placeholder 2"/>
          <p:cNvSpPr>
            <a:spLocks noGrp="1"/>
          </p:cNvSpPr>
          <p:nvPr>
            <p:ph type="ftr" sz="quarter" idx="11"/>
          </p:nvPr>
        </p:nvSpPr>
        <p:spPr>
          <a:xfrm>
            <a:off x="8258175" y="6503988"/>
            <a:ext cx="3124200" cy="184666"/>
          </a:xfrm>
        </p:spPr>
        <p:txBody>
          <a:bodyPr/>
          <a:lstStyle/>
          <a:p>
            <a:r>
              <a:rPr lang="en-US" altLang="en-US" sz="1200" dirty="0" err="1"/>
              <a:t>Kookmin</a:t>
            </a:r>
            <a:r>
              <a:rPr lang="en-US" altLang="en-US" sz="1200" dirty="0"/>
              <a:t> University</a:t>
            </a:r>
          </a:p>
        </p:txBody>
      </p:sp>
      <p:sp>
        <p:nvSpPr>
          <p:cNvPr id="6" name="Slide Number Placeholder 3"/>
          <p:cNvSpPr>
            <a:spLocks noGrp="1"/>
          </p:cNvSpPr>
          <p:nvPr>
            <p:ph type="sldNum" sz="quarter" idx="12"/>
          </p:nvPr>
        </p:nvSpPr>
        <p:spPr>
          <a:xfrm>
            <a:off x="5652412" y="6485452"/>
            <a:ext cx="468077" cy="184666"/>
          </a:xfrm>
        </p:spPr>
        <p:txBody>
          <a:bodyPr/>
          <a:lstStyle/>
          <a:p>
            <a:r>
              <a:rPr lang="en-US" altLang="en-US" sz="1200" dirty="0"/>
              <a:t>Slide 2</a:t>
            </a:r>
          </a:p>
        </p:txBody>
      </p:sp>
    </p:spTree>
    <p:extLst>
      <p:ext uri="{BB962C8B-B14F-4D97-AF65-F5344CB8AC3E}">
        <p14:creationId xmlns:p14="http://schemas.microsoft.com/office/powerpoint/2010/main" val="36034599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838200" y="1832914"/>
                <a:ext cx="10515600" cy="4456987"/>
              </a:xfrm>
            </p:spPr>
            <p:txBody>
              <a:bodyPr/>
              <a:lstStyle/>
              <a:p>
                <a:pPr algn="just">
                  <a:buFont typeface="Wingdings" panose="05000000000000000000" pitchFamily="2" charset="2"/>
                  <a:buChar char="Ø"/>
                </a:pPr>
                <a:r>
                  <a:rPr lang="en-US" sz="2000" dirty="0">
                    <a:latin typeface="Times New Roman" panose="02020603050405020304" pitchFamily="18" charset="0"/>
                    <a:cs typeface="Times New Roman" panose="02020603050405020304" pitchFamily="18" charset="0"/>
                  </a:rPr>
                  <a:t> Most signal processing algorithms in communications have solid foundations in statistics and information theory and are often provably optimal for tractable mathematically models. A practical system, however, has many imperfections and non-</a:t>
                </a:r>
                <a:r>
                  <a:rPr lang="en-US" sz="2000" dirty="0" err="1">
                    <a:latin typeface="Times New Roman" panose="02020603050405020304" pitchFamily="18" charset="0"/>
                    <a:cs typeface="Times New Roman" panose="02020603050405020304" pitchFamily="18" charset="0"/>
                  </a:rPr>
                  <a:t>linearities</a:t>
                </a:r>
                <a:r>
                  <a:rPr lang="en-US" sz="2000" dirty="0">
                    <a:latin typeface="Times New Roman" panose="02020603050405020304" pitchFamily="18" charset="0"/>
                    <a:cs typeface="Times New Roman" panose="02020603050405020304" pitchFamily="18" charset="0"/>
                  </a:rPr>
                  <a:t>. </a:t>
                </a:r>
                <a14:m>
                  <m:oMath xmlns:m="http://schemas.openxmlformats.org/officeDocument/2006/math">
                    <m:r>
                      <a:rPr lang="en-US" sz="2000" b="0" i="1" smtClean="0">
                        <a:latin typeface="Cambria Math" panose="02040503050406030204" pitchFamily="18" charset="0"/>
                        <a:cs typeface="Times New Roman" panose="02020603050405020304" pitchFamily="18" charset="0"/>
                      </a:rPr>
                      <m:t>→</m:t>
                    </m:r>
                  </m:oMath>
                </a14:m>
                <a:r>
                  <a:rPr lang="en-US" sz="2000" dirty="0">
                    <a:latin typeface="Times New Roman" panose="02020603050405020304" pitchFamily="18" charset="0"/>
                    <a:cs typeface="Times New Roman" panose="02020603050405020304" pitchFamily="18" charset="0"/>
                  </a:rPr>
                  <a:t> AI-based communication system can be able to approximately describe these type of model and better optimize for such imperfections.</a:t>
                </a:r>
              </a:p>
              <a:p>
                <a:pPr algn="just">
                  <a:buFont typeface="Wingdings" panose="05000000000000000000" pitchFamily="2" charset="2"/>
                  <a:buChar char="Ø"/>
                </a:pPr>
                <a:r>
                  <a:rPr lang="en-US" sz="2000" dirty="0">
                    <a:latin typeface="Times New Roman" panose="02020603050405020304" pitchFamily="18" charset="0"/>
                    <a:cs typeface="Times New Roman" panose="02020603050405020304" pitchFamily="18" charset="0"/>
                  </a:rPr>
                  <a:t>Often the communication system design to have a modular structure, each block executes a well defined and isolated function. However, an AI-based communication system don’t need to follow such a rigid modular structure as it is optimized for end-to-end performance </a:t>
                </a:r>
                <a14:m>
                  <m:oMath xmlns:m="http://schemas.openxmlformats.org/officeDocument/2006/math">
                    <m:r>
                      <a:rPr lang="en-US" sz="2000" b="0" i="1" smtClean="0">
                        <a:latin typeface="Cambria Math" panose="02040503050406030204" pitchFamily="18" charset="0"/>
                        <a:cs typeface="Times New Roman" panose="02020603050405020304" pitchFamily="18" charset="0"/>
                      </a:rPr>
                      <m:t>→</m:t>
                    </m:r>
                  </m:oMath>
                </a14:m>
                <a:r>
                  <a:rPr lang="en-US" sz="2000" dirty="0">
                    <a:latin typeface="Times New Roman" panose="02020603050405020304" pitchFamily="18" charset="0"/>
                    <a:cs typeface="Times New Roman" panose="02020603050405020304" pitchFamily="18" charset="0"/>
                  </a:rPr>
                  <a:t> Reduce the system complexity</a:t>
                </a:r>
              </a:p>
              <a:p>
                <a:pPr>
                  <a:buFont typeface="Wingdings" panose="05000000000000000000" pitchFamily="2" charset="2"/>
                  <a:buChar char="Ø"/>
                </a:pPr>
                <a:r>
                  <a:rPr lang="en-US" sz="2000" dirty="0">
                    <a:latin typeface="Times New Roman" panose="02020603050405020304" pitchFamily="18" charset="0"/>
                    <a:cs typeface="Times New Roman" panose="02020603050405020304" pitchFamily="18" charset="0"/>
                  </a:rPr>
                  <a:t>The execution of AI could be parallelized on concurrent architecture </a:t>
                </a:r>
                <a14:m>
                  <m:oMath xmlns:m="http://schemas.openxmlformats.org/officeDocument/2006/math">
                    <m:r>
                      <a:rPr lang="en-US" sz="2000" b="0" i="1" smtClean="0">
                        <a:latin typeface="Cambria Math" panose="02040503050406030204" pitchFamily="18" charset="0"/>
                        <a:cs typeface="Times New Roman" panose="02020603050405020304" pitchFamily="18" charset="0"/>
                      </a:rPr>
                      <m:t>→</m:t>
                    </m:r>
                  </m:oMath>
                </a14:m>
                <a:r>
                  <a:rPr lang="en-US" sz="2000" dirty="0">
                    <a:latin typeface="Times New Roman" panose="02020603050405020304" pitchFamily="18" charset="0"/>
                    <a:cs typeface="Times New Roman" panose="02020603050405020304" pitchFamily="18" charset="0"/>
                  </a:rPr>
                  <a:t> Faster and lower energy cost.</a:t>
                </a:r>
              </a:p>
              <a:p>
                <a:endParaRPr lang="en-US" dirty="0">
                  <a:latin typeface="Times New Roman" panose="02020603050405020304" pitchFamily="18" charset="0"/>
                  <a:cs typeface="Times New Roman" panose="02020603050405020304" pitchFamily="18" charset="0"/>
                </a:endParaRPr>
              </a:p>
              <a:p>
                <a:endParaRPr lang="en-US" dirty="0">
                  <a:latin typeface="Times New Roman" panose="02020603050405020304" pitchFamily="18" charset="0"/>
                  <a:cs typeface="Times New Roman" panose="02020603050405020304" pitchFamily="18" charset="0"/>
                </a:endParaRPr>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838200" y="1832914"/>
                <a:ext cx="10515600" cy="4456987"/>
              </a:xfrm>
              <a:blipFill>
                <a:blip r:embed="rId2"/>
                <a:stretch>
                  <a:fillRect l="-522" t="-821" r="-580"/>
                </a:stretch>
              </a:blipFill>
            </p:spPr>
            <p:txBody>
              <a:bodyPr/>
              <a:lstStyle/>
              <a:p>
                <a:r>
                  <a:rPr lang="en-US">
                    <a:noFill/>
                  </a:rPr>
                  <a:t> </a:t>
                </a:r>
              </a:p>
            </p:txBody>
          </p:sp>
        </mc:Fallback>
      </mc:AlternateContent>
      <p:sp>
        <p:nvSpPr>
          <p:cNvPr id="4" name="Title 1"/>
          <p:cNvSpPr txBox="1">
            <a:spLocks/>
          </p:cNvSpPr>
          <p:nvPr/>
        </p:nvSpPr>
        <p:spPr>
          <a:xfrm>
            <a:off x="838200" y="507688"/>
            <a:ext cx="8229600" cy="114300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3200" b="1" i="1" dirty="0">
                <a:latin typeface="Times New Roman" panose="02020603050405020304" pitchFamily="18" charset="0"/>
                <a:cs typeface="Times New Roman" panose="02020603050405020304" pitchFamily="18" charset="0"/>
              </a:rPr>
              <a:t>Potential of AI for PHY layer</a:t>
            </a:r>
          </a:p>
        </p:txBody>
      </p:sp>
      <p:sp>
        <p:nvSpPr>
          <p:cNvPr id="5" name="Date Placeholder 5"/>
          <p:cNvSpPr>
            <a:spLocks noGrp="1"/>
          </p:cNvSpPr>
          <p:nvPr>
            <p:ph type="dt" sz="half" idx="2"/>
          </p:nvPr>
        </p:nvSpPr>
        <p:spPr>
          <a:xfrm>
            <a:off x="838200" y="399966"/>
            <a:ext cx="1600200" cy="215444"/>
          </a:xfrm>
          <a:prstGeom prst="rect">
            <a:avLst/>
          </a:prstGeom>
        </p:spPr>
        <p:txBody>
          <a:bodyPr/>
          <a:lstStyle/>
          <a:p>
            <a:r>
              <a:rPr lang="en-US" altLang="en-US" dirty="0"/>
              <a:t>March 2019</a:t>
            </a:r>
          </a:p>
        </p:txBody>
      </p:sp>
      <p:sp>
        <p:nvSpPr>
          <p:cNvPr id="7" name="Footer Placeholder 2"/>
          <p:cNvSpPr txBox="1">
            <a:spLocks/>
          </p:cNvSpPr>
          <p:nvPr/>
        </p:nvSpPr>
        <p:spPr bwMode="auto">
          <a:xfrm>
            <a:off x="8258175" y="6503988"/>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marL="0" algn="r"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ltLang="en-US" sz="1200"/>
              <a:t>Kookmin University</a:t>
            </a:r>
            <a:endParaRPr lang="en-US" altLang="en-US" sz="1200" dirty="0"/>
          </a:p>
        </p:txBody>
      </p:sp>
      <p:sp>
        <p:nvSpPr>
          <p:cNvPr id="8" name="Slide Number Placeholder 3"/>
          <p:cNvSpPr>
            <a:spLocks noGrp="1"/>
          </p:cNvSpPr>
          <p:nvPr>
            <p:ph type="sldNum" sz="quarter" idx="12"/>
          </p:nvPr>
        </p:nvSpPr>
        <p:spPr>
          <a:xfrm>
            <a:off x="5652412" y="6485452"/>
            <a:ext cx="468077" cy="184666"/>
          </a:xfrm>
        </p:spPr>
        <p:txBody>
          <a:bodyPr/>
          <a:lstStyle/>
          <a:p>
            <a:r>
              <a:rPr lang="en-US" altLang="en-US" sz="1200" dirty="0"/>
              <a:t>Slide 3</a:t>
            </a:r>
          </a:p>
        </p:txBody>
      </p:sp>
    </p:spTree>
    <p:extLst>
      <p:ext uri="{BB962C8B-B14F-4D97-AF65-F5344CB8AC3E}">
        <p14:creationId xmlns:p14="http://schemas.microsoft.com/office/powerpoint/2010/main" val="28256398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82410" y="390984"/>
            <a:ext cx="10515600" cy="1325563"/>
          </a:xfrm>
        </p:spPr>
        <p:txBody>
          <a:bodyPr>
            <a:normAutofit/>
          </a:bodyPr>
          <a:lstStyle/>
          <a:p>
            <a:pPr algn="l"/>
            <a:r>
              <a:rPr lang="en-US" sz="3200" b="1" i="1" dirty="0" err="1">
                <a:latin typeface="Times New Roman" panose="02020603050405020304" pitchFamily="18" charset="0"/>
                <a:cs typeface="Times New Roman" panose="02020603050405020304" pitchFamily="18" charset="0"/>
              </a:rPr>
              <a:t>Autoencoders</a:t>
            </a:r>
            <a:endParaRPr lang="en-US" sz="3200" dirty="0">
              <a:latin typeface="Times New Roman" panose="02020603050405020304" pitchFamily="18" charset="0"/>
              <a:cs typeface="Times New Roman" panose="02020603050405020304" pitchFamily="18" charset="0"/>
            </a:endParaRPr>
          </a:p>
        </p:txBody>
      </p:sp>
      <p:cxnSp>
        <p:nvCxnSpPr>
          <p:cNvPr id="12" name="Straight Connector 11"/>
          <p:cNvCxnSpPr/>
          <p:nvPr/>
        </p:nvCxnSpPr>
        <p:spPr>
          <a:xfrm flipV="1">
            <a:off x="849086" y="6034886"/>
            <a:ext cx="9837964" cy="24493"/>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flipV="1">
            <a:off x="849086" y="6100983"/>
            <a:ext cx="9837964" cy="24493"/>
          </a:xfrm>
          <a:prstGeom prst="line">
            <a:avLst/>
          </a:prstGeom>
        </p:spPr>
        <p:style>
          <a:lnRef idx="1">
            <a:schemeClr val="accent1"/>
          </a:lnRef>
          <a:fillRef idx="0">
            <a:schemeClr val="accent1"/>
          </a:fillRef>
          <a:effectRef idx="0">
            <a:schemeClr val="accent1"/>
          </a:effectRef>
          <a:fontRef idx="minor">
            <a:schemeClr val="tx1"/>
          </a:fontRef>
        </p:style>
      </p:cxnSp>
      <p:sp>
        <p:nvSpPr>
          <p:cNvPr id="18" name="Date Placeholder 5"/>
          <p:cNvSpPr>
            <a:spLocks noGrp="1"/>
          </p:cNvSpPr>
          <p:nvPr>
            <p:ph type="dt" sz="half" idx="2"/>
          </p:nvPr>
        </p:nvSpPr>
        <p:spPr>
          <a:xfrm>
            <a:off x="849086" y="390984"/>
            <a:ext cx="1600200" cy="215444"/>
          </a:xfrm>
          <a:prstGeom prst="rect">
            <a:avLst/>
          </a:prstGeom>
        </p:spPr>
        <p:txBody>
          <a:bodyPr/>
          <a:lstStyle/>
          <a:p>
            <a:r>
              <a:rPr lang="en-US" altLang="en-US" dirty="0"/>
              <a:t>March 2019</a:t>
            </a:r>
          </a:p>
        </p:txBody>
      </p:sp>
      <p:sp>
        <p:nvSpPr>
          <p:cNvPr id="20" name="Footer Placeholder 2"/>
          <p:cNvSpPr txBox="1">
            <a:spLocks/>
          </p:cNvSpPr>
          <p:nvPr/>
        </p:nvSpPr>
        <p:spPr bwMode="auto">
          <a:xfrm>
            <a:off x="8258175" y="6503988"/>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marL="0" algn="r"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ltLang="en-US" sz="1200"/>
              <a:t>Kookmin University</a:t>
            </a:r>
            <a:endParaRPr lang="en-US" altLang="en-US" sz="1200" dirty="0"/>
          </a:p>
        </p:txBody>
      </p:sp>
      <p:sp>
        <p:nvSpPr>
          <p:cNvPr id="21" name="Slide Number Placeholder 3"/>
          <p:cNvSpPr>
            <a:spLocks noGrp="1"/>
          </p:cNvSpPr>
          <p:nvPr>
            <p:ph type="sldNum" sz="quarter" idx="12"/>
          </p:nvPr>
        </p:nvSpPr>
        <p:spPr>
          <a:xfrm>
            <a:off x="5652412" y="6485452"/>
            <a:ext cx="468077" cy="184666"/>
          </a:xfrm>
        </p:spPr>
        <p:txBody>
          <a:bodyPr/>
          <a:lstStyle/>
          <a:p>
            <a:r>
              <a:rPr lang="en-US" altLang="en-US" sz="1200" dirty="0"/>
              <a:t>Slide 4</a:t>
            </a:r>
          </a:p>
        </p:txBody>
      </p:sp>
      <p:sp>
        <p:nvSpPr>
          <p:cNvPr id="16" name="Rectangle 2">
            <a:extLst>
              <a:ext uri="{FF2B5EF4-FFF2-40B4-BE49-F238E27FC236}">
                <a16:creationId xmlns:a16="http://schemas.microsoft.com/office/drawing/2014/main" id="{1C775C6A-4935-47B4-9338-82E044CDB930}"/>
              </a:ext>
            </a:extLst>
          </p:cNvPr>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pic>
        <p:nvPicPr>
          <p:cNvPr id="3" name="Picture 2"/>
          <p:cNvPicPr>
            <a:picLocks noChangeAspect="1"/>
          </p:cNvPicPr>
          <p:nvPr/>
        </p:nvPicPr>
        <p:blipFill>
          <a:blip r:embed="rId2"/>
          <a:stretch>
            <a:fillRect/>
          </a:stretch>
        </p:blipFill>
        <p:spPr>
          <a:xfrm>
            <a:off x="2379209" y="1423731"/>
            <a:ext cx="7014482" cy="3499085"/>
          </a:xfrm>
          <a:prstGeom prst="rect">
            <a:avLst/>
          </a:prstGeom>
        </p:spPr>
      </p:pic>
      <mc:AlternateContent xmlns:mc="http://schemas.openxmlformats.org/markup-compatibility/2006" xmlns:a14="http://schemas.microsoft.com/office/drawing/2010/main">
        <mc:Choice Requires="a14">
          <p:sp>
            <p:nvSpPr>
              <p:cNvPr id="7" name="TextBox 6"/>
              <p:cNvSpPr txBox="1"/>
              <p:nvPr/>
            </p:nvSpPr>
            <p:spPr>
              <a:xfrm>
                <a:off x="782410" y="5072044"/>
                <a:ext cx="10085615" cy="1323439"/>
              </a:xfrm>
              <a:prstGeom prst="rect">
                <a:avLst/>
              </a:prstGeom>
              <a:noFill/>
            </p:spPr>
            <p:txBody>
              <a:bodyPr wrap="square" rtlCol="0">
                <a:spAutoFit/>
              </a:bodyPr>
              <a:lstStyle/>
              <a:p>
                <a:r>
                  <a:rPr lang="en-US" sz="2000" dirty="0">
                    <a:latin typeface="+mj-lt"/>
                  </a:rPr>
                  <a:t>A communications system over an AWGN channel represented as an </a:t>
                </a:r>
                <a:r>
                  <a:rPr lang="en-US" sz="2000" dirty="0" err="1">
                    <a:latin typeface="+mj-lt"/>
                  </a:rPr>
                  <a:t>autoencoder</a:t>
                </a:r>
                <a:r>
                  <a:rPr lang="en-US" sz="2000" dirty="0">
                    <a:latin typeface="+mj-lt"/>
                  </a:rPr>
                  <a:t>. The input s is encoded as a one-hot vector, the output is a probability distribution over all possible messages from which the most likely is picked as output </a:t>
                </a:r>
                <a14:m>
                  <m:oMath xmlns:m="http://schemas.openxmlformats.org/officeDocument/2006/math">
                    <m:acc>
                      <m:accPr>
                        <m:chr m:val="̂"/>
                        <m:ctrlPr>
                          <a:rPr lang="en-US" sz="2000" i="1" smtClean="0">
                            <a:latin typeface="Cambria Math" panose="02040503050406030204" pitchFamily="18" charset="0"/>
                          </a:rPr>
                        </m:ctrlPr>
                      </m:accPr>
                      <m:e>
                        <m:r>
                          <a:rPr lang="en-US" sz="2000" b="0" i="1" smtClean="0">
                            <a:latin typeface="Cambria Math" panose="02040503050406030204" pitchFamily="18" charset="0"/>
                          </a:rPr>
                          <m:t>𝑠</m:t>
                        </m:r>
                      </m:e>
                    </m:acc>
                  </m:oMath>
                </a14:m>
                <a:r>
                  <a:rPr lang="en-US" sz="2000" dirty="0">
                    <a:latin typeface="+mj-lt"/>
                  </a:rPr>
                  <a:t>.</a:t>
                </a:r>
              </a:p>
              <a:p>
                <a:endParaRPr lang="en-US" sz="2000" dirty="0"/>
              </a:p>
            </p:txBody>
          </p:sp>
        </mc:Choice>
        <mc:Fallback xmlns="">
          <p:sp>
            <p:nvSpPr>
              <p:cNvPr id="7" name="TextBox 6"/>
              <p:cNvSpPr txBox="1">
                <a:spLocks noRot="1" noChangeAspect="1" noMove="1" noResize="1" noEditPoints="1" noAdjustHandles="1" noChangeArrowheads="1" noChangeShapeType="1" noTextEdit="1"/>
              </p:cNvSpPr>
              <p:nvPr/>
            </p:nvSpPr>
            <p:spPr>
              <a:xfrm>
                <a:off x="782410" y="5072044"/>
                <a:ext cx="10085615" cy="1323439"/>
              </a:xfrm>
              <a:prstGeom prst="rect">
                <a:avLst/>
              </a:prstGeom>
              <a:blipFill>
                <a:blip r:embed="rId3"/>
                <a:stretch>
                  <a:fillRect l="-604" t="-2304"/>
                </a:stretch>
              </a:blipFill>
            </p:spPr>
            <p:txBody>
              <a:bodyPr/>
              <a:lstStyle/>
              <a:p>
                <a:r>
                  <a:rPr lang="en-US">
                    <a:noFill/>
                  </a:rPr>
                  <a:t> </a:t>
                </a:r>
              </a:p>
            </p:txBody>
          </p:sp>
        </mc:Fallback>
      </mc:AlternateContent>
    </p:spTree>
    <p:extLst>
      <p:ext uri="{BB962C8B-B14F-4D97-AF65-F5344CB8AC3E}">
        <p14:creationId xmlns:p14="http://schemas.microsoft.com/office/powerpoint/2010/main" val="28121382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457200"/>
            <a:ext cx="10515600" cy="1325563"/>
          </a:xfrm>
        </p:spPr>
        <p:txBody>
          <a:bodyPr>
            <a:normAutofit/>
          </a:bodyPr>
          <a:lstStyle/>
          <a:p>
            <a:pPr algn="l"/>
            <a:r>
              <a:rPr lang="en-US" sz="3200" b="1" i="1" dirty="0">
                <a:latin typeface="Times New Roman" panose="02020603050405020304" pitchFamily="18" charset="0"/>
                <a:cs typeface="Times New Roman" panose="02020603050405020304" pitchFamily="18" charset="0"/>
              </a:rPr>
              <a:t>Channel decoding</a:t>
            </a:r>
            <a:endParaRPr lang="en-US" sz="3200" dirty="0">
              <a:latin typeface="Times New Roman" panose="02020603050405020304" pitchFamily="18" charset="0"/>
              <a:cs typeface="Times New Roman" panose="02020603050405020304" pitchFamily="18" charset="0"/>
            </a:endParaRPr>
          </a:p>
        </p:txBody>
      </p:sp>
      <p:cxnSp>
        <p:nvCxnSpPr>
          <p:cNvPr id="12" name="Straight Connector 11"/>
          <p:cNvCxnSpPr/>
          <p:nvPr/>
        </p:nvCxnSpPr>
        <p:spPr>
          <a:xfrm flipV="1">
            <a:off x="849086" y="6034886"/>
            <a:ext cx="9837964" cy="24493"/>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flipV="1">
            <a:off x="849086" y="6100983"/>
            <a:ext cx="9837964" cy="24493"/>
          </a:xfrm>
          <a:prstGeom prst="line">
            <a:avLst/>
          </a:prstGeom>
        </p:spPr>
        <p:style>
          <a:lnRef idx="1">
            <a:schemeClr val="accent1"/>
          </a:lnRef>
          <a:fillRef idx="0">
            <a:schemeClr val="accent1"/>
          </a:fillRef>
          <a:effectRef idx="0">
            <a:schemeClr val="accent1"/>
          </a:effectRef>
          <a:fontRef idx="minor">
            <a:schemeClr val="tx1"/>
          </a:fontRef>
        </p:style>
      </p:cxnSp>
      <p:sp>
        <p:nvSpPr>
          <p:cNvPr id="18" name="Date Placeholder 5"/>
          <p:cNvSpPr>
            <a:spLocks noGrp="1"/>
          </p:cNvSpPr>
          <p:nvPr>
            <p:ph type="dt" sz="half" idx="2"/>
          </p:nvPr>
        </p:nvSpPr>
        <p:spPr>
          <a:xfrm>
            <a:off x="849086" y="390984"/>
            <a:ext cx="1600200" cy="215444"/>
          </a:xfrm>
          <a:prstGeom prst="rect">
            <a:avLst/>
          </a:prstGeom>
        </p:spPr>
        <p:txBody>
          <a:bodyPr/>
          <a:lstStyle/>
          <a:p>
            <a:r>
              <a:rPr lang="en-US" altLang="en-US" dirty="0"/>
              <a:t>March 2019</a:t>
            </a:r>
          </a:p>
        </p:txBody>
      </p:sp>
      <p:sp>
        <p:nvSpPr>
          <p:cNvPr id="20" name="Footer Placeholder 2"/>
          <p:cNvSpPr txBox="1">
            <a:spLocks/>
          </p:cNvSpPr>
          <p:nvPr/>
        </p:nvSpPr>
        <p:spPr bwMode="auto">
          <a:xfrm>
            <a:off x="8258175" y="6503988"/>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marL="0" algn="r"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ltLang="en-US" sz="1200"/>
              <a:t>Kookmin University</a:t>
            </a:r>
            <a:endParaRPr lang="en-US" altLang="en-US" sz="1200" dirty="0"/>
          </a:p>
        </p:txBody>
      </p:sp>
      <p:sp>
        <p:nvSpPr>
          <p:cNvPr id="21" name="Slide Number Placeholder 3"/>
          <p:cNvSpPr>
            <a:spLocks noGrp="1"/>
          </p:cNvSpPr>
          <p:nvPr>
            <p:ph type="sldNum" sz="quarter" idx="12"/>
          </p:nvPr>
        </p:nvSpPr>
        <p:spPr>
          <a:xfrm>
            <a:off x="5652412" y="6485452"/>
            <a:ext cx="468078" cy="184666"/>
          </a:xfrm>
        </p:spPr>
        <p:txBody>
          <a:bodyPr/>
          <a:lstStyle/>
          <a:p>
            <a:r>
              <a:rPr lang="en-US" altLang="en-US" sz="1200" dirty="0"/>
              <a:t>Slide 5</a:t>
            </a:r>
          </a:p>
        </p:txBody>
      </p:sp>
      <p:sp>
        <p:nvSpPr>
          <p:cNvPr id="16" name="Rectangle 2">
            <a:extLst>
              <a:ext uri="{FF2B5EF4-FFF2-40B4-BE49-F238E27FC236}">
                <a16:creationId xmlns:a16="http://schemas.microsoft.com/office/drawing/2014/main" id="{1C775C6A-4935-47B4-9338-82E044CDB930}"/>
              </a:ext>
            </a:extLst>
          </p:cNvPr>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mc:AlternateContent xmlns:mc="http://schemas.openxmlformats.org/markup-compatibility/2006" xmlns:a14="http://schemas.microsoft.com/office/drawing/2010/main">
        <mc:Choice Requires="a14">
          <p:sp>
            <p:nvSpPr>
              <p:cNvPr id="7" name="TextBox 6"/>
              <p:cNvSpPr txBox="1"/>
              <p:nvPr/>
            </p:nvSpPr>
            <p:spPr>
              <a:xfrm>
                <a:off x="849086" y="5205179"/>
                <a:ext cx="9837964" cy="984885"/>
              </a:xfrm>
              <a:prstGeom prst="rect">
                <a:avLst/>
              </a:prstGeom>
              <a:noFill/>
            </p:spPr>
            <p:txBody>
              <a:bodyPr wrap="square" rtlCol="0">
                <a:spAutoFit/>
              </a:bodyPr>
              <a:lstStyle/>
              <a:p>
                <a:r>
                  <a:rPr lang="en-US" sz="2000" dirty="0">
                    <a:latin typeface="+mj-lt"/>
                  </a:rPr>
                  <a:t>A </a:t>
                </a:r>
                <a:r>
                  <a:rPr lang="en-US" sz="2000" dirty="0" err="1">
                    <a:latin typeface="+mj-lt"/>
                  </a:rPr>
                  <a:t>patitioned</a:t>
                </a:r>
                <a:r>
                  <a:rPr lang="en-US" sz="2000" dirty="0">
                    <a:latin typeface="+mj-lt"/>
                  </a:rPr>
                  <a:t> NN decoding architecture for polar codes with each Neural Network Decoder decoding a sub-</a:t>
                </a:r>
                <a:r>
                  <a:rPr lang="en-US" sz="2000" dirty="0" err="1">
                    <a:latin typeface="+mj-lt"/>
                  </a:rPr>
                  <a:t>codeword</a:t>
                </a:r>
                <a:r>
                  <a:rPr lang="en-US" sz="2000" dirty="0">
                    <a:latin typeface="+mj-lt"/>
                  </a:rPr>
                  <a:t> </a:t>
                </a:r>
                <a14:m>
                  <m:oMath xmlns:m="http://schemas.openxmlformats.org/officeDocument/2006/math">
                    <m:r>
                      <a:rPr lang="en-US" sz="2000" b="0" i="1" smtClean="0">
                        <a:latin typeface="Cambria Math" panose="02040503050406030204" pitchFamily="18" charset="0"/>
                      </a:rPr>
                      <m:t>→</m:t>
                    </m:r>
                  </m:oMath>
                </a14:m>
                <a:r>
                  <a:rPr lang="en-US" sz="2000" dirty="0">
                    <a:latin typeface="+mj-lt"/>
                  </a:rPr>
                  <a:t> Decoding process is parallel and faster.</a:t>
                </a:r>
              </a:p>
              <a:p>
                <a:endParaRPr lang="en-US" dirty="0"/>
              </a:p>
            </p:txBody>
          </p:sp>
        </mc:Choice>
        <mc:Fallback xmlns="">
          <p:sp>
            <p:nvSpPr>
              <p:cNvPr id="7" name="TextBox 6"/>
              <p:cNvSpPr txBox="1">
                <a:spLocks noRot="1" noChangeAspect="1" noMove="1" noResize="1" noEditPoints="1" noAdjustHandles="1" noChangeArrowheads="1" noChangeShapeType="1" noTextEdit="1"/>
              </p:cNvSpPr>
              <p:nvPr/>
            </p:nvSpPr>
            <p:spPr>
              <a:xfrm>
                <a:off x="849086" y="5205179"/>
                <a:ext cx="9837964" cy="984885"/>
              </a:xfrm>
              <a:prstGeom prst="rect">
                <a:avLst/>
              </a:prstGeom>
              <a:blipFill>
                <a:blip r:embed="rId2"/>
                <a:stretch>
                  <a:fillRect l="-620" t="-3727"/>
                </a:stretch>
              </a:blipFill>
            </p:spPr>
            <p:txBody>
              <a:bodyPr/>
              <a:lstStyle/>
              <a:p>
                <a:r>
                  <a:rPr lang="en-US">
                    <a:noFill/>
                  </a:rPr>
                  <a:t> </a:t>
                </a:r>
              </a:p>
            </p:txBody>
          </p:sp>
        </mc:Fallback>
      </mc:AlternateContent>
      <p:pic>
        <p:nvPicPr>
          <p:cNvPr id="4" name="Picture 3"/>
          <p:cNvPicPr>
            <a:picLocks noChangeAspect="1"/>
          </p:cNvPicPr>
          <p:nvPr/>
        </p:nvPicPr>
        <p:blipFill>
          <a:blip r:embed="rId3"/>
          <a:stretch>
            <a:fillRect/>
          </a:stretch>
        </p:blipFill>
        <p:spPr>
          <a:xfrm>
            <a:off x="3429585" y="1435347"/>
            <a:ext cx="4676965" cy="3687488"/>
          </a:xfrm>
          <a:prstGeom prst="rect">
            <a:avLst/>
          </a:prstGeom>
        </p:spPr>
      </p:pic>
      <p:sp>
        <p:nvSpPr>
          <p:cNvPr id="3" name="TextBox 2"/>
          <p:cNvSpPr txBox="1"/>
          <p:nvPr/>
        </p:nvSpPr>
        <p:spPr>
          <a:xfrm>
            <a:off x="8258175" y="4092593"/>
            <a:ext cx="3469219" cy="1015663"/>
          </a:xfrm>
          <a:prstGeom prst="rect">
            <a:avLst/>
          </a:prstGeom>
          <a:noFill/>
        </p:spPr>
        <p:txBody>
          <a:bodyPr wrap="none" rtlCol="0">
            <a:spAutoFit/>
          </a:bodyPr>
          <a:lstStyle/>
          <a:p>
            <a:r>
              <a:rPr lang="en-US" sz="2000" dirty="0">
                <a:latin typeface="+mj-lt"/>
              </a:rPr>
              <a:t>LLR: Log-likelihood ratio</a:t>
            </a:r>
          </a:p>
          <a:p>
            <a:r>
              <a:rPr lang="en-US" sz="2000" dirty="0">
                <a:latin typeface="+mj-lt"/>
              </a:rPr>
              <a:t>BP: Belief Propagation</a:t>
            </a:r>
          </a:p>
          <a:p>
            <a:r>
              <a:rPr lang="en-US" sz="2000" dirty="0">
                <a:latin typeface="+mj-lt"/>
              </a:rPr>
              <a:t>NND: Neural Network Decoder</a:t>
            </a:r>
          </a:p>
        </p:txBody>
      </p:sp>
    </p:spTree>
    <p:extLst>
      <p:ext uri="{BB962C8B-B14F-4D97-AF65-F5344CB8AC3E}">
        <p14:creationId xmlns:p14="http://schemas.microsoft.com/office/powerpoint/2010/main" val="25584268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2475" y="619125"/>
            <a:ext cx="10363200" cy="1066800"/>
          </a:xfrm>
        </p:spPr>
        <p:txBody>
          <a:bodyPr>
            <a:normAutofit/>
          </a:bodyPr>
          <a:lstStyle/>
          <a:p>
            <a:pPr algn="l"/>
            <a:r>
              <a:rPr lang="en-US" sz="3200" b="1" i="1" dirty="0">
                <a:latin typeface="Times New Roman" panose="02020603050405020304" pitchFamily="18" charset="0"/>
                <a:cs typeface="Times New Roman" panose="02020603050405020304" pitchFamily="18" charset="0"/>
              </a:rPr>
              <a:t>Neural network architecture for OCC</a:t>
            </a:r>
            <a:endParaRPr lang="en-US" sz="3200" dirty="0">
              <a:latin typeface="Times New Roman" panose="02020603050405020304" pitchFamily="18" charset="0"/>
              <a:cs typeface="Times New Roman" panose="02020603050405020304" pitchFamily="18" charset="0"/>
            </a:endParaRPr>
          </a:p>
        </p:txBody>
      </p:sp>
      <p:sp>
        <p:nvSpPr>
          <p:cNvPr id="5" name="Date Placeholder 5"/>
          <p:cNvSpPr>
            <a:spLocks noGrp="1"/>
          </p:cNvSpPr>
          <p:nvPr>
            <p:ph type="dt" sz="half" idx="2"/>
          </p:nvPr>
        </p:nvSpPr>
        <p:spPr>
          <a:xfrm>
            <a:off x="752475" y="330656"/>
            <a:ext cx="1600200" cy="215444"/>
          </a:xfrm>
          <a:prstGeom prst="rect">
            <a:avLst/>
          </a:prstGeom>
        </p:spPr>
        <p:txBody>
          <a:bodyPr/>
          <a:lstStyle/>
          <a:p>
            <a:r>
              <a:rPr lang="en-US" altLang="en-US" dirty="0"/>
              <a:t>March 2019</a:t>
            </a:r>
          </a:p>
        </p:txBody>
      </p:sp>
      <p:sp>
        <p:nvSpPr>
          <p:cNvPr id="7" name="Footer Placeholder 2"/>
          <p:cNvSpPr txBox="1">
            <a:spLocks/>
          </p:cNvSpPr>
          <p:nvPr/>
        </p:nvSpPr>
        <p:spPr bwMode="auto">
          <a:xfrm>
            <a:off x="8258175" y="6503988"/>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marL="0" algn="r"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ltLang="en-US" sz="1200"/>
              <a:t>Kookmin University</a:t>
            </a:r>
            <a:endParaRPr lang="en-US" altLang="en-US" sz="1200" dirty="0"/>
          </a:p>
        </p:txBody>
      </p:sp>
      <p:sp>
        <p:nvSpPr>
          <p:cNvPr id="8" name="Slide Number Placeholder 3"/>
          <p:cNvSpPr>
            <a:spLocks noGrp="1"/>
          </p:cNvSpPr>
          <p:nvPr>
            <p:ph type="sldNum" sz="quarter" idx="12"/>
          </p:nvPr>
        </p:nvSpPr>
        <p:spPr>
          <a:xfrm>
            <a:off x="5652412" y="6485452"/>
            <a:ext cx="468078" cy="184666"/>
          </a:xfrm>
        </p:spPr>
        <p:txBody>
          <a:bodyPr/>
          <a:lstStyle/>
          <a:p>
            <a:r>
              <a:rPr lang="en-US" altLang="en-US" sz="1200" dirty="0"/>
              <a:t>Slide 6</a:t>
            </a:r>
          </a:p>
        </p:txBody>
      </p:sp>
      <p:sp>
        <p:nvSpPr>
          <p:cNvPr id="4" name="Rectangle 2">
            <a:extLst>
              <a:ext uri="{FF2B5EF4-FFF2-40B4-BE49-F238E27FC236}">
                <a16:creationId xmlns:a16="http://schemas.microsoft.com/office/drawing/2014/main" id="{C31D89DD-55CE-425C-96DC-24A204137B6B}"/>
              </a:ext>
            </a:extLst>
          </p:cNvPr>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pic>
        <p:nvPicPr>
          <p:cNvPr id="2049" name="_x198558696" descr="EMB00000d6c65f5">
            <a:extLst>
              <a:ext uri="{FF2B5EF4-FFF2-40B4-BE49-F238E27FC236}">
                <a16:creationId xmlns:a16="http://schemas.microsoft.com/office/drawing/2014/main" id="{C783E0B1-3A38-4DD8-925A-BE753F89ADF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20489" y="1775893"/>
            <a:ext cx="5728607" cy="2882952"/>
          </a:xfrm>
          <a:prstGeom prst="rect">
            <a:avLst/>
          </a:prstGeom>
          <a:noFill/>
          <a:extLst>
            <a:ext uri="{909E8E84-426E-40DD-AFC4-6F175D3DCCD1}">
              <a14:hiddenFill xmlns:a14="http://schemas.microsoft.com/office/drawing/2010/main">
                <a:solidFill>
                  <a:srgbClr val="FFFFFF"/>
                </a:solidFill>
              </a14:hiddenFill>
            </a:ext>
          </a:extLst>
        </p:spPr>
      </p:pic>
      <p:sp>
        <p:nvSpPr>
          <p:cNvPr id="6" name="Hộp Văn bản 5">
            <a:extLst>
              <a:ext uri="{FF2B5EF4-FFF2-40B4-BE49-F238E27FC236}">
                <a16:creationId xmlns:a16="http://schemas.microsoft.com/office/drawing/2014/main" id="{49D89515-4C56-4E74-B8EE-9CE39B9AA67C}"/>
              </a:ext>
            </a:extLst>
          </p:cNvPr>
          <p:cNvSpPr txBox="1"/>
          <p:nvPr/>
        </p:nvSpPr>
        <p:spPr>
          <a:xfrm>
            <a:off x="752475" y="5423855"/>
            <a:ext cx="10363200" cy="646331"/>
          </a:xfrm>
          <a:prstGeom prst="rect">
            <a:avLst/>
          </a:prstGeom>
          <a:noFill/>
        </p:spPr>
        <p:txBody>
          <a:bodyPr wrap="square" rtlCol="0">
            <a:spAutoFit/>
          </a:bodyPr>
          <a:lstStyle/>
          <a:p>
            <a:r>
              <a:rPr lang="en-US" dirty="0">
                <a:latin typeface="+mj-lt"/>
              </a:rPr>
              <a:t>Mostly in OCC system, from </a:t>
            </a:r>
            <a:r>
              <a:rPr lang="en-US" dirty="0" err="1">
                <a:latin typeface="+mj-lt"/>
              </a:rPr>
              <a:t>RoI</a:t>
            </a:r>
            <a:r>
              <a:rPr lang="en-US" dirty="0">
                <a:latin typeface="+mj-lt"/>
              </a:rPr>
              <a:t> extracting to data decoding task can be referred to classification problem, so we can use a convolutional neural network and multilayer fully-connected neural network for OCC system </a:t>
            </a:r>
          </a:p>
        </p:txBody>
      </p:sp>
      <p:pic>
        <p:nvPicPr>
          <p:cNvPr id="10" name="Hình ảnh 9">
            <a:extLst>
              <a:ext uri="{FF2B5EF4-FFF2-40B4-BE49-F238E27FC236}">
                <a16:creationId xmlns:a16="http://schemas.microsoft.com/office/drawing/2014/main" id="{FFE456F2-20A9-4B91-A40A-75B4D801E5C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74697" y="2607380"/>
            <a:ext cx="4977715" cy="1739228"/>
          </a:xfrm>
          <a:prstGeom prst="rect">
            <a:avLst/>
          </a:prstGeom>
        </p:spPr>
      </p:pic>
      <p:sp>
        <p:nvSpPr>
          <p:cNvPr id="3" name="TextBox 2"/>
          <p:cNvSpPr txBox="1"/>
          <p:nvPr/>
        </p:nvSpPr>
        <p:spPr>
          <a:xfrm>
            <a:off x="674697" y="4620721"/>
            <a:ext cx="5106978" cy="369332"/>
          </a:xfrm>
          <a:prstGeom prst="rect">
            <a:avLst/>
          </a:prstGeom>
          <a:noFill/>
        </p:spPr>
        <p:txBody>
          <a:bodyPr wrap="square" rtlCol="0">
            <a:spAutoFit/>
          </a:bodyPr>
          <a:lstStyle/>
          <a:p>
            <a:r>
              <a:rPr lang="en-US" dirty="0">
                <a:latin typeface="+mj-lt"/>
              </a:rPr>
              <a:t>CNN architecture for </a:t>
            </a:r>
            <a:r>
              <a:rPr lang="en-US" dirty="0" err="1">
                <a:latin typeface="+mj-lt"/>
              </a:rPr>
              <a:t>RoI</a:t>
            </a:r>
            <a:r>
              <a:rPr lang="en-US" dirty="0">
                <a:latin typeface="+mj-lt"/>
              </a:rPr>
              <a:t> extracting in OCC system</a:t>
            </a:r>
          </a:p>
        </p:txBody>
      </p:sp>
      <p:sp>
        <p:nvSpPr>
          <p:cNvPr id="11" name="TextBox 10"/>
          <p:cNvSpPr txBox="1"/>
          <p:nvPr/>
        </p:nvSpPr>
        <p:spPr>
          <a:xfrm>
            <a:off x="6275397" y="4620721"/>
            <a:ext cx="5106978" cy="369332"/>
          </a:xfrm>
          <a:prstGeom prst="rect">
            <a:avLst/>
          </a:prstGeom>
          <a:noFill/>
        </p:spPr>
        <p:txBody>
          <a:bodyPr wrap="square" rtlCol="0">
            <a:spAutoFit/>
          </a:bodyPr>
          <a:lstStyle/>
          <a:p>
            <a:r>
              <a:rPr lang="en-US" dirty="0">
                <a:latin typeface="+mj-lt"/>
              </a:rPr>
              <a:t>Neural network decoder architecture in OCC system</a:t>
            </a:r>
          </a:p>
        </p:txBody>
      </p:sp>
    </p:spTree>
    <p:extLst>
      <p:ext uri="{BB962C8B-B14F-4D97-AF65-F5344CB8AC3E}">
        <p14:creationId xmlns:p14="http://schemas.microsoft.com/office/powerpoint/2010/main" val="39991580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472848"/>
            <a:ext cx="10515600" cy="939800"/>
          </a:xfrm>
        </p:spPr>
        <p:txBody>
          <a:bodyPr/>
          <a:lstStyle/>
          <a:p>
            <a:pPr algn="ctr"/>
            <a:r>
              <a:rPr lang="en-US" dirty="0">
                <a:latin typeface="Times New Roman" panose="02020603050405020304" pitchFamily="18" charset="0"/>
                <a:cs typeface="Times New Roman" panose="02020603050405020304" pitchFamily="18" charset="0"/>
              </a:rPr>
              <a:t>References</a:t>
            </a:r>
            <a:endParaRPr lang="en-US" dirty="0"/>
          </a:p>
        </p:txBody>
      </p:sp>
      <p:sp>
        <p:nvSpPr>
          <p:cNvPr id="3" name="Content Placeholder 2"/>
          <p:cNvSpPr>
            <a:spLocks noGrp="1"/>
          </p:cNvSpPr>
          <p:nvPr>
            <p:ph idx="1"/>
          </p:nvPr>
        </p:nvSpPr>
        <p:spPr>
          <a:xfrm>
            <a:off x="1066800" y="1828801"/>
            <a:ext cx="10363200" cy="4438649"/>
          </a:xfrm>
        </p:spPr>
        <p:txBody>
          <a:bodyPr/>
          <a:lstStyle/>
          <a:p>
            <a:pPr marL="0" indent="0">
              <a:buNone/>
            </a:pPr>
            <a:r>
              <a:rPr lang="en-US" sz="2400" dirty="0">
                <a:latin typeface="Times New Roman" panose="02020603050405020304" pitchFamily="18" charset="0"/>
                <a:cs typeface="Times New Roman" panose="02020603050405020304" pitchFamily="18" charset="0"/>
              </a:rPr>
              <a:t>[1] T. Nguyen, </a:t>
            </a:r>
            <a:r>
              <a:rPr lang="en-US" sz="2400" dirty="0" err="1">
                <a:latin typeface="Times New Roman" panose="02020603050405020304" pitchFamily="18" charset="0"/>
                <a:cs typeface="Times New Roman" panose="02020603050405020304" pitchFamily="18" charset="0"/>
              </a:rPr>
              <a:t>Amirul</a:t>
            </a:r>
            <a:r>
              <a:rPr lang="en-US" sz="2400">
                <a:latin typeface="Times New Roman" panose="02020603050405020304" pitchFamily="18" charset="0"/>
                <a:cs typeface="Times New Roman" panose="02020603050405020304" pitchFamily="18" charset="0"/>
              </a:rPr>
              <a:t> Islam and Yeong Min Jang, </a:t>
            </a:r>
            <a:r>
              <a:rPr lang="en-US" sz="2400" dirty="0">
                <a:latin typeface="Times New Roman" panose="02020603050405020304" pitchFamily="18" charset="0"/>
                <a:cs typeface="Times New Roman" panose="02020603050405020304" pitchFamily="18" charset="0"/>
              </a:rPr>
              <a:t>"Region-of-Interest Signaling Vehicular System Using Optical Camera Communications" IEEE Access, 2017. </a:t>
            </a:r>
          </a:p>
          <a:p>
            <a:pPr marL="0" indent="0">
              <a:buNone/>
            </a:pPr>
            <a:r>
              <a:rPr lang="en-US" sz="2400" dirty="0">
                <a:latin typeface="Times New Roman" panose="02020603050405020304" pitchFamily="18" charset="0"/>
                <a:cs typeface="Times New Roman" panose="02020603050405020304" pitchFamily="18" charset="0"/>
              </a:rPr>
              <a:t>[2] T. Wang, C. Wen, H. Wang, F. Gao, T. Jiang and S. </a:t>
            </a:r>
            <a:r>
              <a:rPr lang="en-US" sz="2400" dirty="0" err="1">
                <a:latin typeface="Times New Roman" panose="02020603050405020304" pitchFamily="18" charset="0"/>
                <a:cs typeface="Times New Roman" panose="02020603050405020304" pitchFamily="18" charset="0"/>
              </a:rPr>
              <a:t>Jin</a:t>
            </a:r>
            <a:r>
              <a:rPr lang="en-US" sz="2400" dirty="0">
                <a:latin typeface="Times New Roman" panose="02020603050405020304" pitchFamily="18" charset="0"/>
                <a:cs typeface="Times New Roman" panose="02020603050405020304" pitchFamily="18" charset="0"/>
              </a:rPr>
              <a:t>, "Deep learning for wireless physical layer: Opportunities and challenges," in China Communications, vol. 14, no. 11, pp. 92-111, Nov. 2017.</a:t>
            </a:r>
          </a:p>
          <a:p>
            <a:pPr marL="0" indent="0">
              <a:buNone/>
            </a:pPr>
            <a:r>
              <a:rPr lang="en-US" sz="2400" dirty="0">
                <a:latin typeface="Times New Roman" panose="02020603050405020304" pitchFamily="18" charset="0"/>
                <a:cs typeface="Times New Roman" panose="02020603050405020304" pitchFamily="18" charset="0"/>
              </a:rPr>
              <a:t>[3] T. O’Shea and J. </a:t>
            </a:r>
            <a:r>
              <a:rPr lang="en-US" sz="2400" dirty="0" err="1">
                <a:latin typeface="Times New Roman" panose="02020603050405020304" pitchFamily="18" charset="0"/>
                <a:cs typeface="Times New Roman" panose="02020603050405020304" pitchFamily="18" charset="0"/>
              </a:rPr>
              <a:t>Hoydis</a:t>
            </a:r>
            <a:r>
              <a:rPr lang="en-US" sz="2400" dirty="0">
                <a:latin typeface="Times New Roman" panose="02020603050405020304" pitchFamily="18" charset="0"/>
                <a:cs typeface="Times New Roman" panose="02020603050405020304" pitchFamily="18" charset="0"/>
              </a:rPr>
              <a:t>, "An Introduction to Deep Learning for the Physical Layer," in IEEE Transactions on Cognitive Communications and Networking, vol. 3, no. 4, pp. 563-575, Dec. 2017.</a:t>
            </a:r>
          </a:p>
          <a:p>
            <a:endParaRPr lang="en-US" sz="2400" dirty="0">
              <a:latin typeface="Times New Roman" panose="02020603050405020304" pitchFamily="18" charset="0"/>
              <a:cs typeface="Times New Roman" panose="02020603050405020304" pitchFamily="18" charset="0"/>
            </a:endParaRPr>
          </a:p>
          <a:p>
            <a:pPr marL="0" indent="0">
              <a:buNone/>
            </a:pPr>
            <a:endParaRPr lang="en-US" sz="2400" dirty="0"/>
          </a:p>
        </p:txBody>
      </p:sp>
      <p:sp>
        <p:nvSpPr>
          <p:cNvPr id="4" name="Date Placeholder 5"/>
          <p:cNvSpPr>
            <a:spLocks noGrp="1"/>
          </p:cNvSpPr>
          <p:nvPr>
            <p:ph type="dt" sz="half" idx="2"/>
          </p:nvPr>
        </p:nvSpPr>
        <p:spPr>
          <a:xfrm>
            <a:off x="838200" y="365126"/>
            <a:ext cx="1600200" cy="215444"/>
          </a:xfrm>
          <a:prstGeom prst="rect">
            <a:avLst/>
          </a:prstGeom>
        </p:spPr>
        <p:txBody>
          <a:bodyPr/>
          <a:lstStyle/>
          <a:p>
            <a:r>
              <a:rPr lang="en-US" altLang="en-US" dirty="0"/>
              <a:t>March 2019</a:t>
            </a:r>
          </a:p>
        </p:txBody>
      </p:sp>
      <p:sp>
        <p:nvSpPr>
          <p:cNvPr id="6" name="Footer Placeholder 2"/>
          <p:cNvSpPr>
            <a:spLocks noGrp="1"/>
          </p:cNvSpPr>
          <p:nvPr>
            <p:ph type="ftr" sz="quarter" idx="11"/>
          </p:nvPr>
        </p:nvSpPr>
        <p:spPr>
          <a:xfrm>
            <a:off x="8258175" y="6503988"/>
            <a:ext cx="3124200" cy="184666"/>
          </a:xfrm>
        </p:spPr>
        <p:txBody>
          <a:bodyPr/>
          <a:lstStyle/>
          <a:p>
            <a:r>
              <a:rPr lang="en-US" altLang="en-US" sz="1200" dirty="0" err="1"/>
              <a:t>Kookmin</a:t>
            </a:r>
            <a:r>
              <a:rPr lang="en-US" altLang="en-US" sz="1200" dirty="0"/>
              <a:t> University</a:t>
            </a:r>
          </a:p>
        </p:txBody>
      </p:sp>
      <p:sp>
        <p:nvSpPr>
          <p:cNvPr id="7" name="Slide Number Placeholder 3"/>
          <p:cNvSpPr>
            <a:spLocks noGrp="1"/>
          </p:cNvSpPr>
          <p:nvPr>
            <p:ph type="sldNum" sz="quarter" idx="12"/>
          </p:nvPr>
        </p:nvSpPr>
        <p:spPr>
          <a:xfrm>
            <a:off x="5652412" y="6485452"/>
            <a:ext cx="468078" cy="184666"/>
          </a:xfrm>
        </p:spPr>
        <p:txBody>
          <a:bodyPr/>
          <a:lstStyle/>
          <a:p>
            <a:r>
              <a:rPr lang="en-US" altLang="en-US" sz="1200" dirty="0"/>
              <a:t>Slide 7</a:t>
            </a:r>
          </a:p>
        </p:txBody>
      </p:sp>
    </p:spTree>
    <p:extLst>
      <p:ext uri="{BB962C8B-B14F-4D97-AF65-F5344CB8AC3E}">
        <p14:creationId xmlns:p14="http://schemas.microsoft.com/office/powerpoint/2010/main" val="3916288182"/>
      </p:ext>
    </p:extLst>
  </p:cSld>
  <p:clrMapOvr>
    <a:masterClrMapping/>
  </p:clrMapOvr>
</p:sld>
</file>

<file path=ppt/theme/theme1.xml><?xml version="1.0" encoding="utf-8"?>
<a:theme xmlns:a="http://schemas.openxmlformats.org/drawingml/2006/main" name="IEEE">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IEEE" id="{8F092A87-091C-4403-BB66-E306794E53C1}" vid="{C0FDF64B-A4A7-42AF-B050-AB9996943697}"/>
    </a:ext>
  </a:extLst>
</a:theme>
</file>

<file path=docProps/app.xml><?xml version="1.0" encoding="utf-8"?>
<Properties xmlns="http://schemas.openxmlformats.org/officeDocument/2006/extended-properties" xmlns:vt="http://schemas.openxmlformats.org/officeDocument/2006/docPropsVTypes">
  <Template>IEEE</Template>
  <TotalTime>996</TotalTime>
  <Words>475</Words>
  <Application>Microsoft Office PowerPoint</Application>
  <PresentationFormat>와이드스크린</PresentationFormat>
  <Paragraphs>54</Paragraphs>
  <Slides>7</Slides>
  <Notes>0</Notes>
  <HiddenSlides>0</HiddenSlides>
  <MMClips>0</MMClips>
  <ScaleCrop>false</ScaleCrop>
  <HeadingPairs>
    <vt:vector size="6" baseType="variant">
      <vt:variant>
        <vt:lpstr>사용한 글꼴</vt:lpstr>
      </vt:variant>
      <vt:variant>
        <vt:i4>4</vt:i4>
      </vt:variant>
      <vt:variant>
        <vt:lpstr>테마</vt:lpstr>
      </vt:variant>
      <vt:variant>
        <vt:i4>1</vt:i4>
      </vt:variant>
      <vt:variant>
        <vt:lpstr>슬라이드 제목</vt:lpstr>
      </vt:variant>
      <vt:variant>
        <vt:i4>7</vt:i4>
      </vt:variant>
    </vt:vector>
  </HeadingPairs>
  <TitlesOfParts>
    <vt:vector size="12" baseType="lpstr">
      <vt:lpstr>Arial</vt:lpstr>
      <vt:lpstr>Cambria Math</vt:lpstr>
      <vt:lpstr>Times New Roman</vt:lpstr>
      <vt:lpstr>Wingdings</vt:lpstr>
      <vt:lpstr>IEEE</vt:lpstr>
      <vt:lpstr>PowerPoint 프레젠테이션</vt:lpstr>
      <vt:lpstr>AI-based PHY layer for Optical Camera Communication system </vt:lpstr>
      <vt:lpstr>PowerPoint 프레젠테이션</vt:lpstr>
      <vt:lpstr>Autoencoders</vt:lpstr>
      <vt:lpstr>Channel decoding</vt:lpstr>
      <vt:lpstr>Neural network architecture for OCC</vt:lpstr>
      <vt:lpstr>References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Region-of-Interest Signaling Vehicular System Using Optical Camera Communications</dc:title>
  <dc:creator>cong hoan</dc:creator>
  <cp:lastModifiedBy>장영민</cp:lastModifiedBy>
  <cp:revision>40</cp:revision>
  <dcterms:created xsi:type="dcterms:W3CDTF">2018-11-10T01:51:30Z</dcterms:created>
  <dcterms:modified xsi:type="dcterms:W3CDTF">2019-03-14T13:07:22Z</dcterms:modified>
</cp:coreProperties>
</file>