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297"/>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9965" autoAdjust="0"/>
    <p:restoredTop sz="95972" autoAdjust="0"/>
  </p:normalViewPr>
  <p:slideViewPr>
    <p:cSldViewPr>
      <p:cViewPr varScale="1">
        <p:scale>
          <a:sx n="91" d="100"/>
          <a:sy n="91" d="100"/>
        </p:scale>
        <p:origin x="618"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3/13/2019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3/13/2019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3/13/2019</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a:t>
            </a:r>
            <a:r>
              <a:rPr lang="en-US" sz="1400" b="1" baseline="0" dirty="0" smtClean="0">
                <a:latin typeface="Times New Roman" pitchFamily="18" charset="0"/>
                <a:cs typeface="Times New Roman" pitchFamily="18" charset="0"/>
              </a:rPr>
              <a:t> </a:t>
            </a:r>
            <a:r>
              <a:rPr lang="en-US" sz="1400" b="1" dirty="0" smtClean="0">
                <a:latin typeface="Times New Roman" pitchFamily="18" charset="0"/>
                <a:cs typeface="Times New Roman" pitchFamily="18" charset="0"/>
              </a:rPr>
              <a:t>2019</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15-19-0156-00-0vat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2019</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15-19-0156-00-0vat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3/13/2019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3/13/2019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3/13/2019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3/13/2019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BAS Monitoring </a:t>
            </a:r>
            <a:r>
              <a:rPr lang="en-US" altLang="ko-KR" sz="1600" dirty="0">
                <a:latin typeface="Times New Roman" pitchFamily="18" charset="0"/>
                <a:cs typeface="Times New Roman" pitchFamily="18" charset="0"/>
              </a:rPr>
              <a:t>System based Delivery Drones </a:t>
            </a:r>
            <a:r>
              <a:rPr lang="en-US" altLang="ko-KR" sz="1600" dirty="0" smtClean="0">
                <a:latin typeface="Times New Roman" pitchFamily="18" charset="0"/>
                <a:cs typeface="Times New Roman" pitchFamily="18" charset="0"/>
              </a:rPr>
              <a:t>Solution </a:t>
            </a:r>
            <a:r>
              <a:rPr lang="en-US" altLang="ko-KR" sz="1600" dirty="0">
                <a:latin typeface="Times New Roman" pitchFamily="18" charset="0"/>
                <a:cs typeface="Times New Roman" pitchFamily="18" charset="0"/>
              </a:rPr>
              <a:t>using </a:t>
            </a:r>
            <a:r>
              <a:rPr lang="en-US" altLang="ko-KR" sz="1600" dirty="0" smtClean="0">
                <a:latin typeface="Times New Roman" pitchFamily="18" charset="0"/>
                <a:cs typeface="Times New Roman" pitchFamily="18" charset="0"/>
              </a:rPr>
              <a:t>Color Grid </a:t>
            </a:r>
            <a:r>
              <a:rPr lang="en-US" altLang="ko-KR" sz="1600" dirty="0">
                <a:latin typeface="Times New Roman" pitchFamily="18" charset="0"/>
                <a:cs typeface="Times New Roman" pitchFamily="18" charset="0"/>
              </a:rPr>
              <a:t>and OWC</a:t>
            </a:r>
            <a:endParaRPr lang="en-US" altLang="ko-KR"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March 2019</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altLang="ko-KR" sz="1600" dirty="0">
                <a:latin typeface="Times New Roman" pitchFamily="18" charset="0"/>
                <a:cs typeface="Times New Roman" pitchFamily="18" charset="0"/>
              </a:rPr>
              <a:t>Jaesang </a:t>
            </a:r>
            <a:r>
              <a:rPr lang="en-US" altLang="ko-KR" sz="1600" dirty="0" smtClean="0">
                <a:latin typeface="Times New Roman" pitchFamily="18" charset="0"/>
                <a:cs typeface="Times New Roman" pitchFamily="18" charset="0"/>
              </a:rPr>
              <a:t>Cha (VTASK </a:t>
            </a:r>
            <a:r>
              <a:rPr lang="en-US" altLang="ko-KR" sz="1600" dirty="0">
                <a:latin typeface="Times New Roman" pitchFamily="18" charset="0"/>
                <a:cs typeface="Times New Roman" pitchFamily="18" charset="0"/>
              </a:rPr>
              <a:t>Co., Ltd), </a:t>
            </a:r>
            <a:r>
              <a:rPr lang="en-US" altLang="ko-KR" sz="1600" dirty="0" err="1" smtClean="0">
                <a:latin typeface="Times New Roman" pitchFamily="18" charset="0"/>
                <a:cs typeface="Times New Roman" pitchFamily="18" charset="0"/>
              </a:rPr>
              <a:t>Beomhee</a:t>
            </a:r>
            <a:r>
              <a:rPr lang="en-US" altLang="ko-KR" sz="1600" dirty="0" smtClean="0">
                <a:latin typeface="Times New Roman" pitchFamily="18" charset="0"/>
                <a:cs typeface="Times New Roman" pitchFamily="18" charset="0"/>
              </a:rPr>
              <a:t> Lee (SNUST</a:t>
            </a:r>
            <a:r>
              <a:rPr lang="en-US" altLang="ko-KR" sz="1600" dirty="0">
                <a:latin typeface="Times New Roman" pitchFamily="18" charset="0"/>
                <a:cs typeface="Times New Roman" pitchFamily="18" charset="0"/>
              </a:rPr>
              <a:t>), </a:t>
            </a:r>
            <a:r>
              <a:rPr lang="en-US" altLang="ko-KR" sz="1600" dirty="0" err="1">
                <a:latin typeface="Times New Roman" pitchFamily="18" charset="0"/>
                <a:cs typeface="Times New Roman" pitchFamily="18" charset="0"/>
              </a:rPr>
              <a:t>Jinyoung</a:t>
            </a:r>
            <a:r>
              <a:rPr lang="en-US" altLang="ko-KR"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Kim (</a:t>
            </a:r>
            <a:r>
              <a:rPr lang="en-US" altLang="ko-KR" sz="1600" dirty="0" err="1">
                <a:latin typeface="Times New Roman" pitchFamily="18" charset="0"/>
                <a:cs typeface="Times New Roman" pitchFamily="18" charset="0"/>
              </a:rPr>
              <a:t>Kwangwoon</a:t>
            </a:r>
            <a:r>
              <a:rPr lang="en-US" altLang="ko-KR" sz="1600" dirty="0">
                <a:latin typeface="Times New Roman" pitchFamily="18" charset="0"/>
                <a:cs typeface="Times New Roman" pitchFamily="18" charset="0"/>
              </a:rPr>
              <a:t> Univ</a:t>
            </a:r>
            <a:r>
              <a:rPr lang="en-US" altLang="ko-KR" sz="1600" dirty="0" smtClean="0">
                <a:latin typeface="Times New Roman" pitchFamily="18" charset="0"/>
                <a:cs typeface="Times New Roman" pitchFamily="18" charset="0"/>
              </a:rPr>
              <a:t>.), </a:t>
            </a:r>
            <a:r>
              <a:rPr lang="en-US" altLang="ko-KR" sz="1600" dirty="0" err="1">
                <a:latin typeface="Times New Roman" pitchFamily="18" charset="0"/>
                <a:cs typeface="Times New Roman" pitchFamily="18" charset="0"/>
              </a:rPr>
              <a:t>Sunghoon</a:t>
            </a:r>
            <a:r>
              <a:rPr lang="en-US" altLang="ko-KR"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Yoon (</a:t>
            </a:r>
            <a:r>
              <a:rPr lang="en-US" altLang="ko-KR" sz="1600" dirty="0" err="1">
                <a:latin typeface="Times New Roman" pitchFamily="18" charset="0"/>
                <a:cs typeface="Times New Roman" pitchFamily="18" charset="0"/>
              </a:rPr>
              <a:t>Kogen</a:t>
            </a:r>
            <a:r>
              <a:rPr lang="en-US" altLang="ko-KR" sz="1600" dirty="0">
                <a:latin typeface="Times New Roman" pitchFamily="18" charset="0"/>
                <a:cs typeface="Times New Roman" pitchFamily="18" charset="0"/>
              </a:rPr>
              <a:t> Co., Ltd) , </a:t>
            </a:r>
            <a:r>
              <a:rPr lang="en-US" altLang="ko-KR" sz="1600" dirty="0" smtClean="0">
                <a:latin typeface="Times New Roman" pitchFamily="18" charset="0"/>
                <a:cs typeface="Times New Roman" pitchFamily="18" charset="0"/>
              </a:rPr>
              <a:t>Vinayagam Mariappan (SNUST)</a:t>
            </a:r>
          </a:p>
          <a:p>
            <a:pPr marL="228600" algn="just"/>
            <a:endParaRPr lang="en-US" altLang="ko-KR"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+82-2-979-7903, E-Mail: </a:t>
            </a:r>
            <a:r>
              <a:rPr lang="en-US" sz="1600" dirty="0">
                <a:latin typeface="Times New Roman" pitchFamily="18" charset="0"/>
                <a:cs typeface="Times New Roman" pitchFamily="18" charset="0"/>
              </a:rPr>
              <a:t>chajaesang@gmail.com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V2I OWC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OWC technology </a:t>
            </a:r>
            <a:r>
              <a:rPr lang="en-US" altLang="ko-KR" sz="1600" dirty="0">
                <a:latin typeface="Times New Roman" pitchFamily="18" charset="0"/>
                <a:cs typeface="Times New Roman" pitchFamily="18" charset="0"/>
              </a:rPr>
              <a:t>proposed for </a:t>
            </a:r>
            <a:r>
              <a:rPr lang="en-US" altLang="ko-KR" sz="1600" dirty="0" smtClean="0">
                <a:latin typeface="Times New Roman" pitchFamily="18" charset="0"/>
                <a:cs typeface="Times New Roman" pitchFamily="18" charset="0"/>
              </a:rPr>
              <a:t>delivery drones interaction with BAS monitoring system in buildings </a:t>
            </a:r>
            <a:r>
              <a:rPr lang="en-US" altLang="ko-KR" sz="1600" dirty="0">
                <a:latin typeface="Times New Roman" pitchFamily="18" charset="0"/>
                <a:cs typeface="Times New Roman" pitchFamily="18" charset="0"/>
              </a:rPr>
              <a:t>for d</a:t>
            </a:r>
            <a:r>
              <a:rPr lang="en-US" altLang="ko-KR" sz="1600" dirty="0" smtClean="0">
                <a:latin typeface="Times New Roman" pitchFamily="18" charset="0"/>
                <a:cs typeface="Times New Roman" pitchFamily="18" charset="0"/>
              </a:rPr>
              <a:t>elivery drone solutions. This VAT solution is </a:t>
            </a:r>
            <a:r>
              <a:rPr lang="en-US" altLang="ko-KR" sz="1600" dirty="0">
                <a:latin typeface="Times New Roman" pitchFamily="18" charset="0"/>
                <a:cs typeface="Times New Roman" pitchFamily="18" charset="0"/>
              </a:rPr>
              <a:t>to operate on the application services like ITS, ADAS</a:t>
            </a:r>
            <a:r>
              <a:rPr lang="en-US" altLang="ko-KR" sz="1600" dirty="0" smtClean="0">
                <a:latin typeface="Times New Roman" pitchFamily="18" charset="0"/>
                <a:cs typeface="Times New Roman" pitchFamily="18" charset="0"/>
              </a:rPr>
              <a:t>, IoL, 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connected information services </a:t>
            </a:r>
            <a:r>
              <a:rPr lang="en-US" altLang="ko-KR" sz="1600" dirty="0">
                <a:latin typeface="Times New Roman" pitchFamily="18" charset="0"/>
                <a:cs typeface="Times New Roman" pitchFamily="18" charset="0"/>
              </a:rPr>
              <a:t>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rovided concept </a:t>
            </a:r>
            <a:r>
              <a:rPr lang="en-US" sz="1600" dirty="0">
                <a:latin typeface="Times New Roman" pitchFamily="18" charset="0"/>
                <a:cs typeface="Times New Roman" pitchFamily="18" charset="0"/>
              </a:rPr>
              <a:t>models of </a:t>
            </a:r>
            <a:r>
              <a:rPr lang="en-US" sz="1600" dirty="0" smtClean="0">
                <a:latin typeface="Times New Roman" pitchFamily="18" charset="0"/>
                <a:cs typeface="Times New Roman" pitchFamily="18" charset="0"/>
              </a:rPr>
              <a:t> OWC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65667" y="1981200"/>
            <a:ext cx="8449733" cy="3420475"/>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lnSpc>
                <a:spcPct val="150000"/>
              </a:lnSpc>
              <a:buFont typeface="Arial" panose="020B0604020202020204" pitchFamily="34" charset="0"/>
              <a:buChar char="•"/>
              <a:tabLst>
                <a:tab pos="2417763" algn="l"/>
              </a:tabLst>
            </a:pPr>
            <a:r>
              <a:rPr lang="en-US" sz="2000" dirty="0">
                <a:solidFill>
                  <a:schemeClr val="tx1"/>
                </a:solidFill>
                <a:latin typeface="Times New Roman" pitchFamily="18" charset="0"/>
                <a:cs typeface="Times New Roman" pitchFamily="18" charset="0"/>
              </a:rPr>
              <a:t>Need for </a:t>
            </a:r>
            <a:r>
              <a:rPr lang="en-US" altLang="ko-KR" sz="2000" dirty="0" smtClean="0">
                <a:solidFill>
                  <a:schemeClr val="tx1"/>
                </a:solidFill>
                <a:latin typeface="Times New Roman" pitchFamily="18" charset="0"/>
                <a:cs typeface="Times New Roman" pitchFamily="18" charset="0"/>
              </a:rPr>
              <a:t>BAS Monitoring </a:t>
            </a:r>
            <a:r>
              <a:rPr lang="en-US" altLang="ko-KR" sz="2000" dirty="0">
                <a:solidFill>
                  <a:schemeClr val="tx1"/>
                </a:solidFill>
                <a:latin typeface="Times New Roman" pitchFamily="18" charset="0"/>
                <a:cs typeface="Times New Roman" pitchFamily="18" charset="0"/>
              </a:rPr>
              <a:t>System </a:t>
            </a:r>
            <a:r>
              <a:rPr lang="en-US" altLang="ko-KR" sz="2000" dirty="0" smtClean="0">
                <a:solidFill>
                  <a:schemeClr val="tx1"/>
                </a:solidFill>
                <a:latin typeface="Times New Roman" pitchFamily="18" charset="0"/>
                <a:cs typeface="Times New Roman" pitchFamily="18" charset="0"/>
              </a:rPr>
              <a:t>based Delivery Drones Solution</a:t>
            </a:r>
          </a:p>
          <a:p>
            <a:pPr marL="342900" indent="-342900" algn="l">
              <a:lnSpc>
                <a:spcPct val="150000"/>
              </a:lnSpc>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lnSpc>
                <a:spcPct val="150000"/>
              </a:lnSpc>
              <a:buFont typeface="Arial" panose="020B0604020202020204" pitchFamily="34" charset="0"/>
              <a:buChar char="•"/>
              <a:tabLst>
                <a:tab pos="2417763" algn="l"/>
              </a:tabLst>
            </a:pPr>
            <a:r>
              <a:rPr lang="en-US" altLang="ko-KR" sz="2000" dirty="0" smtClean="0">
                <a:solidFill>
                  <a:schemeClr val="tx1"/>
                </a:solidFill>
                <a:latin typeface="Times New Roman" pitchFamily="18" charset="0"/>
                <a:cs typeface="Times New Roman" pitchFamily="18" charset="0"/>
              </a:rPr>
              <a:t>BAS Monitoring </a:t>
            </a:r>
            <a:r>
              <a:rPr lang="en-US" altLang="ko-KR" sz="2000" dirty="0">
                <a:solidFill>
                  <a:schemeClr val="tx1"/>
                </a:solidFill>
                <a:latin typeface="Times New Roman" pitchFamily="18" charset="0"/>
                <a:cs typeface="Times New Roman" pitchFamily="18" charset="0"/>
              </a:rPr>
              <a:t>System based </a:t>
            </a:r>
            <a:r>
              <a:rPr lang="en-US" altLang="ko-KR" sz="2000" dirty="0" smtClean="0">
                <a:solidFill>
                  <a:schemeClr val="tx1"/>
                </a:solidFill>
                <a:latin typeface="Times New Roman" pitchFamily="18" charset="0"/>
                <a:cs typeface="Times New Roman" pitchFamily="18" charset="0"/>
              </a:rPr>
              <a:t>Drone Delivery using </a:t>
            </a:r>
            <a:r>
              <a:rPr lang="en-US" altLang="ko-KR" sz="2000" dirty="0">
                <a:solidFill>
                  <a:schemeClr val="tx1"/>
                </a:solidFill>
                <a:latin typeface="Times New Roman" pitchFamily="18" charset="0"/>
                <a:cs typeface="Times New Roman" pitchFamily="18" charset="0"/>
              </a:rPr>
              <a:t>Color Grid and OWC</a:t>
            </a:r>
          </a:p>
          <a:p>
            <a:pPr algn="l">
              <a:lnSpc>
                <a:spcPct val="150000"/>
              </a:lnSpc>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lnSpc>
                <a:spcPct val="150000"/>
              </a:lnSpc>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a:p>
            <a:pPr algn="l">
              <a:lnSpc>
                <a:spcPct val="150000"/>
              </a:lnSpc>
              <a:tabLst>
                <a:tab pos="2417763" algn="l"/>
              </a:tabLst>
            </a:pP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7" name="Title 1"/>
          <p:cNvSpPr txBox="1">
            <a:spLocks/>
          </p:cNvSpPr>
          <p:nvPr/>
        </p:nvSpPr>
        <p:spPr>
          <a:xfrm>
            <a:off x="0" y="949960"/>
            <a:ext cx="9144000" cy="838200"/>
          </a:xfrm>
          <a:prstGeom prst="rect">
            <a:avLst/>
          </a:prstGeom>
        </p:spPr>
        <p:txBody>
          <a:bodyPr vert="horz" lIns="91440" tIns="45720" rIns="91440" bIns="45720" rtlCol="0" anchor="ctr">
            <a:noAutofit/>
          </a:bodyPr>
          <a:lstStyle>
            <a:defPPr>
              <a:defRPr lang="en-US"/>
            </a:defPPr>
            <a:lvl1pPr algn="ctr">
              <a:spcBef>
                <a:spcPct val="0"/>
              </a:spcBef>
              <a:buNone/>
              <a:tabLst>
                <a:tab pos="2417763" algn="l"/>
              </a:tabLst>
              <a:defRPr sz="3200" b="1">
                <a:latin typeface="+mj-lt"/>
                <a:ea typeface="+mj-ea"/>
                <a:cs typeface="+mj-cs"/>
              </a:defRPr>
            </a:lvl1pPr>
          </a:lstStyle>
          <a:p>
            <a:endParaRPr lang="en-US" altLang="ko-KR" dirty="0" smtClean="0"/>
          </a:p>
          <a:p>
            <a:r>
              <a:rPr lang="en-US" altLang="ko-KR" dirty="0" smtClean="0"/>
              <a:t>Need </a:t>
            </a:r>
            <a:r>
              <a:rPr lang="en-US" altLang="ko-KR" dirty="0"/>
              <a:t>for BAS Monitoring System based Delivery Drones Solution</a:t>
            </a:r>
          </a:p>
          <a:p>
            <a:endParaRPr lang="en-US" altLang="ko-KR" dirty="0"/>
          </a:p>
        </p:txBody>
      </p:sp>
      <p:sp>
        <p:nvSpPr>
          <p:cNvPr id="8" name="Content Placeholder 2"/>
          <p:cNvSpPr txBox="1">
            <a:spLocks/>
          </p:cNvSpPr>
          <p:nvPr/>
        </p:nvSpPr>
        <p:spPr>
          <a:xfrm>
            <a:off x="4586177" y="1911139"/>
            <a:ext cx="4262120" cy="41148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Due </a:t>
            </a: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recent developments in drone technology, many companies are making active use of courier drones. </a:t>
            </a:r>
            <a:endPar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However</a:t>
            </a: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with regard to the </a:t>
            </a: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delivery </a:t>
            </a: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drones, there is no way to transmit information about the goods or necessary information to the recipient. </a:t>
            </a:r>
            <a:endPar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Therefore</a:t>
            </a: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information providing technology such as a drone-linked monitoring technology is needed.</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l">
              <a:lnSpc>
                <a:spcPct val="150000"/>
              </a:lnSpc>
              <a:buFont typeface="Times New Roman" panose="02020603050405020304" pitchFamily="18" charset="0"/>
              <a:buChar char="˗"/>
            </a:pP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This </a:t>
            </a: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 is OWC between the light source of the </a:t>
            </a: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delivery </a:t>
            </a: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drones and the building camera, and it provides the </a:t>
            </a: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 monitoring necessary </a:t>
            </a: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deliver the goods by utilizing the </a:t>
            </a: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 source </a:t>
            </a: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a:t>
            </a: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a:t>
            </a:r>
            <a:endParaRPr lang="en-US" altLang="ko-KR" sz="1000" dirty="0" smtClean="0"/>
          </a:p>
          <a:p>
            <a:pPr marL="628650" lvl="1" indent="-171450" algn="l">
              <a:lnSpc>
                <a:spcPct val="150000"/>
              </a:lnSpc>
              <a:buFont typeface="Times New Roman" panose="02020603050405020304" pitchFamily="18" charset="0"/>
              <a:buChar char="˗"/>
            </a:pP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a:t>
            </a: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addition to the building area, it is a technology applicable to various places such as factories and smart houses.</a:t>
            </a:r>
          </a:p>
        </p:txBody>
      </p:sp>
      <p:sp>
        <p:nvSpPr>
          <p:cNvPr id="9" name="TextBox 53"/>
          <p:cNvSpPr txBox="1">
            <a:spLocks noChangeArrowheads="1"/>
          </p:cNvSpPr>
          <p:nvPr/>
        </p:nvSpPr>
        <p:spPr bwMode="auto">
          <a:xfrm>
            <a:off x="900763" y="3526713"/>
            <a:ext cx="286526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1000" b="1" dirty="0" smtClean="0">
                <a:cs typeface="Times New Roman" panose="02020603050405020304" pitchFamily="18" charset="0"/>
              </a:rPr>
              <a:t>&lt; Delivery Drone and Building &gt;</a:t>
            </a:r>
            <a:endParaRPr kumimoji="0" lang="en-US" altLang="ko-KR" sz="1000" b="1" dirty="0" smtClean="0">
              <a:cs typeface="Times New Roman" panose="02020603050405020304" pitchFamily="18" charset="0"/>
            </a:endParaRPr>
          </a:p>
        </p:txBody>
      </p:sp>
      <p:sp>
        <p:nvSpPr>
          <p:cNvPr id="23" name="TextBox 53"/>
          <p:cNvSpPr txBox="1">
            <a:spLocks noChangeArrowheads="1"/>
          </p:cNvSpPr>
          <p:nvPr/>
        </p:nvSpPr>
        <p:spPr bwMode="auto">
          <a:xfrm>
            <a:off x="849428" y="5902829"/>
            <a:ext cx="286526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1000" b="1" dirty="0" smtClean="0">
                <a:cs typeface="Times New Roman" panose="02020603050405020304" pitchFamily="18" charset="0"/>
              </a:rPr>
              <a:t>&lt; </a:t>
            </a:r>
            <a:r>
              <a:rPr lang="en-US" altLang="ko-KR" sz="1000" b="1" dirty="0">
                <a:cs typeface="Times New Roman" panose="02020603050405020304" pitchFamily="18" charset="0"/>
              </a:rPr>
              <a:t>Drone Delivery </a:t>
            </a:r>
            <a:r>
              <a:rPr lang="en-US" altLang="ko-KR" sz="1000" b="1" dirty="0" smtClean="0">
                <a:cs typeface="Times New Roman" panose="02020603050405020304" pitchFamily="18" charset="0"/>
              </a:rPr>
              <a:t>Concept Model &gt;</a:t>
            </a:r>
            <a:endParaRPr kumimoji="0" lang="en-US" altLang="ko-KR" sz="1000" b="1" dirty="0" smtClean="0">
              <a:cs typeface="Times New Roman" panose="02020603050405020304" pitchFamily="18" charset="0"/>
            </a:endParaRPr>
          </a:p>
        </p:txBody>
      </p:sp>
      <p:sp>
        <p:nvSpPr>
          <p:cNvPr id="4" name="Rectangle 3"/>
          <p:cNvSpPr>
            <a:spLocks noChangeArrowheads="1"/>
          </p:cNvSpPr>
          <p:nvPr/>
        </p:nvSpPr>
        <p:spPr bwMode="auto">
          <a:xfrm>
            <a:off x="1524000" y="5208332"/>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dirty="0" smtClean="0">
              <a:ln>
                <a:noFill/>
              </a:ln>
              <a:solidFill>
                <a:schemeClr val="tx1"/>
              </a:solidFill>
              <a:effectLst/>
              <a:latin typeface="Arial" panose="020B0604020202020204" pitchFamily="34" charset="0"/>
            </a:endParaRPr>
          </a:p>
        </p:txBody>
      </p:sp>
      <p:grpSp>
        <p:nvGrpSpPr>
          <p:cNvPr id="3" name="그룹 2"/>
          <p:cNvGrpSpPr/>
          <p:nvPr/>
        </p:nvGrpSpPr>
        <p:grpSpPr>
          <a:xfrm>
            <a:off x="228600" y="2049405"/>
            <a:ext cx="4273503" cy="1410357"/>
            <a:chOff x="228600" y="2142005"/>
            <a:chExt cx="4273503" cy="1410357"/>
          </a:xfrm>
        </p:grpSpPr>
        <p:pic>
          <p:nvPicPr>
            <p:cNvPr id="2" name="Picture 2" descr="íë°°ëë¡ ì ëí ì´ë¯¸ì§ ê²ìê²°ê³¼"/>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2142005"/>
              <a:ext cx="2119389" cy="141035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ê´ë ¨ ì´ë¯¸ì§"/>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82714" y="2142005"/>
              <a:ext cx="2119389" cy="1410357"/>
            </a:xfrm>
            <a:prstGeom prst="rect">
              <a:avLst/>
            </a:prstGeom>
            <a:noFill/>
            <a:extLst>
              <a:ext uri="{909E8E84-426E-40DD-AFC4-6F175D3DCCD1}">
                <a14:hiddenFill xmlns:a14="http://schemas.microsoft.com/office/drawing/2010/main">
                  <a:solidFill>
                    <a:srgbClr val="FFFFFF"/>
                  </a:solidFill>
                </a14:hiddenFill>
              </a:ext>
            </a:extLst>
          </p:spPr>
        </p:pic>
      </p:grpSp>
      <p:pic>
        <p:nvPicPr>
          <p:cNvPr id="6" name="Picture 6" descr="íë°°ëë¡  ë¹ë©ì ëí ì´ë¯¸ì§ ê²ìê²°ê³¼"/>
          <p:cNvPicPr>
            <a:picLocks noChangeAspect="1" noChangeArrowheads="1"/>
          </p:cNvPicPr>
          <p:nvPr/>
        </p:nvPicPr>
        <p:blipFill rotWithShape="1">
          <a:blip r:embed="rId5">
            <a:extLst>
              <a:ext uri="{28A0092B-C50C-407E-A947-70E740481C1C}">
                <a14:useLocalDpi xmlns:a14="http://schemas.microsoft.com/office/drawing/2010/main" val="0"/>
              </a:ext>
            </a:extLst>
          </a:blip>
          <a:srcRect t="2648" b="26537"/>
          <a:stretch/>
        </p:blipFill>
        <p:spPr bwMode="auto">
          <a:xfrm>
            <a:off x="228600" y="3888125"/>
            <a:ext cx="4273503" cy="19648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11" name="Title 1"/>
          <p:cNvSpPr txBox="1">
            <a:spLocks/>
          </p:cNvSpPr>
          <p:nvPr/>
        </p:nvSpPr>
        <p:spPr>
          <a:xfrm>
            <a:off x="-1" y="475498"/>
            <a:ext cx="9144001" cy="1473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endParaRPr lang="en-IN" altLang="ko-KR" sz="3200" b="1" dirty="0"/>
          </a:p>
          <a:p>
            <a:pPr>
              <a:tabLst>
                <a:tab pos="2417763" algn="l"/>
              </a:tabLst>
            </a:pPr>
            <a:r>
              <a:rPr lang="en-IN" altLang="ko-KR" sz="3200" b="1" dirty="0"/>
              <a:t>BAS Monitoring System based Drone Delivery using </a:t>
            </a:r>
            <a:r>
              <a:rPr lang="en-IN" altLang="ko-KR" sz="3200" b="1" dirty="0" err="1"/>
              <a:t>Color</a:t>
            </a:r>
            <a:r>
              <a:rPr lang="en-IN" altLang="ko-KR" sz="3200" b="1" dirty="0"/>
              <a:t> Grid and OWC</a:t>
            </a:r>
            <a:endParaRPr lang="en-US" altLang="ko-KR" sz="3200" b="1" dirty="0"/>
          </a:p>
        </p:txBody>
      </p:sp>
      <p:sp>
        <p:nvSpPr>
          <p:cNvPr id="34" name="직사각형 31"/>
          <p:cNvSpPr/>
          <p:nvPr/>
        </p:nvSpPr>
        <p:spPr>
          <a:xfrm>
            <a:off x="371677" y="5338291"/>
            <a:ext cx="8238923" cy="1061829"/>
          </a:xfrm>
          <a:prstGeom prst="rect">
            <a:avLst/>
          </a:prstGeom>
        </p:spPr>
        <p:txBody>
          <a:bodyPr wrap="square">
            <a:spAutoFit/>
          </a:bodyPr>
          <a:lstStyle/>
          <a:p>
            <a:pPr marL="285750" lvl="0" indent="-285750" algn="just">
              <a:lnSpc>
                <a:spcPct val="150000"/>
              </a:lnSpc>
              <a:buFont typeface="Arial" panose="020B0604020202020204" pitchFamily="34" charset="0"/>
              <a:buChar char="•"/>
            </a:pP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This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technology is an optical wireless communication technology between a light source attached to a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delivery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drone and a camera attached to a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building. </a:t>
            </a:r>
          </a:p>
          <a:p>
            <a:pPr marL="285750" lvl="0" indent="-285750" algn="just">
              <a:lnSpc>
                <a:spcPct val="150000"/>
              </a:lnSpc>
              <a:buFont typeface="Arial" panose="020B0604020202020204" pitchFamily="34" charset="0"/>
              <a:buChar char="•"/>
            </a:pP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Provide OWC for delivery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acceptance through BAS Monitoring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information</a:t>
            </a:r>
            <a:endParaRPr lang="ko-KR" altLang="ko-KR" sz="14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3" name="TextBox 53"/>
          <p:cNvSpPr txBox="1">
            <a:spLocks noChangeArrowheads="1"/>
          </p:cNvSpPr>
          <p:nvPr/>
        </p:nvSpPr>
        <p:spPr bwMode="auto">
          <a:xfrm>
            <a:off x="324647" y="5163979"/>
            <a:ext cx="410724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BAS Monitoring </a:t>
            </a:r>
            <a:r>
              <a:rPr lang="en-US" altLang="ko-KR" sz="1000" b="1" dirty="0">
                <a:cs typeface="Times New Roman" panose="02020603050405020304" pitchFamily="18" charset="0"/>
              </a:rPr>
              <a:t>System based Delivery Drone OWC Link </a:t>
            </a:r>
            <a:r>
              <a:rPr lang="en-US" altLang="ko-KR" sz="1000" b="1" dirty="0" smtClean="0">
                <a:cs typeface="Times New Roman" panose="02020603050405020304" pitchFamily="18" charset="0"/>
              </a:rPr>
              <a:t> </a:t>
            </a:r>
            <a:r>
              <a:rPr kumimoji="0" lang="en-US" altLang="ko-KR" sz="1000" b="1" dirty="0" smtClean="0">
                <a:cs typeface="Times New Roman" panose="02020603050405020304" pitchFamily="18" charset="0"/>
              </a:rPr>
              <a:t>&gt;    </a:t>
            </a:r>
          </a:p>
        </p:txBody>
      </p:sp>
      <p:sp>
        <p:nvSpPr>
          <p:cNvPr id="61" name="Content Placeholder 2"/>
          <p:cNvSpPr txBox="1">
            <a:spLocks/>
          </p:cNvSpPr>
          <p:nvPr/>
        </p:nvSpPr>
        <p:spPr>
          <a:xfrm>
            <a:off x="4974080" y="2148980"/>
            <a:ext cx="3799585" cy="3267771"/>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Delivery Drone and Building OWC Link</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Building Light</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Drone Camera</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Wingdings" panose="05000000000000000000" pitchFamily="2" charset="2"/>
              <a:buChar char="§"/>
            </a:pP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2D Color Code, QR Code, VTASC, OOK</a:t>
            </a: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10m ~ 50m</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pic>
        <p:nvPicPr>
          <p:cNvPr id="2052" name="Picture 4" descr="ê´ë ¨ ì´ë¯¸ì§"/>
          <p:cNvPicPr>
            <a:picLocks noChangeAspect="1" noChangeArrowheads="1"/>
          </p:cNvPicPr>
          <p:nvPr/>
        </p:nvPicPr>
        <p:blipFill rotWithShape="1">
          <a:blip r:embed="rId3">
            <a:clrChange>
              <a:clrFrom>
                <a:srgbClr val="F3FEFF"/>
              </a:clrFrom>
              <a:clrTo>
                <a:srgbClr val="F3FEFF">
                  <a:alpha val="0"/>
                </a:srgbClr>
              </a:clrTo>
            </a:clrChange>
            <a:extLst>
              <a:ext uri="{28A0092B-C50C-407E-A947-70E740481C1C}">
                <a14:useLocalDpi xmlns:a14="http://schemas.microsoft.com/office/drawing/2010/main" val="0"/>
              </a:ext>
            </a:extLst>
          </a:blip>
          <a:srcRect l="10409" t="8646" b="7593"/>
          <a:stretch/>
        </p:blipFill>
        <p:spPr bwMode="auto">
          <a:xfrm>
            <a:off x="140682" y="2331335"/>
            <a:ext cx="2744410" cy="2800325"/>
          </a:xfrm>
          <a:prstGeom prst="rect">
            <a:avLst/>
          </a:prstGeom>
          <a:noFill/>
          <a:extLst>
            <a:ext uri="{909E8E84-426E-40DD-AFC4-6F175D3DCCD1}">
              <a14:hiddenFill xmlns:a14="http://schemas.microsoft.com/office/drawing/2010/main">
                <a:solidFill>
                  <a:srgbClr val="FFFFFF"/>
                </a:solidFill>
              </a14:hiddenFill>
            </a:ext>
          </a:extLst>
        </p:spPr>
      </p:pic>
      <p:sp>
        <p:nvSpPr>
          <p:cNvPr id="4" name="모서리가 둥근 직사각형 3"/>
          <p:cNvSpPr/>
          <p:nvPr/>
        </p:nvSpPr>
        <p:spPr>
          <a:xfrm>
            <a:off x="565347" y="2879369"/>
            <a:ext cx="910484" cy="684060"/>
          </a:xfrm>
          <a:prstGeom prst="roundRect">
            <a:avLst>
              <a:gd name="adj" fmla="val 24723"/>
            </a:avLst>
          </a:prstGeom>
          <a:solidFill>
            <a:schemeClr val="bg1">
              <a:lumMod val="95000"/>
            </a:schemeClr>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14" name="직선 연결선 13"/>
          <p:cNvCxnSpPr/>
          <p:nvPr/>
        </p:nvCxnSpPr>
        <p:spPr>
          <a:xfrm>
            <a:off x="2159541" y="2432134"/>
            <a:ext cx="1107374" cy="308428"/>
          </a:xfrm>
          <a:prstGeom prst="line">
            <a:avLst/>
          </a:prstGeom>
          <a:ln>
            <a:solidFill>
              <a:schemeClr val="tx1">
                <a:lumMod val="75000"/>
                <a:lumOff val="25000"/>
              </a:schemeClr>
            </a:solidFill>
            <a:prstDash val="dashDot"/>
            <a:headEnd type="triangle"/>
          </a:ln>
        </p:spPr>
        <p:style>
          <a:lnRef idx="1">
            <a:schemeClr val="accent1"/>
          </a:lnRef>
          <a:fillRef idx="0">
            <a:schemeClr val="accent1"/>
          </a:fillRef>
          <a:effectRef idx="0">
            <a:schemeClr val="accent1"/>
          </a:effectRef>
          <a:fontRef idx="minor">
            <a:schemeClr val="tx1"/>
          </a:fontRef>
        </p:style>
      </p:cxnSp>
      <p:sp>
        <p:nvSpPr>
          <p:cNvPr id="24" name="TextBox 53"/>
          <p:cNvSpPr txBox="1">
            <a:spLocks noChangeArrowheads="1"/>
          </p:cNvSpPr>
          <p:nvPr/>
        </p:nvSpPr>
        <p:spPr bwMode="auto">
          <a:xfrm>
            <a:off x="3096585" y="3030063"/>
            <a:ext cx="67523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700" b="1" dirty="0" smtClean="0">
                <a:cs typeface="Times New Roman" panose="02020603050405020304" pitchFamily="18" charset="0"/>
              </a:rPr>
              <a:t>Light Source</a:t>
            </a:r>
            <a:endParaRPr kumimoji="0" lang="en-US" altLang="ko-KR" sz="700" b="1" dirty="0" smtClean="0">
              <a:cs typeface="Times New Roman" panose="02020603050405020304" pitchFamily="18" charset="0"/>
            </a:endParaRPr>
          </a:p>
        </p:txBody>
      </p:sp>
      <p:sp>
        <p:nvSpPr>
          <p:cNvPr id="26" name="TextBox 53"/>
          <p:cNvSpPr txBox="1">
            <a:spLocks noChangeArrowheads="1"/>
          </p:cNvSpPr>
          <p:nvPr/>
        </p:nvSpPr>
        <p:spPr bwMode="auto">
          <a:xfrm>
            <a:off x="175069" y="2369764"/>
            <a:ext cx="6451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1000" b="1" dirty="0" smtClean="0">
                <a:cs typeface="Times New Roman" panose="02020603050405020304" pitchFamily="18" charset="0"/>
              </a:rPr>
              <a:t>Building </a:t>
            </a:r>
            <a:endParaRPr kumimoji="0" lang="en-US" altLang="ko-KR" sz="1000" b="1" dirty="0" smtClean="0">
              <a:cs typeface="Times New Roman" panose="02020603050405020304" pitchFamily="18" charset="0"/>
            </a:endParaRPr>
          </a:p>
        </p:txBody>
      </p:sp>
      <p:sp>
        <p:nvSpPr>
          <p:cNvPr id="42" name="TextBox 53"/>
          <p:cNvSpPr txBox="1">
            <a:spLocks noChangeArrowheads="1"/>
          </p:cNvSpPr>
          <p:nvPr/>
        </p:nvSpPr>
        <p:spPr bwMode="auto">
          <a:xfrm>
            <a:off x="1452018" y="1980215"/>
            <a:ext cx="55804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800" b="1" dirty="0" smtClean="0">
                <a:cs typeface="Times New Roman" panose="02020603050405020304" pitchFamily="18" charset="0"/>
              </a:rPr>
              <a:t>Camera </a:t>
            </a:r>
            <a:endParaRPr kumimoji="0" lang="en-US" altLang="ko-KR" sz="800" b="1" dirty="0" smtClean="0">
              <a:cs typeface="Times New Roman" panose="02020603050405020304" pitchFamily="18" charset="0"/>
            </a:endParaRPr>
          </a:p>
        </p:txBody>
      </p:sp>
      <p:sp>
        <p:nvSpPr>
          <p:cNvPr id="43" name="TextBox 53"/>
          <p:cNvSpPr txBox="1">
            <a:spLocks noChangeArrowheads="1"/>
          </p:cNvSpPr>
          <p:nvPr/>
        </p:nvSpPr>
        <p:spPr bwMode="auto">
          <a:xfrm>
            <a:off x="3140921" y="3276600"/>
            <a:ext cx="152126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1000" b="1" dirty="0" smtClean="0">
                <a:cs typeface="Times New Roman" panose="02020603050405020304" pitchFamily="18" charset="0"/>
              </a:rPr>
              <a:t>Delivery Drone(Vehicle)  </a:t>
            </a:r>
            <a:endParaRPr kumimoji="0" lang="en-US" altLang="ko-KR" sz="1000" b="1" dirty="0" smtClean="0">
              <a:cs typeface="Times New Roman" panose="02020603050405020304" pitchFamily="18" charset="0"/>
            </a:endParaRPr>
          </a:p>
        </p:txBody>
      </p:sp>
      <p:sp>
        <p:nvSpPr>
          <p:cNvPr id="5" name="모서리가 둥근 직사각형 4"/>
          <p:cNvSpPr/>
          <p:nvPr/>
        </p:nvSpPr>
        <p:spPr>
          <a:xfrm>
            <a:off x="2640153" y="3912970"/>
            <a:ext cx="1923417" cy="1001985"/>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52" name="Picture 2" descr="íë°° ììì ëí ì´ë¯¸ì§ ê²ìê²°ê³¼"/>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709892" y="4093020"/>
            <a:ext cx="579138" cy="519247"/>
          </a:xfrm>
          <a:prstGeom prst="rect">
            <a:avLst/>
          </a:prstGeom>
          <a:noFill/>
          <a:extLst>
            <a:ext uri="{909E8E84-426E-40DD-AFC4-6F175D3DCCD1}">
              <a14:hiddenFill xmlns:a14="http://schemas.microsoft.com/office/drawing/2010/main">
                <a:solidFill>
                  <a:srgbClr val="FFFFFF"/>
                </a:solidFill>
              </a14:hiddenFill>
            </a:ext>
          </a:extLst>
        </p:spPr>
      </p:pic>
      <p:sp>
        <p:nvSpPr>
          <p:cNvPr id="54" name="TextBox 53"/>
          <p:cNvSpPr txBox="1">
            <a:spLocks noChangeArrowheads="1"/>
          </p:cNvSpPr>
          <p:nvPr/>
        </p:nvSpPr>
        <p:spPr bwMode="auto">
          <a:xfrm>
            <a:off x="2661843" y="4623499"/>
            <a:ext cx="67523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700" b="1" dirty="0" smtClean="0">
                <a:cs typeface="Times New Roman" panose="02020603050405020304" pitchFamily="18" charset="0"/>
              </a:rPr>
              <a:t>BOX</a:t>
            </a:r>
            <a:endParaRPr kumimoji="0" lang="en-US" altLang="ko-KR" sz="700" b="1" dirty="0" smtClean="0">
              <a:cs typeface="Times New Roman" panose="02020603050405020304" pitchFamily="18" charset="0"/>
            </a:endParaRPr>
          </a:p>
        </p:txBody>
      </p:sp>
      <p:cxnSp>
        <p:nvCxnSpPr>
          <p:cNvPr id="9" name="직선 화살표 연결선 8"/>
          <p:cNvCxnSpPr/>
          <p:nvPr/>
        </p:nvCxnSpPr>
        <p:spPr>
          <a:xfrm flipH="1">
            <a:off x="2820393" y="2806447"/>
            <a:ext cx="11894" cy="838262"/>
          </a:xfrm>
          <a:prstGeom prst="straightConnector1">
            <a:avLst/>
          </a:prstGeom>
          <a:ln w="127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56" name="TextBox 53"/>
          <p:cNvSpPr txBox="1">
            <a:spLocks noChangeArrowheads="1"/>
          </p:cNvSpPr>
          <p:nvPr/>
        </p:nvSpPr>
        <p:spPr bwMode="auto">
          <a:xfrm>
            <a:off x="3244130" y="3916330"/>
            <a:ext cx="1346030" cy="986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171450" lvl="1" indent="-171450" latinLnBrk="1">
              <a:lnSpc>
                <a:spcPct val="150000"/>
              </a:lnSpc>
              <a:buFontTx/>
              <a:buChar char="-"/>
            </a:pPr>
            <a:r>
              <a:rPr lang="en-US" altLang="ko-KR" sz="700" b="1" dirty="0" smtClean="0">
                <a:cs typeface="Times New Roman" panose="02020603050405020304" pitchFamily="18" charset="0"/>
              </a:rPr>
              <a:t>Delivery Area Location</a:t>
            </a:r>
          </a:p>
          <a:p>
            <a:pPr marL="171450" lvl="1" indent="-171450" latinLnBrk="1">
              <a:lnSpc>
                <a:spcPct val="150000"/>
              </a:lnSpc>
              <a:buFontTx/>
              <a:buChar char="-"/>
            </a:pPr>
            <a:r>
              <a:rPr lang="en-US" altLang="ko-KR" sz="700" b="1" dirty="0" smtClean="0">
                <a:cs typeface="Times New Roman" panose="02020603050405020304" pitchFamily="18" charset="0"/>
              </a:rPr>
              <a:t>Item Information</a:t>
            </a:r>
          </a:p>
          <a:p>
            <a:pPr marL="171450" lvl="1" indent="-171450" latinLnBrk="1">
              <a:lnSpc>
                <a:spcPct val="150000"/>
              </a:lnSpc>
              <a:buFontTx/>
              <a:buChar char="-"/>
            </a:pPr>
            <a:r>
              <a:rPr kumimoji="0" lang="en-US" altLang="ko-KR" sz="700" b="1" dirty="0" smtClean="0">
                <a:cs typeface="Times New Roman" panose="02020603050405020304" pitchFamily="18" charset="0"/>
              </a:rPr>
              <a:t>Payment</a:t>
            </a:r>
          </a:p>
          <a:p>
            <a:pPr marL="171450" lvl="1" indent="-171450" latinLnBrk="1">
              <a:lnSpc>
                <a:spcPct val="150000"/>
              </a:lnSpc>
              <a:buFontTx/>
              <a:buChar char="-"/>
            </a:pPr>
            <a:r>
              <a:rPr lang="en-US" altLang="ko-KR" sz="700" b="1" dirty="0" smtClean="0"/>
              <a:t>Notification Information</a:t>
            </a:r>
          </a:p>
          <a:p>
            <a:pPr marL="171450" lvl="1" indent="-171450" latinLnBrk="1">
              <a:lnSpc>
                <a:spcPct val="150000"/>
              </a:lnSpc>
              <a:buFontTx/>
              <a:buChar char="-"/>
            </a:pPr>
            <a:r>
              <a:rPr lang="en-US" altLang="ko-KR" sz="700" b="1" dirty="0" smtClean="0">
                <a:cs typeface="Times New Roman" panose="02020603050405020304" pitchFamily="18" charset="0"/>
              </a:rPr>
              <a:t>Monitoring Information</a:t>
            </a:r>
            <a:endParaRPr lang="en-US" altLang="ko-KR" sz="700" b="1" dirty="0" smtClean="0"/>
          </a:p>
        </p:txBody>
      </p:sp>
      <p:sp>
        <p:nvSpPr>
          <p:cNvPr id="2" name="이등변 삼각형 1"/>
          <p:cNvSpPr/>
          <p:nvPr/>
        </p:nvSpPr>
        <p:spPr>
          <a:xfrm rot="6259991">
            <a:off x="2413556" y="1582369"/>
            <a:ext cx="358672" cy="1948886"/>
          </a:xfrm>
          <a:prstGeom prst="triangle">
            <a:avLst/>
          </a:prstGeom>
          <a:gradFill>
            <a:gsLst>
              <a:gs pos="100000">
                <a:schemeClr val="accent1">
                  <a:lumMod val="5000"/>
                  <a:lumOff val="95000"/>
                  <a:alpha val="0"/>
                </a:schemeClr>
              </a:gs>
              <a:gs pos="4000">
                <a:srgbClr val="FFC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41" name="Picture 6" descr="íë°°ëë¡ ì ëí ì´ë¯¸ì§ ê²ìê²°ê³¼"/>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20714" y="2436478"/>
            <a:ext cx="1286846" cy="782832"/>
          </a:xfrm>
          <a:prstGeom prst="rect">
            <a:avLst/>
          </a:prstGeom>
          <a:noFill/>
          <a:extLst>
            <a:ext uri="{909E8E84-426E-40DD-AFC4-6F175D3DCCD1}">
              <a14:hiddenFill xmlns:a14="http://schemas.microsoft.com/office/drawing/2010/main">
                <a:solidFill>
                  <a:srgbClr val="FFFFFF"/>
                </a:solidFill>
              </a14:hiddenFill>
            </a:ext>
          </a:extLst>
        </p:spPr>
      </p:pic>
      <p:grpSp>
        <p:nvGrpSpPr>
          <p:cNvPr id="45" name="그룹 44"/>
          <p:cNvGrpSpPr/>
          <p:nvPr/>
        </p:nvGrpSpPr>
        <p:grpSpPr>
          <a:xfrm>
            <a:off x="3388360" y="2745559"/>
            <a:ext cx="362474" cy="272332"/>
            <a:chOff x="3443308" y="2799438"/>
            <a:chExt cx="362474" cy="272332"/>
          </a:xfrm>
        </p:grpSpPr>
        <p:sp>
          <p:nvSpPr>
            <p:cNvPr id="57" name="모서리가 둥근 직사각형 56"/>
            <p:cNvSpPr/>
            <p:nvPr/>
          </p:nvSpPr>
          <p:spPr>
            <a:xfrm>
              <a:off x="3443308" y="2799438"/>
              <a:ext cx="362474" cy="272332"/>
            </a:xfrm>
            <a:prstGeom prst="roundRect">
              <a:avLst>
                <a:gd name="adj" fmla="val 50000"/>
              </a:avLst>
            </a:prstGeom>
            <a:solidFill>
              <a:schemeClr val="bg1">
                <a:lumMod val="95000"/>
              </a:schemeClr>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58" name="Picture 10" descr="인체감지 센서에 대한 이미지 검색결과"/>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11352" y="2834394"/>
              <a:ext cx="226385" cy="226385"/>
            </a:xfrm>
            <a:prstGeom prst="rect">
              <a:avLst/>
            </a:prstGeom>
            <a:noFill/>
            <a:extLst>
              <a:ext uri="{909E8E84-426E-40DD-AFC4-6F175D3DCCD1}">
                <a14:hiddenFill xmlns:a14="http://schemas.microsoft.com/office/drawing/2010/main">
                  <a:solidFill>
                    <a:srgbClr val="FFFFFF"/>
                  </a:solidFill>
                </a14:hiddenFill>
              </a:ext>
            </a:extLst>
          </p:spPr>
        </p:pic>
      </p:grpSp>
      <p:sp>
        <p:nvSpPr>
          <p:cNvPr id="59" name="TextBox 53"/>
          <p:cNvSpPr txBox="1">
            <a:spLocks noChangeArrowheads="1"/>
          </p:cNvSpPr>
          <p:nvPr/>
        </p:nvSpPr>
        <p:spPr bwMode="auto">
          <a:xfrm rot="1040993">
            <a:off x="2105225" y="2301155"/>
            <a:ext cx="152126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1000" b="1" dirty="0" smtClean="0">
                <a:solidFill>
                  <a:srgbClr val="0000FF"/>
                </a:solidFill>
                <a:cs typeface="Times New Roman" panose="02020603050405020304" pitchFamily="18" charset="0"/>
              </a:rPr>
              <a:t>BAS Monitoring Data</a:t>
            </a:r>
            <a:endParaRPr kumimoji="0" lang="en-US" altLang="ko-KR" sz="1000" b="1" dirty="0" smtClean="0">
              <a:solidFill>
                <a:srgbClr val="0000FF"/>
              </a:solidFill>
              <a:cs typeface="Times New Roman" panose="02020603050405020304" pitchFamily="18" charset="0"/>
            </a:endParaRPr>
          </a:p>
        </p:txBody>
      </p:sp>
      <p:grpSp>
        <p:nvGrpSpPr>
          <p:cNvPr id="10" name="그룹 9"/>
          <p:cNvGrpSpPr/>
          <p:nvPr/>
        </p:nvGrpSpPr>
        <p:grpSpPr>
          <a:xfrm>
            <a:off x="1651637" y="2200380"/>
            <a:ext cx="438593" cy="329522"/>
            <a:chOff x="1651637" y="2251180"/>
            <a:chExt cx="438593" cy="329522"/>
          </a:xfrm>
        </p:grpSpPr>
        <p:sp>
          <p:nvSpPr>
            <p:cNvPr id="62" name="모서리가 둥근 직사각형 61"/>
            <p:cNvSpPr/>
            <p:nvPr/>
          </p:nvSpPr>
          <p:spPr>
            <a:xfrm>
              <a:off x="1651637" y="2251180"/>
              <a:ext cx="438593" cy="329522"/>
            </a:xfrm>
            <a:prstGeom prst="roundRect">
              <a:avLst>
                <a:gd name="adj" fmla="val 40750"/>
              </a:avLst>
            </a:prstGeom>
            <a:solidFill>
              <a:schemeClr val="bg1">
                <a:lumMod val="95000"/>
              </a:schemeClr>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63" name="Picture 6" descr="http://www.najpc.sk/img/maxell-ball-cam-web-kamera-p5f4.jpg"/>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flipH="1">
              <a:off x="1724795" y="2277550"/>
              <a:ext cx="268554" cy="268554"/>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8" name="꺾인 연결선 7"/>
          <p:cNvCxnSpPr>
            <a:endCxn id="4" idx="0"/>
          </p:cNvCxnSpPr>
          <p:nvPr/>
        </p:nvCxnSpPr>
        <p:spPr>
          <a:xfrm rot="10800000" flipV="1">
            <a:off x="1020589" y="2334661"/>
            <a:ext cx="631048" cy="544708"/>
          </a:xfrm>
          <a:prstGeom prst="bentConnector2">
            <a:avLst/>
          </a:prstGeom>
          <a:ln w="19050">
            <a:solidFill>
              <a:srgbClr val="0000FF"/>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64" name="TextBox 63"/>
          <p:cNvSpPr txBox="1">
            <a:spLocks noChangeArrowheads="1"/>
          </p:cNvSpPr>
          <p:nvPr/>
        </p:nvSpPr>
        <p:spPr bwMode="auto">
          <a:xfrm>
            <a:off x="2628877" y="3700045"/>
            <a:ext cx="104375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700" b="1" dirty="0" smtClean="0">
                <a:cs typeface="Times New Roman" panose="02020603050405020304" pitchFamily="18" charset="0"/>
              </a:rPr>
              <a:t>BAS Monitoring Data</a:t>
            </a:r>
            <a:endParaRPr kumimoji="0" lang="en-US" altLang="ko-KR" sz="700" b="1" dirty="0" smtClean="0">
              <a:cs typeface="Times New Roman" panose="02020603050405020304" pitchFamily="18" charset="0"/>
            </a:endParaRPr>
          </a:p>
        </p:txBody>
      </p:sp>
      <p:pic>
        <p:nvPicPr>
          <p:cNvPr id="66" name="그림 65"/>
          <p:cNvPicPr>
            <a:picLocks noChangeAspect="1"/>
          </p:cNvPicPr>
          <p:nvPr/>
        </p:nvPicPr>
        <p:blipFill>
          <a:blip r:embed="rId8"/>
          <a:stretch>
            <a:fillRect/>
          </a:stretch>
        </p:blipFill>
        <p:spPr>
          <a:xfrm>
            <a:off x="602547" y="2909650"/>
            <a:ext cx="844702" cy="458389"/>
          </a:xfrm>
          <a:prstGeom prst="rect">
            <a:avLst/>
          </a:prstGeom>
        </p:spPr>
      </p:pic>
      <p:sp>
        <p:nvSpPr>
          <p:cNvPr id="67" name="TextBox 53"/>
          <p:cNvSpPr txBox="1">
            <a:spLocks noChangeArrowheads="1"/>
          </p:cNvSpPr>
          <p:nvPr/>
        </p:nvSpPr>
        <p:spPr bwMode="auto">
          <a:xfrm>
            <a:off x="676183" y="3334447"/>
            <a:ext cx="68880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800" b="1" dirty="0" smtClean="0">
                <a:cs typeface="Times New Roman" panose="02020603050405020304" pitchFamily="18" charset="0"/>
              </a:rPr>
              <a:t>Monitoring </a:t>
            </a:r>
            <a:endParaRPr kumimoji="0" lang="en-US" altLang="ko-KR" sz="800" b="1" dirty="0" smtClean="0">
              <a:cs typeface="Times New Roman" panose="02020603050405020304" pitchFamily="18" charset="0"/>
            </a:endParaRPr>
          </a:p>
        </p:txBody>
      </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457200" y="1600199"/>
            <a:ext cx="8077200" cy="4572001"/>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smtClean="0">
                <a:solidFill>
                  <a:schemeClr val="tx1"/>
                </a:solidFill>
                <a:latin typeface="Times New Roman" panose="02020603050405020304" pitchFamily="18" charset="0"/>
                <a:cs typeface="Times New Roman" panose="02020603050405020304" pitchFamily="18" charset="0"/>
              </a:rPr>
              <a:t>roposed the </a:t>
            </a:r>
            <a:r>
              <a:rPr lang="en-IN" altLang="ko-KR" sz="2000" dirty="0" smtClean="0">
                <a:solidFill>
                  <a:schemeClr val="tx1"/>
                </a:solidFill>
                <a:latin typeface="Times New Roman" panose="02020603050405020304" pitchFamily="18" charset="0"/>
                <a:cs typeface="Times New Roman" panose="02020603050405020304" pitchFamily="18" charset="0"/>
              </a:rPr>
              <a:t>BAS </a:t>
            </a:r>
            <a:r>
              <a:rPr lang="en-IN" altLang="ko-KR" sz="2000" dirty="0">
                <a:solidFill>
                  <a:schemeClr val="tx1"/>
                </a:solidFill>
                <a:latin typeface="Times New Roman" panose="02020603050405020304" pitchFamily="18" charset="0"/>
                <a:cs typeface="Times New Roman" panose="02020603050405020304" pitchFamily="18" charset="0"/>
              </a:rPr>
              <a:t>Monitoring System based Delivery Drones Solution using </a:t>
            </a:r>
            <a:r>
              <a:rPr lang="en-IN" altLang="ko-KR" sz="2000" dirty="0" err="1">
                <a:solidFill>
                  <a:schemeClr val="tx1"/>
                </a:solidFill>
                <a:latin typeface="Times New Roman" panose="02020603050405020304" pitchFamily="18" charset="0"/>
                <a:cs typeface="Times New Roman" panose="02020603050405020304" pitchFamily="18" charset="0"/>
              </a:rPr>
              <a:t>Color</a:t>
            </a:r>
            <a:r>
              <a:rPr lang="en-IN" altLang="ko-KR" sz="2000" dirty="0">
                <a:solidFill>
                  <a:schemeClr val="tx1"/>
                </a:solidFill>
                <a:latin typeface="Times New Roman" panose="02020603050405020304" pitchFamily="18" charset="0"/>
                <a:cs typeface="Times New Roman" panose="02020603050405020304" pitchFamily="18" charset="0"/>
              </a:rPr>
              <a:t> Grid and OWC</a:t>
            </a:r>
            <a:r>
              <a:rPr lang="en-US" altLang="ko-KR" sz="2000" dirty="0" smtClean="0">
                <a:solidFill>
                  <a:schemeClr val="tx1"/>
                </a:solidFill>
                <a:latin typeface="Times New Roman" panose="02020603050405020304" pitchFamily="18" charset="0"/>
                <a:cs typeface="Times New Roman" panose="02020603050405020304" pitchFamily="18" charset="0"/>
              </a:rPr>
              <a:t>C</a:t>
            </a:r>
          </a:p>
          <a:p>
            <a:pPr algn="just">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lvl="0" indent="-342900" algn="just">
              <a:buFont typeface="Arial" panose="020B0604020202020204" pitchFamily="34" charset="0"/>
              <a:buChar char="•"/>
              <a:tabLst>
                <a:tab pos="2417763" algn="l"/>
              </a:tabLst>
            </a:pPr>
            <a:r>
              <a:rPr lang="en-US" altLang="ko-KR" sz="2000" dirty="0" smtClean="0">
                <a:solidFill>
                  <a:schemeClr val="tx1"/>
                </a:solidFill>
                <a:latin typeface="Times New Roman" pitchFamily="18" charset="0"/>
                <a:cs typeface="Times New Roman" pitchFamily="18" charset="0"/>
              </a:rPr>
              <a:t>This proposed solution </a:t>
            </a:r>
            <a:r>
              <a:rPr lang="en-US" altLang="ko-KR" sz="2000" dirty="0">
                <a:solidFill>
                  <a:schemeClr val="tx1"/>
                </a:solidFill>
                <a:latin typeface="Times New Roman" pitchFamily="18" charset="0"/>
                <a:cs typeface="Times New Roman" pitchFamily="18" charset="0"/>
              </a:rPr>
              <a:t>is an optical wireless communication technology between a light source attached to a delivery drone and a camera attached to a </a:t>
            </a:r>
            <a:r>
              <a:rPr lang="en-US" altLang="ko-KR" sz="2000" dirty="0" smtClean="0">
                <a:solidFill>
                  <a:schemeClr val="tx1"/>
                </a:solidFill>
                <a:latin typeface="Times New Roman" pitchFamily="18" charset="0"/>
                <a:cs typeface="Times New Roman" pitchFamily="18" charset="0"/>
              </a:rPr>
              <a:t>building</a:t>
            </a:r>
          </a:p>
          <a:p>
            <a:pPr marL="342900" lvl="0" indent="-342900" algn="just">
              <a:buFont typeface="Arial" panose="020B0604020202020204" pitchFamily="34" charset="0"/>
              <a:buChar char="•"/>
              <a:tabLst>
                <a:tab pos="2417763" algn="l"/>
              </a:tabLst>
            </a:pPr>
            <a:endParaRPr lang="en-US" altLang="ko-KR" sz="2000" dirty="0">
              <a:solidFill>
                <a:schemeClr val="tx1"/>
              </a:solidFill>
              <a:latin typeface="Times New Roman" pitchFamily="18" charset="0"/>
              <a:cs typeface="Times New Roman" pitchFamily="18" charset="0"/>
            </a:endParaRPr>
          </a:p>
          <a:p>
            <a:pPr marL="342900" lvl="0" indent="-342900" algn="just">
              <a:buFont typeface="Arial" panose="020B0604020202020204" pitchFamily="34" charset="0"/>
              <a:buChar char="•"/>
              <a:tabLst>
                <a:tab pos="2417763" algn="l"/>
              </a:tabLst>
            </a:pPr>
            <a:r>
              <a:rPr lang="en-US" altLang="ko-KR" sz="2000" dirty="0" smtClean="0">
                <a:solidFill>
                  <a:schemeClr val="tx1"/>
                </a:solidFill>
                <a:latin typeface="Times New Roman" pitchFamily="18" charset="0"/>
                <a:cs typeface="Times New Roman" pitchFamily="18" charset="0"/>
              </a:rPr>
              <a:t>Provides </a:t>
            </a:r>
            <a:r>
              <a:rPr lang="en-US" altLang="ko-KR" sz="2000" dirty="0">
                <a:solidFill>
                  <a:schemeClr val="tx1"/>
                </a:solidFill>
                <a:latin typeface="Times New Roman" pitchFamily="18" charset="0"/>
                <a:cs typeface="Times New Roman" pitchFamily="18" charset="0"/>
              </a:rPr>
              <a:t>BAS </a:t>
            </a:r>
            <a:r>
              <a:rPr lang="en-US" altLang="ko-KR" sz="2000" dirty="0" smtClean="0">
                <a:solidFill>
                  <a:schemeClr val="tx1"/>
                </a:solidFill>
                <a:latin typeface="Times New Roman" pitchFamily="18" charset="0"/>
                <a:cs typeface="Times New Roman" pitchFamily="18" charset="0"/>
              </a:rPr>
              <a:t>monitoring </a:t>
            </a:r>
            <a:r>
              <a:rPr lang="en-US" altLang="ko-KR" sz="2000" dirty="0">
                <a:solidFill>
                  <a:schemeClr val="tx1"/>
                </a:solidFill>
                <a:latin typeface="Times New Roman" pitchFamily="18" charset="0"/>
                <a:cs typeface="Times New Roman" pitchFamily="18" charset="0"/>
              </a:rPr>
              <a:t>information by using </a:t>
            </a:r>
            <a:r>
              <a:rPr lang="en-US" altLang="ko-KR" sz="2000" dirty="0" smtClean="0">
                <a:solidFill>
                  <a:schemeClr val="tx1"/>
                </a:solidFill>
                <a:latin typeface="Times New Roman" pitchFamily="18" charset="0"/>
                <a:cs typeface="Times New Roman" pitchFamily="18" charset="0"/>
              </a:rPr>
              <a:t>OWC for drone delivery interaction with Drones and Building Delivery address .</a:t>
            </a:r>
            <a:endParaRPr lang="ko-KR" altLang="ko-KR" sz="2000" dirty="0">
              <a:solidFill>
                <a:schemeClr val="tx1"/>
              </a:solidFill>
              <a:latin typeface="Times New Roman" pitchFamily="18" charset="0"/>
              <a:cs typeface="Times New Roman" pitchFamily="18" charset="0"/>
            </a:endParaRPr>
          </a:p>
          <a:p>
            <a:pPr algn="just">
              <a:tabLst>
                <a:tab pos="2417763" algn="l"/>
              </a:tabLst>
            </a:pPr>
            <a:endParaRPr lang="en-US" altLang="ko-KR" sz="2000" dirty="0">
              <a:solidFill>
                <a:schemeClr val="tx1"/>
              </a:solidFill>
              <a:latin typeface="Times New Roman" pitchFamily="18" charset="0"/>
              <a:cs typeface="Times New Roman" pitchFamily="18" charset="0"/>
            </a:endParaRPr>
          </a:p>
          <a:p>
            <a:pPr marL="342900" lvl="0" indent="-342900" algn="just">
              <a:buFont typeface="Arial" panose="020B0604020202020204" pitchFamily="34" charset="0"/>
              <a:buChar char="•"/>
              <a:tabLst>
                <a:tab pos="2417763" algn="l"/>
              </a:tabLst>
            </a:pPr>
            <a:r>
              <a:rPr lang="ko-KR" altLang="ko-KR" sz="2000" dirty="0">
                <a:solidFill>
                  <a:schemeClr val="tx1"/>
                </a:solidFill>
                <a:latin typeface="Times New Roman" pitchFamily="18" charset="0"/>
                <a:cs typeface="Times New Roman" pitchFamily="18" charset="0"/>
              </a:rPr>
              <a:t>Based on </a:t>
            </a:r>
            <a:r>
              <a:rPr lang="ko-KR" altLang="ko-KR" sz="2000" dirty="0" smtClean="0">
                <a:solidFill>
                  <a:schemeClr val="tx1"/>
                </a:solidFill>
                <a:latin typeface="Times New Roman" pitchFamily="18" charset="0"/>
                <a:cs typeface="Times New Roman" pitchFamily="18" charset="0"/>
              </a:rPr>
              <a:t>this</a:t>
            </a:r>
            <a:r>
              <a:rPr lang="en-IN" altLang="ko-KR" sz="2000" dirty="0" smtClean="0">
                <a:solidFill>
                  <a:schemeClr val="tx1"/>
                </a:solidFill>
                <a:latin typeface="Times New Roman" pitchFamily="18" charset="0"/>
                <a:cs typeface="Times New Roman" pitchFamily="18" charset="0"/>
              </a:rPr>
              <a:t> proposed</a:t>
            </a:r>
            <a:r>
              <a:rPr lang="ko-KR" altLang="ko-KR" sz="2000" dirty="0" smtClean="0">
                <a:solidFill>
                  <a:schemeClr val="tx1"/>
                </a:solidFill>
                <a:latin typeface="Times New Roman" pitchFamily="18" charset="0"/>
                <a:cs typeface="Times New Roman" pitchFamily="18" charset="0"/>
              </a:rPr>
              <a:t> </a:t>
            </a:r>
            <a:r>
              <a:rPr lang="ko-KR" altLang="ko-KR" sz="2000" dirty="0">
                <a:solidFill>
                  <a:schemeClr val="tx1"/>
                </a:solidFill>
                <a:latin typeface="Times New Roman" pitchFamily="18" charset="0"/>
                <a:cs typeface="Times New Roman" pitchFamily="18" charset="0"/>
              </a:rPr>
              <a:t>technology, it is possible to provide information that can be helpful to the recipient when delivering the </a:t>
            </a:r>
            <a:r>
              <a:rPr lang="ko-KR" altLang="ko-KR" sz="2000" dirty="0" smtClean="0">
                <a:solidFill>
                  <a:schemeClr val="tx1"/>
                </a:solidFill>
                <a:latin typeface="Times New Roman" pitchFamily="18" charset="0"/>
                <a:cs typeface="Times New Roman" pitchFamily="18" charset="0"/>
              </a:rPr>
              <a:t>package</a:t>
            </a:r>
            <a:r>
              <a:rPr lang="en-IN" altLang="ko-KR" sz="2000" dirty="0" smtClean="0">
                <a:solidFill>
                  <a:schemeClr val="tx1"/>
                </a:solidFill>
                <a:latin typeface="Times New Roman" pitchFamily="18" charset="0"/>
                <a:cs typeface="Times New Roman" pitchFamily="18" charset="0"/>
              </a:rPr>
              <a:t> and</a:t>
            </a:r>
            <a:r>
              <a:rPr lang="ko-KR" altLang="ko-KR" sz="2000" dirty="0" smtClean="0">
                <a:solidFill>
                  <a:schemeClr val="tx1"/>
                </a:solidFill>
                <a:latin typeface="Times New Roman" pitchFamily="18" charset="0"/>
                <a:cs typeface="Times New Roman" pitchFamily="18" charset="0"/>
              </a:rPr>
              <a:t> </a:t>
            </a:r>
            <a:r>
              <a:rPr lang="ko-KR" altLang="ko-KR" sz="2000" dirty="0">
                <a:solidFill>
                  <a:schemeClr val="tx1"/>
                </a:solidFill>
                <a:latin typeface="Times New Roman" pitchFamily="18" charset="0"/>
                <a:cs typeface="Times New Roman" pitchFamily="18" charset="0"/>
              </a:rPr>
              <a:t>can be used in various places such as factories and smart </a:t>
            </a:r>
            <a:r>
              <a:rPr lang="ko-KR" altLang="ko-KR" sz="2000" dirty="0" smtClean="0">
                <a:solidFill>
                  <a:schemeClr val="tx1"/>
                </a:solidFill>
                <a:latin typeface="Times New Roman" pitchFamily="18" charset="0"/>
                <a:cs typeface="Times New Roman" pitchFamily="18" charset="0"/>
              </a:rPr>
              <a:t>houses</a:t>
            </a:r>
            <a:r>
              <a:rPr lang="en-IN" altLang="ko-KR" sz="2000" dirty="0" smtClean="0">
                <a:solidFill>
                  <a:schemeClr val="tx1"/>
                </a:solidFill>
                <a:latin typeface="Times New Roman" pitchFamily="18" charset="0"/>
                <a:cs typeface="Times New Roman" pitchFamily="18" charset="0"/>
              </a:rPr>
              <a:t> applications</a:t>
            </a:r>
            <a:r>
              <a:rPr lang="ko-KR" altLang="ko-KR" sz="2000" dirty="0" smtClean="0">
                <a:solidFill>
                  <a:schemeClr val="tx1"/>
                </a:solidFill>
                <a:latin typeface="Times New Roman" pitchFamily="18" charset="0"/>
                <a:cs typeface="Times New Roman" pitchFamily="18" charset="0"/>
              </a:rPr>
              <a:t>. </a:t>
            </a:r>
            <a:endParaRPr lang="ko-KR" altLang="ko-KR" sz="2000" dirty="0">
              <a:solidFill>
                <a:schemeClr val="tx1"/>
              </a:solidFill>
              <a:latin typeface="Times New Roman" pitchFamily="18" charset="0"/>
              <a:cs typeface="Times New Roman" pitchFamily="18" charset="0"/>
            </a:endParaRPr>
          </a:p>
          <a:p>
            <a:pPr marL="342900" indent="-342900" algn="just">
              <a:buFont typeface="Arial" panose="020B0604020202020204" pitchFamily="34" charset="0"/>
              <a:buChar char="•"/>
              <a:tabLst>
                <a:tab pos="2417763" algn="l"/>
              </a:tabLst>
            </a:pPr>
            <a:endParaRPr lang="ko-KR" altLang="ko-KR" sz="2000" dirty="0">
              <a:solidFill>
                <a:schemeClr val="tx1"/>
              </a:solidFill>
              <a:latin typeface="Times New Roman" pitchFamily="18" charset="0"/>
              <a:cs typeface="Times New Roman"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
        <p:nvSpPr>
          <p:cNvPr id="5"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2" name="Rectangle 1"/>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1"/>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74627707"/>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14005</TotalTime>
  <Words>468</Words>
  <Application>Microsoft Office PowerPoint</Application>
  <PresentationFormat>On-screen Show (4:3)</PresentationFormat>
  <Paragraphs>85</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Gulim</vt:lpstr>
      <vt:lpstr>Malgun Gothic</vt: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574</cp:revision>
  <cp:lastPrinted>2017-05-07T15:48:38Z</cp:lastPrinted>
  <dcterms:created xsi:type="dcterms:W3CDTF">2010-05-15T17:50:32Z</dcterms:created>
  <dcterms:modified xsi:type="dcterms:W3CDTF">2019-03-13T23:36:26Z</dcterms:modified>
</cp:coreProperties>
</file>