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0000FF"/>
    <a:srgbClr val="FBF9A1"/>
    <a:srgbClr val="B1C8CE"/>
    <a:srgbClr val="F8F456"/>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2709" autoAdjust="0"/>
    <p:restoredTop sz="96159" autoAdjust="0"/>
  </p:normalViewPr>
  <p:slideViewPr>
    <p:cSldViewPr>
      <p:cViewPr varScale="1">
        <p:scale>
          <a:sx n="91" d="100"/>
          <a:sy n="91" d="100"/>
        </p:scale>
        <p:origin x="915"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3/13/2019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3/13/2019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3/13/2019</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 March 2019</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15-19-0155-00-0vat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July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15-19-0155-00-0vat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3/13/2019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011" y="533400"/>
            <a:ext cx="9144000" cy="5847755"/>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 </a:t>
            </a:r>
            <a:r>
              <a:rPr lang="en-US" sz="1600" dirty="0" smtClean="0">
                <a:latin typeface="Times New Roman" pitchFamily="18" charset="0"/>
                <a:cs typeface="Times New Roman" pitchFamily="18" charset="0"/>
              </a:rPr>
              <a:t>OWC based </a:t>
            </a:r>
            <a:r>
              <a:rPr lang="en-US" sz="1600" dirty="0">
                <a:latin typeface="Times New Roman" pitchFamily="18" charset="0"/>
                <a:cs typeface="Times New Roman" pitchFamily="18" charset="0"/>
              </a:rPr>
              <a:t>U</a:t>
            </a:r>
            <a:r>
              <a:rPr lang="en-US" sz="1600" dirty="0" smtClean="0">
                <a:latin typeface="Times New Roman" pitchFamily="18" charset="0"/>
                <a:cs typeface="Times New Roman" pitchFamily="18" charset="0"/>
              </a:rPr>
              <a:t>nmanned Logistics Storage Technology Using IoT Open Source Controller Panel</a:t>
            </a:r>
            <a:endParaRPr lang="en-US" altLang="ko-KR" sz="1600"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Submitted: </a:t>
            </a:r>
            <a:r>
              <a:rPr lang="en-US" sz="1600" dirty="0" smtClean="0">
                <a:latin typeface="Times New Roman" pitchFamily="18" charset="0"/>
                <a:cs typeface="Times New Roman" pitchFamily="18" charset="0"/>
              </a:rPr>
              <a:t>March 2019</a:t>
            </a:r>
          </a:p>
          <a:p>
            <a:pPr marL="228600"/>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a:t>
            </a:r>
            <a:r>
              <a:rPr lang="en-US" sz="1600" dirty="0" smtClean="0">
                <a:latin typeface="Times New Roman" pitchFamily="18" charset="0"/>
                <a:cs typeface="Times New Roman" pitchFamily="18" charset="0"/>
              </a:rPr>
              <a:t>Cha (VTASK Co., Ltd), </a:t>
            </a:r>
            <a:r>
              <a:rPr lang="en-US" sz="1600" dirty="0" err="1" smtClean="0">
                <a:latin typeface="Times New Roman" pitchFamily="18" charset="0"/>
                <a:cs typeface="Times New Roman" pitchFamily="18" charset="0"/>
              </a:rPr>
              <a:t>Jungdo</a:t>
            </a:r>
            <a:r>
              <a:rPr lang="en-US" sz="1600" dirty="0" smtClean="0">
                <a:latin typeface="Times New Roman" pitchFamily="18" charset="0"/>
                <a:cs typeface="Times New Roman" pitchFamily="18" charset="0"/>
              </a:rPr>
              <a:t> Han (SNUST), </a:t>
            </a:r>
            <a:r>
              <a:rPr lang="en-US" sz="1600" dirty="0" err="1" smtClean="0">
                <a:latin typeface="Times New Roman" pitchFamily="18" charset="0"/>
                <a:cs typeface="Times New Roman" pitchFamily="18" charset="0"/>
              </a:rPr>
              <a:t>Jinyoung</a:t>
            </a:r>
            <a:r>
              <a:rPr lang="en-US" sz="1600" dirty="0" smtClean="0">
                <a:latin typeface="Times New Roman" pitchFamily="18" charset="0"/>
                <a:cs typeface="Times New Roman" pitchFamily="18" charset="0"/>
              </a:rPr>
              <a:t> Kim (</a:t>
            </a:r>
            <a:r>
              <a:rPr lang="en-US" sz="1600" dirty="0" err="1" smtClean="0">
                <a:latin typeface="Times New Roman" pitchFamily="18" charset="0"/>
                <a:cs typeface="Times New Roman" pitchFamily="18" charset="0"/>
              </a:rPr>
              <a:t>Kwangwoon</a:t>
            </a:r>
            <a:r>
              <a:rPr lang="en-US" sz="1600" dirty="0" smtClean="0">
                <a:latin typeface="Times New Roman" pitchFamily="18" charset="0"/>
                <a:cs typeface="Times New Roman" pitchFamily="18" charset="0"/>
              </a:rPr>
              <a:t> Univ.)</a:t>
            </a:r>
            <a:r>
              <a:rPr lang="en-US" altLang="ko-KR"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Sunghoon</a:t>
            </a:r>
            <a:r>
              <a:rPr lang="en-US" sz="1600" dirty="0" smtClean="0">
                <a:latin typeface="Times New Roman" pitchFamily="18" charset="0"/>
                <a:cs typeface="Times New Roman" pitchFamily="18" charset="0"/>
              </a:rPr>
              <a:t> Yoon (</a:t>
            </a:r>
            <a:r>
              <a:rPr lang="en-US" sz="1600" dirty="0" err="1" smtClean="0">
                <a:latin typeface="Times New Roman" pitchFamily="18" charset="0"/>
                <a:cs typeface="Times New Roman" pitchFamily="18" charset="0"/>
              </a:rPr>
              <a:t>Kogen</a:t>
            </a:r>
            <a:r>
              <a:rPr lang="en-US" sz="1600" dirty="0" smtClean="0">
                <a:latin typeface="Times New Roman" pitchFamily="18" charset="0"/>
                <a:cs typeface="Times New Roman" pitchFamily="18" charset="0"/>
              </a:rPr>
              <a:t> Co., Ltd) </a:t>
            </a:r>
            <a:r>
              <a:rPr lang="en-US" sz="1600" dirty="0">
                <a:latin typeface="Times New Roman" pitchFamily="18" charset="0"/>
                <a:cs typeface="Times New Roman" pitchFamily="18" charset="0"/>
              </a:rPr>
              <a:t>, </a:t>
            </a:r>
            <a:r>
              <a:rPr lang="en-US" altLang="ko-KR" sz="1600" dirty="0">
                <a:latin typeface="Times New Roman" pitchFamily="18" charset="0"/>
                <a:cs typeface="Times New Roman" pitchFamily="18" charset="0"/>
              </a:rPr>
              <a:t>Vinayagam Mariappan (SNUST</a:t>
            </a:r>
            <a:r>
              <a:rPr lang="en-US" altLang="ko-KR" sz="1600" dirty="0" smtClean="0">
                <a:latin typeface="Times New Roman" pitchFamily="18" charset="0"/>
                <a:cs typeface="Times New Roman" pitchFamily="18" charset="0"/>
              </a:rPr>
              <a:t>)</a:t>
            </a:r>
          </a:p>
          <a:p>
            <a:pPr marL="228600" algn="just"/>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+82-2-979-7903, E-Mail: </a:t>
            </a:r>
            <a:r>
              <a:rPr lang="en-US" sz="1600" dirty="0">
                <a:latin typeface="Times New Roman" pitchFamily="18" charset="0"/>
                <a:cs typeface="Times New Roman" pitchFamily="18" charset="0"/>
              </a:rPr>
              <a:t>chajaesang@gmail.com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a:t>
            </a:r>
            <a:r>
              <a:rPr lang="en-US" altLang="ko-KR" sz="1600" dirty="0" smtClean="0">
                <a:latin typeface="Times New Roman" pitchFamily="18" charset="0"/>
                <a:cs typeface="Times New Roman" pitchFamily="18" charset="0"/>
              </a:rPr>
              <a:t>o</a:t>
            </a:r>
            <a:r>
              <a:rPr lang="en-US" sz="1600" dirty="0" smtClean="0">
                <a:latin typeface="Times New Roman" pitchFamily="18" charset="0"/>
                <a:cs typeface="Times New Roman" pitchFamily="18" charset="0"/>
              </a:rPr>
              <a:t>ptical wireless </a:t>
            </a:r>
            <a:r>
              <a:rPr lang="en-US" sz="1600" dirty="0">
                <a:latin typeface="Times New Roman" pitchFamily="18" charset="0"/>
                <a:cs typeface="Times New Roman" pitchFamily="18" charset="0"/>
              </a:rPr>
              <a:t>communications</a:t>
            </a:r>
            <a:r>
              <a:rPr lang="en-US" sz="1600" dirty="0" smtClean="0">
                <a:latin typeface="Times New Roman" pitchFamily="18" charset="0"/>
                <a:cs typeface="Times New Roman" pitchFamily="18" charset="0"/>
              </a:rPr>
              <a:t> </a:t>
            </a:r>
            <a:r>
              <a:rPr lang="en-US" altLang="ko-KR" sz="1600" dirty="0">
                <a:latin typeface="Times New Roman" pitchFamily="18" charset="0"/>
                <a:cs typeface="Times New Roman" pitchFamily="18" charset="0"/>
              </a:rPr>
              <a:t>link model proposed to introduce the possibility of using light communication for </a:t>
            </a:r>
            <a:r>
              <a:rPr lang="en-US" altLang="ko-KR" sz="1600" dirty="0" err="1" smtClean="0">
                <a:latin typeface="Times New Roman" pitchFamily="18" charset="0"/>
                <a:cs typeface="Times New Roman" pitchFamily="18" charset="0"/>
              </a:rPr>
              <a:t>IoT</a:t>
            </a:r>
            <a:r>
              <a:rPr lang="en-US" altLang="ko-KR" sz="1600" dirty="0" smtClean="0">
                <a:latin typeface="Times New Roman" pitchFamily="18" charset="0"/>
                <a:cs typeface="Times New Roman" pitchFamily="18" charset="0"/>
              </a:rPr>
              <a:t> door-lock technology for unmanned logistics vehicles. </a:t>
            </a:r>
            <a:r>
              <a:rPr lang="en-US" altLang="ko-KR" sz="1600" dirty="0">
                <a:latin typeface="Times New Roman" pitchFamily="18" charset="0"/>
                <a:cs typeface="Times New Roman" pitchFamily="18" charset="0"/>
              </a:rPr>
              <a:t>This proposed solution can be used as a part of a </a:t>
            </a:r>
            <a:r>
              <a:rPr lang="en-US" altLang="ko-KR" sz="1600" dirty="0" smtClean="0">
                <a:latin typeface="Times New Roman" pitchFamily="18" charset="0"/>
                <a:cs typeface="Times New Roman" pitchFamily="18" charset="0"/>
              </a:rPr>
              <a:t>unmanned logistics vehicle</a:t>
            </a:r>
            <a:endParaRPr lang="en-US" altLang="ko-KR" sz="1600" dirty="0">
              <a:latin typeface="Times New Roman" pitchFamily="18" charset="0"/>
              <a:cs typeface="Times New Roman" pitchFamily="18" charset="0"/>
            </a:endParaRPr>
          </a:p>
          <a:p>
            <a:pPr marL="228600" algn="just">
              <a:spcBef>
                <a:spcPts val="600"/>
              </a:spcBef>
              <a:spcAft>
                <a:spcPts val="600"/>
              </a:spcAft>
            </a:pPr>
            <a:r>
              <a:rPr lang="en-US" sz="1600" b="1" dirty="0">
                <a:latin typeface="Times New Roman" pitchFamily="18" charset="0"/>
                <a:cs typeface="Times New Roman" pitchFamily="18" charset="0"/>
              </a:rPr>
              <a:t>Purpose: </a:t>
            </a:r>
            <a:r>
              <a:rPr lang="en-US" sz="1600" dirty="0">
                <a:latin typeface="Times New Roman" pitchFamily="18" charset="0"/>
                <a:cs typeface="Times New Roman" pitchFamily="18" charset="0"/>
              </a:rPr>
              <a:t>To provided concept </a:t>
            </a:r>
            <a:r>
              <a:rPr lang="en-US" sz="1600" dirty="0" smtClean="0">
                <a:latin typeface="Times New Roman" pitchFamily="18" charset="0"/>
                <a:cs typeface="Times New Roman" pitchFamily="18" charset="0"/>
              </a:rPr>
              <a:t>models of the </a:t>
            </a:r>
            <a:r>
              <a:rPr lang="en-US" sz="1600" dirty="0">
                <a:latin typeface="Times New Roman" pitchFamily="18" charset="0"/>
                <a:cs typeface="Times New Roman" pitchFamily="18" charset="0"/>
              </a:rPr>
              <a:t>high speed optical wireless/light communications</a:t>
            </a:r>
            <a:r>
              <a:rPr lang="en-US" sz="1600" dirty="0" smtClean="0">
                <a:latin typeface="Times New Roman" pitchFamily="18" charset="0"/>
                <a:cs typeface="Times New Roman" pitchFamily="18" charset="0"/>
              </a:rPr>
              <a:t> solution for </a:t>
            </a:r>
            <a:r>
              <a:rPr lang="en-US" altLang="en-US" sz="1600" dirty="0">
                <a:latin typeface="Times New Roman" panose="02020603050405020304" pitchFamily="18" charset="0"/>
                <a:cs typeface="Times New Roman" panose="02020603050405020304" pitchFamily="18" charset="0"/>
              </a:rPr>
              <a:t>Vehicular Assistant Technology </a:t>
            </a:r>
            <a:r>
              <a:rPr lang="en-US" sz="1600" dirty="0">
                <a:latin typeface="Times New Roman" pitchFamily="18" charset="0"/>
                <a:cs typeface="Times New Roman" pitchFamily="18" charset="0"/>
              </a:rPr>
              <a:t>	</a:t>
            </a:r>
            <a:endParaRPr lang="en-US" sz="1600" b="1"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a:t>
            </a:r>
            <a:r>
              <a:rPr lang="en-US" sz="1600" dirty="0" smtClean="0">
                <a:latin typeface="Times New Roman" pitchFamily="18" charset="0"/>
                <a:cs typeface="Times New Roman" pitchFamily="18" charset="0"/>
              </a:rPr>
              <a:t>It </a:t>
            </a:r>
            <a:r>
              <a:rPr lang="en-US" sz="1600" dirty="0">
                <a:latin typeface="Times New Roman" pitchFamily="18" charset="0"/>
                <a:cs typeface="Times New Roman" pitchFamily="18" charset="0"/>
              </a:rPr>
              <a:t>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033587"/>
            <a:ext cx="8153400" cy="28432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a:t>
            </a:r>
            <a:r>
              <a:rPr lang="en-US" sz="2000" dirty="0" smtClean="0">
                <a:solidFill>
                  <a:schemeClr val="tx1"/>
                </a:solidFill>
                <a:latin typeface="Times New Roman" pitchFamily="18" charset="0"/>
                <a:cs typeface="Times New Roman" pitchFamily="18" charset="0"/>
              </a:rPr>
              <a:t>Unmanned Logistics Storage Technology Using Open Source Controller Panel</a:t>
            </a: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OWC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 for Unmanned Logistics Storage Technology Using Open Source Controller Panel</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p>
        </p:txBody>
      </p:sp>
      <p:sp>
        <p:nvSpPr>
          <p:cNvPr id="8" name="TextBox 7"/>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45336"/>
            <a:ext cx="9144000" cy="1031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3200" b="1" dirty="0">
                <a:latin typeface="+mn-lt"/>
              </a:rPr>
              <a:t>Needs for Unmanned Logistics Storage Technology Using Open Source Controller Panel</a:t>
            </a:r>
            <a:endParaRPr lang="en-US" altLang="ko-KR" sz="3200" b="1" dirty="0"/>
          </a:p>
        </p:txBody>
      </p:sp>
      <p:sp>
        <p:nvSpPr>
          <p:cNvPr id="10" name="Content Placeholder 2"/>
          <p:cNvSpPr txBox="1">
            <a:spLocks/>
          </p:cNvSpPr>
          <p:nvPr/>
        </p:nvSpPr>
        <p:spPr>
          <a:xfrm>
            <a:off x="5486400" y="1905000"/>
            <a:ext cx="3263948" cy="4038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recent years, researches on unmanned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logistics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delivery systems using drone, unmanned carriage, etc. have been actively carried out, starting with global large companies such as Amazon</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628650" lvl="1" indent="-171450" algn="just">
              <a:lnSpc>
                <a:spcPct val="150000"/>
              </a:lnSpc>
              <a:buFont typeface="Times New Roman" panose="02020603050405020304" pitchFamily="18" charset="0"/>
              <a:buChar char="˗"/>
            </a:pPr>
            <a:endParaRPr lang="ru-RU"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However, in addition to the apartments that have to enter the interior, concerns about the loss of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logistics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delivered from open residential facilities such as single-family homes are increasing</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p:txBody>
      </p:sp>
      <p:sp>
        <p:nvSpPr>
          <p:cNvPr id="27" name="TextBox 26"/>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7" name="TextBox 53"/>
          <p:cNvSpPr txBox="1">
            <a:spLocks noChangeArrowheads="1"/>
          </p:cNvSpPr>
          <p:nvPr/>
        </p:nvSpPr>
        <p:spPr bwMode="auto">
          <a:xfrm>
            <a:off x="1677400" y="4724400"/>
            <a:ext cx="2532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smtClean="0">
                <a:cs typeface="Times New Roman" panose="02020603050405020304" pitchFamily="18" charset="0"/>
              </a:rPr>
              <a:t>Unmanned Logistics System &gt;</a:t>
            </a:r>
            <a:endParaRPr kumimoji="0" lang="en-US" altLang="ko-KR" sz="1000" b="1" dirty="0" smtClean="0">
              <a:cs typeface="Times New Roman" panose="02020603050405020304" pitchFamily="18" charset="0"/>
            </a:endParaRPr>
          </a:p>
        </p:txBody>
      </p:sp>
      <p:grpSp>
        <p:nvGrpSpPr>
          <p:cNvPr id="2" name="그룹 1"/>
          <p:cNvGrpSpPr/>
          <p:nvPr/>
        </p:nvGrpSpPr>
        <p:grpSpPr>
          <a:xfrm>
            <a:off x="558042" y="2438400"/>
            <a:ext cx="4928357" cy="2210188"/>
            <a:chOff x="583613" y="2590800"/>
            <a:chExt cx="4589397" cy="2058177"/>
          </a:xfrm>
        </p:grpSpPr>
        <p:pic>
          <p:nvPicPr>
            <p:cNvPr id="1026" name="Picture 2" descr="Image result for unmanned logistic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53" r="10733"/>
            <a:stretch/>
          </p:blipFill>
          <p:spPr bwMode="auto">
            <a:xfrm>
              <a:off x="583613" y="2590800"/>
              <a:ext cx="2274664" cy="20581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nmanned logistics vehicle"/>
            <p:cNvPicPr>
              <a:picLocks noChangeAspect="1" noChangeArrowheads="1"/>
            </p:cNvPicPr>
            <p:nvPr/>
          </p:nvPicPr>
          <p:blipFill rotWithShape="1">
            <a:blip r:embed="rId4">
              <a:extLst>
                <a:ext uri="{28A0092B-C50C-407E-A947-70E740481C1C}">
                  <a14:useLocalDpi xmlns:a14="http://schemas.microsoft.com/office/drawing/2010/main" val="0"/>
                </a:ext>
              </a:extLst>
            </a:blip>
            <a:srcRect l="30654" r="7007"/>
            <a:stretch/>
          </p:blipFill>
          <p:spPr bwMode="auto">
            <a:xfrm>
              <a:off x="2895600" y="2590800"/>
              <a:ext cx="2277410" cy="205817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rot="10800000">
            <a:off x="286058" y="4114800"/>
            <a:ext cx="338554" cy="539571"/>
          </a:xfrm>
          <a:prstGeom prst="rect">
            <a:avLst/>
          </a:prstGeom>
          <a:noFill/>
        </p:spPr>
        <p:txBody>
          <a:bodyPr vert="eaVert" wrap="none" rtlCol="0">
            <a:spAutoFit/>
          </a:bodyPr>
          <a:lstStyle/>
          <a:p>
            <a:r>
              <a:rPr lang="en-IN" sz="1000" dirty="0" smtClean="0"/>
              <a:t>GOOGLE</a:t>
            </a:r>
            <a:endParaRPr lang="en-IN" sz="1000" dirty="0"/>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11926"/>
            <a:ext cx="9144000" cy="10997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3000" b="1" dirty="0" smtClean="0">
                <a:ea typeface="굴림" panose="020B0600000101010101" pitchFamily="50" charset="-127"/>
                <a:cs typeface="Times New Roman" panose="02020603050405020304" pitchFamily="18" charset="0"/>
              </a:rPr>
              <a:t>OWC </a:t>
            </a:r>
            <a:r>
              <a:rPr lang="en-IN" altLang="ko-KR" sz="3000" b="1" dirty="0">
                <a:ea typeface="굴림" panose="020B0600000101010101" pitchFamily="50" charset="-127"/>
                <a:cs typeface="Times New Roman" panose="02020603050405020304" pitchFamily="18" charset="0"/>
              </a:rPr>
              <a:t>Link for Unmanned Logistics Storage Technology Using Open Source Controller </a:t>
            </a:r>
            <a:r>
              <a:rPr lang="en-IN" altLang="ko-KR" sz="3000" b="1" dirty="0" smtClean="0">
                <a:ea typeface="굴림" panose="020B0600000101010101" pitchFamily="50" charset="-127"/>
                <a:cs typeface="Times New Roman" panose="02020603050405020304" pitchFamily="18" charset="0"/>
              </a:rPr>
              <a:t>Panel</a:t>
            </a:r>
            <a:endParaRPr lang="en-US" altLang="ko-KR" sz="3000" b="1" dirty="0">
              <a:ea typeface="굴림" panose="020B0600000101010101" pitchFamily="50" charset="-127"/>
              <a:cs typeface="Times New Roman" panose="02020603050405020304" pitchFamily="18" charset="0"/>
            </a:endParaRPr>
          </a:p>
        </p:txBody>
      </p:sp>
      <p:sp>
        <p:nvSpPr>
          <p:cNvPr id="41" name="Content Placeholder 2"/>
          <p:cNvSpPr txBox="1">
            <a:spLocks/>
          </p:cNvSpPr>
          <p:nvPr/>
        </p:nvSpPr>
        <p:spPr>
          <a:xfrm>
            <a:off x="4940379" y="1730769"/>
            <a:ext cx="4127420" cy="2342856"/>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tabLst>
                <a:tab pos="2417763" algn="l"/>
              </a:tabLst>
            </a:pP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OWC based unmanned logistics storage technology using open source controller panel</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p>
          <a:p>
            <a:pPr marL="1200150" lvl="2" indent="-285750" algn="just">
              <a:lnSpc>
                <a:spcPct val="150000"/>
              </a:lnSpc>
              <a:buFont typeface="Arial" panose="020B0604020202020204" pitchFamily="34" charset="0"/>
              <a:buChar char="▫"/>
            </a:pP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VTASC, QR-Code</a:t>
            </a: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Color </a:t>
            </a: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Code and etc</a:t>
            </a: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1200150" lvl="2" indent="-285750" algn="just">
              <a:lnSpc>
                <a:spcPct val="150000"/>
              </a:lnSpc>
              <a:buFont typeface="Arial" panose="020B0604020202020204" pitchFamily="34" charset="0"/>
              <a:buChar char="▫"/>
            </a:pP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endPar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Camera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open source controller panel of facilities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2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LED lamp or Display of Unmanned vehicle</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1Mb/s</a:t>
            </a:r>
            <a:endPar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43" name="TextBox 53"/>
          <p:cNvSpPr txBox="1">
            <a:spLocks noChangeArrowheads="1"/>
          </p:cNvSpPr>
          <p:nvPr/>
        </p:nvSpPr>
        <p:spPr bwMode="auto">
          <a:xfrm>
            <a:off x="-43247" y="5580602"/>
            <a:ext cx="5366582" cy="24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000" b="1" dirty="0" smtClean="0">
                <a:cs typeface="Times New Roman" panose="02020603050405020304" pitchFamily="18" charset="0"/>
              </a:rPr>
              <a:t>&lt; </a:t>
            </a:r>
            <a:r>
              <a:rPr lang="en-US" altLang="ko-KR" sz="1000" b="1" dirty="0">
                <a:ea typeface="굴림" panose="020B0600000101010101" pitchFamily="50" charset="-127"/>
                <a:cs typeface="Times New Roman" panose="02020603050405020304" pitchFamily="18" charset="0"/>
              </a:rPr>
              <a:t>OWC </a:t>
            </a:r>
            <a:r>
              <a:rPr lang="en-US" altLang="ko-KR" sz="1000" b="1" dirty="0" smtClean="0">
                <a:ea typeface="굴림" panose="020B0600000101010101" pitchFamily="50" charset="-127"/>
                <a:cs typeface="Times New Roman" panose="02020603050405020304" pitchFamily="18" charset="0"/>
              </a:rPr>
              <a:t>Link based </a:t>
            </a:r>
            <a:r>
              <a:rPr lang="en-US" altLang="ko-KR" sz="1000" b="1" dirty="0">
                <a:ea typeface="굴림" panose="020B0600000101010101" pitchFamily="50" charset="-127"/>
                <a:cs typeface="Times New Roman" panose="02020603050405020304" pitchFamily="18" charset="0"/>
              </a:rPr>
              <a:t>unmanned logistics storage technology using open source controller </a:t>
            </a:r>
            <a:r>
              <a:rPr lang="en-US" altLang="ko-KR" sz="1000" b="1" dirty="0" smtClean="0">
                <a:ea typeface="굴림" panose="020B0600000101010101" pitchFamily="50" charset="-127"/>
                <a:cs typeface="Times New Roman" panose="02020603050405020304" pitchFamily="18" charset="0"/>
              </a:rPr>
              <a:t>panel</a:t>
            </a:r>
            <a:r>
              <a:rPr lang="en-US" altLang="ko-KR" sz="1000" b="1" dirty="0" smtClean="0">
                <a:cs typeface="Times New Roman" panose="02020603050405020304" pitchFamily="18" charset="0"/>
              </a:rPr>
              <a:t> &gt;</a:t>
            </a:r>
            <a:endParaRPr kumimoji="0" lang="en-US" altLang="ko-KR" sz="1000" b="1" dirty="0" smtClean="0">
              <a:cs typeface="Times New Roman" panose="02020603050405020304" pitchFamily="18" charset="0"/>
            </a:endParaRPr>
          </a:p>
        </p:txBody>
      </p:sp>
      <p:sp>
        <p:nvSpPr>
          <p:cNvPr id="55" name="TextBox 54"/>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8" name="Content Placeholder 2"/>
          <p:cNvSpPr txBox="1">
            <a:spLocks/>
          </p:cNvSpPr>
          <p:nvPr/>
        </p:nvSpPr>
        <p:spPr>
          <a:xfrm>
            <a:off x="4813069" y="3949525"/>
            <a:ext cx="4267199" cy="181453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90000"/>
              </a:lnSpc>
              <a:buFont typeface="Arial" panose="020B0604020202020204" pitchFamily="34" charset="0"/>
              <a:buChar char="•"/>
            </a:pP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By connecting the camera to the open source controller panel installed in the unmanned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logistics storage, </a:t>
            </a: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only authenticated unmanned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logistics vehicle </a:t>
            </a: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can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put </a:t>
            </a: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logistics item.</a:t>
            </a:r>
          </a:p>
          <a:p>
            <a:pPr marL="285750" indent="-285750" algn="just">
              <a:lnSpc>
                <a:spcPct val="90000"/>
              </a:lnSpc>
              <a:buFont typeface="Arial" panose="020B0604020202020204" pitchFamily="34" charset="0"/>
              <a:buChar char="•"/>
            </a:pPr>
            <a:endParaRPr lang="en-IN"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9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This OWC based technology </a:t>
            </a: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can prevent loss of courier, unintentional garbage and terrorism.</a:t>
            </a:r>
            <a:endParaRPr lang="en-IN"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pic>
        <p:nvPicPr>
          <p:cNvPr id="2" name="그림 1"/>
          <p:cNvPicPr>
            <a:picLocks noChangeAspect="1"/>
          </p:cNvPicPr>
          <p:nvPr/>
        </p:nvPicPr>
        <p:blipFill rotWithShape="1">
          <a:blip r:embed="rId3" cstate="print">
            <a:clrChange>
              <a:clrFrom>
                <a:srgbClr val="CCCCC9"/>
              </a:clrFrom>
              <a:clrTo>
                <a:srgbClr val="CCCCC9">
                  <a:alpha val="0"/>
                </a:srgbClr>
              </a:clrTo>
            </a:clrChange>
            <a:extLst>
              <a:ext uri="{28A0092B-C50C-407E-A947-70E740481C1C}">
                <a14:useLocalDpi xmlns:a14="http://schemas.microsoft.com/office/drawing/2010/main" val="0"/>
              </a:ext>
            </a:extLst>
          </a:blip>
          <a:srcRect l="19167" t="7640" r="14166" b="7640"/>
          <a:stretch/>
        </p:blipFill>
        <p:spPr>
          <a:xfrm>
            <a:off x="228600" y="2121315"/>
            <a:ext cx="3208000" cy="2325800"/>
          </a:xfrm>
          <a:prstGeom prst="rect">
            <a:avLst/>
          </a:prstGeom>
        </p:spPr>
      </p:pic>
      <p:grpSp>
        <p:nvGrpSpPr>
          <p:cNvPr id="7" name="그룹 6"/>
          <p:cNvGrpSpPr/>
          <p:nvPr/>
        </p:nvGrpSpPr>
        <p:grpSpPr>
          <a:xfrm>
            <a:off x="2286000" y="3038474"/>
            <a:ext cx="2362200" cy="2438401"/>
            <a:chOff x="2514600" y="2590799"/>
            <a:chExt cx="2362200" cy="2438401"/>
          </a:xfrm>
        </p:grpSpPr>
        <p:pic>
          <p:nvPicPr>
            <p:cNvPr id="4" name="그림 3"/>
            <p:cNvPicPr>
              <a:picLocks noChangeAspect="1"/>
            </p:cNvPicPr>
            <p:nvPr/>
          </p:nvPicPr>
          <p:blipFill rotWithShape="1">
            <a:blip r:embed="rId4">
              <a:clrChange>
                <a:clrFrom>
                  <a:srgbClr val="CCCCC9"/>
                </a:clrFrom>
                <a:clrTo>
                  <a:srgbClr val="CCCCC9">
                    <a:alpha val="0"/>
                  </a:srgbClr>
                </a:clrTo>
              </a:clrChange>
              <a:extLst>
                <a:ext uri="{28A0092B-C50C-407E-A947-70E740481C1C}">
                  <a14:useLocalDpi xmlns:a14="http://schemas.microsoft.com/office/drawing/2010/main" val="0"/>
                </a:ext>
              </a:extLst>
            </a:blip>
            <a:srcRect l="28537" t="33014" r="40826" b="11552"/>
            <a:stretch/>
          </p:blipFill>
          <p:spPr>
            <a:xfrm>
              <a:off x="2514600" y="2590799"/>
              <a:ext cx="2362200" cy="2438401"/>
            </a:xfrm>
            <a:prstGeom prst="rect">
              <a:avLst/>
            </a:prstGeom>
          </p:spPr>
        </p:pic>
        <p:sp>
          <p:nvSpPr>
            <p:cNvPr id="5" name="이등변 삼각형 4"/>
            <p:cNvSpPr/>
            <p:nvPr/>
          </p:nvSpPr>
          <p:spPr>
            <a:xfrm rot="18900000">
              <a:off x="3017797" y="2960753"/>
              <a:ext cx="1279032" cy="1598239"/>
            </a:xfrm>
            <a:prstGeom prst="triangle">
              <a:avLst/>
            </a:prstGeom>
            <a:gradFill>
              <a:gsLst>
                <a:gs pos="0">
                  <a:schemeClr val="accent1">
                    <a:lumMod val="5000"/>
                    <a:lumOff val="95000"/>
                    <a:alpha val="53000"/>
                  </a:schemeClr>
                </a:gs>
                <a:gs pos="100000">
                  <a:srgbClr val="FFFF00">
                    <a:alpha val="6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7" name="TextBox 16"/>
          <p:cNvSpPr txBox="1"/>
          <p:nvPr/>
        </p:nvSpPr>
        <p:spPr>
          <a:xfrm>
            <a:off x="3403911" y="2260772"/>
            <a:ext cx="990600" cy="738664"/>
          </a:xfrm>
          <a:prstGeom prst="rect">
            <a:avLst/>
          </a:prstGeom>
          <a:noFill/>
        </p:spPr>
        <p:txBody>
          <a:bodyPr wrap="square" rtlCol="0">
            <a:spAutoFit/>
          </a:bodyPr>
          <a:lstStyle/>
          <a:p>
            <a:pPr algn="r"/>
            <a:r>
              <a:rPr lang="en-US" altLang="ko-KR" sz="1050" b="1" dirty="0" err="1">
                <a:solidFill>
                  <a:srgbClr val="0000FF"/>
                </a:solidFill>
              </a:rPr>
              <a:t>T</a:t>
            </a:r>
            <a:r>
              <a:rPr lang="en-US" altLang="ko-KR" sz="1050" b="1" dirty="0" err="1" smtClean="0">
                <a:solidFill>
                  <a:srgbClr val="0000FF"/>
                </a:solidFill>
              </a:rPr>
              <a:t>x</a:t>
            </a:r>
            <a:r>
              <a:rPr lang="en-US" altLang="ko-KR" sz="1050" b="1" dirty="0" smtClean="0">
                <a:solidFill>
                  <a:srgbClr val="0000FF"/>
                </a:solidFill>
              </a:rPr>
              <a:t> : LED lamp or Display of Unmanned vehicle</a:t>
            </a:r>
            <a:endParaRPr lang="ko-KR" altLang="en-US" sz="1050" b="1" dirty="0">
              <a:solidFill>
                <a:srgbClr val="0000FF"/>
              </a:solidFill>
            </a:endParaRPr>
          </a:p>
        </p:txBody>
      </p:sp>
      <p:cxnSp>
        <p:nvCxnSpPr>
          <p:cNvPr id="18" name="직선 연결선 17"/>
          <p:cNvCxnSpPr/>
          <p:nvPr/>
        </p:nvCxnSpPr>
        <p:spPr>
          <a:xfrm flipH="1">
            <a:off x="3238500" y="2676525"/>
            <a:ext cx="371475" cy="152400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타원 21"/>
          <p:cNvSpPr/>
          <p:nvPr/>
        </p:nvSpPr>
        <p:spPr>
          <a:xfrm>
            <a:off x="781050" y="3286125"/>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자유형 22"/>
          <p:cNvSpPr/>
          <p:nvPr/>
        </p:nvSpPr>
        <p:spPr>
          <a:xfrm>
            <a:off x="1085850" y="3038475"/>
            <a:ext cx="1219200" cy="2447925"/>
          </a:xfrm>
          <a:custGeom>
            <a:avLst/>
            <a:gdLst>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438150 w 1219200"/>
              <a:gd name="connsiteY4"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361950 w 1219200"/>
              <a:gd name="connsiteY4" fmla="*/ 885825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361950 w 1219200"/>
              <a:gd name="connsiteY4" fmla="*/ 885825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485775 w 1219200"/>
              <a:gd name="connsiteY4" fmla="*/ 885825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619125 w 1219200"/>
              <a:gd name="connsiteY4" fmla="*/ 838200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619125 w 1219200"/>
              <a:gd name="connsiteY4" fmla="*/ 838200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571500 w 1219200"/>
              <a:gd name="connsiteY4" fmla="*/ 866775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571500 w 1219200"/>
              <a:gd name="connsiteY4" fmla="*/ 866775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571500 w 1219200"/>
              <a:gd name="connsiteY4" fmla="*/ 866775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571500 w 1219200"/>
              <a:gd name="connsiteY4" fmla="*/ 866775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571500 w 1219200"/>
              <a:gd name="connsiteY4" fmla="*/ 866775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571500 w 1219200"/>
              <a:gd name="connsiteY4" fmla="*/ 866775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581025 w 1219200"/>
              <a:gd name="connsiteY4" fmla="*/ 871537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581025 w 1219200"/>
              <a:gd name="connsiteY4" fmla="*/ 871537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581025 w 1219200"/>
              <a:gd name="connsiteY4" fmla="*/ 871537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581025 w 1219200"/>
              <a:gd name="connsiteY4" fmla="*/ 871537 h 2447925"/>
              <a:gd name="connsiteX5" fmla="*/ 438150 w 1219200"/>
              <a:gd name="connsiteY5" fmla="*/ 361950 h 2447925"/>
              <a:gd name="connsiteX0" fmla="*/ 438150 w 1219200"/>
              <a:gd name="connsiteY0" fmla="*/ 361950 h 2447925"/>
              <a:gd name="connsiteX1" fmla="*/ 1219200 w 1219200"/>
              <a:gd name="connsiteY1" fmla="*/ 0 h 2447925"/>
              <a:gd name="connsiteX2" fmla="*/ 1219200 w 1219200"/>
              <a:gd name="connsiteY2" fmla="*/ 2447925 h 2447925"/>
              <a:gd name="connsiteX3" fmla="*/ 0 w 1219200"/>
              <a:gd name="connsiteY3" fmla="*/ 1143000 h 2447925"/>
              <a:gd name="connsiteX4" fmla="*/ 581025 w 1219200"/>
              <a:gd name="connsiteY4" fmla="*/ 871537 h 2447925"/>
              <a:gd name="connsiteX5" fmla="*/ 438150 w 1219200"/>
              <a:gd name="connsiteY5" fmla="*/ 361950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 h="2447925">
                <a:moveTo>
                  <a:pt x="438150" y="361950"/>
                </a:moveTo>
                <a:lnTo>
                  <a:pt x="1219200" y="0"/>
                </a:lnTo>
                <a:lnTo>
                  <a:pt x="1219200" y="2447925"/>
                </a:lnTo>
                <a:lnTo>
                  <a:pt x="0" y="1143000"/>
                </a:lnTo>
                <a:cubicBezTo>
                  <a:pt x="174625" y="1101725"/>
                  <a:pt x="282575" y="1312861"/>
                  <a:pt x="581025" y="871537"/>
                </a:cubicBezTo>
                <a:cubicBezTo>
                  <a:pt x="639763" y="484187"/>
                  <a:pt x="612775" y="582613"/>
                  <a:pt x="438150" y="361950"/>
                </a:cubicBezTo>
                <a:close/>
              </a:path>
            </a:pathLst>
          </a:custGeom>
          <a:gradFill>
            <a:gsLst>
              <a:gs pos="0">
                <a:schemeClr val="accent1">
                  <a:lumMod val="5000"/>
                  <a:lumOff val="95000"/>
                  <a:alpha val="53000"/>
                </a:schemeClr>
              </a:gs>
              <a:gs pos="39900">
                <a:srgbClr val="AABBCF">
                  <a:alpha val="88000"/>
                </a:srgbClr>
              </a:gs>
              <a:gs pos="100000">
                <a:srgbClr val="385D8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1281922" y="4774008"/>
            <a:ext cx="990600" cy="577081"/>
          </a:xfrm>
          <a:prstGeom prst="rect">
            <a:avLst/>
          </a:prstGeom>
          <a:noFill/>
        </p:spPr>
        <p:txBody>
          <a:bodyPr wrap="square" rtlCol="0">
            <a:spAutoFit/>
          </a:bodyPr>
          <a:lstStyle/>
          <a:p>
            <a:r>
              <a:rPr lang="en-US" altLang="ko-KR" sz="1050" b="1" dirty="0" smtClean="0">
                <a:solidFill>
                  <a:srgbClr val="FF0000"/>
                </a:solidFill>
              </a:rPr>
              <a:t>Rx : Camera in open source Controller</a:t>
            </a:r>
            <a:endParaRPr lang="ko-KR" altLang="en-US" sz="1050" b="1" dirty="0">
              <a:solidFill>
                <a:srgbClr val="FF0000"/>
              </a:solidFill>
            </a:endParaRPr>
          </a:p>
        </p:txBody>
      </p:sp>
      <p:cxnSp>
        <p:nvCxnSpPr>
          <p:cNvPr id="12" name="직선 연결선 11"/>
          <p:cNvCxnSpPr>
            <a:stCxn id="10" idx="0"/>
          </p:cNvCxnSpPr>
          <p:nvPr/>
        </p:nvCxnSpPr>
        <p:spPr>
          <a:xfrm flipV="1">
            <a:off x="1777222" y="3657601"/>
            <a:ext cx="1042178" cy="11164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331711" y="1905000"/>
            <a:ext cx="8783437" cy="3200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OWC based unmanned logistics storage technology using open source controller panel </a:t>
            </a:r>
          </a:p>
          <a:p>
            <a:pPr marL="342900" indent="-342900" algn="just">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With OWC technology, unmanned home delivery technology can significantly reduce loss concerns</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Based on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technology,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it can be effectively applied to unmanned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logistics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system which is spreading recently.</a:t>
            </a: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14840</TotalTime>
  <Words>354</Words>
  <Application>Microsoft Office PowerPoint</Application>
  <PresentationFormat>On-screen Show (4:3)</PresentationFormat>
  <Paragraphs>66</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Gulim</vt:lpstr>
      <vt:lpstr>Malgun Gothic</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475</cp:revision>
  <cp:lastPrinted>2017-05-07T15:48:38Z</cp:lastPrinted>
  <dcterms:created xsi:type="dcterms:W3CDTF">2010-05-15T17:50:32Z</dcterms:created>
  <dcterms:modified xsi:type="dcterms:W3CDTF">2019-03-13T23:34:04Z</dcterms:modified>
</cp:coreProperties>
</file>