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297"/>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5" autoAdjust="0"/>
    <p:restoredTop sz="95972" autoAdjust="0"/>
  </p:normalViewPr>
  <p:slideViewPr>
    <p:cSldViewPr>
      <p:cViewPr varScale="1">
        <p:scale>
          <a:sx n="91" d="100"/>
          <a:sy n="91" d="100"/>
        </p:scale>
        <p:origin x="82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3/13/2019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15-19-0153-00-0vat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15-19-0153-00-0vat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OWC for Maritime Information Gathering Solution Between Buoy </a:t>
            </a:r>
            <a:r>
              <a:rPr lang="en-US" altLang="ko-KR" sz="1600" dirty="0">
                <a:latin typeface="Times New Roman" pitchFamily="18" charset="0"/>
                <a:cs typeface="Times New Roman" pitchFamily="18" charset="0"/>
              </a:rPr>
              <a:t>and W</a:t>
            </a:r>
            <a:r>
              <a:rPr lang="en-US" altLang="ko-KR" sz="1600" dirty="0" smtClean="0">
                <a:latin typeface="Times New Roman" pitchFamily="18" charset="0"/>
                <a:cs typeface="Times New Roman" pitchFamily="18" charset="0"/>
              </a:rPr>
              <a:t>indow Signage of Sea Side Vehicles </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Beomhee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Minwoo Lee(SNUST),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 (</a:t>
            </a:r>
            <a:r>
              <a:rPr lang="en-US" sz="1600" dirty="0" err="1">
                <a:latin typeface="Times New Roman" pitchFamily="18" charset="0"/>
                <a:cs typeface="Times New Roman" pitchFamily="18" charset="0"/>
              </a:rPr>
              <a:t>Sejong</a:t>
            </a:r>
            <a:r>
              <a:rPr lang="en-US" sz="1600" dirty="0">
                <a:latin typeface="Times New Roman" pitchFamily="18" charset="0"/>
                <a:cs typeface="Times New Roman" pitchFamily="18" charset="0"/>
              </a:rPr>
              <a:t> Univ.),</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 Vinayagam Mariappan (SNUST</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OWC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OWC technology used for maritime information gathering by buoy from the sea side vehicles through windows signage. This VAT solution also can be operate </a:t>
            </a:r>
            <a:r>
              <a:rPr lang="en-US" altLang="ko-KR" sz="1600" dirty="0">
                <a:latin typeface="Times New Roman" pitchFamily="18" charset="0"/>
                <a:cs typeface="Times New Roman" pitchFamily="18" charset="0"/>
              </a:rPr>
              <a:t>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and can </a:t>
            </a:r>
            <a:r>
              <a:rPr lang="en-US" altLang="ko-KR" sz="1600" dirty="0">
                <a:latin typeface="Times New Roman" pitchFamily="18" charset="0"/>
                <a:cs typeface="Times New Roman" pitchFamily="18" charset="0"/>
              </a:rPr>
              <a:t>be used for </a:t>
            </a:r>
            <a:r>
              <a:rPr lang="en-US" altLang="ko-KR" sz="1600" dirty="0" smtClean="0">
                <a:latin typeface="Times New Roman" pitchFamily="18" charset="0"/>
                <a:cs typeface="Times New Roman" pitchFamily="18" charset="0"/>
              </a:rPr>
              <a:t>digital signage 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VLC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65667" y="1981200"/>
            <a:ext cx="8221133" cy="342047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50000"/>
              </a:lnSpc>
              <a:buFont typeface="Arial" panose="020B0604020202020204" pitchFamily="34" charset="0"/>
              <a:buChar char="•"/>
              <a:tabLst>
                <a:tab pos="2417763" algn="l"/>
              </a:tabLst>
            </a:pPr>
            <a:r>
              <a:rPr lang="en-US" sz="2000" dirty="0" smtClean="0">
                <a:solidFill>
                  <a:schemeClr val="tx1"/>
                </a:solidFill>
                <a:latin typeface="Times New Roman" pitchFamily="18" charset="0"/>
                <a:cs typeface="Times New Roman" pitchFamily="18" charset="0"/>
              </a:rPr>
              <a:t>Need </a:t>
            </a:r>
            <a:r>
              <a:rPr lang="en-US" sz="2000" dirty="0">
                <a:solidFill>
                  <a:schemeClr val="tx1"/>
                </a:solidFill>
                <a:latin typeface="Times New Roman" pitchFamily="18" charset="0"/>
                <a:cs typeface="Times New Roman" pitchFamily="18" charset="0"/>
              </a:rPr>
              <a:t>for M</a:t>
            </a:r>
            <a:r>
              <a:rPr lang="en-US" altLang="ko-KR" sz="2000" dirty="0" smtClean="0">
                <a:solidFill>
                  <a:schemeClr val="tx1"/>
                </a:solidFill>
                <a:latin typeface="Times New Roman" pitchFamily="18" charset="0"/>
                <a:cs typeface="Times New Roman" pitchFamily="18" charset="0"/>
              </a:rPr>
              <a:t>aritime Information Broadcasting Solution</a:t>
            </a:r>
            <a:endParaRPr lang="en-US" sz="2000" dirty="0">
              <a:solidFill>
                <a:schemeClr val="tx1"/>
              </a:solidFill>
              <a:latin typeface="Times New Roman" pitchFamily="18" charset="0"/>
              <a:cs typeface="Times New Roman" pitchFamily="18" charset="0"/>
            </a:endParaRPr>
          </a:p>
          <a:p>
            <a:pPr marL="342900" indent="-342900" algn="l">
              <a:lnSpc>
                <a:spcPct val="150000"/>
              </a:lnSpc>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a:solidFill>
                  <a:schemeClr val="tx1"/>
                </a:solidFill>
                <a:latin typeface="Times New Roman" pitchFamily="18" charset="0"/>
                <a:cs typeface="Times New Roman" pitchFamily="18" charset="0"/>
              </a:rPr>
              <a:t>OWC </a:t>
            </a:r>
            <a:r>
              <a:rPr lang="en-US" altLang="ko-KR" sz="2000" dirty="0" smtClean="0">
                <a:solidFill>
                  <a:schemeClr val="tx1"/>
                </a:solidFill>
                <a:latin typeface="Times New Roman" pitchFamily="18" charset="0"/>
                <a:cs typeface="Times New Roman" pitchFamily="18" charset="0"/>
              </a:rPr>
              <a:t>Link for </a:t>
            </a:r>
            <a:r>
              <a:rPr lang="en-US" sz="2000" dirty="0">
                <a:solidFill>
                  <a:schemeClr val="tx1"/>
                </a:solidFill>
                <a:latin typeface="Times New Roman" pitchFamily="18" charset="0"/>
                <a:cs typeface="Times New Roman" pitchFamily="18" charset="0"/>
              </a:rPr>
              <a:t>M</a:t>
            </a:r>
            <a:r>
              <a:rPr lang="en-US" altLang="ko-KR" sz="2000" dirty="0">
                <a:solidFill>
                  <a:schemeClr val="tx1"/>
                </a:solidFill>
                <a:latin typeface="Times New Roman" pitchFamily="18" charset="0"/>
                <a:cs typeface="Times New Roman" pitchFamily="18" charset="0"/>
              </a:rPr>
              <a:t>aritime Information </a:t>
            </a:r>
            <a:r>
              <a:rPr lang="en-US" altLang="ko-KR" sz="2000" dirty="0" smtClean="0">
                <a:solidFill>
                  <a:schemeClr val="tx1"/>
                </a:solidFill>
                <a:latin typeface="Times New Roman" pitchFamily="18" charset="0"/>
                <a:cs typeface="Times New Roman" pitchFamily="18" charset="0"/>
              </a:rPr>
              <a:t>Gathering for Broadcasting </a:t>
            </a:r>
          </a:p>
          <a:p>
            <a:pPr marL="342900" indent="-342900" algn="l">
              <a:lnSpc>
                <a:spcPct val="150000"/>
              </a:lnSpc>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lnSpc>
                <a:spcPct val="150000"/>
              </a:lnSpc>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Title 1"/>
          <p:cNvSpPr txBox="1">
            <a:spLocks/>
          </p:cNvSpPr>
          <p:nvPr/>
        </p:nvSpPr>
        <p:spPr>
          <a:xfrm>
            <a:off x="0" y="838200"/>
            <a:ext cx="9144000" cy="838200"/>
          </a:xfrm>
          <a:prstGeom prst="rect">
            <a:avLst/>
          </a:prstGeom>
        </p:spPr>
        <p:txBody>
          <a:bodyPr vert="horz" lIns="91440" tIns="45720" rIns="91440" bIns="45720" rtlCol="0" anchor="ctr">
            <a:noAutofit/>
          </a:bodyPr>
          <a:lstStyle>
            <a:defPPr>
              <a:defRPr lang="en-US"/>
            </a:defPPr>
            <a:lvl1pPr algn="ctr">
              <a:spcBef>
                <a:spcPct val="0"/>
              </a:spcBef>
              <a:buNone/>
              <a:tabLst>
                <a:tab pos="2417763" algn="l"/>
              </a:tabLst>
              <a:defRPr sz="3200" b="1">
                <a:latin typeface="+mj-lt"/>
                <a:ea typeface="+mj-ea"/>
                <a:cs typeface="+mj-cs"/>
              </a:defRPr>
            </a:lvl1pPr>
          </a:lstStyle>
          <a:p>
            <a:r>
              <a:rPr lang="en-US" altLang="ko-KR" sz="3000" dirty="0"/>
              <a:t>Need for Maritime Information Broadcasting Solution</a:t>
            </a:r>
          </a:p>
        </p:txBody>
      </p:sp>
      <p:sp>
        <p:nvSpPr>
          <p:cNvPr id="8" name="Content Placeholder 2"/>
          <p:cNvSpPr txBox="1">
            <a:spLocks/>
          </p:cNvSpPr>
          <p:nvPr/>
        </p:nvSpPr>
        <p:spPr>
          <a:xfrm>
            <a:off x="4267200" y="1828803"/>
            <a:ext cx="4830025" cy="4495797"/>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buoys on the sea serve to inform the position of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marine vehicle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the boundaries of the adjacent structures, but there are no other additional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functions.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buoys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 be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effectively to broadcast sea specific informations to the sea side vehicles </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add functions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such as wireless communication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function for broadcasting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LED equipment to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buoy.</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Introduce the OWC technology using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window signage and sea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buoy with camera for sea side gathering from port in vehicles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to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transmit the information acquired from the marine vehicle (fish quantity, weather, etc.) to the buoy.</a:t>
            </a:r>
            <a:endParaRPr lang="ko-KR"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Buoys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helps to maintain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conditions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around the buoy by using the information received from the marine vehicle</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lvl="1" algn="just">
              <a:lnSpc>
                <a:spcPct val="150000"/>
              </a:lnSpc>
            </a:pPr>
            <a:r>
              <a:rPr lang="en-US" altLang="ko-KR" sz="1000" dirty="0"/>
              <a:t/>
            </a:r>
            <a:br>
              <a:rPr lang="en-US" altLang="ko-KR" sz="1000" dirty="0"/>
            </a:b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9" name="TextBox 53"/>
          <p:cNvSpPr txBox="1">
            <a:spLocks noChangeArrowheads="1"/>
          </p:cNvSpPr>
          <p:nvPr/>
        </p:nvSpPr>
        <p:spPr bwMode="auto">
          <a:xfrm>
            <a:off x="849428" y="3329259"/>
            <a:ext cx="28652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&lt; Sea Side Buoy &gt;</a:t>
            </a:r>
            <a:endParaRPr kumimoji="0" lang="en-US" altLang="ko-KR" sz="1000" b="1" dirty="0" smtClean="0">
              <a:cs typeface="Times New Roman" panose="02020603050405020304" pitchFamily="18" charset="0"/>
            </a:endParaRPr>
          </a:p>
        </p:txBody>
      </p:sp>
      <p:sp>
        <p:nvSpPr>
          <p:cNvPr id="23" name="TextBox 53"/>
          <p:cNvSpPr txBox="1">
            <a:spLocks noChangeArrowheads="1"/>
          </p:cNvSpPr>
          <p:nvPr/>
        </p:nvSpPr>
        <p:spPr bwMode="auto">
          <a:xfrm>
            <a:off x="849428" y="5925979"/>
            <a:ext cx="28652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&lt; Marine Vehicle and Buoy on the Sea &gt;</a:t>
            </a:r>
            <a:endParaRPr kumimoji="0" lang="en-US" altLang="ko-KR" sz="1000" b="1" dirty="0" smtClean="0">
              <a:cs typeface="Times New Roman" panose="02020603050405020304" pitchFamily="18" charset="0"/>
            </a:endParaRPr>
          </a:p>
        </p:txBody>
      </p:sp>
      <p:sp>
        <p:nvSpPr>
          <p:cNvPr id="4" name="Rectangle 3"/>
          <p:cNvSpPr>
            <a:spLocks noChangeArrowheads="1"/>
          </p:cNvSpPr>
          <p:nvPr/>
        </p:nvSpPr>
        <p:spPr bwMode="auto">
          <a:xfrm>
            <a:off x="1524000" y="5300932"/>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grpSp>
        <p:nvGrpSpPr>
          <p:cNvPr id="3" name="Group 2"/>
          <p:cNvGrpSpPr/>
          <p:nvPr/>
        </p:nvGrpSpPr>
        <p:grpSpPr>
          <a:xfrm>
            <a:off x="135590" y="1981200"/>
            <a:ext cx="4131610" cy="1393126"/>
            <a:chOff x="135590" y="2029702"/>
            <a:chExt cx="4131610" cy="1393126"/>
          </a:xfrm>
        </p:grpSpPr>
        <p:grpSp>
          <p:nvGrpSpPr>
            <p:cNvPr id="5" name="그룹 4"/>
            <p:cNvGrpSpPr/>
            <p:nvPr/>
          </p:nvGrpSpPr>
          <p:grpSpPr>
            <a:xfrm>
              <a:off x="304800" y="2029702"/>
              <a:ext cx="3962400" cy="1301852"/>
              <a:chOff x="258183" y="4300018"/>
              <a:chExt cx="3915997" cy="1301852"/>
            </a:xfrm>
          </p:grpSpPr>
          <p:pic>
            <p:nvPicPr>
              <p:cNvPr id="1026" name="Picture 2" descr="ê´ë ¨ ì´ë¯¸ì§"/>
              <p:cNvPicPr>
                <a:picLocks noChangeAspect="1" noChangeArrowheads="1"/>
              </p:cNvPicPr>
              <p:nvPr/>
            </p:nvPicPr>
            <p:blipFill rotWithShape="1">
              <a:blip r:embed="rId3">
                <a:extLst>
                  <a:ext uri="{28A0092B-C50C-407E-A947-70E740481C1C}">
                    <a14:useLocalDpi xmlns:a14="http://schemas.microsoft.com/office/drawing/2010/main" val="0"/>
                  </a:ext>
                </a:extLst>
              </a:blip>
              <a:srcRect l="6563" r="13478"/>
              <a:stretch/>
            </p:blipFill>
            <p:spPr bwMode="auto">
              <a:xfrm>
                <a:off x="1972443" y="4305871"/>
                <a:ext cx="990601" cy="12959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ED ë¶íì ëí ì´ë¯¸ì§ ê²ìê²°ê³¼"/>
              <p:cNvPicPr>
                <a:picLocks noChangeAspect="1" noChangeArrowheads="1"/>
              </p:cNvPicPr>
              <p:nvPr/>
            </p:nvPicPr>
            <p:blipFill rotWithShape="1">
              <a:blip r:embed="rId4">
                <a:extLst>
                  <a:ext uri="{28A0092B-C50C-407E-A947-70E740481C1C}">
                    <a14:useLocalDpi xmlns:a14="http://schemas.microsoft.com/office/drawing/2010/main" val="0"/>
                  </a:ext>
                </a:extLst>
              </a:blip>
              <a:srcRect l="6293" r="7809"/>
              <a:stretch/>
            </p:blipFill>
            <p:spPr bwMode="auto">
              <a:xfrm>
                <a:off x="258183" y="4300792"/>
                <a:ext cx="1676400" cy="130107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ë¶íí ledì ëí ì´ë¯¸ì§ ê²ìê²°ê³¼"/>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00904" y="4300018"/>
                <a:ext cx="1173276" cy="1301852"/>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TextBox 12"/>
            <p:cNvSpPr txBox="1"/>
            <p:nvPr/>
          </p:nvSpPr>
          <p:spPr>
            <a:xfrm rot="16200000">
              <a:off x="1098" y="3072892"/>
              <a:ext cx="484428" cy="215444"/>
            </a:xfrm>
            <a:prstGeom prst="rect">
              <a:avLst/>
            </a:prstGeom>
            <a:noFill/>
          </p:spPr>
          <p:txBody>
            <a:bodyPr wrap="none" rtlCol="0">
              <a:spAutoFit/>
            </a:bodyPr>
            <a:lstStyle/>
            <a:p>
              <a:r>
                <a:rPr lang="en-US" sz="800" dirty="0" smtClean="0"/>
                <a:t>Google</a:t>
              </a:r>
              <a:endParaRPr lang="en-US" sz="800" dirty="0"/>
            </a:p>
          </p:txBody>
        </p:sp>
      </p:grpSp>
      <p:grpSp>
        <p:nvGrpSpPr>
          <p:cNvPr id="2" name="Group 1"/>
          <p:cNvGrpSpPr/>
          <p:nvPr/>
        </p:nvGrpSpPr>
        <p:grpSpPr>
          <a:xfrm>
            <a:off x="135590" y="3706102"/>
            <a:ext cx="4131610" cy="2250748"/>
            <a:chOff x="135590" y="3706102"/>
            <a:chExt cx="4131610" cy="2250748"/>
          </a:xfrm>
        </p:grpSpPr>
        <p:pic>
          <p:nvPicPr>
            <p:cNvPr id="1032" name="Picture 8" descr="ê´ë ¨ ì´ë¯¸ì§"/>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8043" b="15034"/>
            <a:stretch/>
          </p:blipFill>
          <p:spPr bwMode="auto">
            <a:xfrm>
              <a:off x="304800" y="3706102"/>
              <a:ext cx="3962400" cy="216862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rot="16200000">
              <a:off x="1098" y="5606914"/>
              <a:ext cx="484428" cy="215444"/>
            </a:xfrm>
            <a:prstGeom prst="rect">
              <a:avLst/>
            </a:prstGeom>
            <a:noFill/>
          </p:spPr>
          <p:txBody>
            <a:bodyPr wrap="none" rtlCol="0">
              <a:spAutoFit/>
            </a:bodyPr>
            <a:lstStyle/>
            <a:p>
              <a:r>
                <a:rPr lang="en-US" sz="800" dirty="0" smtClean="0"/>
                <a:t>Google</a:t>
              </a:r>
              <a:endParaRPr lang="en-US" sz="800" dirty="0"/>
            </a:p>
          </p:txBody>
        </p:sp>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11" name="Title 1"/>
          <p:cNvSpPr txBox="1">
            <a:spLocks/>
          </p:cNvSpPr>
          <p:nvPr/>
        </p:nvSpPr>
        <p:spPr>
          <a:xfrm>
            <a:off x="-1" y="475498"/>
            <a:ext cx="9144001" cy="1473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OWC Link for Maritime Information Gathering </a:t>
            </a:r>
            <a:r>
              <a:rPr lang="en-US" altLang="ko-KR" sz="3200" b="1" dirty="0" smtClean="0"/>
              <a:t>for Broadcasting</a:t>
            </a:r>
            <a:endParaRPr lang="en-US" altLang="ko-KR" sz="3200" b="1" dirty="0"/>
          </a:p>
        </p:txBody>
      </p:sp>
      <p:sp>
        <p:nvSpPr>
          <p:cNvPr id="34" name="직사각형 31"/>
          <p:cNvSpPr/>
          <p:nvPr/>
        </p:nvSpPr>
        <p:spPr>
          <a:xfrm>
            <a:off x="363609" y="5477943"/>
            <a:ext cx="8780391" cy="738664"/>
          </a:xfrm>
          <a:prstGeom prst="rect">
            <a:avLst/>
          </a:prstGeom>
        </p:spPr>
        <p:txBody>
          <a:bodyPr wrap="square">
            <a:spAutoFit/>
          </a:bodyPr>
          <a:lstStyle/>
          <a:p>
            <a:pPr lvl="0"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Used for Maritime Informations like Sea weather, Wave conditions, Fishes level, etc</a:t>
            </a:r>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Gathering by Buy through Window Signage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of a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Marine Vehicle to broadcast the Sea side information around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a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buoy. </a:t>
            </a:r>
            <a:endParaRPr lang="ko-KR" altLang="ko-KR" sz="14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TextBox 53"/>
          <p:cNvSpPr txBox="1">
            <a:spLocks noChangeArrowheads="1"/>
          </p:cNvSpPr>
          <p:nvPr/>
        </p:nvSpPr>
        <p:spPr bwMode="auto">
          <a:xfrm>
            <a:off x="-1" y="5139462"/>
            <a:ext cx="518160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OWC Link Sea Side Buoy and Window Signage for Maritime Data Broadcasting </a:t>
            </a:r>
            <a:r>
              <a:rPr kumimoji="0" lang="en-US" altLang="ko-KR" sz="1000" b="1" dirty="0" smtClean="0">
                <a:cs typeface="Times New Roman" panose="02020603050405020304" pitchFamily="18" charset="0"/>
              </a:rPr>
              <a:t>&gt;  </a:t>
            </a:r>
          </a:p>
        </p:txBody>
      </p:sp>
      <p:sp>
        <p:nvSpPr>
          <p:cNvPr id="61" name="Content Placeholder 2"/>
          <p:cNvSpPr txBox="1">
            <a:spLocks/>
          </p:cNvSpPr>
          <p:nvPr/>
        </p:nvSpPr>
        <p:spPr>
          <a:xfrm>
            <a:off x="4975170" y="1949048"/>
            <a:ext cx="3799585" cy="326777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between Sea Side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Buoy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Marine Vehicle Window Signage</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Sea Buoy Camera</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2D Color Code,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QR-Code,</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OOK</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10m ~ 100m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2" name="Group 1"/>
          <p:cNvGrpSpPr/>
          <p:nvPr/>
        </p:nvGrpSpPr>
        <p:grpSpPr>
          <a:xfrm>
            <a:off x="151516" y="1768485"/>
            <a:ext cx="4417271" cy="3207792"/>
            <a:chOff x="151516" y="1768485"/>
            <a:chExt cx="4417271" cy="3207792"/>
          </a:xfrm>
        </p:grpSpPr>
        <p:sp>
          <p:nvSpPr>
            <p:cNvPr id="35" name="타원 34"/>
            <p:cNvSpPr/>
            <p:nvPr/>
          </p:nvSpPr>
          <p:spPr>
            <a:xfrm>
              <a:off x="2455486" y="4047283"/>
              <a:ext cx="1588198" cy="928994"/>
            </a:xfrm>
            <a:prstGeom prst="ellipse">
              <a:avLst/>
            </a:prstGeom>
            <a:solidFill>
              <a:schemeClr val="bg1">
                <a:lumMod val="95000"/>
                <a:alpha val="78000"/>
              </a:schemeClr>
            </a:solid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4" name="TextBox 43"/>
            <p:cNvSpPr txBox="1"/>
            <p:nvPr/>
          </p:nvSpPr>
          <p:spPr>
            <a:xfrm>
              <a:off x="2531093" y="2646873"/>
              <a:ext cx="1291102"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indent="0">
                <a:spcBef>
                  <a:spcPct val="20000"/>
                </a:spcBef>
                <a:buNone/>
                <a:defRPr sz="1050" b="1">
                  <a:latin typeface="Times New Roman" panose="02020603050405020304" pitchFamily="18" charset="0"/>
                </a:defRPr>
              </a:lvl1pPr>
              <a:lvl2pPr marL="0" lvl="1" indent="0" algn="ctr" latinLnBrk="1">
                <a:spcBef>
                  <a:spcPct val="20000"/>
                </a:spcBef>
                <a:buNone/>
                <a:defRPr sz="800" b="1">
                  <a:latin typeface="Times New Roman" panose="02020603050405020304" pitchFamily="18" charset="0"/>
                  <a:cs typeface="Times New Roman" panose="02020603050405020304" pitchFamily="18" charset="0"/>
                </a:defRPr>
              </a:lvl2pPr>
              <a:lvl3pPr marL="1143000" indent="-228600">
                <a:spcBef>
                  <a:spcPct val="20000"/>
                </a:spcBef>
                <a:buChar char="•"/>
                <a:defRPr sz="2400">
                  <a:latin typeface="Times New Roman" panose="02020603050405020304" pitchFamily="18" charset="0"/>
                </a:defRPr>
              </a:lvl3pPr>
              <a:lvl4pPr marL="1600200" indent="-228600">
                <a:spcBef>
                  <a:spcPct val="20000"/>
                </a:spcBef>
                <a:buChar char="–"/>
                <a:defRPr sz="2000">
                  <a:latin typeface="Times New Roman" panose="02020603050405020304" pitchFamily="18" charset="0"/>
                </a:defRPr>
              </a:lvl4pPr>
              <a:lvl5pPr marL="2057400" indent="-228600">
                <a:spcBef>
                  <a:spcPct val="20000"/>
                </a:spcBef>
                <a:buChar char="•"/>
                <a:defRPr sz="2000">
                  <a:latin typeface="Times New Roman" panose="02020603050405020304" pitchFamily="18" charset="0"/>
                </a:defRPr>
              </a:lvl5pPr>
              <a:lvl6pPr marL="2514600" indent="-228600" eaLnBrk="0" fontAlgn="base" hangingPunct="0">
                <a:spcBef>
                  <a:spcPct val="20000"/>
                </a:spcBef>
                <a:spcAft>
                  <a:spcPct val="0"/>
                </a:spcAft>
                <a:buChar char="•"/>
                <a:defRPr sz="2000">
                  <a:latin typeface="Times New Roman" panose="02020603050405020304" pitchFamily="18" charset="0"/>
                </a:defRPr>
              </a:lvl6pPr>
              <a:lvl7pPr marL="2971800" indent="-228600" eaLnBrk="0" fontAlgn="base" hangingPunct="0">
                <a:spcBef>
                  <a:spcPct val="20000"/>
                </a:spcBef>
                <a:spcAft>
                  <a:spcPct val="0"/>
                </a:spcAft>
                <a:buChar char="•"/>
                <a:defRPr sz="2000">
                  <a:latin typeface="Times New Roman" panose="02020603050405020304" pitchFamily="18" charset="0"/>
                </a:defRPr>
              </a:lvl7pPr>
              <a:lvl8pPr marL="3429000" indent="-228600" eaLnBrk="0" fontAlgn="base" hangingPunct="0">
                <a:spcBef>
                  <a:spcPct val="20000"/>
                </a:spcBef>
                <a:spcAft>
                  <a:spcPct val="0"/>
                </a:spcAft>
                <a:buChar char="•"/>
                <a:defRPr sz="2000">
                  <a:latin typeface="Times New Roman" panose="02020603050405020304" pitchFamily="18" charset="0"/>
                </a:defRPr>
              </a:lvl8pPr>
              <a:lvl9pPr marL="3886200" indent="-228600" eaLnBrk="0" fontAlgn="base" hangingPunct="0">
                <a:spcBef>
                  <a:spcPct val="20000"/>
                </a:spcBef>
                <a:spcAft>
                  <a:spcPct val="0"/>
                </a:spcAft>
                <a:buChar char="•"/>
                <a:defRPr sz="2000">
                  <a:latin typeface="Times New Roman" panose="02020603050405020304" pitchFamily="18" charset="0"/>
                </a:defRPr>
              </a:lvl9pPr>
            </a:lstStyle>
            <a:p>
              <a:r>
                <a:rPr lang="en-US" altLang="ko-KR" dirty="0"/>
                <a:t>Fish quantity, </a:t>
              </a:r>
              <a:br>
                <a:rPr lang="en-US" altLang="ko-KR" dirty="0"/>
              </a:br>
              <a:r>
                <a:rPr lang="en-US" altLang="ko-KR" dirty="0"/>
                <a:t>Sea environment And so on..</a:t>
              </a:r>
              <a:endParaRPr lang="en-US" dirty="0"/>
            </a:p>
          </p:txBody>
        </p:sp>
        <p:pic>
          <p:nvPicPr>
            <p:cNvPr id="2050" name="Picture 2" descr="ê´ë ¨ ì´ë¯¸ì§"/>
            <p:cNvPicPr>
              <a:picLocks noChangeAspect="1" noChangeArrowheads="1"/>
            </p:cNvPicPr>
            <p:nvPr/>
          </p:nvPicPr>
          <p:blipFill rotWithShape="1">
            <a:blip r:embed="rId3" cstate="print">
              <a:clrChange>
                <a:clrFrom>
                  <a:srgbClr val="F6F6F6"/>
                </a:clrFrom>
                <a:clrTo>
                  <a:srgbClr val="F6F6F6">
                    <a:alpha val="0"/>
                  </a:srgbClr>
                </a:clrTo>
              </a:clrChange>
              <a:extLst>
                <a:ext uri="{28A0092B-C50C-407E-A947-70E740481C1C}">
                  <a14:useLocalDpi xmlns:a14="http://schemas.microsoft.com/office/drawing/2010/main" val="0"/>
                </a:ext>
              </a:extLst>
            </a:blip>
            <a:srcRect t="6266" b="11149"/>
            <a:stretch/>
          </p:blipFill>
          <p:spPr bwMode="auto">
            <a:xfrm>
              <a:off x="624693" y="2133665"/>
              <a:ext cx="1938884" cy="985354"/>
            </a:xfrm>
            <a:prstGeom prst="rect">
              <a:avLst/>
            </a:prstGeom>
            <a:noFill/>
            <a:extLst>
              <a:ext uri="{909E8E84-426E-40DD-AFC4-6F175D3DCCD1}">
                <a14:hiddenFill xmlns:a14="http://schemas.microsoft.com/office/drawing/2010/main">
                  <a:solidFill>
                    <a:srgbClr val="FFFFFF"/>
                  </a:solidFill>
                </a14:hiddenFill>
              </a:ext>
            </a:extLst>
          </p:spPr>
        </p:pic>
        <p:grpSp>
          <p:nvGrpSpPr>
            <p:cNvPr id="9" name="그룹 8"/>
            <p:cNvGrpSpPr/>
            <p:nvPr/>
          </p:nvGrpSpPr>
          <p:grpSpPr>
            <a:xfrm>
              <a:off x="284887" y="2002157"/>
              <a:ext cx="677843" cy="441205"/>
              <a:chOff x="221947" y="1943386"/>
              <a:chExt cx="560201" cy="364632"/>
            </a:xfrm>
          </p:grpSpPr>
          <p:sp>
            <p:nvSpPr>
              <p:cNvPr id="3" name="모서리가 둥근 직사각형 2"/>
              <p:cNvSpPr/>
              <p:nvPr/>
            </p:nvSpPr>
            <p:spPr>
              <a:xfrm>
                <a:off x="221947" y="1943386"/>
                <a:ext cx="560201" cy="364632"/>
              </a:xfrm>
              <a:prstGeom prst="roundRect">
                <a:avLst/>
              </a:prstGeom>
              <a:solidFill>
                <a:schemeClr val="bg1"/>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2" name="Picture 4" descr="ì ë¦¬ì°½ì ëí ì´ë¯¸ì§ ê²ìê²°ê³¼"/>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381" t="15975" r="52178" b="49602"/>
              <a:stretch/>
            </p:blipFill>
            <p:spPr bwMode="auto">
              <a:xfrm rot="5400000">
                <a:off x="357199" y="1887235"/>
                <a:ext cx="310782" cy="499949"/>
              </a:xfrm>
              <a:prstGeom prst="rect">
                <a:avLst/>
              </a:prstGeom>
              <a:noFill/>
              <a:extLst>
                <a:ext uri="{909E8E84-426E-40DD-AFC4-6F175D3DCCD1}">
                  <a14:hiddenFill xmlns:a14="http://schemas.microsoft.com/office/drawing/2010/main">
                    <a:solidFill>
                      <a:srgbClr val="FFFFFF"/>
                    </a:solidFill>
                  </a14:hiddenFill>
                </a:ext>
              </a:extLst>
            </p:spPr>
          </p:pic>
          <p:pic>
            <p:nvPicPr>
              <p:cNvPr id="51" name="그림 5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5993" y="2016619"/>
                <a:ext cx="100152" cy="92824"/>
              </a:xfrm>
              <a:prstGeom prst="rect">
                <a:avLst/>
              </a:prstGeom>
            </p:spPr>
          </p:pic>
          <p:pic>
            <p:nvPicPr>
              <p:cNvPr id="54" name="그림 5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1471" y="2150905"/>
                <a:ext cx="100152" cy="92824"/>
              </a:xfrm>
              <a:prstGeom prst="rect">
                <a:avLst/>
              </a:prstGeom>
            </p:spPr>
          </p:pic>
        </p:grpSp>
        <p:pic>
          <p:nvPicPr>
            <p:cNvPr id="2054" name="Picture 6" descr="ë¶íì ëí ì´ë¯¸ì§ ê²ìê²°ê³¼"/>
            <p:cNvPicPr>
              <a:picLocks noChangeAspect="1" noChangeArrowheads="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51163" t="10096" r="10465" b="4191"/>
            <a:stretch/>
          </p:blipFill>
          <p:spPr bwMode="auto">
            <a:xfrm>
              <a:off x="4002172" y="2474392"/>
              <a:ext cx="345762" cy="377195"/>
            </a:xfrm>
            <a:prstGeom prst="rect">
              <a:avLst/>
            </a:prstGeom>
            <a:noFill/>
            <a:extLst>
              <a:ext uri="{909E8E84-426E-40DD-AFC4-6F175D3DCCD1}">
                <a14:hiddenFill xmlns:a14="http://schemas.microsoft.com/office/drawing/2010/main">
                  <a:solidFill>
                    <a:srgbClr val="FFFFFF"/>
                  </a:solidFill>
                </a14:hiddenFill>
              </a:ext>
            </a:extLst>
          </p:spPr>
        </p:pic>
        <p:sp>
          <p:nvSpPr>
            <p:cNvPr id="62" name="TextBox 53"/>
            <p:cNvSpPr txBox="1">
              <a:spLocks noChangeArrowheads="1"/>
            </p:cNvSpPr>
            <p:nvPr/>
          </p:nvSpPr>
          <p:spPr bwMode="auto">
            <a:xfrm>
              <a:off x="900435" y="4347631"/>
              <a:ext cx="6235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Buoy #1  </a:t>
              </a:r>
              <a:endParaRPr kumimoji="0" lang="en-US" altLang="ko-KR" sz="800" b="1" dirty="0" smtClean="0">
                <a:cs typeface="Times New Roman" panose="02020603050405020304" pitchFamily="18" charset="0"/>
              </a:endParaRPr>
            </a:p>
          </p:txBody>
        </p:sp>
        <p:sp>
          <p:nvSpPr>
            <p:cNvPr id="65" name="TextBox 53"/>
            <p:cNvSpPr txBox="1">
              <a:spLocks noChangeArrowheads="1"/>
            </p:cNvSpPr>
            <p:nvPr/>
          </p:nvSpPr>
          <p:spPr bwMode="auto">
            <a:xfrm>
              <a:off x="3872235" y="2839132"/>
              <a:ext cx="6235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Buoy #3  </a:t>
              </a:r>
              <a:endParaRPr kumimoji="0" lang="en-US" altLang="ko-KR" sz="800" b="1" dirty="0" smtClean="0">
                <a:cs typeface="Times New Roman" panose="02020603050405020304" pitchFamily="18" charset="0"/>
              </a:endParaRPr>
            </a:p>
          </p:txBody>
        </p:sp>
        <p:grpSp>
          <p:nvGrpSpPr>
            <p:cNvPr id="5" name="그룹 4"/>
            <p:cNvGrpSpPr/>
            <p:nvPr/>
          </p:nvGrpSpPr>
          <p:grpSpPr>
            <a:xfrm rot="21408369">
              <a:off x="1196244" y="2933154"/>
              <a:ext cx="2260022" cy="523833"/>
              <a:chOff x="1341621" y="2826602"/>
              <a:chExt cx="2260022" cy="523833"/>
            </a:xfrm>
          </p:grpSpPr>
          <p:sp>
            <p:nvSpPr>
              <p:cNvPr id="43" name="TextBox 42"/>
              <p:cNvSpPr txBox="1"/>
              <p:nvPr/>
            </p:nvSpPr>
            <p:spPr>
              <a:xfrm rot="1924266">
                <a:off x="2088198" y="3104214"/>
                <a:ext cx="1290154" cy="246221"/>
              </a:xfrm>
              <a:prstGeom prst="rect">
                <a:avLst/>
              </a:prstGeom>
              <a:noFill/>
            </p:spPr>
            <p:txBody>
              <a:bodyPr wrap="square" rtlCol="0">
                <a:spAutoFit/>
              </a:bodyPr>
              <a:lstStyle/>
              <a:p>
                <a:r>
                  <a:rPr lang="en-US" sz="1000" dirty="0" smtClean="0">
                    <a:solidFill>
                      <a:srgbClr val="F37021"/>
                    </a:solidFill>
                  </a:rPr>
                  <a:t>1001001010101010</a:t>
                </a:r>
                <a:endParaRPr lang="en-US" sz="1000" dirty="0">
                  <a:solidFill>
                    <a:srgbClr val="F37021"/>
                  </a:solidFill>
                </a:endParaRPr>
              </a:p>
            </p:txBody>
          </p:sp>
          <p:sp>
            <p:nvSpPr>
              <p:cNvPr id="67" name="Isosceles Triangle 43"/>
              <p:cNvSpPr/>
              <p:nvPr/>
            </p:nvSpPr>
            <p:spPr>
              <a:xfrm rot="18127085">
                <a:off x="2224783" y="1943440"/>
                <a:ext cx="493698" cy="2260022"/>
              </a:xfrm>
              <a:prstGeom prst="triangle">
                <a:avLst>
                  <a:gd name="adj" fmla="val 53585"/>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2" name="직선 화살표 연결선 11"/>
            <p:cNvCxnSpPr>
              <a:stCxn id="3" idx="3"/>
            </p:cNvCxnSpPr>
            <p:nvPr/>
          </p:nvCxnSpPr>
          <p:spPr>
            <a:xfrm>
              <a:off x="962730" y="2222760"/>
              <a:ext cx="359175" cy="355590"/>
            </a:xfrm>
            <a:prstGeom prst="straightConnector1">
              <a:avLst/>
            </a:prstGeom>
            <a:solidFill>
              <a:schemeClr val="bg1"/>
            </a:solidFill>
            <a:ln w="19050">
              <a:solidFill>
                <a:schemeClr val="accent6"/>
              </a:solidFill>
              <a:tailEnd type="oval"/>
            </a:ln>
          </p:spPr>
          <p:style>
            <a:lnRef idx="2">
              <a:schemeClr val="accent1">
                <a:shade val="50000"/>
              </a:schemeClr>
            </a:lnRef>
            <a:fillRef idx="1">
              <a:schemeClr val="accent1"/>
            </a:fillRef>
            <a:effectRef idx="0">
              <a:schemeClr val="accent1"/>
            </a:effectRef>
            <a:fontRef idx="minor">
              <a:schemeClr val="lt1"/>
            </a:fontRef>
          </p:style>
        </p:cxnSp>
        <p:pic>
          <p:nvPicPr>
            <p:cNvPr id="72" name="Picture 6" descr="ë¶íì ëí ì´ë¯¸ì§ ê²ìê²°ê³¼"/>
            <p:cNvPicPr>
              <a:picLocks noChangeAspect="1" noChangeArrowheads="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6048" t="7022" r="56743" b="2502"/>
            <a:stretch/>
          </p:blipFill>
          <p:spPr bwMode="auto">
            <a:xfrm>
              <a:off x="2832638" y="3691825"/>
              <a:ext cx="835443" cy="992089"/>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53"/>
            <p:cNvSpPr txBox="1">
              <a:spLocks noChangeArrowheads="1"/>
            </p:cNvSpPr>
            <p:nvPr/>
          </p:nvSpPr>
          <p:spPr bwMode="auto">
            <a:xfrm>
              <a:off x="2956506" y="4639388"/>
              <a:ext cx="6235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1000" b="1" dirty="0" smtClean="0">
                  <a:cs typeface="Times New Roman" panose="02020603050405020304" pitchFamily="18" charset="0"/>
                </a:rPr>
                <a:t>Buoy #2  </a:t>
              </a:r>
              <a:endParaRPr kumimoji="0" lang="en-US" altLang="ko-KR" sz="1000" b="1" dirty="0" smtClean="0">
                <a:cs typeface="Times New Roman" panose="02020603050405020304" pitchFamily="18" charset="0"/>
              </a:endParaRPr>
            </a:p>
          </p:txBody>
        </p:sp>
        <p:sp>
          <p:nvSpPr>
            <p:cNvPr id="74" name="타원 73"/>
            <p:cNvSpPr/>
            <p:nvPr/>
          </p:nvSpPr>
          <p:spPr>
            <a:xfrm>
              <a:off x="3131659" y="3571211"/>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75" name="Picture 6" descr="http://www.najpc.sk/img/maxell-ball-cam-web-kamera-p5f4.jpg"/>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68391" y="3641708"/>
              <a:ext cx="221945" cy="221945"/>
            </a:xfrm>
            <a:prstGeom prst="rect">
              <a:avLst/>
            </a:prstGeom>
            <a:noFill/>
            <a:extLst>
              <a:ext uri="{909E8E84-426E-40DD-AFC4-6F175D3DCCD1}">
                <a14:hiddenFill xmlns:a14="http://schemas.microsoft.com/office/drawing/2010/main">
                  <a:solidFill>
                    <a:srgbClr val="FFFFFF"/>
                  </a:solidFill>
                </a14:hiddenFill>
              </a:ext>
            </a:extLst>
          </p:spPr>
        </p:pic>
        <p:sp>
          <p:nvSpPr>
            <p:cNvPr id="76" name="TextBox 53"/>
            <p:cNvSpPr txBox="1">
              <a:spLocks noChangeArrowheads="1"/>
            </p:cNvSpPr>
            <p:nvPr/>
          </p:nvSpPr>
          <p:spPr bwMode="auto">
            <a:xfrm>
              <a:off x="887888" y="3117058"/>
              <a:ext cx="100425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Marin Vehicle </a:t>
              </a:r>
            </a:p>
          </p:txBody>
        </p:sp>
        <p:sp>
          <p:nvSpPr>
            <p:cNvPr id="77" name="TextBox 53"/>
            <p:cNvSpPr txBox="1">
              <a:spLocks noChangeArrowheads="1"/>
            </p:cNvSpPr>
            <p:nvPr/>
          </p:nvSpPr>
          <p:spPr bwMode="auto">
            <a:xfrm>
              <a:off x="151516" y="1768485"/>
              <a:ext cx="9445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800" b="1" dirty="0" smtClean="0">
                  <a:cs typeface="Times New Roman" panose="02020603050405020304" pitchFamily="18" charset="0"/>
                </a:rPr>
                <a:t>Window Signage</a:t>
              </a:r>
              <a:endParaRPr kumimoji="0" lang="en-US" altLang="ko-KR" sz="800" b="1" dirty="0" smtClean="0">
                <a:cs typeface="Times New Roman" panose="02020603050405020304" pitchFamily="18" charset="0"/>
              </a:endParaRPr>
            </a:p>
          </p:txBody>
        </p:sp>
        <p:pic>
          <p:nvPicPr>
            <p:cNvPr id="1028" name="Picture 4" descr="wifiì ëí ì´ë¯¸ì§ ê²ìê²°ê³¼"/>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2012" b="12988"/>
            <a:stretch/>
          </p:blipFill>
          <p:spPr bwMode="auto">
            <a:xfrm rot="2044554">
              <a:off x="4132878" y="2300436"/>
              <a:ext cx="203199" cy="152399"/>
            </a:xfrm>
            <a:prstGeom prst="rect">
              <a:avLst/>
            </a:prstGeom>
            <a:noFill/>
            <a:extLst>
              <a:ext uri="{909E8E84-426E-40DD-AFC4-6F175D3DCCD1}">
                <a14:hiddenFill xmlns:a14="http://schemas.microsoft.com/office/drawing/2010/main">
                  <a:solidFill>
                    <a:srgbClr val="FFFFFF"/>
                  </a:solidFill>
                </a14:hiddenFill>
              </a:ext>
            </a:extLst>
          </p:spPr>
        </p:pic>
        <p:grpSp>
          <p:nvGrpSpPr>
            <p:cNvPr id="8" name="그룹 7"/>
            <p:cNvGrpSpPr/>
            <p:nvPr/>
          </p:nvGrpSpPr>
          <p:grpSpPr>
            <a:xfrm>
              <a:off x="915883" y="3514165"/>
              <a:ext cx="557888" cy="879102"/>
              <a:chOff x="1017231" y="3549453"/>
              <a:chExt cx="507171" cy="799184"/>
            </a:xfrm>
          </p:grpSpPr>
          <p:pic>
            <p:nvPicPr>
              <p:cNvPr id="56" name="Picture 6" descr="ë¶íì ëí ì´ë¯¸ì§ ê²ìê²°ê³¼"/>
              <p:cNvPicPr>
                <a:picLocks noChangeAspect="1" noChangeArrowheads="1"/>
              </p:cNvPicPr>
              <p:nvPr/>
            </p:nvPicPr>
            <p:blipFill rotWithShape="1">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l="6048" t="7022" r="56743" b="2502"/>
              <a:stretch/>
            </p:blipFill>
            <p:spPr bwMode="auto">
              <a:xfrm>
                <a:off x="1017231" y="3746371"/>
                <a:ext cx="507171" cy="602266"/>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wifiì ëí ì´ë¯¸ì§ ê²ìê²°ê³¼"/>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2012" b="12988"/>
              <a:stretch/>
            </p:blipFill>
            <p:spPr bwMode="auto">
              <a:xfrm rot="2044554">
                <a:off x="1262032" y="3549453"/>
                <a:ext cx="203199" cy="152399"/>
              </a:xfrm>
              <a:prstGeom prst="rect">
                <a:avLst/>
              </a:prstGeom>
              <a:noFill/>
              <a:extLst>
                <a:ext uri="{909E8E84-426E-40DD-AFC4-6F175D3DCCD1}">
                  <a14:hiddenFill xmlns:a14="http://schemas.microsoft.com/office/drawing/2010/main">
                    <a:solidFill>
                      <a:srgbClr val="FFFFFF"/>
                    </a:solidFill>
                  </a14:hiddenFill>
                </a:ext>
              </a:extLst>
            </p:spPr>
          </p:pic>
        </p:grpSp>
        <p:pic>
          <p:nvPicPr>
            <p:cNvPr id="37" name="Picture 4" descr="wifiì ëí ì´ë¯¸ì§ ê²ìê²°ê³¼"/>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2012" b="12988"/>
            <a:stretch/>
          </p:blipFill>
          <p:spPr bwMode="auto">
            <a:xfrm rot="2044554">
              <a:off x="3485482" y="3667516"/>
              <a:ext cx="203199" cy="152399"/>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53"/>
            <p:cNvSpPr txBox="1">
              <a:spLocks noChangeArrowheads="1"/>
            </p:cNvSpPr>
            <p:nvPr/>
          </p:nvSpPr>
          <p:spPr bwMode="auto">
            <a:xfrm>
              <a:off x="3391404" y="3811714"/>
              <a:ext cx="38718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lang="en-US" altLang="ko-KR" sz="600" b="1" dirty="0" smtClean="0">
                  <a:cs typeface="Times New Roman" panose="02020603050405020304" pitchFamily="18" charset="0"/>
                </a:rPr>
                <a:t>Wi-Fi</a:t>
              </a:r>
              <a:endParaRPr kumimoji="0" lang="en-US" altLang="ko-KR" sz="600" b="1" dirty="0" smtClean="0">
                <a:cs typeface="Times New Roman" panose="02020603050405020304" pitchFamily="18" charset="0"/>
              </a:endParaRPr>
            </a:p>
          </p:txBody>
        </p:sp>
        <p:sp>
          <p:nvSpPr>
            <p:cNvPr id="41" name="TextBox 40"/>
            <p:cNvSpPr txBox="1"/>
            <p:nvPr/>
          </p:nvSpPr>
          <p:spPr>
            <a:xfrm>
              <a:off x="3645624" y="4315654"/>
              <a:ext cx="9231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indent="0">
                <a:spcBef>
                  <a:spcPct val="20000"/>
                </a:spcBef>
                <a:buNone/>
                <a:defRPr sz="1050" b="1">
                  <a:latin typeface="Times New Roman" panose="02020603050405020304" pitchFamily="18" charset="0"/>
                </a:defRPr>
              </a:lvl1pPr>
              <a:lvl2pPr marL="0" lvl="1" indent="0" algn="ctr" latinLnBrk="1">
                <a:spcBef>
                  <a:spcPct val="20000"/>
                </a:spcBef>
                <a:buNone/>
                <a:defRPr sz="800" b="1">
                  <a:latin typeface="Times New Roman" panose="02020603050405020304" pitchFamily="18" charset="0"/>
                  <a:cs typeface="Times New Roman" panose="02020603050405020304" pitchFamily="18" charset="0"/>
                </a:defRPr>
              </a:lvl2pPr>
              <a:lvl3pPr marL="1143000" indent="-228600">
                <a:spcBef>
                  <a:spcPct val="20000"/>
                </a:spcBef>
                <a:buChar char="•"/>
                <a:defRPr sz="2400">
                  <a:latin typeface="Times New Roman" panose="02020603050405020304" pitchFamily="18" charset="0"/>
                </a:defRPr>
              </a:lvl3pPr>
              <a:lvl4pPr marL="1600200" indent="-228600">
                <a:spcBef>
                  <a:spcPct val="20000"/>
                </a:spcBef>
                <a:buChar char="–"/>
                <a:defRPr sz="2000">
                  <a:latin typeface="Times New Roman" panose="02020603050405020304" pitchFamily="18" charset="0"/>
                </a:defRPr>
              </a:lvl4pPr>
              <a:lvl5pPr marL="2057400" indent="-228600">
                <a:spcBef>
                  <a:spcPct val="20000"/>
                </a:spcBef>
                <a:buChar char="•"/>
                <a:defRPr sz="2000">
                  <a:latin typeface="Times New Roman" panose="02020603050405020304" pitchFamily="18" charset="0"/>
                </a:defRPr>
              </a:lvl5pPr>
              <a:lvl6pPr marL="2514600" indent="-228600" eaLnBrk="0" fontAlgn="base" hangingPunct="0">
                <a:spcBef>
                  <a:spcPct val="20000"/>
                </a:spcBef>
                <a:spcAft>
                  <a:spcPct val="0"/>
                </a:spcAft>
                <a:buChar char="•"/>
                <a:defRPr sz="2000">
                  <a:latin typeface="Times New Roman" panose="02020603050405020304" pitchFamily="18" charset="0"/>
                </a:defRPr>
              </a:lvl6pPr>
              <a:lvl7pPr marL="2971800" indent="-228600" eaLnBrk="0" fontAlgn="base" hangingPunct="0">
                <a:spcBef>
                  <a:spcPct val="20000"/>
                </a:spcBef>
                <a:spcAft>
                  <a:spcPct val="0"/>
                </a:spcAft>
                <a:buChar char="•"/>
                <a:defRPr sz="2000">
                  <a:latin typeface="Times New Roman" panose="02020603050405020304" pitchFamily="18" charset="0"/>
                </a:defRPr>
              </a:lvl7pPr>
              <a:lvl8pPr marL="3429000" indent="-228600" eaLnBrk="0" fontAlgn="base" hangingPunct="0">
                <a:spcBef>
                  <a:spcPct val="20000"/>
                </a:spcBef>
                <a:spcAft>
                  <a:spcPct val="0"/>
                </a:spcAft>
                <a:buChar char="•"/>
                <a:defRPr sz="2000">
                  <a:latin typeface="Times New Roman" panose="02020603050405020304" pitchFamily="18" charset="0"/>
                </a:defRPr>
              </a:lvl8pPr>
              <a:lvl9pPr marL="3886200" indent="-228600" eaLnBrk="0" fontAlgn="base" hangingPunct="0">
                <a:spcBef>
                  <a:spcPct val="20000"/>
                </a:spcBef>
                <a:spcAft>
                  <a:spcPct val="0"/>
                </a:spcAft>
                <a:buChar char="•"/>
                <a:defRPr sz="2000">
                  <a:latin typeface="Times New Roman" panose="02020603050405020304" pitchFamily="18" charset="0"/>
                </a:defRPr>
              </a:lvl9pPr>
            </a:lstStyle>
            <a:p>
              <a:r>
                <a:rPr lang="en-US" altLang="ko-KR" sz="900" dirty="0" smtClean="0"/>
                <a:t>Environmental </a:t>
              </a:r>
              <a:r>
                <a:rPr lang="en-US" altLang="ko-KR" sz="900" dirty="0"/>
                <a:t>Management</a:t>
              </a:r>
              <a:endParaRPr lang="en-US" sz="900" dirty="0"/>
            </a:p>
          </p:txBody>
        </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600200"/>
            <a:ext cx="8153400" cy="4114800"/>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itchFamily="18" charset="0"/>
                <a:cs typeface="Times New Roman" pitchFamily="18" charset="0"/>
              </a:rPr>
              <a:t>OWC </a:t>
            </a:r>
            <a:r>
              <a:rPr lang="en-US" altLang="ko-KR" sz="2000" dirty="0" smtClean="0">
                <a:solidFill>
                  <a:schemeClr val="tx1"/>
                </a:solidFill>
                <a:latin typeface="Times New Roman" pitchFamily="18" charset="0"/>
                <a:cs typeface="Times New Roman" pitchFamily="18" charset="0"/>
              </a:rPr>
              <a:t>solution for maritime information gathering </a:t>
            </a:r>
            <a:r>
              <a:rPr lang="en-US" altLang="ko-KR" sz="2000" dirty="0">
                <a:solidFill>
                  <a:schemeClr val="tx1"/>
                </a:solidFill>
                <a:latin typeface="Times New Roman" pitchFamily="18" charset="0"/>
                <a:cs typeface="Times New Roman" pitchFamily="18" charset="0"/>
              </a:rPr>
              <a:t>solution between </a:t>
            </a:r>
            <a:r>
              <a:rPr lang="en-US" altLang="ko-KR" sz="2000" dirty="0" smtClean="0">
                <a:solidFill>
                  <a:schemeClr val="tx1"/>
                </a:solidFill>
                <a:latin typeface="Times New Roman" pitchFamily="18" charset="0"/>
                <a:cs typeface="Times New Roman" pitchFamily="18" charset="0"/>
              </a:rPr>
              <a:t>buy and sea side vehicles window signage to broadcast around seaside area.</a:t>
            </a:r>
            <a:endParaRPr lang="en-US" altLang="ko-KR" sz="2000" dirty="0">
              <a:latin typeface="Times New Roman" pitchFamily="18" charset="0"/>
              <a:cs typeface="Times New Roman"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itchFamily="18" charset="0"/>
              <a:ea typeface="굴림" panose="020B0600000101010101" pitchFamily="50" charset="-127"/>
              <a:cs typeface="Times New Roman"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itchFamily="18" charset="0"/>
                <a:cs typeface="Times New Roman" pitchFamily="18" charset="0"/>
              </a:rPr>
              <a:t>Uses the Window signage of </a:t>
            </a:r>
            <a:r>
              <a:rPr lang="en-US" altLang="ko-KR" sz="2000" dirty="0">
                <a:solidFill>
                  <a:schemeClr val="tx1"/>
                </a:solidFill>
                <a:latin typeface="Times New Roman" pitchFamily="18" charset="0"/>
                <a:cs typeface="Times New Roman" pitchFamily="18" charset="0"/>
              </a:rPr>
              <a:t>the marine </a:t>
            </a:r>
            <a:r>
              <a:rPr lang="en-US" altLang="ko-KR" sz="2000" dirty="0" smtClean="0">
                <a:solidFill>
                  <a:schemeClr val="tx1"/>
                </a:solidFill>
                <a:latin typeface="Times New Roman" pitchFamily="18" charset="0"/>
                <a:cs typeface="Times New Roman" pitchFamily="18" charset="0"/>
              </a:rPr>
              <a:t>vehicle and seaside buoy attached with camera to create optical wireless link and uses the buoy’s LED lighting system to broadcast the seaside informations.</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itchFamily="18" charset="0"/>
                <a:cs typeface="Times New Roman" pitchFamily="18" charset="0"/>
              </a:rPr>
              <a:t>Based on </a:t>
            </a:r>
            <a:r>
              <a:rPr lang="en-US" altLang="ko-KR" sz="2000" dirty="0" smtClean="0">
                <a:solidFill>
                  <a:schemeClr val="tx1"/>
                </a:solidFill>
                <a:latin typeface="Times New Roman" pitchFamily="18" charset="0"/>
                <a:cs typeface="Times New Roman" pitchFamily="18" charset="0"/>
              </a:rPr>
              <a:t>this proposed solution, </a:t>
            </a:r>
            <a:r>
              <a:rPr lang="en-US" altLang="ko-KR" sz="2000" dirty="0">
                <a:solidFill>
                  <a:schemeClr val="tx1"/>
                </a:solidFill>
                <a:latin typeface="Times New Roman" pitchFamily="18" charset="0"/>
                <a:cs typeface="Times New Roman" pitchFamily="18" charset="0"/>
              </a:rPr>
              <a:t>it is possible to provide </a:t>
            </a:r>
            <a:r>
              <a:rPr lang="en-US" altLang="ko-KR" sz="2000" dirty="0" smtClean="0">
                <a:solidFill>
                  <a:schemeClr val="tx1"/>
                </a:solidFill>
                <a:latin typeface="Times New Roman" pitchFamily="18" charset="0"/>
                <a:cs typeface="Times New Roman" pitchFamily="18" charset="0"/>
              </a:rPr>
              <a:t>maritime specific information to preserve </a:t>
            </a:r>
            <a:r>
              <a:rPr lang="en-US" altLang="ko-KR" sz="2000" dirty="0">
                <a:solidFill>
                  <a:schemeClr val="tx1"/>
                </a:solidFill>
                <a:latin typeface="Times New Roman" pitchFamily="18" charset="0"/>
                <a:cs typeface="Times New Roman" pitchFamily="18" charset="0"/>
              </a:rPr>
              <a:t>the marine ecosystem, such as the movement amount of the marine vehicle, information acquisition by the exploration area, etc</a:t>
            </a:r>
            <a:r>
              <a:rPr lang="en-US" altLang="ko-KR" sz="2000" dirty="0" smtClean="0">
                <a:solidFill>
                  <a:schemeClr val="tx1"/>
                </a:solidFill>
                <a:latin typeface="Times New Roman" pitchFamily="18" charset="0"/>
                <a:cs typeface="Times New Roman" pitchFamily="18" charset="0"/>
              </a:rPr>
              <a:t>.. </a:t>
            </a:r>
            <a:endParaRPr lang="en-US" altLang="ko-KR" sz="2000"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5"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2" name="Rectangle 1"/>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462770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14760</TotalTime>
  <Words>463</Words>
  <Application>Microsoft Office PowerPoint</Application>
  <PresentationFormat>On-screen Show (4:3)</PresentationFormat>
  <Paragraphs>83</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Gulim</vt:lpstr>
      <vt:lpstr>Malgun Gothic</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564</cp:revision>
  <cp:lastPrinted>2017-05-07T15:48:38Z</cp:lastPrinted>
  <dcterms:created xsi:type="dcterms:W3CDTF">2010-05-15T17:50:32Z</dcterms:created>
  <dcterms:modified xsi:type="dcterms:W3CDTF">2019-03-13T23:28:49Z</dcterms:modified>
</cp:coreProperties>
</file>