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3/13/2019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3/13/2019</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15-19-0152-00-0vat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2019</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15-19-0152-00-0vat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VLC Connectivity Enabled Logistics Automation Solution for Smart Warehouse System</a:t>
            </a:r>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2019</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 </a:t>
            </a:r>
            <a:r>
              <a:rPr lang="en-US" sz="1600" dirty="0" err="1" smtClean="0">
                <a:latin typeface="Times New Roman" pitchFamily="18" charset="0"/>
                <a:cs typeface="Times New Roman" pitchFamily="18" charset="0"/>
              </a:rPr>
              <a:t>Shokhrukh</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Minwoo Lee(SNUST),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(SNUST),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a:t>
            </a:r>
            <a:r>
              <a:rPr lang="en-US" sz="1600" dirty="0">
                <a:latin typeface="Times New Roman" pitchFamily="18" charset="0"/>
                <a:cs typeface="Times New Roman" pitchFamily="18" charset="0"/>
              </a:rPr>
              <a:t>) , Vinayagam Mariappan (SNUST)</a:t>
            </a:r>
            <a:endParaRPr lang="en-US" sz="1600" dirty="0">
              <a:latin typeface="Times New Roman" pitchFamily="18" charset="0"/>
              <a:cs typeface="Times New Roman" pitchFamily="18" charset="0"/>
            </a:endParaRP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a:t>
            </a:r>
            <a:r>
              <a:rPr lang="en-US" altLang="ko-KR" sz="1600" dirty="0" smtClean="0">
                <a:latin typeface="Times New Roman" pitchFamily="18" charset="0"/>
                <a:cs typeface="Times New Roman" pitchFamily="18" charset="0"/>
              </a:rPr>
              <a:t>V2X IoT/IoL connectivity link design considerations for VAT in the smart warehouse system. This proposed IoT/IoL </a:t>
            </a:r>
            <a:r>
              <a:rPr lang="en-US" altLang="ko-KR" sz="1600" dirty="0">
                <a:latin typeface="Times New Roman" pitchFamily="18" charset="0"/>
                <a:cs typeface="Times New Roman" pitchFamily="18" charset="0"/>
              </a:rPr>
              <a:t>connectivity </a:t>
            </a:r>
            <a:r>
              <a:rPr lang="en-US" altLang="ko-KR" sz="1600" dirty="0" smtClean="0">
                <a:latin typeface="Times New Roman" pitchFamily="18" charset="0"/>
                <a:cs typeface="Times New Roman" pitchFamily="18" charset="0"/>
              </a:rPr>
              <a:t>link used for logistic automation in the smart warehouse based visible light communication method using color code modulation schemes like CSK, VTASC, etc.</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Also this VAT solutions can used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a:t>
            </a:r>
            <a:r>
              <a:rPr lang="en-US" altLang="ko-KR" sz="1600" dirty="0">
                <a:latin typeface="Times New Roman" pitchFamily="18" charset="0"/>
                <a:cs typeface="Times New Roman" pitchFamily="18" charset="0"/>
              </a:rPr>
              <a:t>. on road condition</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a:t>
            </a:r>
            <a:r>
              <a:rPr lang="en-US" sz="1600" dirty="0" smtClean="0">
                <a:latin typeface="Times New Roman" pitchFamily="18" charset="0"/>
                <a:cs typeface="Times New Roman" pitchFamily="18" charset="0"/>
              </a:rPr>
              <a:t>models of the </a:t>
            </a:r>
            <a:r>
              <a:rPr lang="en-US" sz="1600" dirty="0">
                <a:latin typeface="Times New Roman" pitchFamily="18" charset="0"/>
                <a:cs typeface="Times New Roman" pitchFamily="18" charset="0"/>
              </a:rPr>
              <a:t>high speed optical wireless/light communications</a:t>
            </a:r>
            <a:r>
              <a:rPr lang="en-US" sz="1600" dirty="0" smtClean="0">
                <a:latin typeface="Times New Roman" pitchFamily="18" charset="0"/>
                <a:cs typeface="Times New Roman" pitchFamily="18" charset="0"/>
              </a:rPr>
              <a:t> solution for </a:t>
            </a:r>
            <a:r>
              <a:rPr lang="en-US" altLang="en-US" sz="1600" dirty="0">
                <a:latin typeface="Times New Roman" panose="02020603050405020304" pitchFamily="18" charset="0"/>
                <a:cs typeface="Times New Roman" panose="02020603050405020304" pitchFamily="18" charset="0"/>
              </a:rPr>
              <a:t>Vehicular Assistant Technology </a:t>
            </a:r>
            <a:r>
              <a:rPr lang="en-US" sz="1600" dirty="0">
                <a:latin typeface="Times New Roman" pitchFamily="18" charset="0"/>
                <a:cs typeface="Times New Roman" pitchFamily="18" charset="0"/>
              </a:rPr>
              <a:t>	</a:t>
            </a: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Logistics Automation Solution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Warehouse </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Connectivity Link for Logistics Automation Solution in Warehouse</a:t>
            </a:r>
          </a:p>
          <a:p>
            <a:pPr algn="l">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1"/>
          <p:cNvSpPr txBox="1">
            <a:spLocks/>
          </p:cNvSpPr>
          <p:nvPr/>
        </p:nvSpPr>
        <p:spPr>
          <a:xfrm>
            <a:off x="115404" y="509594"/>
            <a:ext cx="8991600" cy="685800"/>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Need for Logistics Automation Solution in Warehouse</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803" y="2286000"/>
            <a:ext cx="3406440" cy="2534467"/>
          </a:xfrm>
          <a:prstGeom prst="rect">
            <a:avLst/>
          </a:prstGeom>
        </p:spPr>
      </p:pic>
      <p:sp>
        <p:nvSpPr>
          <p:cNvPr id="7" name="TextBox 6"/>
          <p:cNvSpPr txBox="1"/>
          <p:nvPr/>
        </p:nvSpPr>
        <p:spPr>
          <a:xfrm rot="16200000">
            <a:off x="158866" y="2371921"/>
            <a:ext cx="484428" cy="215444"/>
          </a:xfrm>
          <a:prstGeom prst="rect">
            <a:avLst/>
          </a:prstGeom>
          <a:noFill/>
        </p:spPr>
        <p:txBody>
          <a:bodyPr wrap="none" rtlCol="0">
            <a:spAutoFit/>
          </a:bodyPr>
          <a:lstStyle/>
          <a:p>
            <a:r>
              <a:rPr lang="en-US" sz="800" dirty="0" smtClean="0"/>
              <a:t>Google</a:t>
            </a:r>
            <a:endParaRPr lang="en-US" sz="800" dirty="0"/>
          </a:p>
        </p:txBody>
      </p:sp>
      <p:sp>
        <p:nvSpPr>
          <p:cNvPr id="8" name="TextBox 53"/>
          <p:cNvSpPr txBox="1">
            <a:spLocks noChangeArrowheads="1"/>
          </p:cNvSpPr>
          <p:nvPr/>
        </p:nvSpPr>
        <p:spPr bwMode="auto">
          <a:xfrm>
            <a:off x="401081" y="4903069"/>
            <a:ext cx="32565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Warehouse Logistics Solution Model</a:t>
            </a:r>
            <a:r>
              <a:rPr lang="en-US" altLang="ko-KR" sz="1000" b="1" dirty="0" smtClean="0">
                <a:cs typeface="Times New Roman" panose="02020603050405020304" pitchFamily="18" charset="0"/>
              </a:rPr>
              <a:t> &gt;</a:t>
            </a:r>
            <a:endParaRPr kumimoji="0" lang="en-US" altLang="ko-KR" sz="1000" b="1" dirty="0" smtClean="0">
              <a:cs typeface="Times New Roman" panose="02020603050405020304" pitchFamily="18" charset="0"/>
            </a:endParaRPr>
          </a:p>
        </p:txBody>
      </p:sp>
      <p:sp>
        <p:nvSpPr>
          <p:cNvPr id="12" name="Content Placeholder 2"/>
          <p:cNvSpPr txBox="1">
            <a:spLocks/>
          </p:cNvSpPr>
          <p:nvPr/>
        </p:nvSpPr>
        <p:spPr>
          <a:xfrm>
            <a:off x="3882692" y="1066800"/>
            <a:ext cx="5261308" cy="526124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extensive growth of the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Amazon, </a:t>
            </a: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Alibaba</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and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the e-commerce sector has pushed new ideas and innovation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forward in warehouses since required to handle wide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range of products,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different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order sizes,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short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lead times, fast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deliveries.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Large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amount of returns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makes the business-critical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function</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E-commerce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businesses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demand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fast processes, single item picking, individualization, handling of seasonal products and extensive return flows</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to automate the inventory logistics in Warehouses</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IoT/IoL Connectivity  link for logistics automation solution</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2D Color code techniques on product packages to transmit the packages related informations and Camera installed in conveyor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belts</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work as a receiver to decode the product informations.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Logistics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Automation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managing 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products in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distribution site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decoded information with connected cloud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server.</a:t>
            </a:r>
          </a:p>
          <a:p>
            <a:pPr marL="628650" lvl="1" indent="-171450" algn="just">
              <a:lnSpc>
                <a:spcPct val="150000"/>
              </a:lnSpc>
              <a:buFont typeface="Times New Roman" panose="02020603050405020304" pitchFamily="18" charset="0"/>
              <a:buChar char="˗"/>
            </a:pP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21676"/>
            <a:ext cx="9144000" cy="91014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dirty="0">
                <a:latin typeface="Times New Roman" panose="02020603050405020304" pitchFamily="18" charset="0"/>
                <a:ea typeface="굴림" panose="020B0600000101010101" pitchFamily="50" charset="-127"/>
                <a:cs typeface="Times New Roman" panose="02020603050405020304" pitchFamily="18" charset="0"/>
              </a:rPr>
              <a:t>IoT/IoL Connectivity Link for Logistics Automation Solution in Warehouse</a:t>
            </a: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pSp>
        <p:nvGrpSpPr>
          <p:cNvPr id="2" name="Group 1"/>
          <p:cNvGrpSpPr/>
          <p:nvPr/>
        </p:nvGrpSpPr>
        <p:grpSpPr>
          <a:xfrm>
            <a:off x="152400" y="2236399"/>
            <a:ext cx="4028426" cy="2559808"/>
            <a:chOff x="152400" y="2236399"/>
            <a:chExt cx="4028426" cy="2559808"/>
          </a:xfrm>
        </p:grpSpPr>
        <p:pic>
          <p:nvPicPr>
            <p:cNvPr id="6" name="Объект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589647"/>
              <a:ext cx="4028426" cy="2206560"/>
            </a:xfrm>
            <a:prstGeom prst="rect">
              <a:avLst/>
            </a:prstGeom>
          </p:spPr>
        </p:pic>
        <p:pic>
          <p:nvPicPr>
            <p:cNvPr id="8" name="Рисунок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 y="2236399"/>
              <a:ext cx="952948" cy="706496"/>
            </a:xfrm>
            <a:prstGeom prst="rect">
              <a:avLst/>
            </a:prstGeom>
          </p:spPr>
        </p:pic>
      </p:grpSp>
      <p:sp>
        <p:nvSpPr>
          <p:cNvPr id="10" name="TextBox 53"/>
          <p:cNvSpPr txBox="1">
            <a:spLocks noChangeArrowheads="1"/>
          </p:cNvSpPr>
          <p:nvPr/>
        </p:nvSpPr>
        <p:spPr bwMode="auto">
          <a:xfrm>
            <a:off x="281862" y="4808120"/>
            <a:ext cx="32565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IoT/IoL Link for Logistics Automation </a:t>
            </a:r>
            <a:r>
              <a:rPr lang="en-US" altLang="ko-KR" sz="1000" b="1" dirty="0" smtClean="0">
                <a:cs typeface="Times New Roman" panose="02020603050405020304" pitchFamily="18" charset="0"/>
              </a:rPr>
              <a:t>&gt;</a:t>
            </a:r>
            <a:endParaRPr kumimoji="0" lang="en-US" altLang="ko-KR" sz="1000" b="1" dirty="0" smtClean="0">
              <a:cs typeface="Times New Roman" panose="02020603050405020304" pitchFamily="18" charset="0"/>
            </a:endParaRPr>
          </a:p>
        </p:txBody>
      </p:sp>
      <p:sp>
        <p:nvSpPr>
          <p:cNvPr id="12" name="Content Placeholder 2"/>
          <p:cNvSpPr txBox="1">
            <a:spLocks/>
          </p:cNvSpPr>
          <p:nvPr/>
        </p:nvSpPr>
        <p:spPr>
          <a:xfrm>
            <a:off x="4570520" y="2176787"/>
            <a:ext cx="4334556" cy="3032279"/>
          </a:xfrm>
          <a:prstGeom prst="rect">
            <a:avLst/>
          </a:prstGeom>
        </p:spPr>
        <p:txBody>
          <a:bodyPr vert="horz" lIns="91440" tIns="45720" rIns="91440" bIns="45720" rtlCol="0">
            <a:normAutofit fontScale="4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70000"/>
              </a:lnSpc>
              <a:buFont typeface="Arial" panose="020B0604020202020204" pitchFamily="34" charset="0"/>
              <a:buChar char="•"/>
            </a:pPr>
            <a:r>
              <a:rPr lang="en-US" altLang="ko-KR" sz="3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for Logistics Automation Solution</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2D Color Coded Package Distribution LED Labels</a:t>
            </a:r>
            <a:endPar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Camera Connected in the conveyor </a:t>
            </a: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belts</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endPar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70000"/>
              </a:lnSpc>
              <a:buFont typeface="Arial" panose="020B0604020202020204" pitchFamily="34" charset="0"/>
              <a:buChar char="▫"/>
            </a:pPr>
            <a:r>
              <a:rPr lang="fr-FR"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Color Code, </a:t>
            </a:r>
            <a:r>
              <a:rPr lang="fr-FR"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QR-Code, VTASC, and </a:t>
            </a:r>
            <a:r>
              <a:rPr lang="fr-FR"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5Mb/s</a:t>
            </a:r>
            <a:endPar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3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5m ~ 200m</a:t>
            </a:r>
            <a:endParaRPr lang="en-US" altLang="ko-KR" sz="3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직사각형 31"/>
          <p:cNvSpPr/>
          <p:nvPr/>
        </p:nvSpPr>
        <p:spPr>
          <a:xfrm>
            <a:off x="443625" y="5253418"/>
            <a:ext cx="8256748" cy="738664"/>
          </a:xfrm>
          <a:prstGeom prst="rect">
            <a:avLst/>
          </a:prstGeom>
        </p:spPr>
        <p:txBody>
          <a:bodyPr wrap="square">
            <a:spAutoFit/>
          </a:bodyPr>
          <a:lstStyle/>
          <a:p>
            <a:pPr algn="just">
              <a:lnSpc>
                <a:spcPct val="150000"/>
              </a:lnSpc>
            </a:pP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Use the LED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Labels to </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transmit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location information of Package with ID, Customer Informations, Products in Package, Delivery times</a:t>
            </a: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and </a:t>
            </a:r>
            <a:r>
              <a:rPr lang="en-US" altLang="ko-KR" sz="1400" b="1" dirty="0" smtClean="0">
                <a:latin typeface="Times New Roman" panose="02020603050405020304" pitchFamily="18" charset="0"/>
                <a:ea typeface="굴림" panose="020B0600000101010101" pitchFamily="50" charset="-127"/>
                <a:cs typeface="Times New Roman" panose="02020603050405020304" pitchFamily="18" charset="0"/>
              </a:rPr>
              <a:t>etc.</a:t>
            </a: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331711" y="1905000"/>
            <a:ext cx="8783437"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5" name="Content Placeholder 2"/>
          <p:cNvSpPr txBox="1">
            <a:spLocks/>
          </p:cNvSpPr>
          <p:nvPr/>
        </p:nvSpPr>
        <p:spPr>
          <a:xfrm>
            <a:off x="457201" y="2209800"/>
            <a:ext cx="8229600"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IoT/IoL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Logistics Automation Solution for Smart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Warehouse.</a:t>
            </a:r>
          </a:p>
          <a:p>
            <a:pPr marL="342900" indent="-342900" algn="just">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2D Color coded LED Labels attached on packages as a Transmitter and CMOS Camera installed in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conveyor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belts as a receiver.</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 method provides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efficient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logistic </a:t>
            </a:r>
            <a:r>
              <a:rPr lang="en-US" altLang="ko-KR" sz="2000" dirty="0" smtClean="0">
                <a:solidFill>
                  <a:schemeClr val="tx1"/>
                </a:solidFill>
                <a:cs typeface="Times New Roman" panose="02020603050405020304" pitchFamily="18" charset="0"/>
              </a:rPr>
              <a:t>d</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istribution in</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real time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through Cloud Connected camera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 method which is attached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conveyor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LED labeled things.</a:t>
            </a: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14382</TotalTime>
  <Words>401</Words>
  <Application>Microsoft Office PowerPoint</Application>
  <PresentationFormat>On-screen Show (4:3)</PresentationFormat>
  <Paragraphs>67</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Gulim</vt:lpstr>
      <vt:lpstr>Malgun Gothic</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497</cp:revision>
  <cp:lastPrinted>2017-05-07T15:48:38Z</cp:lastPrinted>
  <dcterms:created xsi:type="dcterms:W3CDTF">2010-05-15T17:50:32Z</dcterms:created>
  <dcterms:modified xsi:type="dcterms:W3CDTF">2019-03-13T23:26:32Z</dcterms:modified>
</cp:coreProperties>
</file>