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5972" autoAdjust="0"/>
  </p:normalViewPr>
  <p:slideViewPr>
    <p:cSldViewPr>
      <p:cViewPr varScale="1">
        <p:scale>
          <a:sx n="86" d="100"/>
          <a:sy n="86" d="100"/>
        </p:scale>
        <p:origin x="1167"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3/13/2019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3/13/2019</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a:t>
            </a:r>
            <a:r>
              <a:rPr lang="en-US" sz="1400" b="1" baseline="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2019</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15-19-0151-00-0vat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15-19-0151-00-0vat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10174"/>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High-Speed IoT/IoL Data Link Consideration for </a:t>
            </a:r>
            <a:r>
              <a:rPr lang="en-US" altLang="ko-KR" sz="1600" dirty="0" smtClean="0">
                <a:latin typeface="Times New Roman" pitchFamily="18" charset="0"/>
                <a:cs typeface="Times New Roman" pitchFamily="18" charset="0"/>
              </a:rPr>
              <a:t>V2V Connectivity</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2019</a:t>
            </a: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Minwoo Lee (SNUST), </a:t>
            </a:r>
            <a:r>
              <a:rPr lang="en-US" sz="1600" dirty="0" err="1">
                <a:latin typeface="Times New Roman" pitchFamily="18" charset="0"/>
                <a:cs typeface="Times New Roman" pitchFamily="18" charset="0"/>
              </a:rPr>
              <a:t>Jinyeong</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Choi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Seongjhin</a:t>
            </a:r>
            <a:r>
              <a:rPr lang="en-US" sz="1600" dirty="0">
                <a:latin typeface="Times New Roman" pitchFamily="18" charset="0"/>
                <a:cs typeface="Times New Roman" pitchFamily="18" charset="0"/>
              </a:rPr>
              <a:t> Choi(SNUST), </a:t>
            </a:r>
            <a:r>
              <a:rPr lang="en-US" sz="1600" dirty="0" err="1">
                <a:latin typeface="Times New Roman" pitchFamily="18" charset="0"/>
                <a:cs typeface="Times New Roman" pitchFamily="18" charset="0"/>
              </a:rPr>
              <a:t>Jaesoo</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Kim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Jonghoon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SNUST), Hyeongho Lee (Netvision Telecom Inc., Korea Univ.), </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Jintae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Kim (Fivetek Co., Ltd.), </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Sungdoo</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Kang (</a:t>
            </a:r>
            <a:r>
              <a:rPr lang="en-US" sz="1600" dirty="0" err="1">
                <a:latin typeface="Times New Roman" pitchFamily="18" charset="0"/>
                <a:cs typeface="Times New Roman" pitchFamily="18" charset="0"/>
              </a:rPr>
              <a:t>Feelux</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Changsoo</a:t>
            </a:r>
            <a:r>
              <a:rPr lang="en-US" sz="1600" dirty="0">
                <a:latin typeface="Times New Roman" pitchFamily="18" charset="0"/>
                <a:cs typeface="Times New Roman" pitchFamily="18" charset="0"/>
              </a:rPr>
              <a:t> Lee (L&amp;S LED Co., Ltd.), </a:t>
            </a:r>
            <a:r>
              <a:rPr lang="en-US" sz="1600" dirty="0" err="1">
                <a:latin typeface="Times New Roman" pitchFamily="18" charset="0"/>
                <a:cs typeface="Times New Roman" pitchFamily="18" charset="0"/>
              </a:rPr>
              <a:t>Sangil</a:t>
            </a:r>
            <a:r>
              <a:rPr lang="en-US" sz="1600" dirty="0">
                <a:latin typeface="Times New Roman" pitchFamily="18" charset="0"/>
                <a:cs typeface="Times New Roman" pitchFamily="18" charset="0"/>
              </a:rPr>
              <a:t> Lim (</a:t>
            </a:r>
            <a:r>
              <a:rPr lang="en-US" sz="1600" dirty="0" err="1">
                <a:latin typeface="Times New Roman" pitchFamily="18" charset="0"/>
                <a:cs typeface="Times New Roman" pitchFamily="18" charset="0"/>
              </a:rPr>
              <a:t>Signtelecom</a:t>
            </a:r>
            <a:r>
              <a:rPr lang="en-US" sz="1600" dirty="0">
                <a:latin typeface="Times New Roman" pitchFamily="18" charset="0"/>
                <a:cs typeface="Times New Roman" pitchFamily="18" charset="0"/>
              </a:rPr>
              <a:t> Co. Ltd</a:t>
            </a:r>
            <a:r>
              <a:rPr lang="en-US" sz="1600" dirty="0" smtClean="0">
                <a:latin typeface="Times New Roman" pitchFamily="18" charset="0"/>
                <a:cs typeface="Times New Roman" pitchFamily="18" charset="0"/>
              </a:rPr>
              <a:t>.),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Vinayagam Mariappan (SNUST)</a:t>
            </a:r>
          </a:p>
          <a:p>
            <a:pPr marL="228600" algn="just"/>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high bandwidth IoT/IoL Data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high-speed </a:t>
            </a:r>
            <a:r>
              <a:rPr lang="en-US" sz="1600" dirty="0" smtClean="0">
                <a:latin typeface="Times New Roman" pitchFamily="18" charset="0"/>
                <a:cs typeface="Times New Roman" pitchFamily="18" charset="0"/>
              </a:rPr>
              <a:t>IoT/IoL data link </a:t>
            </a:r>
            <a:r>
              <a:rPr lang="en-US" sz="1600" dirty="0">
                <a:latin typeface="Times New Roman" pitchFamily="18" charset="0"/>
                <a:cs typeface="Times New Roman" pitchFamily="18" charset="0"/>
              </a:rPr>
              <a:t>consideration focuses to provide effective ITS </a:t>
            </a:r>
            <a:r>
              <a:rPr lang="en-US" sz="1600" dirty="0" smtClean="0">
                <a:latin typeface="Times New Roman" pitchFamily="18" charset="0"/>
                <a:cs typeface="Times New Roman" pitchFamily="18" charset="0"/>
              </a:rPr>
              <a:t>solutions.</a:t>
            </a:r>
            <a:r>
              <a:rPr lang="en-US" sz="1600" dirty="0" smtClean="0">
                <a:solidFill>
                  <a:srgbClr val="FF0000"/>
                </a:solidFill>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This VAT solution also can be used to </a:t>
            </a:r>
            <a:r>
              <a:rPr lang="en-US" altLang="ko-KR" sz="1600" dirty="0">
                <a:latin typeface="Times New Roman" pitchFamily="18" charset="0"/>
                <a:cs typeface="Times New Roman" pitchFamily="18" charset="0"/>
              </a:rPr>
              <a:t>operate on the application services like ITS, ADAS, </a:t>
            </a:r>
            <a:r>
              <a:rPr lang="en-US" altLang="ko-KR" sz="1600" dirty="0" smtClean="0">
                <a:latin typeface="Times New Roman" pitchFamily="18" charset="0"/>
                <a:cs typeface="Times New Roman" pitchFamily="18" charset="0"/>
              </a:rPr>
              <a:t>etc.</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a:t>
            </a:r>
            <a:r>
              <a:rPr lang="en-US" sz="1600" dirty="0" smtClean="0">
                <a:latin typeface="Times New Roman" pitchFamily="18" charset="0"/>
                <a:cs typeface="Times New Roman" pitchFamily="18" charset="0"/>
              </a:rPr>
              <a:t>provide </a:t>
            </a:r>
            <a:r>
              <a:rPr lang="en-US" sz="1600" dirty="0">
                <a:latin typeface="Times New Roman" pitchFamily="18" charset="0"/>
                <a:cs typeface="Times New Roman" pitchFamily="18" charset="0"/>
              </a:rPr>
              <a:t>concept models of  light communication based IoT/IoL solution for </a:t>
            </a:r>
            <a:r>
              <a:rPr lang="en-US" altLang="en-US" sz="1600" dirty="0">
                <a:latin typeface="Times New Roman" panose="02020603050405020304" pitchFamily="18" charset="0"/>
                <a:cs typeface="Times New Roman" panose="02020603050405020304" pitchFamily="18" charset="0"/>
              </a:rPr>
              <a:t>Vehicular Assistant Technology (VAT) Interest </a:t>
            </a:r>
            <a:r>
              <a:rPr lang="en-US" altLang="en-US" sz="1600" dirty="0" smtClean="0">
                <a:latin typeface="Times New Roman" panose="02020603050405020304" pitchFamily="18" charset="0"/>
                <a:cs typeface="Times New Roman" panose="02020603050405020304" pitchFamily="18" charset="0"/>
              </a:rPr>
              <a:t>Group</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2800" b="1" dirty="0">
                <a:latin typeface="Times New Roman" pitchFamily="18" charset="0"/>
                <a:cs typeface="Times New Roman" pitchFamily="18" charset="0"/>
              </a:rPr>
              <a:t>Contents</a:t>
            </a:r>
            <a:endParaRPr lang="en-US" sz="2800" b="1" dirty="0">
              <a:latin typeface="Times New Roman" pitchFamily="18" charset="0"/>
              <a:cs typeface="Times New Roman" pitchFamily="18" charset="0"/>
            </a:endParaRPr>
          </a:p>
        </p:txBody>
      </p:sp>
      <p:sp>
        <p:nvSpPr>
          <p:cNvPr id="7" name="Content Placeholder 2"/>
          <p:cNvSpPr txBox="1">
            <a:spLocks/>
          </p:cNvSpPr>
          <p:nvPr/>
        </p:nvSpPr>
        <p:spPr>
          <a:xfrm>
            <a:off x="495300" y="2033587"/>
            <a:ext cx="8343900" cy="22336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for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V2V IoT/IoL High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Speed Data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High-Speed IoT/IoL Data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Design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Consideration for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V2V Connectivity</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sz="2800" b="1" dirty="0" smtClean="0">
                <a:latin typeface="Times New Roman" panose="02020603050405020304" pitchFamily="18" charset="0"/>
                <a:cs typeface="Times New Roman" pitchFamily="18" charset="0"/>
              </a:rPr>
              <a:t>Need </a:t>
            </a:r>
            <a:r>
              <a:rPr lang="en-US" sz="2800" b="1" dirty="0">
                <a:latin typeface="Times New Roman" panose="02020603050405020304" pitchFamily="18" charset="0"/>
                <a:cs typeface="Times New Roman" pitchFamily="18" charset="0"/>
              </a:rPr>
              <a:t>for V2V IoT/IoL High Speed Data Link</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2" name="TextBox 53"/>
          <p:cNvSpPr txBox="1">
            <a:spLocks noChangeArrowheads="1"/>
          </p:cNvSpPr>
          <p:nvPr/>
        </p:nvSpPr>
        <p:spPr bwMode="auto">
          <a:xfrm>
            <a:off x="4603542" y="3822009"/>
            <a:ext cx="43525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High Speed Data Rate based V2V IoT/IoL Link &gt;</a:t>
            </a:r>
          </a:p>
        </p:txBody>
      </p:sp>
      <p:sp>
        <p:nvSpPr>
          <p:cNvPr id="20" name="TextBox 53"/>
          <p:cNvSpPr txBox="1">
            <a:spLocks noChangeArrowheads="1"/>
          </p:cNvSpPr>
          <p:nvPr/>
        </p:nvSpPr>
        <p:spPr bwMode="auto">
          <a:xfrm>
            <a:off x="735366" y="3822010"/>
            <a:ext cx="340264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V2V Connectivity for Connected Cars &gt;</a:t>
            </a:r>
          </a:p>
        </p:txBody>
      </p:sp>
      <p:pic>
        <p:nvPicPr>
          <p:cNvPr id="4" name="Picture 2" descr="Vehicle to Vehicle Technologyì ëí ì´ë¯¸ì§ ê²ìê²°ê³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784" y="1371600"/>
            <a:ext cx="3399230" cy="2451735"/>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그룹 14"/>
          <p:cNvGrpSpPr/>
          <p:nvPr/>
        </p:nvGrpSpPr>
        <p:grpSpPr>
          <a:xfrm>
            <a:off x="4598436" y="1371601"/>
            <a:ext cx="4355058" cy="2451735"/>
            <a:chOff x="4598436" y="1450687"/>
            <a:chExt cx="4355058" cy="2451735"/>
          </a:xfrm>
        </p:grpSpPr>
        <p:pic>
          <p:nvPicPr>
            <p:cNvPr id="8" name="Picture 6" descr="Vehicle to Vehicle Technologyì ëí ì´ë¯¸ì§ ê²ìê²°ê³¼"/>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8436" y="1450687"/>
              <a:ext cx="4355058" cy="2451735"/>
            </a:xfrm>
            <a:prstGeom prst="rect">
              <a:avLst/>
            </a:prstGeom>
            <a:noFill/>
            <a:extLst>
              <a:ext uri="{909E8E84-426E-40DD-AFC4-6F175D3DCCD1}">
                <a14:hiddenFill xmlns:a14="http://schemas.microsoft.com/office/drawing/2010/main">
                  <a:solidFill>
                    <a:srgbClr val="FFFFFF"/>
                  </a:solidFill>
                </a14:hiddenFill>
              </a:ext>
            </a:extLst>
          </p:spPr>
        </p:pic>
        <p:sp>
          <p:nvSpPr>
            <p:cNvPr id="10" name="타원 9"/>
            <p:cNvSpPr/>
            <p:nvPr/>
          </p:nvSpPr>
          <p:spPr>
            <a:xfrm>
              <a:off x="6553200" y="2159961"/>
              <a:ext cx="533400" cy="304800"/>
            </a:xfrm>
            <a:prstGeom prst="ellipse">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13" name="직선 화살표 연결선 12"/>
            <p:cNvCxnSpPr>
              <a:stCxn id="10" idx="4"/>
            </p:cNvCxnSpPr>
            <p:nvPr/>
          </p:nvCxnSpPr>
          <p:spPr>
            <a:xfrm>
              <a:off x="6819900" y="2464761"/>
              <a:ext cx="0" cy="659439"/>
            </a:xfrm>
            <a:prstGeom prst="straightConnector1">
              <a:avLst/>
            </a:prstGeom>
            <a:ln w="22225">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162800" y="2751576"/>
              <a:ext cx="1788182" cy="523220"/>
            </a:xfrm>
            <a:prstGeom prst="rect">
              <a:avLst/>
            </a:prstGeom>
            <a:solidFill>
              <a:schemeClr val="bg1">
                <a:alpha val="50000"/>
              </a:schemeClr>
            </a:solidFill>
          </p:spPr>
          <p:txBody>
            <a:bodyPr wrap="none" rtlCol="0">
              <a:spAutoFit/>
            </a:bodyPr>
            <a:lstStyle/>
            <a:p>
              <a:r>
                <a:rPr lang="en-US" altLang="ko-KR" sz="1400" dirty="0" smtClean="0">
                  <a:solidFill>
                    <a:srgbClr val="FF0000"/>
                  </a:solidFill>
                </a:rPr>
                <a:t>Receive IoT/IoL Data</a:t>
              </a:r>
            </a:p>
            <a:p>
              <a:r>
                <a:rPr lang="en-US" altLang="ko-KR" sz="1400" dirty="0" smtClean="0">
                  <a:solidFill>
                    <a:srgbClr val="FF0000"/>
                  </a:solidFill>
                </a:rPr>
                <a:t>For Vehicle Assistance</a:t>
              </a:r>
              <a:endParaRPr lang="ko-KR" altLang="en-US" sz="1400" dirty="0">
                <a:solidFill>
                  <a:srgbClr val="FF0000"/>
                </a:solidFill>
              </a:endParaRPr>
            </a:p>
          </p:txBody>
        </p:sp>
      </p:grpSp>
      <p:sp>
        <p:nvSpPr>
          <p:cNvPr id="16" name="Content Placeholder 2"/>
          <p:cNvSpPr txBox="1">
            <a:spLocks/>
          </p:cNvSpPr>
          <p:nvPr/>
        </p:nvSpPr>
        <p:spPr>
          <a:xfrm>
            <a:off x="4267200" y="4203361"/>
            <a:ext cx="4406948" cy="2112617"/>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detect IoT/IoL support Light, camera need high speed detect algorithm.</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During driving, the car wobbles and distortion occurs in the image.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High Speed Data Rate, Camera have to support High FPS and Processing time have to satisfy below FPS time.</a:t>
            </a:r>
          </a:p>
        </p:txBody>
      </p:sp>
      <p:sp>
        <p:nvSpPr>
          <p:cNvPr id="17" name="Content Placeholder 2"/>
          <p:cNvSpPr txBox="1">
            <a:spLocks/>
          </p:cNvSpPr>
          <p:nvPr/>
        </p:nvSpPr>
        <p:spPr>
          <a:xfrm>
            <a:off x="446842" y="4203360"/>
            <a:ext cx="3823317" cy="2112617"/>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Vehicle Technology that supports safe driving by sharing information between vehicles.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Currently, V2V technology uses various wireless communication to share information among vehicles.</a:t>
            </a: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85800"/>
            <a:ext cx="9144000" cy="838200"/>
          </a:xfrm>
          <a:prstGeom prst="rect">
            <a:avLst/>
          </a:prstGeom>
        </p:spPr>
        <p:txBody>
          <a:bodyPr vert="horz" lIns="91440" tIns="45720" rIns="91440" bIns="45720" rtlCol="0" anchor="ctr">
            <a:noAutofit/>
          </a:bodyPr>
          <a:lstStyle>
            <a:defPPr>
              <a:defRPr lang="en-US"/>
            </a:defPPr>
            <a:lvl1pPr algn="ctr">
              <a:spcBef>
                <a:spcPct val="0"/>
              </a:spcBef>
              <a:buNone/>
              <a:tabLst>
                <a:tab pos="2417763" algn="l"/>
              </a:tabLst>
              <a:defRPr sz="3200" b="1">
                <a:latin typeface="+mj-lt"/>
                <a:ea typeface="+mj-ea"/>
                <a:cs typeface="+mj-cs"/>
              </a:defRPr>
            </a:lvl1pPr>
          </a:lstStyle>
          <a:p>
            <a:r>
              <a:rPr lang="en-US" sz="2800" dirty="0">
                <a:latin typeface="Times New Roman" panose="02020603050405020304" pitchFamily="18" charset="0"/>
                <a:cs typeface="Times New Roman" panose="02020603050405020304" pitchFamily="18" charset="0"/>
              </a:rPr>
              <a:t>High-Speed IoT/IoL Data Link Design Consideration for V2V Connectivity</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24" name="그룹 23"/>
          <p:cNvGrpSpPr/>
          <p:nvPr/>
        </p:nvGrpSpPr>
        <p:grpSpPr>
          <a:xfrm>
            <a:off x="619271" y="1918412"/>
            <a:ext cx="3790655" cy="1731666"/>
            <a:chOff x="581614" y="1949447"/>
            <a:chExt cx="3790655" cy="2535333"/>
          </a:xfrm>
        </p:grpSpPr>
        <p:grpSp>
          <p:nvGrpSpPr>
            <p:cNvPr id="21" name="그룹 20"/>
            <p:cNvGrpSpPr/>
            <p:nvPr/>
          </p:nvGrpSpPr>
          <p:grpSpPr>
            <a:xfrm>
              <a:off x="581614" y="1949447"/>
              <a:ext cx="3790655" cy="2142546"/>
              <a:chOff x="581614" y="3641103"/>
              <a:chExt cx="3790655" cy="2142546"/>
            </a:xfrm>
          </p:grpSpPr>
          <p:pic>
            <p:nvPicPr>
              <p:cNvPr id="2050" name="Picture 2" descr="Vehicle to Vehicle Technologyì ëí ì´ë¯¸ì§ ê²ìê²°ê³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614" y="3641103"/>
                <a:ext cx="3790655" cy="2142546"/>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직선 연결선 14"/>
              <p:cNvCxnSpPr/>
              <p:nvPr/>
            </p:nvCxnSpPr>
            <p:spPr>
              <a:xfrm flipH="1">
                <a:off x="1600200" y="4611038"/>
                <a:ext cx="822489" cy="50037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직선 연결선 15"/>
              <p:cNvCxnSpPr/>
              <p:nvPr/>
            </p:nvCxnSpPr>
            <p:spPr>
              <a:xfrm>
                <a:off x="2590800" y="4572000"/>
                <a:ext cx="609600" cy="3810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flipH="1">
                <a:off x="914400" y="4800600"/>
                <a:ext cx="3200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7" name="TextBox 53"/>
            <p:cNvSpPr txBox="1">
              <a:spLocks noChangeArrowheads="1"/>
            </p:cNvSpPr>
            <p:nvPr/>
          </p:nvSpPr>
          <p:spPr bwMode="auto">
            <a:xfrm>
              <a:off x="632490" y="4124288"/>
              <a:ext cx="3651199" cy="360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Line Tracking Based  IoT/IoL Region Segmentation &gt;</a:t>
              </a:r>
            </a:p>
          </p:txBody>
        </p:sp>
      </p:grpSp>
      <p:grpSp>
        <p:nvGrpSpPr>
          <p:cNvPr id="37" name="그룹 36"/>
          <p:cNvGrpSpPr/>
          <p:nvPr/>
        </p:nvGrpSpPr>
        <p:grpSpPr>
          <a:xfrm>
            <a:off x="4572000" y="1934522"/>
            <a:ext cx="4024902" cy="1731666"/>
            <a:chOff x="544097" y="4173751"/>
            <a:chExt cx="4024902" cy="1731666"/>
          </a:xfrm>
        </p:grpSpPr>
        <p:grpSp>
          <p:nvGrpSpPr>
            <p:cNvPr id="29" name="그룹 28"/>
            <p:cNvGrpSpPr/>
            <p:nvPr/>
          </p:nvGrpSpPr>
          <p:grpSpPr>
            <a:xfrm>
              <a:off x="544097" y="4173751"/>
              <a:ext cx="4016319" cy="1731666"/>
              <a:chOff x="468782" y="1949447"/>
              <a:chExt cx="4016319" cy="2535333"/>
            </a:xfrm>
          </p:grpSpPr>
          <p:pic>
            <p:nvPicPr>
              <p:cNvPr id="32" name="Picture 2" descr="Vehicle to Vehicle Technologyì ëí ì´ë¯¸ì§ ê²ìê²°ê³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614" y="1949447"/>
                <a:ext cx="3790655" cy="2142546"/>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53"/>
              <p:cNvSpPr txBox="1">
                <a:spLocks noChangeArrowheads="1"/>
              </p:cNvSpPr>
              <p:nvPr/>
            </p:nvSpPr>
            <p:spPr bwMode="auto">
              <a:xfrm>
                <a:off x="468782" y="4124288"/>
                <a:ext cx="4016319" cy="360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Multi-Camera based </a:t>
                </a:r>
                <a:r>
                  <a:rPr lang="en-US" altLang="ko-KR" sz="1000" b="1" dirty="0" smtClean="0">
                    <a:cs typeface="Times New Roman" panose="02020603050405020304" pitchFamily="18" charset="0"/>
                  </a:rPr>
                  <a:t>IoT/IoL Link </a:t>
                </a:r>
                <a:r>
                  <a:rPr kumimoji="0" lang="en-US" altLang="ko-KR" sz="1000" b="1" dirty="0" smtClean="0">
                    <a:cs typeface="Times New Roman" panose="02020603050405020304" pitchFamily="18" charset="0"/>
                  </a:rPr>
                  <a:t>Region Segmentation &gt;</a:t>
                </a:r>
              </a:p>
            </p:txBody>
          </p:sp>
        </p:grpSp>
        <p:pic>
          <p:nvPicPr>
            <p:cNvPr id="2054" name="Picture 6" descr="ê´ë ¨ ì´ë¯¸ì§"/>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760420" y="4809566"/>
              <a:ext cx="1214783" cy="66968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6" descr="ê´ë ¨ ì´ë¯¸ì§"/>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54216" y="4721442"/>
              <a:ext cx="1214783" cy="669688"/>
            </a:xfrm>
            <a:prstGeom prst="rect">
              <a:avLst/>
            </a:prstGeom>
            <a:noFill/>
            <a:extLst>
              <a:ext uri="{909E8E84-426E-40DD-AFC4-6F175D3DCCD1}">
                <a14:hiddenFill xmlns:a14="http://schemas.microsoft.com/office/drawing/2010/main">
                  <a:solidFill>
                    <a:srgbClr val="FFFFFF"/>
                  </a:solidFill>
                </a14:hiddenFill>
              </a:ext>
            </a:extLst>
          </p:spPr>
        </p:pic>
        <p:sp>
          <p:nvSpPr>
            <p:cNvPr id="28" name="이등변 삼각형 27"/>
            <p:cNvSpPr/>
            <p:nvPr/>
          </p:nvSpPr>
          <p:spPr>
            <a:xfrm rot="15285204">
              <a:off x="1529846" y="4485395"/>
              <a:ext cx="723456" cy="890039"/>
            </a:xfrm>
            <a:prstGeom prst="triangle">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1" name="이등변 삼각형 40"/>
            <p:cNvSpPr/>
            <p:nvPr/>
          </p:nvSpPr>
          <p:spPr>
            <a:xfrm rot="5887434" flipH="1">
              <a:off x="3031864" y="4440354"/>
              <a:ext cx="723456" cy="890039"/>
            </a:xfrm>
            <a:prstGeom prst="triangle">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36" name="TextBox 35"/>
          <p:cNvSpPr txBox="1"/>
          <p:nvPr/>
        </p:nvSpPr>
        <p:spPr>
          <a:xfrm>
            <a:off x="1180519" y="2729613"/>
            <a:ext cx="304892" cy="369332"/>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43" name="TextBox 42"/>
          <p:cNvSpPr txBox="1"/>
          <p:nvPr/>
        </p:nvSpPr>
        <p:spPr>
          <a:xfrm>
            <a:off x="1739128" y="2410061"/>
            <a:ext cx="336952" cy="369332"/>
          </a:xfrm>
          <a:prstGeom prst="rect">
            <a:avLst/>
          </a:prstGeom>
          <a:noFill/>
        </p:spPr>
        <p:txBody>
          <a:bodyPr wrap="none" rtlCol="0">
            <a:spAutoFit/>
          </a:bodyPr>
          <a:lstStyle/>
          <a:p>
            <a:r>
              <a:rPr lang="en-US" altLang="ko-KR" b="1" dirty="0" smtClean="0">
                <a:solidFill>
                  <a:srgbClr val="0000FF"/>
                </a:solidFill>
              </a:rPr>
              <a:t>O</a:t>
            </a:r>
            <a:endParaRPr lang="ko-KR" altLang="en-US" b="1" dirty="0">
              <a:solidFill>
                <a:srgbClr val="0000FF"/>
              </a:solidFill>
            </a:endParaRPr>
          </a:p>
        </p:txBody>
      </p:sp>
      <p:sp>
        <p:nvSpPr>
          <p:cNvPr id="44" name="TextBox 43"/>
          <p:cNvSpPr txBox="1"/>
          <p:nvPr/>
        </p:nvSpPr>
        <p:spPr>
          <a:xfrm>
            <a:off x="2447672" y="2747610"/>
            <a:ext cx="336952" cy="369332"/>
          </a:xfrm>
          <a:prstGeom prst="rect">
            <a:avLst/>
          </a:prstGeom>
          <a:noFill/>
        </p:spPr>
        <p:txBody>
          <a:bodyPr wrap="none" rtlCol="0">
            <a:spAutoFit/>
          </a:bodyPr>
          <a:lstStyle/>
          <a:p>
            <a:r>
              <a:rPr lang="en-US" altLang="ko-KR" b="1" dirty="0" smtClean="0">
                <a:solidFill>
                  <a:srgbClr val="0000FF"/>
                </a:solidFill>
              </a:rPr>
              <a:t>O</a:t>
            </a:r>
            <a:endParaRPr lang="ko-KR" altLang="en-US" b="1" dirty="0">
              <a:solidFill>
                <a:srgbClr val="0000FF"/>
              </a:solidFill>
            </a:endParaRPr>
          </a:p>
        </p:txBody>
      </p:sp>
      <p:sp>
        <p:nvSpPr>
          <p:cNvPr id="45" name="TextBox 44"/>
          <p:cNvSpPr txBox="1"/>
          <p:nvPr/>
        </p:nvSpPr>
        <p:spPr>
          <a:xfrm>
            <a:off x="2409171" y="2465439"/>
            <a:ext cx="336952" cy="369332"/>
          </a:xfrm>
          <a:prstGeom prst="rect">
            <a:avLst/>
          </a:prstGeom>
          <a:noFill/>
        </p:spPr>
        <p:txBody>
          <a:bodyPr wrap="none" rtlCol="0">
            <a:spAutoFit/>
          </a:bodyPr>
          <a:lstStyle/>
          <a:p>
            <a:r>
              <a:rPr lang="en-US" altLang="ko-KR" b="1" dirty="0" smtClean="0">
                <a:solidFill>
                  <a:srgbClr val="0000FF"/>
                </a:solidFill>
              </a:rPr>
              <a:t>O</a:t>
            </a:r>
            <a:endParaRPr lang="ko-KR" altLang="en-US" b="1" dirty="0">
              <a:solidFill>
                <a:srgbClr val="0000FF"/>
              </a:solidFill>
            </a:endParaRPr>
          </a:p>
        </p:txBody>
      </p:sp>
      <p:sp>
        <p:nvSpPr>
          <p:cNvPr id="46" name="TextBox 45"/>
          <p:cNvSpPr txBox="1"/>
          <p:nvPr/>
        </p:nvSpPr>
        <p:spPr>
          <a:xfrm>
            <a:off x="3122247" y="2410061"/>
            <a:ext cx="336952" cy="369332"/>
          </a:xfrm>
          <a:prstGeom prst="rect">
            <a:avLst/>
          </a:prstGeom>
          <a:noFill/>
        </p:spPr>
        <p:txBody>
          <a:bodyPr wrap="none" rtlCol="0">
            <a:spAutoFit/>
          </a:bodyPr>
          <a:lstStyle/>
          <a:p>
            <a:r>
              <a:rPr lang="en-US" altLang="ko-KR" b="1" dirty="0" smtClean="0">
                <a:solidFill>
                  <a:srgbClr val="0000FF"/>
                </a:solidFill>
              </a:rPr>
              <a:t>O</a:t>
            </a:r>
            <a:endParaRPr lang="ko-KR" altLang="en-US" b="1" dirty="0">
              <a:solidFill>
                <a:srgbClr val="0000FF"/>
              </a:solidFill>
            </a:endParaRPr>
          </a:p>
        </p:txBody>
      </p:sp>
      <p:sp>
        <p:nvSpPr>
          <p:cNvPr id="47" name="TextBox 46"/>
          <p:cNvSpPr txBox="1"/>
          <p:nvPr/>
        </p:nvSpPr>
        <p:spPr>
          <a:xfrm>
            <a:off x="3571520" y="2681000"/>
            <a:ext cx="304892" cy="369332"/>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30" name="Content Placeholder 2"/>
          <p:cNvSpPr txBox="1">
            <a:spLocks/>
          </p:cNvSpPr>
          <p:nvPr/>
        </p:nvSpPr>
        <p:spPr>
          <a:xfrm>
            <a:off x="461423" y="3866070"/>
            <a:ext cx="5024977" cy="244717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High-Speed Data Rate Consideration</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Reducing processing time(Algorithm, HW Enhancement, etc.) and High performance camera(more then 60FPS or Burst Mode supported)</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Multi-Camera &amp; Multi-Processor(It need to image stitching method)</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Single-Camera &amp; Multi-Processor(It need to reduce processing time)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Line Tracking/RoI Segmentation(Hough, AdjustThresold, etc.)</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Key point Extraction Algorithm(FAST, SURF, etc.)</a:t>
            </a:r>
          </a:p>
        </p:txBody>
      </p:sp>
      <p:sp>
        <p:nvSpPr>
          <p:cNvPr id="33" name="Content Placeholder 2"/>
          <p:cNvSpPr txBox="1">
            <a:spLocks/>
          </p:cNvSpPr>
          <p:nvPr/>
        </p:nvSpPr>
        <p:spPr>
          <a:xfrm>
            <a:off x="5257800" y="3983316"/>
            <a:ext cx="3881977" cy="234285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1200150" lvl="2" indent="-285750" algn="just">
              <a:lnSpc>
                <a:spcPct val="150000"/>
              </a:lnSpc>
              <a:buFont typeface="Arial" panose="020B0604020202020204" pitchFamily="34" charset="0"/>
              <a:buChar char="▫"/>
            </a:pP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Communication Mode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 Shake correction</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2m ~ 20m</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Backlight and Back-side camera based support to back-side network</a:t>
            </a: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8083"/>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2800" b="1" dirty="0">
                <a:latin typeface="Times New Roman" pitchFamily="18" charset="0"/>
                <a:cs typeface="Times New Roman" pitchFamily="18" charset="0"/>
              </a:rPr>
              <a:t>Conclusion</a:t>
            </a:r>
            <a:endParaRPr lang="en-US" sz="2800" b="1" dirty="0">
              <a:latin typeface="Times New Roman" pitchFamily="18" charset="0"/>
              <a:cs typeface="Times New Roman" pitchFamily="18" charset="0"/>
            </a:endParaRPr>
          </a:p>
        </p:txBody>
      </p:sp>
      <p:sp>
        <p:nvSpPr>
          <p:cNvPr id="7" name="Content Placeholder 2"/>
          <p:cNvSpPr txBox="1">
            <a:spLocks/>
          </p:cNvSpPr>
          <p:nvPr/>
        </p:nvSpPr>
        <p:spPr>
          <a:xfrm>
            <a:off x="419100" y="1905001"/>
            <a:ext cx="8267700" cy="2819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lnSpc>
                <a:spcPct val="200000"/>
              </a:lnSpc>
              <a:spcBef>
                <a:spcPts val="3000"/>
              </a:spcBef>
              <a:buFont typeface="Arial" panose="020B0604020202020204" pitchFamily="34" charset="0"/>
              <a:buChar char="•"/>
              <a:tabLst>
                <a:tab pos="2417763" algn="l"/>
              </a:tabLst>
            </a:pPr>
            <a:r>
              <a:rPr lang="en-US" altLang="ko-KR" sz="1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High-Speed Data </a:t>
            </a:r>
            <a:r>
              <a:rPr lang="en-US" altLang="ko-KR" sz="1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1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IoT/IoL Technology Consideration for </a:t>
            </a:r>
            <a:r>
              <a:rPr lang="en-US" altLang="ko-KR" sz="1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V2V Connectivity.</a:t>
            </a:r>
          </a:p>
          <a:p>
            <a:pPr marL="342900" indent="-342900" algn="just">
              <a:lnSpc>
                <a:spcPct val="200000"/>
              </a:lnSpc>
              <a:spcBef>
                <a:spcPts val="3000"/>
              </a:spcBef>
              <a:buFont typeface="Arial" panose="020B0604020202020204" pitchFamily="34" charset="0"/>
              <a:buChar char="•"/>
              <a:tabLst>
                <a:tab pos="2417763" algn="l"/>
              </a:tabLst>
            </a:pPr>
            <a:r>
              <a:rPr lang="en-US" altLang="ko-KR" sz="1800" dirty="0" smtClean="0">
                <a:solidFill>
                  <a:schemeClr val="tx1"/>
                </a:solidFill>
                <a:latin typeface="Times New Roman" panose="02020603050405020304" pitchFamily="18" charset="0"/>
                <a:cs typeface="Times New Roman" panose="02020603050405020304" pitchFamily="18" charset="0"/>
              </a:rPr>
              <a:t>High-Speed IoT/IoL Links need to consider the Single-Camera &amp; Multi-Processors or Multi-Camera &amp; Multi-Processor, High FPS Camera, Shake correction and etc. </a:t>
            </a:r>
            <a:endParaRPr lang="en-US" altLang="ko-KR" sz="1800"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13164</TotalTime>
  <Words>536</Words>
  <Application>Microsoft Office PowerPoint</Application>
  <PresentationFormat>On-screen Show (4:3)</PresentationFormat>
  <Paragraphs>73</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Gulim</vt:lpstr>
      <vt:lpstr>Malgun Gothic</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644</cp:revision>
  <cp:lastPrinted>2017-05-07T15:48:38Z</cp:lastPrinted>
  <dcterms:created xsi:type="dcterms:W3CDTF">2010-05-15T17:50:32Z</dcterms:created>
  <dcterms:modified xsi:type="dcterms:W3CDTF">2019-03-13T23:23:07Z</dcterms:modified>
</cp:coreProperties>
</file>