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FF41"/>
    <a:srgbClr val="0000FF"/>
    <a:srgbClr val="FBF9A1"/>
    <a:srgbClr val="B1C8CE"/>
    <a:srgbClr val="F8F456"/>
    <a:srgbClr val="299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6159" autoAdjust="0"/>
  </p:normalViewPr>
  <p:slideViewPr>
    <p:cSldViewPr>
      <p:cViewPr varScale="1">
        <p:scale>
          <a:sx n="90" d="100"/>
          <a:sy n="90" d="100"/>
        </p:scale>
        <p:origin x="849" y="6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3/13/2019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3/13/2019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3/13/2019</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828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2019</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15-19-0149-00-0vat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3/13/2019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3/13/2019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2019</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15-19-0149-00-0vat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3/13/2019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3/13/2019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3/13/2019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3/13/2019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3/13/2019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3/13/2019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3/13/2019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3/13/2019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847755"/>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Automatic Payment System for In-Flight Duty-Free Shopping Using Blockchain </a:t>
            </a:r>
            <a:r>
              <a:rPr lang="en-US" sz="1600" dirty="0">
                <a:latin typeface="Times New Roman" pitchFamily="18" charset="0"/>
                <a:cs typeface="Times New Roman" pitchFamily="18" charset="0"/>
              </a:rPr>
              <a:t>and IoT/IoL </a:t>
            </a:r>
            <a:r>
              <a:rPr lang="en-US" sz="1600" dirty="0" smtClean="0">
                <a:latin typeface="Times New Roman" pitchFamily="18" charset="0"/>
                <a:cs typeface="Times New Roman" pitchFamily="18" charset="0"/>
              </a:rPr>
              <a:t>Technology</a:t>
            </a:r>
            <a:endPar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 March 2019</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 (SNUST), Minwoo Lee (SNUST), </a:t>
            </a:r>
            <a:r>
              <a:rPr lang="en-US" sz="1600" dirty="0" err="1">
                <a:latin typeface="Times New Roman" pitchFamily="18" charset="0"/>
                <a:cs typeface="Times New Roman" pitchFamily="18" charset="0"/>
              </a:rPr>
              <a:t>Jungdo</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Han (</a:t>
            </a:r>
            <a:r>
              <a:rPr lang="en-US" sz="1600" dirty="0">
                <a:latin typeface="Times New Roman" pitchFamily="18" charset="0"/>
                <a:cs typeface="Times New Roman" pitchFamily="18" charset="0"/>
              </a:rPr>
              <a:t>SNUST), </a:t>
            </a:r>
            <a:r>
              <a:rPr lang="en-US" sz="1600" dirty="0" err="1">
                <a:latin typeface="Times New Roman" pitchFamily="18" charset="0"/>
                <a:cs typeface="Times New Roman" pitchFamily="18" charset="0"/>
              </a:rPr>
              <a:t>Seongjhin</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Choi (</a:t>
            </a:r>
            <a:r>
              <a:rPr lang="en-US" sz="1600" dirty="0">
                <a:latin typeface="Times New Roman" pitchFamily="18" charset="0"/>
                <a:cs typeface="Times New Roman" pitchFamily="18" charset="0"/>
              </a:rPr>
              <a:t>SNUST), </a:t>
            </a:r>
            <a:r>
              <a:rPr lang="en-US" sz="1600" dirty="0" err="1">
                <a:latin typeface="Times New Roman" pitchFamily="18" charset="0"/>
                <a:cs typeface="Times New Roman" pitchFamily="18" charset="0"/>
              </a:rPr>
              <a:t>Jaesoo</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Kim (</a:t>
            </a:r>
            <a:r>
              <a:rPr lang="en-US" sz="1600" dirty="0">
                <a:latin typeface="Times New Roman" pitchFamily="18" charset="0"/>
                <a:cs typeface="Times New Roman" pitchFamily="18" charset="0"/>
              </a:rPr>
              <a:t>SNUST), </a:t>
            </a:r>
            <a:r>
              <a:rPr lang="en-US" sz="1600" dirty="0" err="1">
                <a:latin typeface="Times New Roman" pitchFamily="18" charset="0"/>
                <a:cs typeface="Times New Roman" pitchFamily="18" charset="0"/>
              </a:rPr>
              <a:t>Jonghoon</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Lee (</a:t>
            </a:r>
            <a:r>
              <a:rPr lang="en-US" sz="1600" dirty="0">
                <a:latin typeface="Times New Roman" pitchFamily="18" charset="0"/>
                <a:cs typeface="Times New Roman" pitchFamily="18" charset="0"/>
              </a:rPr>
              <a:t>SNUST), Hyeongho Lee (Netvision Telecom Inc., Korea Univ.), </a:t>
            </a:r>
            <a:r>
              <a:rPr lang="en-US" sz="1600" dirty="0" err="1">
                <a:latin typeface="Times New Roman" pitchFamily="18" charset="0"/>
                <a:cs typeface="Times New Roman" pitchFamily="18" charset="0"/>
              </a:rPr>
              <a:t>Jintae</a:t>
            </a:r>
            <a:r>
              <a:rPr lang="en-US" sz="1600" dirty="0">
                <a:latin typeface="Times New Roman" pitchFamily="18" charset="0"/>
                <a:cs typeface="Times New Roman" pitchFamily="18" charset="0"/>
              </a:rPr>
              <a:t> Kim (Fivetek Co., Ltd.), </a:t>
            </a:r>
            <a:r>
              <a:rPr lang="en-US" sz="1600" dirty="0" err="1">
                <a:latin typeface="Times New Roman" pitchFamily="18" charset="0"/>
                <a:cs typeface="Times New Roman" pitchFamily="18" charset="0"/>
              </a:rPr>
              <a:t>Sungdoo</a:t>
            </a:r>
            <a:r>
              <a:rPr lang="en-US" sz="1600" dirty="0">
                <a:latin typeface="Times New Roman" pitchFamily="18" charset="0"/>
                <a:cs typeface="Times New Roman" pitchFamily="18" charset="0"/>
              </a:rPr>
              <a:t> Kang (</a:t>
            </a:r>
            <a:r>
              <a:rPr lang="en-US" sz="1600" dirty="0" err="1">
                <a:latin typeface="Times New Roman" pitchFamily="18" charset="0"/>
                <a:cs typeface="Times New Roman" pitchFamily="18" charset="0"/>
              </a:rPr>
              <a:t>Feelux</a:t>
            </a:r>
            <a:r>
              <a:rPr lang="en-US" sz="1600" dirty="0">
                <a:latin typeface="Times New Roman" pitchFamily="18" charset="0"/>
                <a:cs typeface="Times New Roman" pitchFamily="18" charset="0"/>
              </a:rPr>
              <a:t> Co., Ltd.), </a:t>
            </a:r>
            <a:r>
              <a:rPr lang="en-US" sz="1600" dirty="0" err="1">
                <a:latin typeface="Times New Roman" pitchFamily="18" charset="0"/>
                <a:cs typeface="Times New Roman" pitchFamily="18" charset="0"/>
              </a:rPr>
              <a:t>Changsoo</a:t>
            </a:r>
            <a:r>
              <a:rPr lang="en-US" sz="1600" dirty="0">
                <a:latin typeface="Times New Roman" pitchFamily="18" charset="0"/>
                <a:cs typeface="Times New Roman" pitchFamily="18" charset="0"/>
              </a:rPr>
              <a:t> Lee (L&amp;S LED Co., Ltd.), </a:t>
            </a:r>
            <a:r>
              <a:rPr lang="en-US" sz="1600" dirty="0" err="1">
                <a:latin typeface="Times New Roman" pitchFamily="18" charset="0"/>
                <a:cs typeface="Times New Roman" pitchFamily="18" charset="0"/>
              </a:rPr>
              <a:t>Sangil</a:t>
            </a:r>
            <a:r>
              <a:rPr lang="en-US" sz="1600" dirty="0">
                <a:latin typeface="Times New Roman" pitchFamily="18" charset="0"/>
                <a:cs typeface="Times New Roman" pitchFamily="18" charset="0"/>
              </a:rPr>
              <a:t> Lim (</a:t>
            </a:r>
            <a:r>
              <a:rPr lang="en-US" sz="1600" dirty="0" err="1">
                <a:latin typeface="Times New Roman" pitchFamily="18" charset="0"/>
                <a:cs typeface="Times New Roman" pitchFamily="18" charset="0"/>
              </a:rPr>
              <a:t>Signtelecom</a:t>
            </a:r>
            <a:r>
              <a:rPr lang="en-US" sz="1600" dirty="0">
                <a:latin typeface="Times New Roman" pitchFamily="18" charset="0"/>
                <a:cs typeface="Times New Roman" pitchFamily="18" charset="0"/>
              </a:rPr>
              <a:t> Co. Ltd</a:t>
            </a:r>
            <a:r>
              <a:rPr lang="en-US" sz="1600" dirty="0" smtClean="0">
                <a:latin typeface="Times New Roman" pitchFamily="18" charset="0"/>
                <a:cs typeface="Times New Roman" pitchFamily="18" charset="0"/>
              </a:rPr>
              <a:t>.), </a:t>
            </a:r>
            <a:r>
              <a:rPr lang="en-US" sz="1600" dirty="0" err="1">
                <a:latin typeface="Times New Roman" pitchFamily="18" charset="0"/>
                <a:cs typeface="Times New Roman" pitchFamily="18" charset="0"/>
              </a:rPr>
              <a:t>Sooyoung</a:t>
            </a:r>
            <a:r>
              <a:rPr lang="en-US" sz="1600" dirty="0">
                <a:latin typeface="Times New Roman" pitchFamily="18" charset="0"/>
                <a:cs typeface="Times New Roman" pitchFamily="18" charset="0"/>
              </a:rPr>
              <a:t> Chang (SYCA</a:t>
            </a:r>
            <a:r>
              <a:rPr lang="en-US" sz="1600" dirty="0" smtClean="0">
                <a:latin typeface="Times New Roman" pitchFamily="18" charset="0"/>
                <a:cs typeface="Times New Roman" pitchFamily="18" charset="0"/>
              </a:rPr>
              <a:t>)</a:t>
            </a:r>
            <a:r>
              <a:rPr lang="en-US" sz="1600" dirty="0">
                <a:latin typeface="Times New Roman" pitchFamily="18" charset="0"/>
                <a:cs typeface="Times New Roman" pitchFamily="18" charset="0"/>
              </a:rPr>
              <a:t> , Vinayagam Mariappan (SNUST)</a:t>
            </a: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a:t>
            </a:r>
            <a:r>
              <a:rPr lang="en-US" altLang="ko-KR" sz="1600" dirty="0" smtClean="0">
                <a:latin typeface="Times New Roman" pitchFamily="18" charset="0"/>
                <a:cs typeface="Times New Roman" pitchFamily="18" charset="0"/>
              </a:rPr>
              <a:t>V2X IoT/IoL link design consideration for In-flight </a:t>
            </a:r>
            <a:r>
              <a:rPr lang="en-US" altLang="ko-KR" sz="1600" dirty="0">
                <a:latin typeface="Times New Roman" pitchFamily="18" charset="0"/>
                <a:cs typeface="Times New Roman" pitchFamily="18" charset="0"/>
              </a:rPr>
              <a:t>duty-free </a:t>
            </a:r>
            <a:r>
              <a:rPr lang="en-US" altLang="ko-KR" sz="1600" dirty="0" smtClean="0">
                <a:latin typeface="Times New Roman" pitchFamily="18" charset="0"/>
                <a:cs typeface="Times New Roman" pitchFamily="18" charset="0"/>
              </a:rPr>
              <a:t>shopping system payment method. This proposed IoT/IoL data link with Blockchain technology provides the possibility of using light communication for in-flight duty-free shopping system. This proposed solution can </a:t>
            </a:r>
            <a:r>
              <a:rPr lang="en-US" altLang="ko-KR" sz="1600" dirty="0">
                <a:latin typeface="Times New Roman" pitchFamily="18" charset="0"/>
                <a:cs typeface="Times New Roman" pitchFamily="18" charset="0"/>
              </a:rPr>
              <a:t>be utilized as a part of a complex of monitoring, logistics and </a:t>
            </a:r>
            <a:r>
              <a:rPr lang="en-US" altLang="ko-KR" sz="1600" dirty="0" smtClean="0">
                <a:latin typeface="Times New Roman" pitchFamily="18" charset="0"/>
                <a:cs typeface="Times New Roman" pitchFamily="18" charset="0"/>
              </a:rPr>
              <a:t>scheduling. </a:t>
            </a:r>
            <a:endParaRPr lang="en-US" altLang="ko-KR" sz="1600" dirty="0">
              <a:latin typeface="Times New Roman" pitchFamily="18" charset="0"/>
              <a:cs typeface="Times New Roman" pitchFamily="18" charset="0"/>
            </a:endParaRPr>
          </a:p>
          <a:p>
            <a:pPr marL="228600" algn="just">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IoT/IoL with </a:t>
            </a:r>
            <a:r>
              <a:rPr lang="en-US" sz="1600" dirty="0" smtClean="0">
                <a:latin typeface="Times New Roman" pitchFamily="18" charset="0"/>
                <a:cs typeface="Times New Roman" pitchFamily="18" charset="0"/>
              </a:rPr>
              <a:t>Blockchain based light communication solution </a:t>
            </a:r>
            <a:r>
              <a:rPr lang="en-US" sz="1600" dirty="0">
                <a:latin typeface="Times New Roman" pitchFamily="18" charset="0"/>
                <a:cs typeface="Times New Roman" pitchFamily="18" charset="0"/>
              </a:rPr>
              <a:t>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a:t>
            </a:r>
            <a:r>
              <a:rPr lang="en-US" sz="1600" dirty="0" smtClean="0">
                <a:latin typeface="Times New Roman" pitchFamily="18" charset="0"/>
                <a:cs typeface="Times New Roman" pitchFamily="18" charset="0"/>
              </a:rPr>
              <a:t>It </a:t>
            </a:r>
            <a:r>
              <a:rPr lang="en-US" sz="1600" dirty="0">
                <a:latin typeface="Times New Roman" pitchFamily="18" charset="0"/>
                <a:cs typeface="Times New Roman" pitchFamily="18" charset="0"/>
              </a:rPr>
              <a:t>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latin typeface="Times New Roman" pitchFamily="18" charset="0"/>
                <a:cs typeface="Times New Roman" pitchFamily="18" charset="0"/>
              </a:rPr>
              <a:t>.</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8382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53400" cy="20812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Blockchain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based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In-Flight Shopping Solution</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Link with Blockchain for In-Flight Duty-Free Shopping System</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457200"/>
            <a:ext cx="9144000" cy="94030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2800" b="1" dirty="0" smtClean="0"/>
              <a:t>Needs </a:t>
            </a:r>
            <a:r>
              <a:rPr lang="en-US" altLang="ko-KR" sz="2800" b="1" dirty="0"/>
              <a:t>for Blockchain based In-Flight </a:t>
            </a:r>
            <a:r>
              <a:rPr lang="en-US" altLang="ko-KR" sz="2800" b="1" dirty="0" smtClean="0"/>
              <a:t>Shopping Solution</a:t>
            </a:r>
            <a:endParaRPr lang="en-US" altLang="ko-KR" sz="2800" b="1" dirty="0"/>
          </a:p>
        </p:txBody>
      </p:sp>
      <p:sp>
        <p:nvSpPr>
          <p:cNvPr id="10" name="Content Placeholder 2"/>
          <p:cNvSpPr txBox="1">
            <a:spLocks/>
          </p:cNvSpPr>
          <p:nvPr/>
        </p:nvSpPr>
        <p:spPr>
          <a:xfrm>
            <a:off x="465665" y="4069127"/>
            <a:ext cx="3996510" cy="2246337"/>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l">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endPar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Currently, duty free products can be purchased only with credit cards or local currency due to security issues.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Even if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passengers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want to purchase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duty-free item, cannot do shopping because above the issues.</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an smart payment method for in-flight duty-free shopping system.  </a:t>
            </a:r>
          </a:p>
        </p:txBody>
      </p:sp>
      <p:sp>
        <p:nvSpPr>
          <p:cNvPr id="27" name="TextBox 26"/>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15" name="TextBox 53"/>
          <p:cNvSpPr txBox="1">
            <a:spLocks noChangeArrowheads="1"/>
          </p:cNvSpPr>
          <p:nvPr/>
        </p:nvSpPr>
        <p:spPr bwMode="auto">
          <a:xfrm>
            <a:off x="2497958" y="3807518"/>
            <a:ext cx="4148084"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100" b="1" dirty="0" smtClean="0">
                <a:cs typeface="Times New Roman" panose="02020603050405020304" pitchFamily="18" charset="0"/>
              </a:rPr>
              <a:t>&lt;  In-Flight Duty-Free Shopping System</a:t>
            </a:r>
            <a:r>
              <a:rPr lang="en-US" altLang="ko-KR" sz="1100" b="1" dirty="0" smtClean="0">
                <a:cs typeface="Times New Roman" panose="02020603050405020304" pitchFamily="18" charset="0"/>
              </a:rPr>
              <a:t>  </a:t>
            </a:r>
            <a:r>
              <a:rPr kumimoji="0" lang="en-US" altLang="ko-KR" sz="1100" b="1" dirty="0" smtClean="0">
                <a:cs typeface="Times New Roman" panose="02020603050405020304" pitchFamily="18" charset="0"/>
              </a:rPr>
              <a:t>&gt;</a:t>
            </a:r>
          </a:p>
        </p:txBody>
      </p:sp>
      <p:sp>
        <p:nvSpPr>
          <p:cNvPr id="13" name="Content Placeholder 2"/>
          <p:cNvSpPr txBox="1">
            <a:spLocks/>
          </p:cNvSpPr>
          <p:nvPr/>
        </p:nvSpPr>
        <p:spPr>
          <a:xfrm>
            <a:off x="4462176" y="4069128"/>
            <a:ext cx="4243768" cy="224633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l">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Passengers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can use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pay link with Blockchain connected credit bank system as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 payment method, by utilizing a smart device storing user's own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Blockchain account code.</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Flash Light/Display of smart devices used as Transmitter and Camera attached on passenger seat used as receiver connected on credit bank system.</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grpSp>
        <p:nvGrpSpPr>
          <p:cNvPr id="3" name="그룹 2"/>
          <p:cNvGrpSpPr/>
          <p:nvPr/>
        </p:nvGrpSpPr>
        <p:grpSpPr>
          <a:xfrm>
            <a:off x="1327308" y="1397503"/>
            <a:ext cx="6567792" cy="2384992"/>
            <a:chOff x="716783" y="1475685"/>
            <a:chExt cx="7344385" cy="2667000"/>
          </a:xfrm>
        </p:grpSpPr>
        <p:pic>
          <p:nvPicPr>
            <p:cNvPr id="1026" name="Picture 2" descr="Image result for inflight duty free purchase"/>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461"/>
            <a:stretch/>
          </p:blipFill>
          <p:spPr bwMode="auto">
            <a:xfrm>
              <a:off x="4279133" y="1475685"/>
              <a:ext cx="3782035" cy="26670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4" descr="Image result for inflight duty free purchas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6783" y="1475685"/>
              <a:ext cx="3562350" cy="2667000"/>
            </a:xfrm>
            <a:prstGeom prst="rect">
              <a:avLst/>
            </a:prstGeom>
            <a:noFill/>
            <a:extLst>
              <a:ext uri="{909E8E84-426E-40DD-AFC4-6F175D3DCCD1}">
                <a14:hiddenFill xmlns:a14="http://schemas.microsoft.com/office/drawing/2010/main">
                  <a:solidFill>
                    <a:srgbClr val="FFFFFF"/>
                  </a:solidFill>
                </a14:hiddenFill>
              </a:ext>
            </a:extLst>
          </p:spPr>
        </p:pic>
      </p:grpSp>
      <p:sp>
        <p:nvSpPr>
          <p:cNvPr id="11" name="TextBox 10"/>
          <p:cNvSpPr txBox="1"/>
          <p:nvPr/>
        </p:nvSpPr>
        <p:spPr>
          <a:xfrm rot="16200000">
            <a:off x="977372" y="3527799"/>
            <a:ext cx="484428" cy="215444"/>
          </a:xfrm>
          <a:prstGeom prst="rect">
            <a:avLst/>
          </a:prstGeom>
          <a:noFill/>
        </p:spPr>
        <p:txBody>
          <a:bodyPr wrap="none" rtlCol="0">
            <a:spAutoFit/>
          </a:bodyPr>
          <a:lstStyle/>
          <a:p>
            <a:r>
              <a:rPr lang="en-US" sz="800" dirty="0" smtClean="0"/>
              <a:t>Google</a:t>
            </a:r>
            <a:endParaRPr lang="en-US" sz="800" dirty="0"/>
          </a:p>
        </p:txBody>
      </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 y="533400"/>
            <a:ext cx="9143999" cy="78187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000" b="1" dirty="0"/>
              <a:t>IoT/IoL Link with Blockchain for In-Flight Duty-Free Shopping System</a:t>
            </a:r>
          </a:p>
        </p:txBody>
      </p:sp>
      <p:sp>
        <p:nvSpPr>
          <p:cNvPr id="41" name="Content Placeholder 2"/>
          <p:cNvSpPr txBox="1">
            <a:spLocks/>
          </p:cNvSpPr>
          <p:nvPr/>
        </p:nvSpPr>
        <p:spPr>
          <a:xfrm>
            <a:off x="466847" y="4349908"/>
            <a:ext cx="4488362" cy="1965558"/>
          </a:xfrm>
          <a:prstGeom prst="rect">
            <a:avLst/>
          </a:prstGeom>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Blockchain Connected IoT/IoL </a:t>
            </a: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based </a:t>
            </a: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Link for Bank Payment Credit System</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Smart Device Display</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Camera Image Sensor in airplane</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endPar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1200150" lvl="2" indent="-285750" algn="just">
              <a:lnSpc>
                <a:spcPct val="150000"/>
              </a:lnSpc>
              <a:buFont typeface="Arial" panose="020B0604020202020204" pitchFamily="34" charset="0"/>
              <a:buChar char="▫"/>
            </a:pPr>
            <a:r>
              <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2D Color Code, VTASC, QR-Code, OOK</a:t>
            </a:r>
            <a:r>
              <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VPPM, Offset-VPWM, Multilevel PPM, Inverted PPM, Subcarrier PPM, DSSS SIK etc</a:t>
            </a:r>
            <a:r>
              <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p:txBody>
      </p:sp>
      <p:sp>
        <p:nvSpPr>
          <p:cNvPr id="43" name="TextBox 53"/>
          <p:cNvSpPr txBox="1">
            <a:spLocks noChangeArrowheads="1"/>
          </p:cNvSpPr>
          <p:nvPr/>
        </p:nvSpPr>
        <p:spPr bwMode="auto">
          <a:xfrm>
            <a:off x="1245441" y="4125452"/>
            <a:ext cx="678113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IoT/IoL Link with </a:t>
            </a:r>
            <a:r>
              <a:rPr lang="en-US" altLang="ko-KR" sz="1000" b="1" dirty="0" smtClean="0"/>
              <a:t>Blockchain for In-Flight Duty-Free Shopping System </a:t>
            </a:r>
            <a:r>
              <a:rPr lang="en-US" altLang="ko-KR" sz="1000" b="1" dirty="0" smtClean="0">
                <a:cs typeface="Times New Roman" panose="02020603050405020304" pitchFamily="18" charset="0"/>
              </a:rPr>
              <a:t>&gt;</a:t>
            </a:r>
            <a:endParaRPr kumimoji="0" lang="en-US" altLang="ko-KR" sz="1000" b="1" dirty="0" smtClean="0">
              <a:cs typeface="Times New Roman" panose="02020603050405020304" pitchFamily="18" charset="0"/>
            </a:endParaRPr>
          </a:p>
        </p:txBody>
      </p:sp>
      <p:sp>
        <p:nvSpPr>
          <p:cNvPr id="55" name="TextBox 5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13" name="Content Placeholder 2"/>
          <p:cNvSpPr txBox="1">
            <a:spLocks/>
          </p:cNvSpPr>
          <p:nvPr/>
        </p:nvSpPr>
        <p:spPr>
          <a:xfrm>
            <a:off x="4876800" y="4948506"/>
            <a:ext cx="3794804" cy="136695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32 ~ 128kb/s</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l">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More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than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30cm in general camera module</a:t>
            </a:r>
          </a:p>
        </p:txBody>
      </p:sp>
      <p:grpSp>
        <p:nvGrpSpPr>
          <p:cNvPr id="19" name="그룹 18"/>
          <p:cNvGrpSpPr/>
          <p:nvPr/>
        </p:nvGrpSpPr>
        <p:grpSpPr>
          <a:xfrm>
            <a:off x="4475436" y="1508364"/>
            <a:ext cx="4089092" cy="2617088"/>
            <a:chOff x="2057400" y="1828800"/>
            <a:chExt cx="4866337" cy="3552825"/>
          </a:xfrm>
        </p:grpSpPr>
        <p:pic>
          <p:nvPicPr>
            <p:cNvPr id="23" name="그림 22"/>
            <p:cNvPicPr>
              <a:picLocks noChangeAspect="1"/>
            </p:cNvPicPr>
            <p:nvPr/>
          </p:nvPicPr>
          <p:blipFill>
            <a:blip r:embed="rId3">
              <a:clrChange>
                <a:clrFrom>
                  <a:srgbClr val="CCCCC9"/>
                </a:clrFrom>
                <a:clrTo>
                  <a:srgbClr val="CCCCC9">
                    <a:alpha val="0"/>
                  </a:srgbClr>
                </a:clrTo>
              </a:clrChange>
            </a:blip>
            <a:stretch>
              <a:fillRect/>
            </a:stretch>
          </p:blipFill>
          <p:spPr>
            <a:xfrm>
              <a:off x="2057400" y="1828800"/>
              <a:ext cx="3600450" cy="3552825"/>
            </a:xfrm>
            <a:prstGeom prst="rect">
              <a:avLst/>
            </a:prstGeom>
          </p:spPr>
        </p:pic>
        <p:sp>
          <p:nvSpPr>
            <p:cNvPr id="24" name="자유형 23"/>
            <p:cNvSpPr/>
            <p:nvPr/>
          </p:nvSpPr>
          <p:spPr>
            <a:xfrm>
              <a:off x="3952874" y="2362200"/>
              <a:ext cx="1533525" cy="920750"/>
            </a:xfrm>
            <a:custGeom>
              <a:avLst/>
              <a:gdLst>
                <a:gd name="connsiteX0" fmla="*/ 0 w 1346200"/>
                <a:gd name="connsiteY0" fmla="*/ 514350 h 920750"/>
                <a:gd name="connsiteX1" fmla="*/ 1346200 w 1346200"/>
                <a:gd name="connsiteY1" fmla="*/ 920750 h 920750"/>
                <a:gd name="connsiteX2" fmla="*/ 1346200 w 1346200"/>
                <a:gd name="connsiteY2" fmla="*/ 0 h 920750"/>
                <a:gd name="connsiteX3" fmla="*/ 0 w 1346200"/>
                <a:gd name="connsiteY3" fmla="*/ 514350 h 920750"/>
              </a:gdLst>
              <a:ahLst/>
              <a:cxnLst>
                <a:cxn ang="0">
                  <a:pos x="connsiteX0" y="connsiteY0"/>
                </a:cxn>
                <a:cxn ang="0">
                  <a:pos x="connsiteX1" y="connsiteY1"/>
                </a:cxn>
                <a:cxn ang="0">
                  <a:pos x="connsiteX2" y="connsiteY2"/>
                </a:cxn>
                <a:cxn ang="0">
                  <a:pos x="connsiteX3" y="connsiteY3"/>
                </a:cxn>
              </a:cxnLst>
              <a:rect l="l" t="t" r="r" b="b"/>
              <a:pathLst>
                <a:path w="1346200" h="920750">
                  <a:moveTo>
                    <a:pt x="0" y="514350"/>
                  </a:moveTo>
                  <a:lnTo>
                    <a:pt x="1346200" y="920750"/>
                  </a:lnTo>
                  <a:lnTo>
                    <a:pt x="1346200" y="0"/>
                  </a:lnTo>
                  <a:lnTo>
                    <a:pt x="0" y="514350"/>
                  </a:lnTo>
                  <a:close/>
                </a:path>
              </a:pathLst>
            </a:custGeom>
            <a:gradFill>
              <a:gsLst>
                <a:gs pos="0">
                  <a:schemeClr val="accent1">
                    <a:lumMod val="5000"/>
                    <a:lumOff val="95000"/>
                  </a:schemeClr>
                </a:gs>
                <a:gs pos="100000">
                  <a:srgbClr val="FFFF00">
                    <a:alpha val="31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5" name="TextBox 24"/>
            <p:cNvSpPr txBox="1"/>
            <p:nvPr/>
          </p:nvSpPr>
          <p:spPr>
            <a:xfrm>
              <a:off x="5085908" y="2534830"/>
              <a:ext cx="1837829" cy="607295"/>
            </a:xfrm>
            <a:prstGeom prst="rect">
              <a:avLst/>
            </a:prstGeom>
            <a:noFill/>
          </p:spPr>
          <p:txBody>
            <a:bodyPr wrap="square" rtlCol="0">
              <a:spAutoFit/>
            </a:bodyPr>
            <a:lstStyle/>
            <a:p>
              <a:pPr marL="266700" indent="-266700" algn="r">
                <a:tabLst>
                  <a:tab pos="266700" algn="l"/>
                </a:tabLst>
              </a:pPr>
              <a:r>
                <a:rPr lang="en-US" altLang="ko-KR" sz="1200" b="1" dirty="0">
                  <a:solidFill>
                    <a:srgbClr val="FF0000"/>
                  </a:solidFill>
                </a:rPr>
                <a:t>T</a:t>
              </a:r>
              <a:r>
                <a:rPr lang="en-US" altLang="ko-KR" sz="1200" b="1" dirty="0" smtClean="0">
                  <a:solidFill>
                    <a:srgbClr val="FF0000"/>
                  </a:solidFill>
                </a:rPr>
                <a:t>x :  IoT/IoL</a:t>
              </a:r>
              <a:r>
                <a:rPr lang="en-US" altLang="ko-KR" sz="1200" b="1" dirty="0">
                  <a:solidFill>
                    <a:srgbClr val="FF0000"/>
                  </a:solidFill>
                </a:rPr>
                <a:t> </a:t>
              </a:r>
              <a:r>
                <a:rPr lang="en-US" altLang="ko-KR" sz="1200" b="1" dirty="0" smtClean="0">
                  <a:solidFill>
                    <a:srgbClr val="FF0000"/>
                  </a:solidFill>
                </a:rPr>
                <a:t>Based Blockchain </a:t>
              </a:r>
              <a:r>
                <a:rPr lang="en-US" altLang="ko-KR" sz="1200" b="1" dirty="0">
                  <a:solidFill>
                    <a:srgbClr val="FF0000"/>
                  </a:solidFill>
                </a:rPr>
                <a:t>C</a:t>
              </a:r>
              <a:r>
                <a:rPr lang="en-US" altLang="ko-KR" sz="1200" b="1" dirty="0" smtClean="0">
                  <a:solidFill>
                    <a:srgbClr val="FF0000"/>
                  </a:solidFill>
                </a:rPr>
                <a:t>ode</a:t>
              </a:r>
              <a:endParaRPr lang="ko-KR" altLang="en-US" sz="1200" b="1" dirty="0">
                <a:solidFill>
                  <a:srgbClr val="FF0000"/>
                </a:solidFill>
              </a:endParaRPr>
            </a:p>
          </p:txBody>
        </p:sp>
        <p:sp>
          <p:nvSpPr>
            <p:cNvPr id="26" name="TextBox 25"/>
            <p:cNvSpPr txBox="1"/>
            <p:nvPr/>
          </p:nvSpPr>
          <p:spPr>
            <a:xfrm>
              <a:off x="3200071" y="2981863"/>
              <a:ext cx="1611013" cy="626733"/>
            </a:xfrm>
            <a:prstGeom prst="rect">
              <a:avLst/>
            </a:prstGeom>
            <a:noFill/>
          </p:spPr>
          <p:txBody>
            <a:bodyPr wrap="square" rtlCol="0">
              <a:spAutoFit/>
            </a:bodyPr>
            <a:lstStyle/>
            <a:p>
              <a:pPr marL="266700" indent="-266700" algn="ctr">
                <a:tabLst>
                  <a:tab pos="266700" algn="l"/>
                </a:tabLst>
              </a:pPr>
              <a:r>
                <a:rPr lang="en-US" altLang="ko-KR" sz="1200" b="1" dirty="0" smtClean="0">
                  <a:solidFill>
                    <a:srgbClr val="FF0000"/>
                  </a:solidFill>
                </a:rPr>
                <a:t>Rx :  Camera </a:t>
              </a:r>
            </a:p>
            <a:p>
              <a:pPr algn="ctr">
                <a:tabLst>
                  <a:tab pos="0" algn="l"/>
                </a:tabLst>
              </a:pPr>
              <a:r>
                <a:rPr lang="en-US" altLang="ko-KR" sz="1200" b="1" dirty="0" smtClean="0">
                  <a:solidFill>
                    <a:srgbClr val="FF0000"/>
                  </a:solidFill>
                </a:rPr>
                <a:t>attached in Seat</a:t>
              </a:r>
              <a:endParaRPr lang="ko-KR" altLang="en-US" sz="1200" b="1" dirty="0">
                <a:solidFill>
                  <a:srgbClr val="FF0000"/>
                </a:solidFill>
              </a:endParaRPr>
            </a:p>
          </p:txBody>
        </p:sp>
      </p:grpSp>
      <p:pic>
        <p:nvPicPr>
          <p:cNvPr id="3074" name="Picture 2" descr="Image result for inflight duty fre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45441" y="1508364"/>
            <a:ext cx="3229995" cy="25333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457200" y="1828800"/>
            <a:ext cx="8077200" cy="34290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In-flight duty-free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shopping system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using Block chain and IoT/IoL </a:t>
            </a:r>
          </a:p>
          <a:p>
            <a:pPr marL="342900" indent="-342900" algn="just">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Flash Light / Display of the smart devices as a transmitter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and camera module attached to the airplane seat can be used as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 receiver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IoT/IoL with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Blockchain based payment system.</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solution possible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conduct safe transactions without credit cards or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banknotes and the payment system can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be efficiently used for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In-flight duty-free store.</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11771</TotalTime>
  <Words>377</Words>
  <Application>Microsoft Office PowerPoint</Application>
  <PresentationFormat>On-screen Show (4:3)</PresentationFormat>
  <Paragraphs>65</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Gulim</vt:lpstr>
      <vt:lpstr>Malgun Gothic</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457</cp:revision>
  <cp:lastPrinted>2017-05-07T15:48:38Z</cp:lastPrinted>
  <dcterms:created xsi:type="dcterms:W3CDTF">2010-05-15T17:50:32Z</dcterms:created>
  <dcterms:modified xsi:type="dcterms:W3CDTF">2019-03-13T23:20:09Z</dcterms:modified>
</cp:coreProperties>
</file>