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F4297"/>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834" autoAdjust="0"/>
    <p:restoredTop sz="95972" autoAdjust="0"/>
  </p:normalViewPr>
  <p:slideViewPr>
    <p:cSldViewPr>
      <p:cViewPr varScale="1">
        <p:scale>
          <a:sx n="91" d="100"/>
          <a:sy n="91" d="100"/>
        </p:scale>
        <p:origin x="103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3/13/2019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3/13/2019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3/13/2019</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March</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2019</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15-19-0148-00-0vat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March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15-19-0148-00-0vat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3/13/2019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57200"/>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LiFi/CamCom </a:t>
            </a:r>
            <a:r>
              <a:rPr lang="en-US" sz="1600" dirty="0" smtClean="0">
                <a:latin typeface="Times New Roman" pitchFamily="18" charset="0"/>
                <a:cs typeface="Times New Roman" pitchFamily="18" charset="0"/>
              </a:rPr>
              <a:t>Technology Solutions for Underwater Marine and Diving Operations</a:t>
            </a:r>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March 2019</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 (SNUST), Pham Minh </a:t>
            </a:r>
            <a:r>
              <a:rPr lang="en-US" sz="1600" dirty="0" err="1" smtClean="0">
                <a:latin typeface="Times New Roman" pitchFamily="18" charset="0"/>
                <a:cs typeface="Times New Roman" pitchFamily="18" charset="0"/>
              </a:rPr>
              <a:t>Trung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SNUST), </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Lee (</a:t>
            </a:r>
            <a:r>
              <a:rPr lang="en-US" sz="1600" dirty="0">
                <a:latin typeface="Times New Roman" pitchFamily="18" charset="0"/>
                <a:cs typeface="Times New Roman" pitchFamily="18" charset="0"/>
              </a:rPr>
              <a:t>Namseoul Univ.), </a:t>
            </a:r>
            <a:r>
              <a:rPr lang="en-US" sz="1600" dirty="0" err="1">
                <a:latin typeface="Times New Roman" pitchFamily="18" charset="0"/>
                <a:cs typeface="Times New Roman" pitchFamily="18" charset="0"/>
              </a:rPr>
              <a:t>Jinyoung</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Kim (</a:t>
            </a:r>
            <a:r>
              <a:rPr lang="en-US" sz="1600" dirty="0" err="1">
                <a:latin typeface="Times New Roman" pitchFamily="18" charset="0"/>
                <a:cs typeface="Times New Roman" pitchFamily="18" charset="0"/>
              </a:rPr>
              <a:t>Kwangwoon</a:t>
            </a:r>
            <a:r>
              <a:rPr lang="en-US" sz="1600" dirty="0">
                <a:latin typeface="Times New Roman" pitchFamily="18" charset="0"/>
                <a:cs typeface="Times New Roman" pitchFamily="18" charset="0"/>
              </a:rPr>
              <a:t> Univ.), Jeonggon </a:t>
            </a:r>
            <a:r>
              <a:rPr lang="en-US" sz="1600" dirty="0" smtClean="0">
                <a:latin typeface="Times New Roman" pitchFamily="18" charset="0"/>
                <a:cs typeface="Times New Roman" pitchFamily="18" charset="0"/>
              </a:rPr>
              <a:t>Kim (</a:t>
            </a:r>
            <a:r>
              <a:rPr lang="en-US" sz="1600" dirty="0">
                <a:latin typeface="Times New Roman" pitchFamily="18" charset="0"/>
                <a:cs typeface="Times New Roman" pitchFamily="18" charset="0"/>
              </a:rPr>
              <a:t>Korea Polytechnic Univ.),  </a:t>
            </a:r>
            <a:r>
              <a:rPr lang="en-US" sz="1600" dirty="0" err="1">
                <a:latin typeface="Times New Roman" pitchFamily="18" charset="0"/>
                <a:cs typeface="Times New Roman" pitchFamily="18" charset="0"/>
              </a:rPr>
              <a:t>Chanhyeong</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Chung (</a:t>
            </a:r>
            <a:r>
              <a:rPr lang="en-US" sz="1600" dirty="0">
                <a:latin typeface="Times New Roman" pitchFamily="18" charset="0"/>
                <a:cs typeface="Times New Roman" pitchFamily="18" charset="0"/>
              </a:rPr>
              <a:t>RAPA</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a:t>
            </a:r>
            <a:r>
              <a:rPr lang="en-US" sz="1600" dirty="0" smtClean="0">
                <a:latin typeface="Times New Roman" pitchFamily="18" charset="0"/>
                <a:cs typeface="Times New Roman" pitchFamily="18" charset="0"/>
              </a:rPr>
              <a:t>), Vinayagam </a:t>
            </a:r>
            <a:r>
              <a:rPr lang="en-US" sz="1600" dirty="0">
                <a:latin typeface="Times New Roman" pitchFamily="18" charset="0"/>
                <a:cs typeface="Times New Roman" pitchFamily="18" charset="0"/>
              </a:rPr>
              <a:t>Mariappan (SNUST)</a:t>
            </a: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V2X LiFi / CamCom Link </a:t>
            </a:r>
            <a:r>
              <a:rPr lang="en-US" altLang="ko-KR" sz="1600" dirty="0">
                <a:latin typeface="Times New Roman" pitchFamily="18" charset="0"/>
                <a:cs typeface="Times New Roman" pitchFamily="18" charset="0"/>
              </a:rPr>
              <a:t>design consideration for VAT. </a:t>
            </a:r>
            <a:r>
              <a:rPr lang="en-US" altLang="ko-KR" sz="1600" dirty="0" smtClean="0">
                <a:latin typeface="Times New Roman" pitchFamily="18" charset="0"/>
                <a:cs typeface="Times New Roman" pitchFamily="18" charset="0"/>
              </a:rPr>
              <a:t>This proposed LiFi / CamCom technology provides the optical communication between the divers and Sea vehicles </a:t>
            </a:r>
            <a:r>
              <a:rPr lang="en-US" altLang="ko-KR" sz="1600" dirty="0">
                <a:latin typeface="Times New Roman" pitchFamily="18" charset="0"/>
                <a:cs typeface="Times New Roman" pitchFamily="18" charset="0"/>
              </a:rPr>
              <a:t>to helps divers avoid disorientation when moving under the sea and reach the target </a:t>
            </a:r>
            <a:r>
              <a:rPr lang="en-US" altLang="ko-KR" sz="1600" dirty="0" smtClean="0">
                <a:latin typeface="Times New Roman" pitchFamily="18" charset="0"/>
                <a:cs typeface="Times New Roman" pitchFamily="18" charset="0"/>
              </a:rPr>
              <a:t>location quickly.</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This solution useful in </a:t>
            </a:r>
            <a:r>
              <a:rPr lang="en-US" altLang="ko-KR" sz="1600" dirty="0">
                <a:latin typeface="Times New Roman" pitchFamily="18" charset="0"/>
                <a:cs typeface="Times New Roman" pitchFamily="18" charset="0"/>
              </a:rPr>
              <a:t>the </a:t>
            </a:r>
            <a:r>
              <a:rPr lang="en-US" altLang="ko-KR" sz="1600" dirty="0" smtClean="0">
                <a:latin typeface="Times New Roman" pitchFamily="18" charset="0"/>
                <a:cs typeface="Times New Roman" pitchFamily="18" charset="0"/>
              </a:rPr>
              <a:t>rescue </a:t>
            </a:r>
            <a:r>
              <a:rPr lang="en-US" altLang="ko-KR" sz="1600" dirty="0">
                <a:latin typeface="Times New Roman" pitchFamily="18" charset="0"/>
                <a:cs typeface="Times New Roman" pitchFamily="18" charset="0"/>
              </a:rPr>
              <a:t>work at </a:t>
            </a:r>
            <a:r>
              <a:rPr lang="en-US" altLang="ko-KR" sz="1600" dirty="0" smtClean="0">
                <a:latin typeface="Times New Roman" pitchFamily="18" charset="0"/>
                <a:cs typeface="Times New Roman" pitchFamily="18" charset="0"/>
              </a:rPr>
              <a:t>sea and saving </a:t>
            </a:r>
            <a:r>
              <a:rPr lang="en-US" altLang="ko-KR" sz="1600" dirty="0">
                <a:latin typeface="Times New Roman" pitchFamily="18" charset="0"/>
                <a:cs typeface="Times New Roman" pitchFamily="18" charset="0"/>
              </a:rPr>
              <a:t>time is extremely </a:t>
            </a:r>
            <a:r>
              <a:rPr lang="en-US" altLang="ko-KR" sz="1600" dirty="0" smtClean="0">
                <a:latin typeface="Times New Roman" pitchFamily="18" charset="0"/>
                <a:cs typeface="Times New Roman" pitchFamily="18" charset="0"/>
              </a:rPr>
              <a:t>valuable in the rescue time. </a:t>
            </a:r>
            <a:r>
              <a:rPr lang="en-US" altLang="ko-KR" sz="1600" dirty="0">
                <a:latin typeface="Times New Roman" pitchFamily="18" charset="0"/>
                <a:cs typeface="Times New Roman" pitchFamily="18" charset="0"/>
              </a:rPr>
              <a:t>This </a:t>
            </a:r>
            <a:r>
              <a:rPr lang="en-US" altLang="ko-KR" sz="1600" dirty="0" smtClean="0">
                <a:latin typeface="Times New Roman" pitchFamily="18" charset="0"/>
                <a:cs typeface="Times New Roman" pitchFamily="18" charset="0"/>
              </a:rPr>
              <a:t>VAT solution also useful in </a:t>
            </a:r>
            <a:r>
              <a:rPr lang="en-US" altLang="ko-KR" sz="1600" dirty="0">
                <a:latin typeface="Times New Roman" pitchFamily="18" charset="0"/>
                <a:cs typeface="Times New Roman" pitchFamily="18" charset="0"/>
              </a:rPr>
              <a:t>the application services like ITS, ADAS</a:t>
            </a:r>
            <a:r>
              <a:rPr lang="en-US" altLang="ko-KR" sz="1600" dirty="0" smtClean="0">
                <a:latin typeface="Times New Roman" pitchFamily="18" charset="0"/>
                <a:cs typeface="Times New Roman" pitchFamily="18" charset="0"/>
              </a:rPr>
              <a:t>, IoT/IoL, etc. </a:t>
            </a:r>
            <a:r>
              <a:rPr lang="en-US" altLang="ko-KR" sz="1600" dirty="0">
                <a:latin typeface="Times New Roman" pitchFamily="18" charset="0"/>
                <a:cs typeface="Times New Roman" pitchFamily="18" charset="0"/>
              </a:rPr>
              <a:t>on road </a:t>
            </a:r>
            <a:r>
              <a:rPr lang="en-US" altLang="ko-KR" sz="1600" dirty="0" smtClean="0">
                <a:latin typeface="Times New Roman" pitchFamily="18" charset="0"/>
                <a:cs typeface="Times New Roman" pitchFamily="18" charset="0"/>
              </a:rPr>
              <a:t>condition for connected vehicle services </a:t>
            </a:r>
            <a:r>
              <a:rPr lang="en-US" altLang="ko-KR" sz="1600" dirty="0">
                <a:latin typeface="Times New Roman" pitchFamily="18" charset="0"/>
                <a:cs typeface="Times New Roman" pitchFamily="18" charset="0"/>
              </a:rPr>
              <a:t>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a:t>
            </a:r>
            <a:r>
              <a:rPr lang="en-US" sz="1600" dirty="0" smtClean="0">
                <a:latin typeface="Times New Roman" pitchFamily="18" charset="0"/>
                <a:cs typeface="Times New Roman" pitchFamily="18" charset="0"/>
              </a:rPr>
              <a:t>rovided concept </a:t>
            </a:r>
            <a:r>
              <a:rPr lang="en-US" sz="1600" dirty="0">
                <a:latin typeface="Times New Roman" pitchFamily="18" charset="0"/>
                <a:cs typeface="Times New Roman" pitchFamily="18" charset="0"/>
              </a:rPr>
              <a:t>models of </a:t>
            </a:r>
            <a:r>
              <a:rPr lang="en-US" altLang="ko-KR" sz="1600" dirty="0">
                <a:latin typeface="Times New Roman" pitchFamily="18" charset="0"/>
                <a:cs typeface="Times New Roman" pitchFamily="18" charset="0"/>
              </a:rPr>
              <a:t>LiFi / CamCom </a:t>
            </a:r>
            <a:r>
              <a:rPr lang="en-US" sz="1600" dirty="0" smtClean="0">
                <a:latin typeface="Times New Roman" pitchFamily="18" charset="0"/>
                <a:cs typeface="Times New Roman" pitchFamily="18" charset="0"/>
              </a:rPr>
              <a:t>technology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65667" y="1981200"/>
            <a:ext cx="7916333" cy="3420475"/>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50000"/>
              </a:lnSpc>
              <a:buFont typeface="Arial" panose="020B0604020202020204" pitchFamily="34" charset="0"/>
              <a:buChar char="•"/>
              <a:tabLst>
                <a:tab pos="2417763" algn="l"/>
              </a:tabLst>
            </a:pP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Divers Connectivity for Under Sea Operations</a:t>
            </a:r>
          </a:p>
          <a:p>
            <a:pPr marL="342900" indent="-342900" algn="l">
              <a:lnSpc>
                <a:spcPct val="150000"/>
              </a:lnSpc>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 / CamCom Link for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Underwater Marine and Diving Operations</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lnSpc>
                <a:spcPct val="150000"/>
              </a:lnSpc>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a:p>
            <a:pPr algn="l">
              <a:lnSpc>
                <a:spcPct val="150000"/>
              </a:lnSpc>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7" name="Title 1"/>
          <p:cNvSpPr txBox="1">
            <a:spLocks/>
          </p:cNvSpPr>
          <p:nvPr/>
        </p:nvSpPr>
        <p:spPr>
          <a:xfrm>
            <a:off x="0" y="91440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000" b="1" dirty="0"/>
              <a:t>Need for Divers Connectivity for Under </a:t>
            </a:r>
            <a:r>
              <a:rPr lang="en-US" altLang="ko-KR" sz="3000" b="1" dirty="0" smtClean="0"/>
              <a:t>Sea </a:t>
            </a:r>
            <a:r>
              <a:rPr lang="en-US" altLang="ko-KR" sz="3000" b="1" dirty="0"/>
              <a:t>Operations</a:t>
            </a:r>
          </a:p>
        </p:txBody>
      </p:sp>
      <p:sp>
        <p:nvSpPr>
          <p:cNvPr id="8" name="Content Placeholder 2"/>
          <p:cNvSpPr txBox="1">
            <a:spLocks/>
          </p:cNvSpPr>
          <p:nvPr/>
        </p:nvSpPr>
        <p:spPr>
          <a:xfrm>
            <a:off x="3953242" y="1581842"/>
            <a:ext cx="5187799" cy="47314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diver has lost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their life</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in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marine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diving operations</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when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they are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disoriented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underwater and  loss the control center connection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ask for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help.</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Some divers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operate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the deep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water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wires connected to ships to lead the way to avoid disorientation</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avoid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disorientation,  need an easy and effective connectivity method for under the sea operations for divers</a:t>
            </a:r>
          </a:p>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LiFi/CamCom Light Communication  solution for under sea operations helps to localize the divers and connection between the divers and control centers.</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led light installed on the bottom of the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sea vehicles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or mounted on equipment connected to the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sea vehicles.</a:t>
            </a:r>
          </a:p>
          <a:p>
            <a:pPr marL="628650" lvl="1" indent="-171450" algn="just">
              <a:lnSpc>
                <a:spcPct val="150000"/>
              </a:lnSpc>
              <a:buFont typeface="Times New Roman" panose="02020603050405020304" pitchFamily="18" charset="0"/>
              <a:buChar char="˗"/>
            </a:pP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Divers uses the head mounted Camera with LED light used to establish connectivity with control centers.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90" y="2102044"/>
            <a:ext cx="1919054" cy="173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239" y="2102045"/>
            <a:ext cx="1930163" cy="173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53"/>
          <p:cNvSpPr txBox="1">
            <a:spLocks noChangeArrowheads="1"/>
          </p:cNvSpPr>
          <p:nvPr/>
        </p:nvSpPr>
        <p:spPr bwMode="auto">
          <a:xfrm>
            <a:off x="119790" y="3868829"/>
            <a:ext cx="3765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Divers with Directional Cables &gt;</a:t>
            </a:r>
            <a:endParaRPr kumimoji="0" lang="en-US" altLang="ko-KR" sz="1000" b="1" dirty="0" smtClean="0">
              <a:cs typeface="Times New Roman" panose="02020603050405020304" pitchFamily="18" charset="0"/>
            </a:endParaRPr>
          </a:p>
        </p:txBody>
      </p:sp>
      <p:sp>
        <p:nvSpPr>
          <p:cNvPr id="13" name="TextBox 53"/>
          <p:cNvSpPr txBox="1">
            <a:spLocks noChangeArrowheads="1"/>
          </p:cNvSpPr>
          <p:nvPr/>
        </p:nvSpPr>
        <p:spPr bwMode="auto">
          <a:xfrm>
            <a:off x="522607" y="5888855"/>
            <a:ext cx="2865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a:cs typeface="Times New Roman" panose="02020603050405020304" pitchFamily="18" charset="0"/>
              </a:rPr>
              <a:t>&lt; </a:t>
            </a:r>
            <a:r>
              <a:rPr lang="en-US" altLang="ko-KR" sz="1000" b="1" dirty="0" smtClean="0">
                <a:cs typeface="Times New Roman" panose="02020603050405020304" pitchFamily="18" charset="0"/>
              </a:rPr>
              <a:t> Divers Sea Explore </a:t>
            </a:r>
            <a:r>
              <a:rPr lang="en-US" altLang="ko-KR" sz="1000" b="1" dirty="0">
                <a:cs typeface="Times New Roman" panose="02020603050405020304" pitchFamily="18" charset="0"/>
              </a:rPr>
              <a:t>and rescue the sea &gt;</a:t>
            </a:r>
            <a:endParaRPr kumimoji="0" lang="en-US" altLang="ko-KR" sz="1000" b="1" dirty="0" smtClean="0">
              <a:cs typeface="Times New Roman" panose="02020603050405020304" pitchFamily="18" charset="0"/>
            </a:endParaRPr>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790" y="4191157"/>
            <a:ext cx="1938283" cy="164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56601" y="4186448"/>
            <a:ext cx="1828800" cy="165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6200000">
            <a:off x="-185756" y="3592397"/>
            <a:ext cx="484428" cy="215444"/>
          </a:xfrm>
          <a:prstGeom prst="rect">
            <a:avLst/>
          </a:prstGeom>
          <a:noFill/>
        </p:spPr>
        <p:txBody>
          <a:bodyPr wrap="none" rtlCol="0">
            <a:spAutoFit/>
          </a:bodyPr>
          <a:lstStyle/>
          <a:p>
            <a:r>
              <a:rPr lang="en-US" sz="800" dirty="0" smtClean="0"/>
              <a:t>Google</a:t>
            </a:r>
            <a:endParaRPr lang="en-US" sz="800" dirty="0"/>
          </a:p>
        </p:txBody>
      </p:sp>
      <p:sp>
        <p:nvSpPr>
          <p:cNvPr id="16" name="TextBox 15"/>
          <p:cNvSpPr txBox="1"/>
          <p:nvPr/>
        </p:nvSpPr>
        <p:spPr>
          <a:xfrm rot="16200000">
            <a:off x="-210692" y="5580841"/>
            <a:ext cx="484428" cy="215444"/>
          </a:xfrm>
          <a:prstGeom prst="rect">
            <a:avLst/>
          </a:prstGeom>
          <a:noFill/>
        </p:spPr>
        <p:txBody>
          <a:bodyPr wrap="none" rtlCol="0">
            <a:spAutoFit/>
          </a:bodyPr>
          <a:lstStyle/>
          <a:p>
            <a:r>
              <a:rPr lang="en-US" sz="800" dirty="0" smtClean="0"/>
              <a:t>Google</a:t>
            </a:r>
            <a:endParaRPr lang="en-US" sz="800" dirty="0"/>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24" name="Content Placeholder 2"/>
          <p:cNvSpPr txBox="1">
            <a:spLocks/>
          </p:cNvSpPr>
          <p:nvPr/>
        </p:nvSpPr>
        <p:spPr>
          <a:xfrm>
            <a:off x="4657044" y="1828800"/>
            <a:ext cx="4334556" cy="3544412"/>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70000"/>
              </a:lnSpc>
              <a:buFont typeface="Arial" panose="020B0604020202020204" pitchFamily="34" charset="0"/>
              <a:buChar char="•"/>
            </a:pPr>
            <a:r>
              <a:rPr lang="en-US" altLang="ko-KR" sz="35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LiFi/CamCom Link for Under Sea Operations</a:t>
            </a:r>
          </a:p>
          <a:p>
            <a:pPr marL="628650" lvl="1" indent="-171450" algn="just">
              <a:lnSpc>
                <a:spcPct val="170000"/>
              </a:lnSpc>
              <a:buFont typeface="Times New Roman" panose="02020603050405020304" pitchFamily="18" charset="0"/>
              <a:buChar char="˗"/>
            </a:pPr>
            <a:r>
              <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a:t>
            </a:r>
            <a:r>
              <a:rPr lang="en-US" altLang="ko-KR" sz="3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Sea Vehicle Bottom Lights and Divers Head Lights</a:t>
            </a:r>
            <a:endPar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a:t>
            </a:r>
            <a:r>
              <a:rPr lang="en-US" altLang="ko-KR" sz="3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Head Mounted </a:t>
            </a:r>
            <a:r>
              <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Camera and Sea Vehicle </a:t>
            </a:r>
            <a:r>
              <a:rPr lang="en-US" altLang="ko-KR" sz="3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Bottom Mounted Camera</a:t>
            </a:r>
            <a:endPar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70000"/>
              </a:lnSpc>
              <a:buFont typeface="Times New Roman" panose="02020603050405020304" pitchFamily="18" charset="0"/>
              <a:buChar char="˗"/>
            </a:pPr>
            <a:r>
              <a:rPr lang="en-US" altLang="ko-KR" sz="3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a:t>
            </a:r>
            <a:endPar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1200150" lvl="2" indent="-285750" algn="just">
              <a:lnSpc>
                <a:spcPct val="170000"/>
              </a:lnSpc>
              <a:buFont typeface="Arial" panose="020B0604020202020204" pitchFamily="34" charset="0"/>
              <a:buChar char="▫"/>
            </a:pP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a:t>
            </a: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VPPM, Offset-VPWM, Multilevel PPM, Inverted PPM, Subcarrier PPM, DSSS SIK etc.</a:t>
            </a:r>
          </a:p>
          <a:p>
            <a:pPr marL="628650" lvl="1" indent="-171450" algn="just">
              <a:lnSpc>
                <a:spcPct val="170000"/>
              </a:lnSpc>
              <a:buFont typeface="Times New Roman" panose="02020603050405020304" pitchFamily="18" charset="0"/>
              <a:buChar char="˗"/>
            </a:pPr>
            <a:r>
              <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70000"/>
              </a:lnSpc>
              <a:buFont typeface="Times New Roman" panose="02020603050405020304" pitchFamily="18" charset="0"/>
              <a:buChar char="˗"/>
            </a:pPr>
            <a:r>
              <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70000"/>
              </a:lnSpc>
              <a:buFont typeface="Times New Roman" panose="02020603050405020304" pitchFamily="18" charset="0"/>
              <a:buChar char="˗"/>
            </a:pPr>
            <a:r>
              <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3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5m ~ 200m</a:t>
            </a:r>
            <a:endParaRPr lang="en-US" altLang="ko-KR" sz="3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1" name="Title 1"/>
          <p:cNvSpPr txBox="1">
            <a:spLocks/>
          </p:cNvSpPr>
          <p:nvPr/>
        </p:nvSpPr>
        <p:spPr>
          <a:xfrm>
            <a:off x="-1" y="475498"/>
            <a:ext cx="9144001" cy="1473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smtClean="0"/>
              <a:t>LiFi/CamCom </a:t>
            </a:r>
            <a:r>
              <a:rPr lang="en-US" altLang="ko-KR" sz="3200" b="1" dirty="0"/>
              <a:t>Link for </a:t>
            </a:r>
            <a:r>
              <a:rPr lang="en-US" altLang="ko-KR" sz="3200" b="1" dirty="0" smtClean="0"/>
              <a:t>Marine </a:t>
            </a:r>
            <a:r>
              <a:rPr lang="en-US" altLang="ko-KR" sz="3200" b="1" dirty="0"/>
              <a:t>and Diving Operations</a:t>
            </a:r>
          </a:p>
        </p:txBody>
      </p:sp>
      <p:sp>
        <p:nvSpPr>
          <p:cNvPr id="34" name="직사각형 31"/>
          <p:cNvSpPr/>
          <p:nvPr/>
        </p:nvSpPr>
        <p:spPr>
          <a:xfrm>
            <a:off x="443625" y="5253418"/>
            <a:ext cx="8256748" cy="1061829"/>
          </a:xfrm>
          <a:prstGeom prst="rect">
            <a:avLst/>
          </a:prstGeom>
        </p:spPr>
        <p:txBody>
          <a:bodyPr wrap="square">
            <a:spAutoFit/>
          </a:bodyPr>
          <a:lstStyle/>
          <a:p>
            <a:pPr algn="just">
              <a:lnSpc>
                <a:spcPct val="150000"/>
              </a:lnSpc>
            </a:pP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Use the LED light to transmit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location information of Divers with ID, Sea vehicle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vessel ID, Appropriate surface and underwater conditions, Maximum depth and bottom times, and Any accidents or unusual conditions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encountered, etc.</a:t>
            </a:r>
          </a:p>
        </p:txBody>
      </p:sp>
      <p:sp>
        <p:nvSpPr>
          <p:cNvPr id="13" name="TextBox 53"/>
          <p:cNvSpPr txBox="1">
            <a:spLocks noChangeArrowheads="1"/>
          </p:cNvSpPr>
          <p:nvPr/>
        </p:nvSpPr>
        <p:spPr bwMode="auto">
          <a:xfrm>
            <a:off x="678740" y="4932374"/>
            <a:ext cx="3844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Divers LiFi/CamCom Link  for Marine and Diving Operations &gt;  </a:t>
            </a:r>
          </a:p>
        </p:txBody>
      </p:sp>
      <p:grpSp>
        <p:nvGrpSpPr>
          <p:cNvPr id="49" name="Group 48"/>
          <p:cNvGrpSpPr/>
          <p:nvPr/>
        </p:nvGrpSpPr>
        <p:grpSpPr>
          <a:xfrm>
            <a:off x="880185" y="1752600"/>
            <a:ext cx="3876780" cy="3124426"/>
            <a:chOff x="762000" y="1431381"/>
            <a:chExt cx="3876780" cy="3124426"/>
          </a:xfrm>
        </p:grpSpPr>
        <p:pic>
          <p:nvPicPr>
            <p:cNvPr id="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16" y="2329295"/>
              <a:ext cx="3273573" cy="222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9729" y="1473730"/>
              <a:ext cx="1207465" cy="83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53"/>
            <p:cNvSpPr/>
            <p:nvPr/>
          </p:nvSpPr>
          <p:spPr>
            <a:xfrm>
              <a:off x="1066800" y="2329295"/>
              <a:ext cx="926874" cy="830997"/>
            </a:xfrm>
            <a:prstGeom prst="rect">
              <a:avLst/>
            </a:prstGeom>
          </p:spPr>
          <p:txBody>
            <a:bodyPr wrap="square">
              <a:spAutoFit/>
            </a:bodyPr>
            <a:lstStyle/>
            <a:p>
              <a:r>
                <a:rPr lang="en-US" sz="1200" dirty="0"/>
                <a:t>Request </a:t>
              </a:r>
              <a:r>
                <a:rPr lang="en-US" sz="1200" dirty="0" smtClean="0"/>
                <a:t>Signal </a:t>
              </a:r>
              <a:r>
                <a:rPr lang="en-US" sz="1200" dirty="0"/>
                <a:t>, position signal, ...</a:t>
              </a:r>
            </a:p>
          </p:txBody>
        </p:sp>
        <p:pic>
          <p:nvPicPr>
            <p:cNvPr id="5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790" y="3255763"/>
              <a:ext cx="973435" cy="41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rot="16200000">
              <a:off x="1986764" y="2646691"/>
              <a:ext cx="944885" cy="246221"/>
            </a:xfrm>
            <a:prstGeom prst="rect">
              <a:avLst/>
            </a:prstGeom>
            <a:noFill/>
          </p:spPr>
          <p:txBody>
            <a:bodyPr wrap="square" rtlCol="0">
              <a:spAutoFit/>
            </a:bodyPr>
            <a:lstStyle/>
            <a:p>
              <a:r>
                <a:rPr lang="en-US" sz="1000" b="1" dirty="0" smtClean="0">
                  <a:solidFill>
                    <a:srgbClr val="F37021"/>
                  </a:solidFill>
                </a:rPr>
                <a:t>10010010100</a:t>
              </a:r>
              <a:endParaRPr lang="en-US" sz="1000" b="1" dirty="0">
                <a:solidFill>
                  <a:srgbClr val="F37021"/>
                </a:solidFill>
              </a:endParaRPr>
            </a:p>
          </p:txBody>
        </p:sp>
        <p:sp>
          <p:nvSpPr>
            <p:cNvPr id="58" name="TextBox 57"/>
            <p:cNvSpPr txBox="1"/>
            <p:nvPr/>
          </p:nvSpPr>
          <p:spPr>
            <a:xfrm>
              <a:off x="2662621" y="2320483"/>
              <a:ext cx="694421" cy="246221"/>
            </a:xfrm>
            <a:prstGeom prst="rect">
              <a:avLst/>
            </a:prstGeom>
            <a:noFill/>
          </p:spPr>
          <p:txBody>
            <a:bodyPr wrap="none" rtlCol="0">
              <a:spAutoFit/>
            </a:bodyPr>
            <a:lstStyle/>
            <a:p>
              <a:r>
                <a:rPr lang="en-US" sz="1000" dirty="0" smtClean="0"/>
                <a:t>LED Lamp</a:t>
              </a:r>
              <a:endParaRPr lang="en-US" sz="1000" dirty="0"/>
            </a:p>
          </p:txBody>
        </p:sp>
        <p:sp>
          <p:nvSpPr>
            <p:cNvPr id="60" name="TextBox 59"/>
            <p:cNvSpPr txBox="1"/>
            <p:nvPr/>
          </p:nvSpPr>
          <p:spPr>
            <a:xfrm>
              <a:off x="1895643" y="3167792"/>
              <a:ext cx="587020" cy="246221"/>
            </a:xfrm>
            <a:prstGeom prst="rect">
              <a:avLst/>
            </a:prstGeom>
            <a:noFill/>
          </p:spPr>
          <p:txBody>
            <a:bodyPr wrap="none" rtlCol="0">
              <a:spAutoFit/>
            </a:bodyPr>
            <a:lstStyle/>
            <a:p>
              <a:r>
                <a:rPr lang="en-US" sz="1000" dirty="0" smtClean="0"/>
                <a:t>Camera</a:t>
              </a:r>
              <a:endParaRPr lang="en-US" sz="1000" dirty="0"/>
            </a:p>
          </p:txBody>
        </p:sp>
        <p:cxnSp>
          <p:nvCxnSpPr>
            <p:cNvPr id="61" name="Straight Arrow Connector 60"/>
            <p:cNvCxnSpPr/>
            <p:nvPr/>
          </p:nvCxnSpPr>
          <p:spPr>
            <a:xfrm>
              <a:off x="3077194" y="2057400"/>
              <a:ext cx="656606"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674788" y="3421903"/>
              <a:ext cx="656606"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38021" y="1819445"/>
              <a:ext cx="900759" cy="461665"/>
            </a:xfrm>
            <a:prstGeom prst="rect">
              <a:avLst/>
            </a:prstGeom>
            <a:noFill/>
          </p:spPr>
          <p:txBody>
            <a:bodyPr wrap="none" rtlCol="0">
              <a:spAutoFit/>
            </a:bodyPr>
            <a:lstStyle/>
            <a:p>
              <a:r>
                <a:rPr lang="en-US" sz="1200" dirty="0" smtClean="0"/>
                <a:t>Directional </a:t>
              </a:r>
            </a:p>
            <a:p>
              <a:r>
                <a:rPr lang="en-US" sz="1200" dirty="0" smtClean="0"/>
                <a:t>Moves</a:t>
              </a:r>
              <a:endParaRPr lang="en-US" sz="1200" dirty="0"/>
            </a:p>
          </p:txBody>
        </p:sp>
        <p:cxnSp>
          <p:nvCxnSpPr>
            <p:cNvPr id="66" name="Straight Arrow Connector 65"/>
            <p:cNvCxnSpPr>
              <a:endCxn id="57" idx="0"/>
            </p:cNvCxnSpPr>
            <p:nvPr/>
          </p:nvCxnSpPr>
          <p:spPr>
            <a:xfrm>
              <a:off x="1752600" y="2769801"/>
              <a:ext cx="58349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326819" y="3228542"/>
              <a:ext cx="900759" cy="461665"/>
            </a:xfrm>
            <a:prstGeom prst="rect">
              <a:avLst/>
            </a:prstGeom>
            <a:noFill/>
          </p:spPr>
          <p:txBody>
            <a:bodyPr wrap="none" rtlCol="0">
              <a:spAutoFit/>
            </a:bodyPr>
            <a:lstStyle/>
            <a:p>
              <a:r>
                <a:rPr lang="en-US" sz="1200" dirty="0" smtClean="0"/>
                <a:t>Directional </a:t>
              </a:r>
            </a:p>
            <a:p>
              <a:r>
                <a:rPr lang="en-US" sz="1200" dirty="0" smtClean="0"/>
                <a:t>Moves</a:t>
              </a:r>
              <a:endParaRPr lang="en-US" sz="1200" dirty="0"/>
            </a:p>
          </p:txBody>
        </p:sp>
        <p:sp>
          <p:nvSpPr>
            <p:cNvPr id="69" name="TextBox 68"/>
            <p:cNvSpPr txBox="1"/>
            <p:nvPr/>
          </p:nvSpPr>
          <p:spPr>
            <a:xfrm>
              <a:off x="762000" y="1431381"/>
              <a:ext cx="685800" cy="461665"/>
            </a:xfrm>
            <a:prstGeom prst="rect">
              <a:avLst/>
            </a:prstGeom>
            <a:noFill/>
          </p:spPr>
          <p:txBody>
            <a:bodyPr wrap="square" rtlCol="0">
              <a:spAutoFit/>
            </a:bodyPr>
            <a:lstStyle/>
            <a:p>
              <a:pPr algn="ctr"/>
              <a:r>
                <a:rPr lang="en-US" sz="1200" dirty="0" smtClean="0"/>
                <a:t>Control </a:t>
              </a:r>
              <a:r>
                <a:rPr lang="en-US" sz="1200" dirty="0"/>
                <a:t>R</a:t>
              </a:r>
              <a:r>
                <a:rPr lang="en-US" sz="1200" dirty="0" smtClean="0"/>
                <a:t>oom</a:t>
              </a:r>
              <a:endParaRPr lang="en-US" sz="1200" dirty="0"/>
            </a:p>
          </p:txBody>
        </p:sp>
        <p:cxnSp>
          <p:nvCxnSpPr>
            <p:cNvPr id="74" name="Straight Arrow Connector 73"/>
            <p:cNvCxnSpPr>
              <a:stCxn id="69" idx="3"/>
            </p:cNvCxnSpPr>
            <p:nvPr/>
          </p:nvCxnSpPr>
          <p:spPr>
            <a:xfrm>
              <a:off x="1447800" y="1662214"/>
              <a:ext cx="421929" cy="903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0" y="1524000"/>
            <a:ext cx="8305800" cy="41910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smtClean="0">
                <a:solidFill>
                  <a:schemeClr val="tx1"/>
                </a:solidFill>
                <a:latin typeface="Times New Roman" panose="02020603050405020304" pitchFamily="18" charset="0"/>
                <a:cs typeface="Times New Roman" panose="02020603050405020304" pitchFamily="18" charset="0"/>
              </a:rPr>
              <a:t>roposed the </a:t>
            </a:r>
            <a:r>
              <a:rPr lang="en-US" sz="2000" dirty="0" smtClean="0">
                <a:solidFill>
                  <a:schemeClr val="tx1"/>
                </a:solidFill>
                <a:latin typeface="Times New Roman" pitchFamily="18" charset="0"/>
                <a:cs typeface="Times New Roman" pitchFamily="18" charset="0"/>
              </a:rPr>
              <a:t>LiFi </a:t>
            </a:r>
            <a:r>
              <a:rPr lang="en-US" sz="2000" dirty="0">
                <a:solidFill>
                  <a:schemeClr val="tx1"/>
                </a:solidFill>
                <a:latin typeface="Times New Roman" pitchFamily="18" charset="0"/>
                <a:cs typeface="Times New Roman" pitchFamily="18" charset="0"/>
              </a:rPr>
              <a:t>/ CamCom </a:t>
            </a:r>
            <a:r>
              <a:rPr lang="en-US" sz="2000" dirty="0" smtClean="0">
                <a:solidFill>
                  <a:schemeClr val="tx1"/>
                </a:solidFill>
                <a:latin typeface="Times New Roman" pitchFamily="18" charset="0"/>
                <a:cs typeface="Times New Roman" pitchFamily="18" charset="0"/>
              </a:rPr>
              <a:t>connectivity Solutions between sea vehicles and divers </a:t>
            </a:r>
            <a:r>
              <a:rPr lang="en-US" sz="2000" dirty="0">
                <a:solidFill>
                  <a:schemeClr val="tx1"/>
                </a:solidFill>
                <a:latin typeface="Times New Roman" pitchFamily="18" charset="0"/>
                <a:cs typeface="Times New Roman" pitchFamily="18" charset="0"/>
              </a:rPr>
              <a:t>for Underwater Marine and Diving </a:t>
            </a:r>
            <a:r>
              <a:rPr lang="en-US" sz="2000" dirty="0" smtClean="0">
                <a:solidFill>
                  <a:schemeClr val="tx1"/>
                </a:solidFill>
                <a:latin typeface="Times New Roman" pitchFamily="18" charset="0"/>
                <a:cs typeface="Times New Roman" pitchFamily="18" charset="0"/>
              </a:rPr>
              <a:t>Operations</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itchFamily="18" charset="0"/>
              <a:ea typeface="굴림" panose="020B0600000101010101" pitchFamily="50" charset="-127"/>
              <a:cs typeface="Times New Roman"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lighting systems installed at the bottom of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sea vehicles and divers head mounted lights for Transmitter</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Camera installed at the bottom of the sea vehicles and head mounted camera for Receiver.</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divers to operate effectively under the sea, especially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rescue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work time</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
        <p:nvSpPr>
          <p:cNvPr id="5"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16893</TotalTime>
  <Words>453</Words>
  <Application>Microsoft Office PowerPoint</Application>
  <PresentationFormat>On-screen Show (4:3)</PresentationFormat>
  <Paragraphs>78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Gulim</vt:lpstr>
      <vt:lpstr>Malgun Gothic</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548</cp:revision>
  <cp:lastPrinted>2017-05-07T15:48:38Z</cp:lastPrinted>
  <dcterms:created xsi:type="dcterms:W3CDTF">2010-05-15T17:50:32Z</dcterms:created>
  <dcterms:modified xsi:type="dcterms:W3CDTF">2019-03-13T23:13:30Z</dcterms:modified>
</cp:coreProperties>
</file>