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3/13/2019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3/13/2019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15-19-0147-00-0vat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15-19-0147-00-0vat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LiFi/CAMCOM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Technology Based Electric Charging </a:t>
            </a:r>
            <a:r>
              <a:rPr lang="en-US" sz="1600" dirty="0" smtClean="0">
                <a:latin typeface="Times New Roman" panose="02020603050405020304" pitchFamily="18" charset="0"/>
                <a:ea typeface="굴림" panose="020B0600000101010101" pitchFamily="50" charset="-127"/>
                <a:cs typeface="Times New Roman" panose="02020603050405020304" pitchFamily="18" charset="0"/>
              </a:rPr>
              <a:t>Solution for </a:t>
            </a:r>
            <a:r>
              <a:rPr lang="en-US" sz="1600" dirty="0">
                <a:latin typeface="Times New Roman" panose="02020603050405020304" pitchFamily="18" charset="0"/>
                <a:ea typeface="굴림" panose="020B0600000101010101" pitchFamily="50" charset="-127"/>
                <a:cs typeface="Times New Roman" panose="02020603050405020304" pitchFamily="18" charset="0"/>
              </a:rPr>
              <a:t>A</a:t>
            </a:r>
            <a:r>
              <a:rPr lang="en-US" sz="1600" dirty="0" smtClean="0">
                <a:latin typeface="Times New Roman" panose="02020603050405020304" pitchFamily="18" charset="0"/>
                <a:ea typeface="굴림" panose="020B0600000101010101" pitchFamily="50" charset="-127"/>
                <a:cs typeface="Times New Roman" panose="02020603050405020304" pitchFamily="18" charset="0"/>
              </a:rPr>
              <a:t>utonomous Electric Vehicles</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2019</a:t>
            </a: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Vadim </a:t>
            </a:r>
            <a:r>
              <a:rPr lang="en-US" sz="1600" dirty="0" smtClean="0">
                <a:latin typeface="Times New Roman" pitchFamily="18" charset="0"/>
                <a:cs typeface="Times New Roman" pitchFamily="18" charset="0"/>
              </a:rPr>
              <a:t>Li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Namseoul Univ.),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err="1">
                <a:latin typeface="Times New Roman" pitchFamily="18" charset="0"/>
                <a:cs typeface="Times New Roman" pitchFamily="18" charset="0"/>
              </a:rPr>
              <a:t>Kwangwoon</a:t>
            </a:r>
            <a:r>
              <a:rPr lang="en-US" sz="1600" dirty="0">
                <a:latin typeface="Times New Roman" pitchFamily="18" charset="0"/>
                <a:cs typeface="Times New Roman" pitchFamily="18" charset="0"/>
              </a:rPr>
              <a:t> Univ.), Jeonggon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Korea Polytechnic Univ.),  </a:t>
            </a:r>
            <a:r>
              <a:rPr lang="en-US" sz="1600" dirty="0" err="1">
                <a:latin typeface="Times New Roman" pitchFamily="18" charset="0"/>
                <a:cs typeface="Times New Roman" pitchFamily="18" charset="0"/>
              </a:rPr>
              <a:t>Chanhyeong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Chung (</a:t>
            </a:r>
            <a:r>
              <a:rPr lang="en-US" sz="1600" dirty="0">
                <a:latin typeface="Times New Roman" pitchFamily="18" charset="0"/>
                <a:cs typeface="Times New Roman" pitchFamily="18" charset="0"/>
              </a:rPr>
              <a:t>RAPA</a:t>
            </a:r>
            <a:r>
              <a:rPr lang="en-US" sz="1600" dirty="0" smtClean="0">
                <a:latin typeface="Times New Roman" pitchFamily="18" charset="0"/>
                <a:cs typeface="Times New Roman" pitchFamily="18" charset="0"/>
              </a:rPr>
              <a: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a:t>
            </a:r>
            <a:r>
              <a:rPr lang="en-US" sz="1600" dirty="0" smtClean="0">
                <a:latin typeface="Times New Roman" pitchFamily="18" charset="0"/>
                <a:cs typeface="Times New Roman" pitchFamily="18" charset="0"/>
              </a:rPr>
              <a:t>), Vinayagam </a:t>
            </a:r>
            <a:r>
              <a:rPr lang="en-US" sz="1600" dirty="0">
                <a:latin typeface="Times New Roman" pitchFamily="18" charset="0"/>
                <a:cs typeface="Times New Roman" pitchFamily="18" charset="0"/>
              </a:rPr>
              <a:t>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LiFi/CAMCOM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V2I LiFi/CAMCOM link solution used for electric vehicles charging automation. This VAT solution also can be used to </a:t>
            </a:r>
            <a:r>
              <a:rPr lang="en-US" altLang="ko-KR" sz="1600" dirty="0">
                <a:latin typeface="Times New Roman" pitchFamily="18" charset="0"/>
                <a:cs typeface="Times New Roman" pitchFamily="18" charset="0"/>
              </a:rPr>
              <a:t>operate </a:t>
            </a:r>
            <a:r>
              <a:rPr lang="en-US" altLang="ko-KR" sz="1600" dirty="0" smtClean="0">
                <a:latin typeface="Times New Roman" pitchFamily="18" charset="0"/>
                <a:cs typeface="Times New Roman" pitchFamily="18" charset="0"/>
              </a:rPr>
              <a:t>the </a:t>
            </a:r>
            <a:r>
              <a:rPr lang="en-US" altLang="ko-KR" sz="1600" dirty="0">
                <a:latin typeface="Times New Roman" pitchFamily="18" charset="0"/>
                <a:cs typeface="Times New Roman" pitchFamily="18" charset="0"/>
              </a:rPr>
              <a:t>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for connected information services.</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LiFi/CAMCOM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a:t>
            </a:r>
            <a:r>
              <a:rPr lang="en-US" altLang="en-US" sz="1600" dirty="0" smtClean="0">
                <a:latin typeface="Times New Roman" panose="02020603050405020304" pitchFamily="18" charset="0"/>
                <a:cs typeface="Times New Roman" panose="02020603050405020304" pitchFamily="18" charset="0"/>
              </a:rPr>
              <a:t>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Electric Vehicles Charging Automation Solution</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Link for Autonomous Electric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Vehicles Charging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0"/>
            <a:ext cx="4038600" cy="2575819"/>
          </a:xfrm>
          <a:prstGeom prst="rect">
            <a:avLst/>
          </a:prstGeom>
        </p:spPr>
      </p:pic>
      <p:sp>
        <p:nvSpPr>
          <p:cNvPr id="7" name="Title 1"/>
          <p:cNvSpPr txBox="1">
            <a:spLocks/>
          </p:cNvSpPr>
          <p:nvPr/>
        </p:nvSpPr>
        <p:spPr>
          <a:xfrm>
            <a:off x="0" y="533400"/>
            <a:ext cx="91440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t>Need for Electric Vehicles Charging Automation Solution</a:t>
            </a:r>
          </a:p>
        </p:txBody>
      </p:sp>
      <p:sp>
        <p:nvSpPr>
          <p:cNvPr id="9" name="TextBox 53"/>
          <p:cNvSpPr txBox="1">
            <a:spLocks noChangeArrowheads="1"/>
          </p:cNvSpPr>
          <p:nvPr/>
        </p:nvSpPr>
        <p:spPr bwMode="auto">
          <a:xfrm>
            <a:off x="228601" y="4861819"/>
            <a:ext cx="4038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EVs Charging Stations &gt;</a:t>
            </a:r>
            <a:endParaRPr kumimoji="0" lang="en-US" altLang="ko-KR" sz="1000" b="1" dirty="0" smtClean="0">
              <a:cs typeface="Times New Roman" panose="02020603050405020304" pitchFamily="18" charset="0"/>
            </a:endParaRPr>
          </a:p>
        </p:txBody>
      </p:sp>
      <p:sp>
        <p:nvSpPr>
          <p:cNvPr id="10" name="TextBox 9"/>
          <p:cNvSpPr txBox="1"/>
          <p:nvPr/>
        </p:nvSpPr>
        <p:spPr>
          <a:xfrm rot="16200000">
            <a:off x="-90102" y="4589010"/>
            <a:ext cx="484428" cy="215444"/>
          </a:xfrm>
          <a:prstGeom prst="rect">
            <a:avLst/>
          </a:prstGeom>
          <a:noFill/>
        </p:spPr>
        <p:txBody>
          <a:bodyPr wrap="none" rtlCol="0">
            <a:spAutoFit/>
          </a:bodyPr>
          <a:lstStyle/>
          <a:p>
            <a:r>
              <a:rPr lang="en-US" sz="800" dirty="0" smtClean="0"/>
              <a:t>Google</a:t>
            </a:r>
            <a:endParaRPr lang="en-US" sz="800" dirty="0"/>
          </a:p>
        </p:txBody>
      </p:sp>
      <p:sp>
        <p:nvSpPr>
          <p:cNvPr id="11" name="Content Placeholder 2"/>
          <p:cNvSpPr txBox="1">
            <a:spLocks/>
          </p:cNvSpPr>
          <p:nvPr/>
        </p:nvSpPr>
        <p:spPr>
          <a:xfrm>
            <a:off x="4267200" y="1371600"/>
            <a:ext cx="4842769" cy="473140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the future, the self-driving electric vehicles (EVs) joint the evaluation from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conventional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for transport system.</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EVs uses the charging station or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charging points and use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cutting-edge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hardware technology that’s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safe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reliable</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advanced development in IoT and light communication technologies make smart charging stations with Ultra-fast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scalable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electric charging point on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major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roadways to charge EVs.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safe and reliable connectivity to automate the EVs charging points</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LiFi/CamCom Light Communication  solution for EVs charging automation in electric charging stations</a:t>
            </a:r>
          </a:p>
          <a:p>
            <a:pPr marL="628650" lvl="1" indent="-171450" algn="just">
              <a:lnSpc>
                <a:spcPct val="150000"/>
              </a:lnSpc>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Lighting System and Camera Systems installed in the </a:t>
            </a: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EVs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Charging points for light communication</a:t>
            </a:r>
          </a:p>
        </p:txBody>
      </p:sp>
    </p:spTree>
    <p:extLst>
      <p:ext uri="{BB962C8B-B14F-4D97-AF65-F5344CB8AC3E}">
        <p14:creationId xmlns:p14="http://schemas.microsoft.com/office/powerpoint/2010/main" val="1763592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552047"/>
            <a:ext cx="9144000" cy="94663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LiFi/CamCom Link for Autonomous Electric Vehicles Charging Solution</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14" name="TextBox 53"/>
          <p:cNvSpPr txBox="1">
            <a:spLocks noChangeArrowheads="1"/>
          </p:cNvSpPr>
          <p:nvPr/>
        </p:nvSpPr>
        <p:spPr bwMode="auto">
          <a:xfrm>
            <a:off x="245283" y="4319665"/>
            <a:ext cx="4038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LiFi/CamCom Link for </a:t>
            </a:r>
            <a:r>
              <a:rPr lang="en-US" altLang="ko-KR" sz="1000" b="1" dirty="0" smtClean="0">
                <a:cs typeface="Times New Roman" panose="02020603050405020304" pitchFamily="18" charset="0"/>
              </a:rPr>
              <a:t>EVs Charging Solutions &gt;</a:t>
            </a:r>
            <a:endParaRPr kumimoji="0" lang="en-US" altLang="ko-KR" sz="1000" b="1" dirty="0" smtClean="0">
              <a:cs typeface="Times New Roman" panose="02020603050405020304" pitchFamily="18" charset="0"/>
            </a:endParaRPr>
          </a:p>
        </p:txBody>
      </p:sp>
      <p:grpSp>
        <p:nvGrpSpPr>
          <p:cNvPr id="5" name="Group 4"/>
          <p:cNvGrpSpPr/>
          <p:nvPr/>
        </p:nvGrpSpPr>
        <p:grpSpPr>
          <a:xfrm>
            <a:off x="202701" y="2567384"/>
            <a:ext cx="4267200" cy="1666749"/>
            <a:chOff x="1" y="2505258"/>
            <a:chExt cx="4267200" cy="1666749"/>
          </a:xfrm>
        </p:grpSpPr>
        <p:grpSp>
          <p:nvGrpSpPr>
            <p:cNvPr id="4" name="Group 3"/>
            <p:cNvGrpSpPr/>
            <p:nvPr/>
          </p:nvGrpSpPr>
          <p:grpSpPr>
            <a:xfrm>
              <a:off x="1" y="2505258"/>
              <a:ext cx="4267200" cy="1666749"/>
              <a:chOff x="1" y="2505258"/>
              <a:chExt cx="4267200" cy="1666749"/>
            </a:xfrm>
          </p:grpSpPr>
          <p:pic>
            <p:nvPicPr>
              <p:cNvPr id="2" name="Picture 2" descr="C:\Users\Vadim\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715539"/>
                <a:ext cx="1285836" cy="14564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Vadim\Desktop\2019-Tesla-Model_3-white-full_color-driver_side_front_quart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3486" y="2976582"/>
                <a:ext cx="2013715" cy="987425"/>
              </a:xfrm>
              <a:prstGeom prst="rect">
                <a:avLst/>
              </a:prstGeom>
              <a:noFill/>
              <a:extLst>
                <a:ext uri="{909E8E84-426E-40DD-AFC4-6F175D3DCCD1}">
                  <a14:hiddenFill xmlns:a14="http://schemas.microsoft.com/office/drawing/2010/main">
                    <a:solidFill>
                      <a:srgbClr val="FFFFFF"/>
                    </a:solidFill>
                  </a14:hiddenFill>
                </a:ext>
              </a:extLst>
            </p:spPr>
          </p:pic>
          <p:sp>
            <p:nvSpPr>
              <p:cNvPr id="43" name="Rounded Rectangular Callout 42"/>
              <p:cNvSpPr/>
              <p:nvPr/>
            </p:nvSpPr>
            <p:spPr>
              <a:xfrm>
                <a:off x="2178150" y="2505258"/>
                <a:ext cx="1201132" cy="589746"/>
              </a:xfrm>
              <a:prstGeom prst="wedgeRoundRectCallout">
                <a:avLst>
                  <a:gd name="adj1" fmla="val -2232"/>
                  <a:gd name="adj2" fmla="val 99109"/>
                  <a:gd name="adj3" fmla="val 16667"/>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eriod"/>
                </a:pPr>
                <a:r>
                  <a:rPr lang="en-US" sz="1000" dirty="0" smtClean="0">
                    <a:solidFill>
                      <a:schemeClr val="tx1"/>
                    </a:solidFill>
                  </a:rPr>
                  <a:t>Request for Charging </a:t>
                </a:r>
              </a:p>
              <a:p>
                <a:pPr marL="228600" indent="-228600">
                  <a:buAutoNum type="arabicPeriod"/>
                </a:pPr>
                <a:r>
                  <a:rPr lang="en-US" sz="1000" dirty="0" smtClean="0">
                    <a:solidFill>
                      <a:schemeClr val="tx1"/>
                    </a:solidFill>
                  </a:rPr>
                  <a:t>Charging fee</a:t>
                </a:r>
                <a:endParaRPr lang="en-US" sz="1000" dirty="0">
                  <a:solidFill>
                    <a:schemeClr val="tx1"/>
                  </a:solidFill>
                </a:endParaRPr>
              </a:p>
            </p:txBody>
          </p:sp>
          <p:sp>
            <p:nvSpPr>
              <p:cNvPr id="6" name="Isosceles Triangle 5"/>
              <p:cNvSpPr/>
              <p:nvPr/>
            </p:nvSpPr>
            <p:spPr>
              <a:xfrm rot="5400000">
                <a:off x="1475276" y="2419895"/>
                <a:ext cx="749103" cy="2100801"/>
              </a:xfrm>
              <a:prstGeom prst="triangle">
                <a:avLst/>
              </a:prstGeom>
              <a:solidFill>
                <a:srgbClr val="FFFF00">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66625" y="2507099"/>
                <a:ext cx="1043876" cy="246221"/>
              </a:xfrm>
              <a:prstGeom prst="rect">
                <a:avLst/>
              </a:prstGeom>
            </p:spPr>
            <p:txBody>
              <a:bodyPr wrap="none">
                <a:spAutoFit/>
              </a:bodyPr>
              <a:lstStyle/>
              <a:p>
                <a:r>
                  <a:rPr lang="en-US" sz="1000" dirty="0"/>
                  <a:t>Charging Station</a:t>
                </a:r>
              </a:p>
            </p:txBody>
          </p:sp>
        </p:grpSp>
        <p:sp>
          <p:nvSpPr>
            <p:cNvPr id="16" name="TextBox 15"/>
            <p:cNvSpPr txBox="1"/>
            <p:nvPr/>
          </p:nvSpPr>
          <p:spPr>
            <a:xfrm>
              <a:off x="1052922" y="3355553"/>
              <a:ext cx="944885" cy="246221"/>
            </a:xfrm>
            <a:prstGeom prst="rect">
              <a:avLst/>
            </a:prstGeom>
            <a:noFill/>
          </p:spPr>
          <p:txBody>
            <a:bodyPr wrap="square" rtlCol="0">
              <a:spAutoFit/>
            </a:bodyPr>
            <a:lstStyle/>
            <a:p>
              <a:r>
                <a:rPr lang="en-US" sz="1000" b="1" dirty="0" smtClean="0"/>
                <a:t>10010010100</a:t>
              </a:r>
              <a:endParaRPr lang="en-US" sz="1000" b="1" dirty="0"/>
            </a:p>
          </p:txBody>
        </p:sp>
      </p:grpSp>
      <p:sp>
        <p:nvSpPr>
          <p:cNvPr id="18" name="Content Placeholder 2"/>
          <p:cNvSpPr txBox="1">
            <a:spLocks/>
          </p:cNvSpPr>
          <p:nvPr/>
        </p:nvSpPr>
        <p:spPr>
          <a:xfrm>
            <a:off x="4605344" y="1891694"/>
            <a:ext cx="4538655" cy="3544412"/>
          </a:xfrm>
          <a:prstGeom prst="rect">
            <a:avLst/>
          </a:prstGeom>
        </p:spPr>
        <p:txBody>
          <a:bodyPr vert="horz" lIns="91440" tIns="45720" rIns="91440" bIns="45720" rtlCol="0">
            <a:normAutofit fontScale="4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3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Link for EVs Charging Solutions</a:t>
            </a: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EVs and EVs Charging </a:t>
            </a: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point Lighting System </a:t>
            </a: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Camera Head Mounted </a:t>
            </a: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and Sea Vehicle </a:t>
            </a: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Bottom Mounted Camera</a:t>
            </a:r>
            <a:endPar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endPar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70000"/>
              </a:lnSpc>
              <a:buFont typeface="Arial" panose="020B0604020202020204" pitchFamily="34"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5m ~ 100m</a:t>
            </a:r>
            <a:endPar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9" name="직사각형 31"/>
          <p:cNvSpPr/>
          <p:nvPr/>
        </p:nvSpPr>
        <p:spPr>
          <a:xfrm>
            <a:off x="443626" y="5281493"/>
            <a:ext cx="8256748" cy="700000"/>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Uses the Lighting System and the Camera connected on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EVs and EVs Charging points to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enable LiFi/CamCom technology for communication between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EVs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EVs charging point Infrastructure.</a:t>
            </a:r>
            <a:endParaRPr lang="en-US" altLang="ko-KR" sz="1400" b="1" dirty="0">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p>
        </p:txBody>
      </p:sp>
      <p:sp>
        <p:nvSpPr>
          <p:cNvPr id="5" name="Content Placeholder 2"/>
          <p:cNvSpPr txBox="1">
            <a:spLocks/>
          </p:cNvSpPr>
          <p:nvPr/>
        </p:nvSpPr>
        <p:spPr>
          <a:xfrm>
            <a:off x="473476" y="1828800"/>
            <a:ext cx="8256233" cy="3886200"/>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sz="2000" dirty="0" smtClean="0">
                <a:solidFill>
                  <a:schemeClr val="tx1"/>
                </a:solidFill>
                <a:latin typeface="Times New Roman" pitchFamily="18" charset="0"/>
                <a:cs typeface="Times New Roman" pitchFamily="18" charset="0"/>
              </a:rPr>
              <a:t>LiFi </a:t>
            </a:r>
            <a:r>
              <a:rPr lang="en-US" sz="2000" dirty="0">
                <a:solidFill>
                  <a:schemeClr val="tx1"/>
                </a:solidFill>
                <a:latin typeface="Times New Roman" pitchFamily="18" charset="0"/>
                <a:cs typeface="Times New Roman" pitchFamily="18" charset="0"/>
              </a:rPr>
              <a:t>/ CamCom </a:t>
            </a:r>
            <a:r>
              <a:rPr lang="en-US" sz="2000" dirty="0" smtClean="0">
                <a:solidFill>
                  <a:schemeClr val="tx1"/>
                </a:solidFill>
                <a:latin typeface="Times New Roman" pitchFamily="18" charset="0"/>
                <a:cs typeface="Times New Roman" pitchFamily="18" charset="0"/>
              </a:rPr>
              <a:t>connectivity Solutions between EVs and EVs charging  points </a:t>
            </a:r>
            <a:r>
              <a:rPr lang="en-US" sz="2000" dirty="0">
                <a:solidFill>
                  <a:schemeClr val="tx1"/>
                </a:solidFill>
                <a:latin typeface="Times New Roman" pitchFamily="18" charset="0"/>
                <a:cs typeface="Times New Roman" pitchFamily="18" charset="0"/>
              </a:rPr>
              <a:t>for Autonomous Electric Vehicles Charging </a:t>
            </a:r>
            <a:r>
              <a:rPr lang="en-US" sz="2000" dirty="0" smtClean="0">
                <a:solidFill>
                  <a:schemeClr val="tx1"/>
                </a:solidFill>
                <a:latin typeface="Times New Roman" pitchFamily="18" charset="0"/>
                <a:cs typeface="Times New Roman" pitchFamily="18" charset="0"/>
              </a:rPr>
              <a:t>Solution.</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itchFamily="18" charset="0"/>
              <a:ea typeface="굴림" panose="020B0600000101010101" pitchFamily="50" charset="-127"/>
              <a:cs typeface="Times New Roman"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itchFamily="18" charset="0"/>
                <a:ea typeface="굴림" panose="020B0600000101010101" pitchFamily="50" charset="-127"/>
                <a:cs typeface="Times New Roman" pitchFamily="18" charset="0"/>
              </a:rPr>
              <a:t>Uses the Lighting System and the Camera connected on EVs and EVs Charging points to enable LiFi/CamCom technology for communication between EVs and EVs charging point Infrastructure</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safe and reliable EVs charging automation solution for smart charging stations.</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12910</TotalTime>
  <Words>532</Words>
  <Application>Microsoft Office PowerPoint</Application>
  <PresentationFormat>On-screen Show (4:3)</PresentationFormat>
  <Paragraphs>69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Gulim</vt:lpstr>
      <vt:lpstr>Malgun Gothic</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494</cp:revision>
  <cp:lastPrinted>2017-05-07T15:48:38Z</cp:lastPrinted>
  <dcterms:created xsi:type="dcterms:W3CDTF">2010-05-15T17:50:32Z</dcterms:created>
  <dcterms:modified xsi:type="dcterms:W3CDTF">2019-03-13T23:07:47Z</dcterms:modified>
</cp:coreProperties>
</file>