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9" r:id="rId2"/>
    <p:sldId id="260" r:id="rId3"/>
    <p:sldId id="261" r:id="rId4"/>
    <p:sldId id="266" r:id="rId5"/>
    <p:sldId id="286" r:id="rId6"/>
    <p:sldId id="285" r:id="rId7"/>
    <p:sldId id="265"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47" autoAdjust="0"/>
  </p:normalViewPr>
  <p:slideViewPr>
    <p:cSldViewPr snapToGrid="0">
      <p:cViewPr varScale="1">
        <p:scale>
          <a:sx n="64" d="100"/>
          <a:sy n="64" d="100"/>
        </p:scale>
        <p:origin x="1364" y="4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2019/3/14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911289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a:t>Page </a:t>
            </a:r>
            <a:fld id="{2F4B805F-D810-43AA-BCB8-F98361645603}" type="slidenum">
              <a:rPr lang="en-US" altLang="ja-JP" sz="2400" smtClean="0"/>
              <a:pPr eaLnBrk="1" hangingPunct="1">
                <a:spcBef>
                  <a:spcPct val="0"/>
                </a:spcBef>
              </a:pPr>
              <a:t>5</a:t>
            </a:fld>
            <a:endParaRPr lang="en-US" altLang="ja-JP" sz="2400"/>
          </a:p>
        </p:txBody>
      </p:sp>
    </p:spTree>
    <p:extLst>
      <p:ext uri="{BB962C8B-B14F-4D97-AF65-F5344CB8AC3E}">
        <p14:creationId xmlns:p14="http://schemas.microsoft.com/office/powerpoint/2010/main" val="2861550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a:t>Page </a:t>
            </a:r>
            <a:fld id="{28B1BE53-0473-474E-A0A8-8E2CBAF09E75}" type="slidenum">
              <a:rPr lang="en-US" altLang="ja-JP" sz="2400" smtClean="0"/>
              <a:pPr eaLnBrk="1" hangingPunct="1">
                <a:spcBef>
                  <a:spcPct val="0"/>
                </a:spcBef>
              </a:pPr>
              <a:t>7</a:t>
            </a:fld>
            <a:endParaRPr lang="en-US" altLang="ja-JP" sz="240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2018</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2018</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2018</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2018</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2018</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2018</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2018</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2018</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802.15-19-0140-00-0dep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2018</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755883" cy="307777"/>
          </a:xfrm>
          <a:prstGeom prst="rect">
            <a:avLst/>
          </a:prstGeom>
        </p:spPr>
        <p:txBody>
          <a:bodyPr wrap="none">
            <a:spAutoFit/>
          </a:bodyPr>
          <a:lstStyle/>
          <a:p>
            <a:r>
              <a:rPr lang="en-US" altLang="ja-JP" sz="1400" dirty="0"/>
              <a:t>Ryuji Kohno(YNU/CWC-Nippon)</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955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November Closing Report March 2019]	</a:t>
            </a:r>
          </a:p>
          <a:p>
            <a:r>
              <a:rPr lang="en-US" altLang="ja-JP" sz="1600" b="1" dirty="0">
                <a:ea typeface="ＭＳ Ｐゴシック" charset="-128"/>
              </a:rPr>
              <a:t>Date Submitted: </a:t>
            </a:r>
            <a:r>
              <a:rPr lang="en-US" altLang="ja-JP" sz="1600" dirty="0">
                <a:ea typeface="ＭＳ Ｐゴシック" charset="-128"/>
              </a:rPr>
              <a:t>[15 March 2019]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Kohno1,2,3,]</a:t>
            </a:r>
            <a:r>
              <a:rPr lang="en-US" altLang="ko-KR" sz="1600" dirty="0">
                <a:solidFill>
                  <a:srgbClr val="000000"/>
                </a:solidFill>
                <a:ea typeface="굴림" pitchFamily="50" charset="-127"/>
              </a:rPr>
              <a:t> [1;Yokohama National University, 2;Centre for Wireless Communications(CWC), University of Oulu, 3;University of Oulu Research Institute Japan CWC-Nippon]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p>
          <a:p>
            <a:pPr marL="739775" indent="-739775">
              <a:lnSpc>
                <a:spcPts val="1700"/>
              </a:lnSpc>
            </a:pPr>
            <a:r>
              <a:rPr lang="fr-FR" altLang="ja-JP" sz="1600" dirty="0">
                <a:solidFill>
                  <a:srgbClr val="000000"/>
                </a:solidFill>
              </a:rPr>
              <a:t>                3; Yokohama Mitsui Bldg. 15F, 1-1-2 Takashima, Nishi-ku,Yokohama, Japan 220-0011</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ryuji.kohno@oulu.fi, jhaapola@ee.oulu.fi] </a:t>
            </a:r>
            <a:r>
              <a:rPr lang="en-US" altLang="ja-JP" sz="1600" b="1" dirty="0">
                <a:solidFill>
                  <a:srgbClr val="000000"/>
                </a:solidFill>
              </a:rPr>
              <a:t>Re:</a:t>
            </a:r>
            <a:r>
              <a:rPr lang="en-US" altLang="ja-JP" sz="1600" dirty="0">
                <a:solidFill>
                  <a:srgbClr val="000000"/>
                </a:solidFill>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IG Dependability July Meeting at San Diego in 2018.]</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2018</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Vancouver, Canada</a:t>
            </a:r>
            <a:br>
              <a:rPr lang="en-US" altLang="ja-JP" dirty="0">
                <a:ea typeface="ＭＳ Ｐゴシック" pitchFamily="50" charset="-128"/>
              </a:rPr>
            </a:br>
            <a:r>
              <a:rPr lang="en-US" altLang="ja-JP" dirty="0">
                <a:ea typeface="ＭＳ Ｐゴシック" pitchFamily="50" charset="-128"/>
              </a:rPr>
              <a:t>March 15</a:t>
            </a:r>
            <a:r>
              <a:rPr lang="en-US" altLang="ja-JP" baseline="30000" dirty="0">
                <a:ea typeface="ＭＳ Ｐゴシック" pitchFamily="50" charset="-128"/>
              </a:rPr>
              <a:t>th</a:t>
            </a:r>
            <a:r>
              <a:rPr lang="en-US" altLang="ja-JP" dirty="0">
                <a:ea typeface="ＭＳ Ｐゴシック" pitchFamily="50" charset="-128"/>
              </a:rPr>
              <a:t>, 2019</a:t>
            </a:r>
            <a:br>
              <a:rPr lang="en-US" altLang="ja-JP" dirty="0">
                <a:ea typeface="ＭＳ Ｐゴシック" pitchFamily="50" charset="-128"/>
              </a:rPr>
            </a:br>
            <a:r>
              <a:rPr lang="en-US" altLang="ja-JP" sz="3200" dirty="0">
                <a:ea typeface="ＭＳ Ｐゴシック" pitchFamily="50" charset="-128"/>
              </a:rPr>
              <a:t>Chair by</a:t>
            </a:r>
            <a:br>
              <a:rPr lang="en-US" altLang="ja-JP" sz="3200" dirty="0">
                <a:ea typeface="ＭＳ Ｐゴシック" pitchFamily="50" charset="-128"/>
              </a:rPr>
            </a:br>
            <a:r>
              <a:rPr lang="en-US" altLang="ja-JP" sz="2800" dirty="0">
                <a:ea typeface="ＭＳ Ｐゴシック" pitchFamily="50" charset="-128"/>
              </a:rPr>
              <a:t>Ryuji Kohno(YNU/CWC-Nippon)</a:t>
            </a:r>
            <a:br>
              <a:rPr lang="en-US" altLang="ja-JP" sz="2800" dirty="0">
                <a:ea typeface="ＭＳ Ｐゴシック" pitchFamily="50" charset="-128"/>
              </a:rPr>
            </a:br>
            <a:r>
              <a:rPr lang="en-US" altLang="ja-JP" sz="2800" dirty="0">
                <a:ea typeface="ＭＳ Ｐゴシック" pitchFamily="50" charset="-128"/>
              </a:rPr>
              <a:t>Reported by</a:t>
            </a:r>
            <a:br>
              <a:rPr lang="en-US" altLang="ja-JP" sz="2800" dirty="0">
                <a:ea typeface="ＭＳ Ｐゴシック" pitchFamily="50" charset="-128"/>
              </a:rPr>
            </a:br>
            <a:r>
              <a:rPr lang="en-US" altLang="ja-JP" sz="2800" dirty="0">
                <a:ea typeface="ＭＳ Ｐゴシック" pitchFamily="50" charset="-128"/>
              </a:rPr>
              <a:t>Huan-Bang Li (NICT)</a:t>
            </a:r>
            <a:endParaRPr lang="ja-JP"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2018</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93711" y="1210855"/>
            <a:ext cx="8568951" cy="5132541"/>
          </a:xfrm>
        </p:spPr>
        <p:txBody>
          <a:bodyPr/>
          <a:lstStyle/>
          <a:p>
            <a:pPr algn="just">
              <a:lnSpc>
                <a:spcPts val="2400"/>
              </a:lnSpc>
            </a:pPr>
            <a:r>
              <a:rPr lang="en-US" altLang="ja-JP" sz="2000" dirty="0"/>
              <a:t>IG-DEP activities including background and necessity of amendment of existing IEEE802.15.6 for WBAN or a new standard, CFI, responses for CFI, application matrix, focused use cases, additional use cases technical requirement, draft of PAR and CSD have been rereviewed.</a:t>
            </a:r>
          </a:p>
          <a:p>
            <a:pPr algn="just">
              <a:lnSpc>
                <a:spcPts val="2400"/>
              </a:lnSpc>
            </a:pPr>
            <a:r>
              <a:rPr lang="en-US" altLang="ja-JP" sz="2000" dirty="0"/>
              <a:t>Corresponding to request of cooperation from ETSI smart BAN and smart M2M, commonality and uniqueness have been discussed. </a:t>
            </a:r>
          </a:p>
          <a:p>
            <a:pPr algn="just">
              <a:lnSpc>
                <a:spcPts val="2400"/>
              </a:lnSpc>
            </a:pPr>
            <a:r>
              <a:rPr lang="en-US" altLang="ja-JP" sz="2000" dirty="0"/>
              <a:t>Primary use cases with large demand of this standard from car and car electronics manufactures but also medical industries can focus not only an internal car wireless network such as car body area network, i.e. CAR BAN as an extension of medical BAN, instead of intervehicle and factory manufacturing line networks.</a:t>
            </a:r>
          </a:p>
          <a:p>
            <a:pPr algn="just">
              <a:lnSpc>
                <a:spcPts val="2400"/>
              </a:lnSpc>
            </a:pPr>
            <a:r>
              <a:rPr lang="en-US" altLang="ja-JP" sz="2000" dirty="0"/>
              <a:t>Enhanced dependability of IEEE802.15.6 MAC</a:t>
            </a:r>
            <a:r>
              <a:rPr lang="ja-JP" altLang="en-US" sz="2000" dirty="0"/>
              <a:t> </a:t>
            </a:r>
            <a:r>
              <a:rPr lang="en-US" altLang="ja-JP" sz="2000" dirty="0"/>
              <a:t>in case of multiple BANs overlaid and</a:t>
            </a:r>
            <a:r>
              <a:rPr lang="ja-JP" altLang="en-US" sz="2000" dirty="0"/>
              <a:t> </a:t>
            </a:r>
            <a:r>
              <a:rPr lang="en-US" altLang="ja-JP" sz="2000" dirty="0"/>
              <a:t>interference</a:t>
            </a:r>
            <a:r>
              <a:rPr lang="ja-JP" altLang="en-US" sz="2000" dirty="0"/>
              <a:t> </a:t>
            </a:r>
            <a:r>
              <a:rPr lang="en-US" altLang="ja-JP" sz="2000" dirty="0"/>
              <a:t>mitigation</a:t>
            </a:r>
            <a:r>
              <a:rPr lang="ja-JP" altLang="en-US" sz="2000" dirty="0"/>
              <a:t> </a:t>
            </a:r>
            <a:r>
              <a:rPr lang="en-US" altLang="ja-JP" sz="2000" dirty="0"/>
              <a:t>among different UWB radios in</a:t>
            </a:r>
            <a:r>
              <a:rPr lang="ja-JP" altLang="en-US" sz="2000" dirty="0"/>
              <a:t> </a:t>
            </a:r>
            <a:r>
              <a:rPr lang="en-US" altLang="ja-JP" sz="2000" dirty="0"/>
              <a:t>PHY have been discussed.</a:t>
            </a:r>
          </a:p>
          <a:p>
            <a:pPr algn="just">
              <a:lnSpc>
                <a:spcPts val="2400"/>
              </a:lnSpc>
            </a:pPr>
            <a:r>
              <a:rPr lang="en-US" altLang="ja-JP" sz="2000" dirty="0"/>
              <a:t>By updating technical requirement table for dependable BAN, focused use cases which have common requirement has been summarized.</a:t>
            </a:r>
          </a:p>
        </p:txBody>
      </p:sp>
      <p:sp>
        <p:nvSpPr>
          <p:cNvPr id="3" name="タイトル 2"/>
          <p:cNvSpPr>
            <a:spLocks noGrp="1"/>
          </p:cNvSpPr>
          <p:nvPr>
            <p:ph type="title"/>
          </p:nvPr>
        </p:nvSpPr>
        <p:spPr>
          <a:xfrm>
            <a:off x="685800" y="518863"/>
            <a:ext cx="7772400" cy="776907"/>
          </a:xfrm>
        </p:spPr>
        <p:txBody>
          <a:bodyPr/>
          <a:lstStyle/>
          <a:p>
            <a:r>
              <a:rPr lang="en-US" altLang="ja-JP" b="1" dirty="0"/>
              <a:t>Meeting Objectives</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2018</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410806734"/>
              </p:ext>
            </p:extLst>
          </p:nvPr>
        </p:nvGraphicFramePr>
        <p:xfrm>
          <a:off x="956916" y="1556792"/>
          <a:ext cx="7287490" cy="4370785"/>
        </p:xfrm>
        <a:graphic>
          <a:graphicData uri="http://schemas.openxmlformats.org/drawingml/2006/table">
            <a:tbl>
              <a:tblPr firstRow="1" bandRow="1">
                <a:tableStyleId>{93296810-A885-4BE3-A3E7-6D5BEEA58F35}</a:tableStyleId>
              </a:tblPr>
              <a:tblGrid>
                <a:gridCol w="967577">
                  <a:extLst>
                    <a:ext uri="{9D8B030D-6E8A-4147-A177-3AD203B41FA5}">
                      <a16:colId xmlns:a16="http://schemas.microsoft.com/office/drawing/2014/main" val="20000"/>
                    </a:ext>
                  </a:extLst>
                </a:gridCol>
                <a:gridCol w="1495379">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584174">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Dover</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Dover</a:t>
                      </a: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Dover</a:t>
                      </a: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r>
                        <a:rPr kumimoji="1" lang="en-US" altLang="ja-JP" dirty="0">
                          <a:solidFill>
                            <a:schemeClr val="tx1"/>
                          </a:solidFill>
                        </a:rPr>
                        <a:t>IEEE802.15</a:t>
                      </a:r>
                    </a:p>
                    <a:p>
                      <a:pPr algn="ctr"/>
                      <a:r>
                        <a:rPr kumimoji="1" lang="en-US" altLang="ja-JP" dirty="0">
                          <a:solidFill>
                            <a:schemeClr val="tx1"/>
                          </a:solidFill>
                        </a:rPr>
                        <a:t>Closing Plenary</a:t>
                      </a: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2018</a:t>
            </a:r>
            <a:endParaRPr lang="en-US" altLang="ja-JP" dirty="0"/>
          </a:p>
        </p:txBody>
      </p:sp>
    </p:spTree>
    <p:extLst>
      <p:ext uri="{BB962C8B-B14F-4D97-AF65-F5344CB8AC3E}">
        <p14:creationId xmlns:p14="http://schemas.microsoft.com/office/powerpoint/2010/main" val="1756445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578768"/>
            <a:ext cx="7772400" cy="534411"/>
          </a:xfrm>
        </p:spPr>
        <p:txBody>
          <a:bodyPr/>
          <a:lstStyle/>
          <a:p>
            <a:r>
              <a:rPr lang="en-US" altLang="ja-JP" sz="3600" b="1" dirty="0">
                <a:ea typeface="ＭＳ Ｐゴシック" charset="-128"/>
              </a:rPr>
              <a:t>Meeting Accomplishments</a:t>
            </a:r>
            <a:endParaRPr lang="en-US" altLang="ja-JP" sz="3600" dirty="0">
              <a:ea typeface="ＭＳ Ｐゴシック" charset="-128"/>
            </a:endParaRPr>
          </a:p>
        </p:txBody>
      </p:sp>
      <p:sp>
        <p:nvSpPr>
          <p:cNvPr id="7171" name="TextBox 8"/>
          <p:cNvSpPr txBox="1">
            <a:spLocks noChangeArrowheads="1"/>
          </p:cNvSpPr>
          <p:nvPr/>
        </p:nvSpPr>
        <p:spPr bwMode="auto">
          <a:xfrm>
            <a:off x="100000" y="1113179"/>
            <a:ext cx="8964488" cy="5436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lvl="0" defTabSz="914400" eaLnBrk="1" fontAlgn="base" hangingPunct="1">
              <a:lnSpc>
                <a:spcPts val="1300"/>
              </a:lnSpc>
              <a:spcBef>
                <a:spcPct val="20000"/>
              </a:spcBef>
              <a:spcAft>
                <a:spcPct val="0"/>
              </a:spcAft>
              <a:buFontTx/>
              <a:buChar char="•"/>
            </a:pPr>
            <a:r>
              <a:rPr kumimoji="1" lang="en-US" altLang="ja-JP" sz="1400" kern="0" dirty="0">
                <a:latin typeface="Arial"/>
                <a:ea typeface="+mn-ea"/>
              </a:rPr>
              <a:t>IG DEP meeting call to order</a:t>
            </a:r>
            <a:r>
              <a:rPr kumimoji="1" lang="ja-JP" altLang="en-US" sz="1400" kern="0" dirty="0">
                <a:latin typeface="Arial"/>
                <a:ea typeface="+mn-ea"/>
              </a:rPr>
              <a:t>　　　　　　　　　　　　　　　　　　　</a:t>
            </a:r>
            <a:r>
              <a:rPr kumimoji="1" lang="en-US" altLang="ja-JP" sz="1400" kern="0" dirty="0">
                <a:latin typeface="Arial"/>
                <a:ea typeface="+mn-ea"/>
              </a:rPr>
              <a:t> doc.#15-19-0114-01 &amp; 0115-2-0dep</a:t>
            </a:r>
          </a:p>
          <a:p>
            <a:pPr lvl="0" defTabSz="914400" eaLnBrk="1" fontAlgn="base" hangingPunct="1">
              <a:lnSpc>
                <a:spcPts val="1300"/>
              </a:lnSpc>
              <a:spcBef>
                <a:spcPct val="20000"/>
              </a:spcBef>
              <a:spcAft>
                <a:spcPct val="0"/>
              </a:spcAft>
              <a:buFontTx/>
              <a:buChar char="•"/>
            </a:pPr>
            <a:r>
              <a:rPr kumimoji="1" lang="en-US" altLang="ja-JP" sz="1400" kern="0" dirty="0">
                <a:latin typeface="Arial"/>
                <a:ea typeface="+mn-ea"/>
              </a:rPr>
              <a:t>Call for essential patents and policies &amp; procedures reminder </a:t>
            </a:r>
          </a:p>
          <a:p>
            <a:pPr lvl="0" defTabSz="914400" eaLnBrk="1" fontAlgn="base" hangingPunct="1">
              <a:lnSpc>
                <a:spcPts val="1300"/>
              </a:lnSpc>
              <a:spcBef>
                <a:spcPct val="20000"/>
              </a:spcBef>
              <a:spcAft>
                <a:spcPct val="0"/>
              </a:spcAft>
              <a:buFontTx/>
              <a:buChar char="•"/>
            </a:pPr>
            <a:r>
              <a:rPr kumimoji="1" lang="en-US" altLang="ja-JP" sz="1400" kern="0" dirty="0">
                <a:latin typeface="Arial"/>
                <a:ea typeface="+mn-ea"/>
              </a:rPr>
              <a:t>Approve last meeting minutes: 15-18-0595-00-0dep-ig-dependability-November-2018-meeting-minutes</a:t>
            </a:r>
          </a:p>
          <a:p>
            <a:pPr lvl="0" defTabSz="914400" eaLnBrk="1" fontAlgn="base" hangingPunct="1">
              <a:lnSpc>
                <a:spcPts val="1300"/>
              </a:lnSpc>
              <a:spcBef>
                <a:spcPct val="20000"/>
              </a:spcBef>
              <a:spcAft>
                <a:spcPct val="0"/>
              </a:spcAft>
              <a:buFontTx/>
              <a:buChar char="•"/>
            </a:pPr>
            <a:r>
              <a:rPr kumimoji="1" lang="en-US" altLang="ja-JP" sz="1400" kern="0" dirty="0">
                <a:latin typeface="Arial"/>
                <a:ea typeface="+mn-ea"/>
              </a:rPr>
              <a:t>Review</a:t>
            </a:r>
          </a:p>
          <a:p>
            <a:pPr marL="800100" lvl="1" indent="-342900" defTabSz="914400" eaLnBrk="1" fontAlgn="base" hangingPunct="1">
              <a:lnSpc>
                <a:spcPts val="1300"/>
              </a:lnSpc>
              <a:spcBef>
                <a:spcPts val="600"/>
              </a:spcBef>
              <a:spcAft>
                <a:spcPts val="600"/>
              </a:spcAft>
              <a:buFont typeface="+mj-lt"/>
              <a:buAutoNum type="arabicPeriod"/>
              <a:defRPr/>
            </a:pPr>
            <a:r>
              <a:rPr kumimoji="1" lang="en-US" altLang="ja-JP" sz="1400" kern="0" dirty="0">
                <a:latin typeface="Arial"/>
                <a:cs typeface="Times New Roman" pitchFamily="18" charset="0"/>
              </a:rPr>
              <a:t>Review of IG Dependability Activities for Cars and other IoT &amp; M2M Use cases and Amendment of IEEE802.15.6 Wireless Medical BAN        </a:t>
            </a:r>
            <a:r>
              <a:rPr kumimoji="1" lang="ja-JP" altLang="en-US" sz="1400" kern="0" dirty="0">
                <a:latin typeface="Arial"/>
                <a:cs typeface="Times New Roman" pitchFamily="18" charset="0"/>
              </a:rPr>
              <a:t>　　　　　　　</a:t>
            </a:r>
            <a:r>
              <a:rPr kumimoji="1" lang="en-US" altLang="ja-JP" sz="1400" kern="0" dirty="0">
                <a:latin typeface="Arial"/>
                <a:cs typeface="Times New Roman" pitchFamily="18" charset="0"/>
              </a:rPr>
              <a:t>doc.#15-18-0347-00-0dep</a:t>
            </a:r>
          </a:p>
          <a:p>
            <a:pPr marL="800100" lvl="1" indent="-342900" defTabSz="914400" eaLnBrk="1" fontAlgn="base" hangingPunct="1">
              <a:lnSpc>
                <a:spcPts val="1300"/>
              </a:lnSpc>
              <a:spcBef>
                <a:spcPts val="600"/>
              </a:spcBef>
              <a:spcAft>
                <a:spcPts val="600"/>
              </a:spcAft>
              <a:buFont typeface="+mj-lt"/>
              <a:buAutoNum type="arabicPeriod"/>
              <a:defRPr/>
            </a:pPr>
            <a:r>
              <a:rPr kumimoji="1" lang="en-US" altLang="ja-JP" sz="1400" kern="0" dirty="0">
                <a:latin typeface="Arial"/>
                <a:cs typeface="Times New Roman" pitchFamily="18" charset="0"/>
              </a:rPr>
              <a:t>Overview of ETSI Smart BAN Project Activities                 doc.#15-18-535-01-0dep</a:t>
            </a:r>
          </a:p>
          <a:p>
            <a:pPr marL="800100" lvl="1" indent="-342900" defTabSz="914400" eaLnBrk="1" fontAlgn="base" hangingPunct="1">
              <a:lnSpc>
                <a:spcPts val="1300"/>
              </a:lnSpc>
              <a:spcBef>
                <a:spcPts val="600"/>
              </a:spcBef>
              <a:spcAft>
                <a:spcPts val="600"/>
              </a:spcAft>
              <a:buFont typeface="+mj-lt"/>
              <a:buAutoNum type="arabicPeriod"/>
              <a:defRPr/>
            </a:pPr>
            <a:r>
              <a:rPr kumimoji="1" lang="en-US" altLang="ja-JP" sz="1400" kern="0" dirty="0">
                <a:latin typeface="Arial"/>
                <a:cs typeface="Times New Roman" pitchFamily="18" charset="0"/>
              </a:rPr>
              <a:t>Review of IEEE802.15.6 Wireless Medical BAN                doc.#15-18-0384-00-odep</a:t>
            </a:r>
          </a:p>
          <a:p>
            <a:pPr marL="800100" lvl="1" indent="-342900" defTabSz="914400" eaLnBrk="1" fontAlgn="base" hangingPunct="1">
              <a:lnSpc>
                <a:spcPts val="1300"/>
              </a:lnSpc>
              <a:spcBef>
                <a:spcPts val="600"/>
              </a:spcBef>
              <a:spcAft>
                <a:spcPts val="600"/>
              </a:spcAft>
              <a:buFont typeface="+mj-lt"/>
              <a:buAutoNum type="arabicPeriod"/>
              <a:defRPr/>
            </a:pPr>
            <a:r>
              <a:rPr kumimoji="1" lang="en-US" altLang="ja-JP" sz="1400" kern="0" dirty="0">
                <a:latin typeface="Arial"/>
                <a:cs typeface="Times New Roman" pitchFamily="18" charset="0"/>
              </a:rPr>
              <a:t>A dependable MAC protocol matched to bi-directional transmission in WBAN                              doc.#15-18-0115-01                                                   </a:t>
            </a:r>
          </a:p>
          <a:p>
            <a:pPr marL="800100" lvl="1" indent="-342900" defTabSz="914400" eaLnBrk="1" fontAlgn="base" hangingPunct="1">
              <a:lnSpc>
                <a:spcPts val="1300"/>
              </a:lnSpc>
              <a:spcBef>
                <a:spcPts val="600"/>
              </a:spcBef>
              <a:spcAft>
                <a:spcPts val="600"/>
              </a:spcAft>
              <a:buFont typeface="+mj-lt"/>
              <a:buAutoNum type="arabicPeriod"/>
              <a:defRPr/>
            </a:pPr>
            <a:r>
              <a:rPr kumimoji="1" lang="en-US" altLang="ja-JP" sz="1400" kern="0" dirty="0" err="1">
                <a:latin typeface="Arial"/>
                <a:cs typeface="Times New Roman" pitchFamily="18" charset="0"/>
              </a:rPr>
              <a:t>Superframe</a:t>
            </a:r>
            <a:r>
              <a:rPr kumimoji="1" lang="en-US" altLang="ja-JP" sz="1400" kern="0" dirty="0">
                <a:latin typeface="Arial"/>
                <a:cs typeface="Times New Roman" pitchFamily="18" charset="0"/>
              </a:rPr>
              <a:t> controlling scheme based on IEEE802.15.6 for dependable WBAN   doc.#15-18-0138-01</a:t>
            </a:r>
          </a:p>
          <a:p>
            <a:pPr lvl="0" defTabSz="914400" eaLnBrk="1" fontAlgn="base" hangingPunct="1">
              <a:lnSpc>
                <a:spcPts val="1300"/>
              </a:lnSpc>
              <a:spcBef>
                <a:spcPct val="20000"/>
              </a:spcBef>
              <a:spcAft>
                <a:spcPct val="0"/>
              </a:spcAft>
              <a:buFontTx/>
              <a:buChar char="•"/>
            </a:pPr>
            <a:r>
              <a:rPr kumimoji="1" lang="en-US" altLang="ja-JP" sz="1400" kern="0" dirty="0">
                <a:latin typeface="Arial"/>
                <a:ea typeface="+mn-ea"/>
              </a:rPr>
              <a:t>Presentation</a:t>
            </a:r>
          </a:p>
          <a:p>
            <a:pPr marL="742950" lvl="1" indent="-285750" defTabSz="914400" eaLnBrk="1" fontAlgn="base" hangingPunct="1">
              <a:lnSpc>
                <a:spcPts val="1300"/>
              </a:lnSpc>
              <a:spcBef>
                <a:spcPct val="20000"/>
              </a:spcBef>
              <a:spcAft>
                <a:spcPct val="0"/>
              </a:spcAft>
              <a:buFont typeface="+mj-lt"/>
              <a:buAutoNum type="arabicPeriod"/>
            </a:pPr>
            <a:r>
              <a:rPr kumimoji="1" lang="en-US" altLang="ja-JP" sz="1400" kern="0" dirty="0">
                <a:latin typeface="Arial"/>
              </a:rPr>
              <a:t>Presentation on MAC protocol with interference mitigation using negotiation among coordinators in multiple                                                       </a:t>
            </a:r>
            <a:r>
              <a:rPr kumimoji="1" lang="ja-JP" altLang="en-US" sz="1400" kern="0" dirty="0">
                <a:latin typeface="Arial"/>
              </a:rPr>
              <a:t>　　　　　　　</a:t>
            </a:r>
            <a:r>
              <a:rPr kumimoji="1" lang="en-US" altLang="ja-JP" sz="1400" kern="0" dirty="0">
                <a:latin typeface="Arial"/>
              </a:rPr>
              <a:t>doc.#15-19-0119-00-0dep</a:t>
            </a:r>
          </a:p>
          <a:p>
            <a:pPr marL="742950" lvl="1" indent="-285750" defTabSz="914400" eaLnBrk="1" fontAlgn="base" hangingPunct="1">
              <a:lnSpc>
                <a:spcPts val="1300"/>
              </a:lnSpc>
              <a:spcBef>
                <a:spcPct val="20000"/>
              </a:spcBef>
              <a:spcAft>
                <a:spcPct val="0"/>
              </a:spcAft>
              <a:buFont typeface="+mj-lt"/>
              <a:buAutoNum type="arabicPeriod"/>
            </a:pPr>
            <a:r>
              <a:rPr kumimoji="1" lang="en-US" altLang="ja-JP" sz="1400" kern="0" dirty="0">
                <a:latin typeface="Arial"/>
              </a:rPr>
              <a:t>Presentation</a:t>
            </a:r>
            <a:r>
              <a:rPr kumimoji="1" lang="ja-JP" altLang="en-US" sz="1400" kern="0" dirty="0">
                <a:latin typeface="Arial"/>
              </a:rPr>
              <a:t> </a:t>
            </a:r>
            <a:r>
              <a:rPr kumimoji="1" lang="en-US" altLang="ja-JP" sz="1400" kern="0" dirty="0">
                <a:latin typeface="Arial"/>
              </a:rPr>
              <a:t>on Learning and Recognition with Neural Network of Heart Beats Sensed by WBAN for Patient Stress Estimate for Rehabilitation</a:t>
            </a:r>
            <a:r>
              <a:rPr kumimoji="1" lang="ja-JP" altLang="en-US" sz="1400" kern="0" dirty="0">
                <a:latin typeface="Arial"/>
              </a:rPr>
              <a:t>　　　　　　　 </a:t>
            </a:r>
            <a:r>
              <a:rPr kumimoji="1" lang="en-US" altLang="ja-JP" sz="1400" kern="0" dirty="0">
                <a:latin typeface="Arial"/>
              </a:rPr>
              <a:t>doc.#15-19-01240-00-0dep</a:t>
            </a:r>
          </a:p>
          <a:p>
            <a:pPr marL="742950" lvl="1" indent="-285750" defTabSz="914400" eaLnBrk="1" fontAlgn="base" hangingPunct="1">
              <a:lnSpc>
                <a:spcPts val="1300"/>
              </a:lnSpc>
              <a:spcBef>
                <a:spcPct val="20000"/>
              </a:spcBef>
              <a:spcAft>
                <a:spcPct val="0"/>
              </a:spcAft>
              <a:buFont typeface="+mj-lt"/>
              <a:buAutoNum type="arabicPeriod"/>
            </a:pPr>
            <a:r>
              <a:rPr kumimoji="1" lang="en-US" altLang="ja-JP" sz="1400" kern="0" dirty="0">
                <a:latin typeface="Arial"/>
              </a:rPr>
              <a:t>Amendment of IEEE802.15.6 Wireless Medical BAN and IG Dependability for Cars and other IoT/M2M Use cases with Data Science</a:t>
            </a:r>
          </a:p>
          <a:p>
            <a:pPr lvl="0" defTabSz="914400" eaLnBrk="1" fontAlgn="base" hangingPunct="1">
              <a:lnSpc>
                <a:spcPts val="1300"/>
              </a:lnSpc>
              <a:spcBef>
                <a:spcPct val="20000"/>
              </a:spcBef>
              <a:spcAft>
                <a:spcPct val="0"/>
              </a:spcAft>
              <a:buFontTx/>
              <a:buChar char="•"/>
            </a:pPr>
            <a:r>
              <a:rPr kumimoji="1" lang="en-US" altLang="ja-JP" sz="1400" kern="0" dirty="0">
                <a:latin typeface="Arial"/>
                <a:ea typeface="+mn-ea"/>
              </a:rPr>
              <a:t>Discussion</a:t>
            </a:r>
          </a:p>
          <a:p>
            <a:pPr marL="742950" lvl="1" indent="-285750" defTabSz="914400" eaLnBrk="1" fontAlgn="base" hangingPunct="1">
              <a:lnSpc>
                <a:spcPts val="1300"/>
              </a:lnSpc>
              <a:spcBef>
                <a:spcPct val="20000"/>
              </a:spcBef>
              <a:spcAft>
                <a:spcPct val="0"/>
              </a:spcAft>
              <a:buFont typeface="+mj-lt"/>
              <a:buAutoNum type="arabicPeriod"/>
            </a:pPr>
            <a:r>
              <a:rPr kumimoji="1" lang="en-US" altLang="ja-JP" sz="1400" kern="0" dirty="0">
                <a:latin typeface="Arial"/>
              </a:rPr>
              <a:t>Collaboration of IG-DEP with ETSI TC smart</a:t>
            </a:r>
            <a:r>
              <a:rPr kumimoji="1" lang="ja-JP" altLang="en-US" sz="1400" kern="0" dirty="0">
                <a:latin typeface="Arial"/>
              </a:rPr>
              <a:t> </a:t>
            </a:r>
            <a:r>
              <a:rPr kumimoji="1" lang="en-US" altLang="ja-JP" sz="1400" kern="0" dirty="0">
                <a:latin typeface="Arial"/>
              </a:rPr>
              <a:t>BAN and M2M etc.</a:t>
            </a:r>
          </a:p>
          <a:p>
            <a:pPr marL="742950" lvl="1" indent="-285750" defTabSz="914400" eaLnBrk="1" fontAlgn="base" hangingPunct="1">
              <a:lnSpc>
                <a:spcPts val="1300"/>
              </a:lnSpc>
              <a:spcBef>
                <a:spcPct val="20000"/>
              </a:spcBef>
              <a:spcAft>
                <a:spcPct val="0"/>
              </a:spcAft>
              <a:buFont typeface="+mj-lt"/>
              <a:buAutoNum type="arabicPeriod"/>
            </a:pPr>
            <a:r>
              <a:rPr kumimoji="1" lang="en-US" altLang="ja-JP" sz="1400" kern="0" dirty="0">
                <a:latin typeface="Arial"/>
              </a:rPr>
              <a:t>Recovering medical BAN use cases as well as car case cases.</a:t>
            </a:r>
          </a:p>
          <a:p>
            <a:pPr marL="742950" lvl="1" indent="-285750" defTabSz="914400" eaLnBrk="1" fontAlgn="base" hangingPunct="1">
              <a:lnSpc>
                <a:spcPts val="1300"/>
              </a:lnSpc>
              <a:spcBef>
                <a:spcPct val="20000"/>
              </a:spcBef>
              <a:spcAft>
                <a:spcPct val="0"/>
              </a:spcAft>
              <a:buFont typeface="+mj-lt"/>
              <a:buAutoNum type="arabicPeriod"/>
            </a:pPr>
            <a:r>
              <a:rPr kumimoji="1" lang="en-US" altLang="ja-JP" sz="1400" kern="0" dirty="0">
                <a:latin typeface="Arial"/>
              </a:rPr>
              <a:t>Technical requirement update with possible enable technologies</a:t>
            </a:r>
            <a:r>
              <a:rPr kumimoji="1" lang="ja-JP" altLang="en-US" sz="1400" kern="0" dirty="0">
                <a:latin typeface="Arial"/>
              </a:rPr>
              <a:t>　      </a:t>
            </a:r>
            <a:r>
              <a:rPr kumimoji="1" lang="en-US" altLang="ja-JP" sz="1400" kern="0" dirty="0">
                <a:latin typeface="Arial"/>
              </a:rPr>
              <a:t>doc.#15-19-0157-00-odep</a:t>
            </a:r>
          </a:p>
          <a:p>
            <a:pPr marL="742950" lvl="1" indent="-285750" defTabSz="914400" eaLnBrk="1" fontAlgn="base" hangingPunct="1">
              <a:lnSpc>
                <a:spcPts val="1300"/>
              </a:lnSpc>
              <a:spcBef>
                <a:spcPct val="20000"/>
              </a:spcBef>
              <a:spcAft>
                <a:spcPct val="0"/>
              </a:spcAft>
              <a:buFont typeface="+mj-lt"/>
              <a:buAutoNum type="arabicPeriod"/>
            </a:pPr>
            <a:r>
              <a:rPr kumimoji="1" lang="en-US" altLang="ja-JP" sz="1400" kern="0" dirty="0">
                <a:latin typeface="Arial"/>
              </a:rPr>
              <a:t>Review and Update of draft of PAR and CSD;                                      doc1#15-16-0290-02-0dep</a:t>
            </a:r>
          </a:p>
          <a:p>
            <a:pPr marL="742950" lvl="1" indent="-285750" defTabSz="914400" eaLnBrk="1" fontAlgn="base" hangingPunct="1">
              <a:lnSpc>
                <a:spcPts val="1300"/>
              </a:lnSpc>
              <a:spcBef>
                <a:spcPct val="20000"/>
              </a:spcBef>
              <a:spcAft>
                <a:spcPct val="0"/>
              </a:spcAft>
              <a:buFont typeface="+mj-lt"/>
              <a:buAutoNum type="arabicPeriod"/>
            </a:pPr>
            <a:r>
              <a:rPr kumimoji="1" lang="en-US" altLang="ja-JP" sz="1400" kern="0" dirty="0">
                <a:latin typeface="Arial"/>
              </a:rPr>
              <a:t>Update of Timeline and Progress to SG/TG/WG</a:t>
            </a:r>
          </a:p>
        </p:txBody>
      </p:sp>
      <p:sp>
        <p:nvSpPr>
          <p:cNvPr id="8196" name="Slide Number Placeholder 8"/>
          <p:cNvSpPr>
            <a:spLocks noGrp="1"/>
          </p:cNvSpPr>
          <p:nvPr>
            <p:ph type="sldNum" sz="quarter" idx="4294967295"/>
          </p:nvPr>
        </p:nvSpPr>
        <p:spPr>
          <a:xfrm>
            <a:off x="4344988" y="6475413"/>
            <a:ext cx="530225" cy="182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5</a:t>
            </a:fld>
            <a:endParaRPr lang="en-US" altLang="ja-JP" sz="1200">
              <a:latin typeface="Times New Roman" pitchFamily="18" charset="0"/>
            </a:endParaRP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2018</a:t>
            </a:r>
            <a:endParaRPr lang="en-US" altLang="ja-JP" dirty="0"/>
          </a:p>
        </p:txBody>
      </p:sp>
    </p:spTree>
    <p:extLst>
      <p:ext uri="{BB962C8B-B14F-4D97-AF65-F5344CB8AC3E}">
        <p14:creationId xmlns:p14="http://schemas.microsoft.com/office/powerpoint/2010/main" val="355430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77687" y="1055172"/>
            <a:ext cx="8547653" cy="5440119"/>
          </a:xfrm>
        </p:spPr>
        <p:txBody>
          <a:bodyPr/>
          <a:lstStyle/>
          <a:p>
            <a:pPr marL="0" indent="0">
              <a:lnSpc>
                <a:spcPts val="1600"/>
              </a:lnSpc>
              <a:buNone/>
            </a:pPr>
            <a:r>
              <a:rPr lang="is-IS" altLang="ja-JP" sz="1600" dirty="0"/>
              <a:t>15-18-0595-00-0dep-ig-dependability-november-2018-meeting-agenda by Ryuji Kohno (YNU/CWC-Nippon)</a:t>
            </a:r>
          </a:p>
          <a:p>
            <a:pPr marL="0" indent="0">
              <a:lnSpc>
                <a:spcPts val="1600"/>
              </a:lnSpc>
              <a:buNone/>
            </a:pPr>
            <a:r>
              <a:rPr lang="is-IS" altLang="ja-JP" sz="1600" dirty="0"/>
              <a:t>15-19-0115-01-0dep-ig-dep-opening-information-for-march-2019</a:t>
            </a:r>
            <a:r>
              <a:rPr lang="ja-JP" altLang="en-US" sz="1600" dirty="0"/>
              <a:t> </a:t>
            </a:r>
            <a:r>
              <a:rPr lang="is-IS" altLang="ja-JP" sz="1600" dirty="0"/>
              <a:t>by Ryuji Kohno (YNU/CWC-Nippon)</a:t>
            </a:r>
            <a:r>
              <a:rPr lang="ja-JP" altLang="en-US" sz="1600" dirty="0"/>
              <a:t> </a:t>
            </a:r>
            <a:r>
              <a:rPr lang="en-US" altLang="ja-JP" sz="1600" dirty="0"/>
              <a:t>and</a:t>
            </a:r>
            <a:r>
              <a:rPr lang="ja-JP" altLang="en-US" sz="1600" dirty="0"/>
              <a:t> </a:t>
            </a:r>
            <a:r>
              <a:rPr lang="en-US" altLang="ja-JP" sz="1600" dirty="0" err="1"/>
              <a:t>Jussi</a:t>
            </a:r>
            <a:r>
              <a:rPr lang="ja-JP" altLang="en-US" sz="1600" dirty="0"/>
              <a:t> </a:t>
            </a:r>
            <a:r>
              <a:rPr lang="en-US" altLang="ja-JP" sz="1600" dirty="0" err="1"/>
              <a:t>Haapola</a:t>
            </a:r>
            <a:r>
              <a:rPr lang="en-US" altLang="ja-JP" sz="1600" dirty="0"/>
              <a:t> (CWC)</a:t>
            </a:r>
            <a:r>
              <a:rPr lang="ja-JP" altLang="en-US" sz="1600" dirty="0"/>
              <a:t>　</a:t>
            </a:r>
            <a:endParaRPr lang="is-IS" altLang="ja-JP" sz="1600" dirty="0"/>
          </a:p>
          <a:p>
            <a:pPr marL="0" indent="0">
              <a:lnSpc>
                <a:spcPts val="1600"/>
              </a:lnSpc>
              <a:buNone/>
            </a:pPr>
            <a:r>
              <a:rPr lang="is-IS" altLang="ja-JP" sz="1600" dirty="0"/>
              <a:t>15-19-0114-03-0dep-ig-dependability-march-meeting-agenda</a:t>
            </a:r>
            <a:r>
              <a:rPr lang="ja-JP" altLang="en-US" sz="1600" dirty="0"/>
              <a:t> </a:t>
            </a:r>
            <a:r>
              <a:rPr lang="en-US" altLang="ja-JP" sz="1600" dirty="0"/>
              <a:t>by Ryuji Kohno (YNU/CWC-Nippon) and </a:t>
            </a:r>
            <a:r>
              <a:rPr lang="en-US" altLang="ja-JP" sz="1600" dirty="0" err="1"/>
              <a:t>Jussi</a:t>
            </a:r>
            <a:r>
              <a:rPr lang="en-US" altLang="ja-JP" sz="1600" dirty="0"/>
              <a:t> </a:t>
            </a:r>
            <a:r>
              <a:rPr lang="en-US" altLang="ja-JP" sz="1600" dirty="0" err="1"/>
              <a:t>Haapola</a:t>
            </a:r>
            <a:r>
              <a:rPr lang="en-US" altLang="ja-JP" sz="1600" dirty="0"/>
              <a:t> (CWC)</a:t>
            </a:r>
            <a:r>
              <a:rPr lang="ja-JP" altLang="en-US" sz="1600" dirty="0"/>
              <a:t>　</a:t>
            </a:r>
            <a:endParaRPr lang="is-IS" altLang="ja-JP" sz="1600" dirty="0"/>
          </a:p>
          <a:p>
            <a:pPr marL="0" indent="0">
              <a:lnSpc>
                <a:spcPts val="1600"/>
              </a:lnSpc>
              <a:buNone/>
            </a:pPr>
            <a:r>
              <a:rPr lang="en-US" altLang="ja-JP" sz="1600" dirty="0"/>
              <a:t>15-18-0347-00-0dep-ig-dep-overview-of-IG-DEP-Overview of Review of IG Dependability Activities for Cars and other IoT &amp; M2M Use cases and Amendment of IEEE802.15.6 Wireless Medical by Ryuji Kohno (YNU/CWC-Nippon) </a:t>
            </a:r>
          </a:p>
          <a:p>
            <a:pPr marL="0" indent="0">
              <a:lnSpc>
                <a:spcPts val="1600"/>
              </a:lnSpc>
              <a:buNone/>
            </a:pPr>
            <a:r>
              <a:rPr lang="en-US" altLang="ja-JP" sz="1600" dirty="0"/>
              <a:t>15-18-0535-01-0dep-ig-dep-Overview of ETSI Smart BAN Project Activities</a:t>
            </a:r>
            <a:r>
              <a:rPr lang="ja-JP" altLang="en-US" sz="1600" dirty="0"/>
              <a:t> </a:t>
            </a:r>
            <a:r>
              <a:rPr lang="en-US" altLang="ja-JP" sz="1600" dirty="0"/>
              <a:t>by</a:t>
            </a:r>
            <a:r>
              <a:rPr lang="ja-JP" altLang="en-US" sz="1600" dirty="0"/>
              <a:t> </a:t>
            </a:r>
            <a:r>
              <a:rPr lang="en-US" altLang="ja-JP" sz="1600" dirty="0"/>
              <a:t>John</a:t>
            </a:r>
            <a:r>
              <a:rPr lang="ja-JP" altLang="en-US" sz="1600" dirty="0"/>
              <a:t> </a:t>
            </a:r>
            <a:r>
              <a:rPr lang="en-US" altLang="ja-JP" sz="1600" dirty="0" err="1"/>
              <a:t>Faseroute</a:t>
            </a:r>
            <a:r>
              <a:rPr lang="ja-JP" altLang="en-US" sz="1600" dirty="0"/>
              <a:t> </a:t>
            </a:r>
            <a:r>
              <a:rPr lang="en-US" altLang="ja-JP" sz="1600" dirty="0"/>
              <a:t>(CSEM)</a:t>
            </a:r>
          </a:p>
          <a:p>
            <a:pPr marL="0" indent="0">
              <a:lnSpc>
                <a:spcPts val="1600"/>
              </a:lnSpc>
              <a:buNone/>
            </a:pPr>
            <a:r>
              <a:rPr lang="en-US" altLang="ja-JP" sz="1600" dirty="0"/>
              <a:t>15-18-0546-03-0dep-ig-dep-Update of UWB Radio Regulation in Japan</a:t>
            </a:r>
            <a:r>
              <a:rPr lang="ja-JP" altLang="en-US" sz="1600" dirty="0"/>
              <a:t> </a:t>
            </a:r>
            <a:r>
              <a:rPr lang="en-US" altLang="ja-JP" sz="1600" dirty="0"/>
              <a:t>by Ryuji Kohno (YNU/CWC-Nippon)</a:t>
            </a:r>
          </a:p>
          <a:p>
            <a:pPr marL="0" indent="0">
              <a:lnSpc>
                <a:spcPts val="1600"/>
              </a:lnSpc>
              <a:buNone/>
            </a:pPr>
            <a:r>
              <a:rPr lang="en-US" altLang="ja-JP" sz="1600" dirty="0"/>
              <a:t>15-19-0119-00-0dep-ig-dep  MAC Protocol with Interference Mitigation Using Negotiation among Coordinators in Multiple Wireless Body Area Networks</a:t>
            </a:r>
            <a:r>
              <a:rPr lang="ja-JP" altLang="en-US" sz="1600" dirty="0"/>
              <a:t> </a:t>
            </a:r>
            <a:r>
              <a:rPr lang="en-US" altLang="ja-JP" sz="1600" dirty="0"/>
              <a:t>(BANs) by </a:t>
            </a:r>
            <a:r>
              <a:rPr lang="en-US" altLang="ja-JP" sz="1600" dirty="0" err="1"/>
              <a:t>Shunya</a:t>
            </a:r>
            <a:r>
              <a:rPr lang="en-US" altLang="ja-JP" sz="1600" dirty="0"/>
              <a:t> Ogawa(YNU), Ryuji Kohno (YNU/CWC-Nippon)</a:t>
            </a:r>
          </a:p>
          <a:p>
            <a:pPr marL="0" indent="0">
              <a:lnSpc>
                <a:spcPts val="1600"/>
              </a:lnSpc>
              <a:buNone/>
            </a:pPr>
            <a:r>
              <a:rPr lang="en-US" altLang="ja-JP" sz="1600" dirty="0"/>
              <a:t>15-19-0124-00-0dep-ig-dep-Learning and Recognition with Neural Network of Heart Beats Sensed by WBAN for Patient Stress Estimate for Rehabilitation</a:t>
            </a:r>
            <a:r>
              <a:rPr lang="ja-JP" altLang="en-US" sz="1600" dirty="0"/>
              <a:t> </a:t>
            </a:r>
            <a:r>
              <a:rPr lang="en-US" altLang="ja-JP" sz="1600" dirty="0"/>
              <a:t>by Yoshihiro Kinjo(YNU), Ryuji Kohno (YNU/CWC-Nippon)</a:t>
            </a:r>
            <a:r>
              <a:rPr lang="ja-JP" altLang="en-US" sz="1600" dirty="0"/>
              <a:t>　</a:t>
            </a:r>
            <a:endParaRPr lang="en-US" altLang="ja-JP" sz="1600" dirty="0"/>
          </a:p>
          <a:p>
            <a:pPr marL="0" indent="0">
              <a:lnSpc>
                <a:spcPts val="1600"/>
              </a:lnSpc>
              <a:buNone/>
            </a:pPr>
            <a:r>
              <a:rPr lang="en-US" altLang="ja-JP" sz="1600" dirty="0"/>
              <a:t>15-19-0157-00-0dep-ig-dep-Updated  Technical Requirements for Focused Use Cases on WBAN for Human, Robotic and Car Bodies </a:t>
            </a:r>
            <a:r>
              <a:rPr lang="en-US" altLang="ja-JP" sz="1600" dirty="0" err="1"/>
              <a:t>byRyuji</a:t>
            </a:r>
            <a:r>
              <a:rPr lang="en-US" altLang="ja-JP" sz="1600"/>
              <a:t> Kohno(YNU/CWC-Nippon)</a:t>
            </a:r>
            <a:endParaRPr lang="en-US" altLang="ja-JP" sz="1600" dirty="0"/>
          </a:p>
          <a:p>
            <a:pPr marL="0" indent="0">
              <a:lnSpc>
                <a:spcPts val="1600"/>
              </a:lnSpc>
              <a:buNone/>
            </a:pPr>
            <a:r>
              <a:rPr lang="fi-FI" altLang="ja-JP" sz="1600" dirty="0"/>
              <a:t>15-19-0141-00-0dep-ig-dep-meeting-minutes-march-2019</a:t>
            </a:r>
            <a:r>
              <a:rPr lang="ja-JP" altLang="en-US" sz="1600" dirty="0"/>
              <a:t> </a:t>
            </a:r>
            <a:r>
              <a:rPr lang="en-US" altLang="ja-JP" sz="1600" dirty="0"/>
              <a:t>by</a:t>
            </a:r>
            <a:r>
              <a:rPr lang="ja-JP" altLang="en-US" sz="1600" dirty="0"/>
              <a:t> </a:t>
            </a:r>
            <a:r>
              <a:rPr lang="en-US" altLang="ja-JP" sz="1600" dirty="0"/>
              <a:t>by Ryuji Kohno (YNU/CWC-Nippon)</a:t>
            </a:r>
            <a:endParaRPr lang="fi-FI" altLang="ja-JP" sz="1600" dirty="0"/>
          </a:p>
          <a:p>
            <a:pPr marL="0" indent="0">
              <a:lnSpc>
                <a:spcPts val="1600"/>
              </a:lnSpc>
              <a:buNone/>
            </a:pPr>
            <a:r>
              <a:rPr lang="fi-FI" altLang="ja-JP" sz="1600" dirty="0"/>
              <a:t>15-19-0140-00-0dep-ig-dep-closing-report-march-2019</a:t>
            </a:r>
            <a:r>
              <a:rPr lang="ja-JP" altLang="en-US" sz="1600" dirty="0"/>
              <a:t> </a:t>
            </a:r>
            <a:r>
              <a:rPr lang="en-US" altLang="ja-JP" sz="1600" dirty="0"/>
              <a:t>by</a:t>
            </a:r>
            <a:r>
              <a:rPr lang="ja-JP" altLang="en-US" sz="1600" dirty="0"/>
              <a:t> </a:t>
            </a:r>
            <a:r>
              <a:rPr lang="en-US" altLang="ja-JP" sz="1600" dirty="0"/>
              <a:t>Ryuji</a:t>
            </a:r>
            <a:r>
              <a:rPr lang="ja-JP" altLang="en-US" sz="1600" dirty="0"/>
              <a:t> </a:t>
            </a:r>
            <a:r>
              <a:rPr lang="en-US" altLang="ja-JP" sz="1600" dirty="0"/>
              <a:t>Kohno(YNU/CWC-Nippon)</a:t>
            </a:r>
            <a:endParaRPr lang="fi-FI" altLang="ja-JP" sz="1600" dirty="0"/>
          </a:p>
          <a:p>
            <a:pPr marL="0" indent="0">
              <a:lnSpc>
                <a:spcPts val="1600"/>
              </a:lnSpc>
              <a:buNone/>
            </a:pPr>
            <a:r>
              <a:rPr lang="fi-FI" altLang="ja-JP" sz="1400" dirty="0"/>
              <a:t>			           </a:t>
            </a:r>
            <a:endParaRPr kumimoji="1" lang="ja-JP" altLang="en-US" sz="1400" dirty="0"/>
          </a:p>
        </p:txBody>
      </p:sp>
      <p:sp>
        <p:nvSpPr>
          <p:cNvPr id="3" name="タイトル 2"/>
          <p:cNvSpPr>
            <a:spLocks noGrp="1"/>
          </p:cNvSpPr>
          <p:nvPr>
            <p:ph type="title"/>
          </p:nvPr>
        </p:nvSpPr>
        <p:spPr>
          <a:xfrm>
            <a:off x="611560" y="476672"/>
            <a:ext cx="7727370" cy="648073"/>
          </a:xfrm>
        </p:spPr>
        <p:txBody>
          <a:bodyPr/>
          <a:lstStyle/>
          <a:p>
            <a:r>
              <a:rPr lang="en-US" altLang="ja-JP" sz="4000" b="1" dirty="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2018</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7</a:t>
            </a:fld>
            <a:endParaRPr lang="en-US" altLang="ja-JP" sz="1200">
              <a:latin typeface="Times New Roman" pitchFamily="18" charset="0"/>
            </a:endParaRP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2018</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7556</TotalTime>
  <Words>363</Words>
  <Application>Microsoft Office PowerPoint</Application>
  <PresentationFormat>画面に合わせる (4:3)</PresentationFormat>
  <Paragraphs>111</Paragraphs>
  <Slides>7</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Arial Unicode MS</vt:lpstr>
      <vt:lpstr>굴림</vt:lpstr>
      <vt:lpstr>ＭＳ Ｐゴシック</vt:lpstr>
      <vt:lpstr>游ゴシック</vt:lpstr>
      <vt:lpstr>Arial</vt:lpstr>
      <vt:lpstr>Times New Roman</vt:lpstr>
      <vt:lpstr>IEEE-P802_15</vt:lpstr>
      <vt:lpstr>PowerPoint プレゼンテーション</vt:lpstr>
      <vt:lpstr>IEEE 802.15 IG DEP   Closing Report  Vancouver, Canada March 15th, 2019 Chair by Ryuji Kohno(YNU/CWC-Nippon) Reported by Huan-Bang Li (NICT)</vt:lpstr>
      <vt:lpstr>Meeting Objectives</vt:lpstr>
      <vt:lpstr>IG DEP schedule for the week</vt:lpstr>
      <vt:lpstr>Meeting Accomplishments</vt:lpstr>
      <vt:lpstr>Contributions</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55</cp:revision>
  <dcterms:created xsi:type="dcterms:W3CDTF">2018-03-06T17:15:04Z</dcterms:created>
  <dcterms:modified xsi:type="dcterms:W3CDTF">2019-03-13T23:51:13Z</dcterms:modified>
</cp:coreProperties>
</file>