
<file path=[Content_Types].xml><?xml version="1.0" encoding="utf-8"?>
<Types xmlns="http://schemas.openxmlformats.org/package/2006/content-types">
  <Override PartName="/_rels/.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4.png" ContentType="image/png"/>
  <Override PartName="/ppt/media/image3.png" ContentType="image/png"/>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8" name="PlaceHolder 2"/>
          <p:cNvSpPr>
            <a:spLocks noGrp="1"/>
          </p:cNvSpPr>
          <p:nvPr>
            <p:ph type="body"/>
          </p:nvPr>
        </p:nvSpPr>
        <p:spPr>
          <a:xfrm>
            <a:off x="685800" y="198108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9" name="PlaceHolder 3"/>
          <p:cNvSpPr>
            <a:spLocks noGrp="1"/>
          </p:cNvSpPr>
          <p:nvPr>
            <p:ph type="body"/>
          </p:nvPr>
        </p:nvSpPr>
        <p:spPr>
          <a:xfrm>
            <a:off x="685800" y="430344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1"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2"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3" name="PlaceHolder 4"/>
          <p:cNvSpPr>
            <a:spLocks noGrp="1"/>
          </p:cNvSpPr>
          <p:nvPr>
            <p:ph type="body"/>
          </p:nvPr>
        </p:nvSpPr>
        <p:spPr>
          <a:xfrm>
            <a:off x="466848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4" name="PlaceHolder 5"/>
          <p:cNvSpPr>
            <a:spLocks noGrp="1"/>
          </p:cNvSpPr>
          <p:nvPr>
            <p:ph type="body"/>
          </p:nvPr>
        </p:nvSpPr>
        <p:spPr>
          <a:xfrm>
            <a:off x="68580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6" name="PlaceHolder 2"/>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7" name="PlaceHolder 3"/>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38" name="" descr=""/>
          <p:cNvPicPr/>
          <p:nvPr/>
        </p:nvPicPr>
        <p:blipFill>
          <a:blip r:embed="rId2"/>
          <a:stretch/>
        </p:blipFill>
        <p:spPr>
          <a:xfrm>
            <a:off x="1785600" y="1980720"/>
            <a:ext cx="5571720" cy="4445640"/>
          </a:xfrm>
          <a:prstGeom prst="rect">
            <a:avLst/>
          </a:prstGeom>
          <a:ln>
            <a:noFill/>
          </a:ln>
        </p:spPr>
      </p:pic>
      <p:pic>
        <p:nvPicPr>
          <p:cNvPr id="39" name="" descr=""/>
          <p:cNvPicPr/>
          <p:nvPr/>
        </p:nvPicPr>
        <p:blipFill>
          <a:blip r:embed="rId3"/>
          <a:stretch/>
        </p:blipFill>
        <p:spPr>
          <a:xfrm>
            <a:off x="1785600" y="1980720"/>
            <a:ext cx="5571720" cy="44456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7" name="PlaceHolder 2"/>
          <p:cNvSpPr>
            <a:spLocks noGrp="1"/>
          </p:cNvSpPr>
          <p:nvPr>
            <p:ph type="subTitle"/>
          </p:nvPr>
        </p:nvSpPr>
        <p:spPr>
          <a:xfrm>
            <a:off x="685800" y="1981080"/>
            <a:ext cx="7772040" cy="44456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9" name="PlaceHolder 2"/>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1" name="PlaceHolder 2"/>
          <p:cNvSpPr>
            <a:spLocks noGrp="1"/>
          </p:cNvSpPr>
          <p:nvPr>
            <p:ph type="body"/>
          </p:nvPr>
        </p:nvSpPr>
        <p:spPr>
          <a:xfrm>
            <a:off x="68580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52" name="PlaceHolder 3"/>
          <p:cNvSpPr>
            <a:spLocks noGrp="1"/>
          </p:cNvSpPr>
          <p:nvPr>
            <p:ph type="body"/>
          </p:nvPr>
        </p:nvSpPr>
        <p:spPr>
          <a:xfrm>
            <a:off x="466848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85800" y="685440"/>
            <a:ext cx="7772040" cy="49456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68580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466848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 name="PlaceHolder 2"/>
          <p:cNvSpPr>
            <a:spLocks noGrp="1"/>
          </p:cNvSpPr>
          <p:nvPr>
            <p:ph type="subTitle"/>
          </p:nvPr>
        </p:nvSpPr>
        <p:spPr>
          <a:xfrm>
            <a:off x="685800" y="1981080"/>
            <a:ext cx="7772040" cy="44456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68580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2" name="PlaceHolder 4"/>
          <p:cNvSpPr>
            <a:spLocks noGrp="1"/>
          </p:cNvSpPr>
          <p:nvPr>
            <p:ph type="body"/>
          </p:nvPr>
        </p:nvSpPr>
        <p:spPr>
          <a:xfrm>
            <a:off x="466848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4"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5"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6" name="PlaceHolder 4"/>
          <p:cNvSpPr>
            <a:spLocks noGrp="1"/>
          </p:cNvSpPr>
          <p:nvPr>
            <p:ph type="body"/>
          </p:nvPr>
        </p:nvSpPr>
        <p:spPr>
          <a:xfrm>
            <a:off x="685800" y="430344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685800" y="198108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685800" y="430344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1"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2"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3" name="PlaceHolder 4"/>
          <p:cNvSpPr>
            <a:spLocks noGrp="1"/>
          </p:cNvSpPr>
          <p:nvPr>
            <p:ph type="body"/>
          </p:nvPr>
        </p:nvSpPr>
        <p:spPr>
          <a:xfrm>
            <a:off x="466848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4" name="PlaceHolder 5"/>
          <p:cNvSpPr>
            <a:spLocks noGrp="1"/>
          </p:cNvSpPr>
          <p:nvPr>
            <p:ph type="body"/>
          </p:nvPr>
        </p:nvSpPr>
        <p:spPr>
          <a:xfrm>
            <a:off x="68580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6" name="PlaceHolder 2"/>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7" name="PlaceHolder 3"/>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78" name="" descr=""/>
          <p:cNvPicPr/>
          <p:nvPr/>
        </p:nvPicPr>
        <p:blipFill>
          <a:blip r:embed="rId2"/>
          <a:stretch/>
        </p:blipFill>
        <p:spPr>
          <a:xfrm>
            <a:off x="1785600" y="1980720"/>
            <a:ext cx="5571720" cy="4445640"/>
          </a:xfrm>
          <a:prstGeom prst="rect">
            <a:avLst/>
          </a:prstGeom>
          <a:ln>
            <a:noFill/>
          </a:ln>
        </p:spPr>
      </p:pic>
      <p:pic>
        <p:nvPicPr>
          <p:cNvPr id="79" name="" descr=""/>
          <p:cNvPicPr/>
          <p:nvPr/>
        </p:nvPicPr>
        <p:blipFill>
          <a:blip r:embed="rId3"/>
          <a:stretch/>
        </p:blipFill>
        <p:spPr>
          <a:xfrm>
            <a:off x="1785600" y="1980720"/>
            <a:ext cx="5571720" cy="444564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9" name="PlaceHolder 2"/>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1" name="PlaceHolder 2"/>
          <p:cNvSpPr>
            <a:spLocks noGrp="1"/>
          </p:cNvSpPr>
          <p:nvPr>
            <p:ph type="body"/>
          </p:nvPr>
        </p:nvSpPr>
        <p:spPr>
          <a:xfrm>
            <a:off x="68580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12" name="PlaceHolder 3"/>
          <p:cNvSpPr>
            <a:spLocks noGrp="1"/>
          </p:cNvSpPr>
          <p:nvPr>
            <p:ph type="body"/>
          </p:nvPr>
        </p:nvSpPr>
        <p:spPr>
          <a:xfrm>
            <a:off x="466848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85800" y="685440"/>
            <a:ext cx="7772040" cy="49456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68580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466848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68580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66848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6" name="PlaceHolder 4"/>
          <p:cNvSpPr>
            <a:spLocks noGrp="1"/>
          </p:cNvSpPr>
          <p:nvPr>
            <p:ph type="body"/>
          </p:nvPr>
        </p:nvSpPr>
        <p:spPr>
          <a:xfrm>
            <a:off x="685800" y="430344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62200" cy="21312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doc.: IEEE 802-15-19-0136-01-04md</a:t>
            </a:r>
            <a:endParaRPr b="0" lang="en-US" sz="1400" spc="-1" strike="noStrike">
              <a:solidFill>
                <a:srgbClr val="000000"/>
              </a:solidFill>
              <a:uFill>
                <a:solidFill>
                  <a:srgbClr val="ffffff"/>
                </a:solidFill>
              </a:u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8440" cy="30492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PlaceHolder 5"/>
          <p:cNvSpPr>
            <a:spLocks noGrp="1"/>
          </p:cNvSpPr>
          <p:nvPr>
            <p:ph type="title"/>
          </p:nvPr>
        </p:nvSpPr>
        <p:spPr>
          <a:xfrm>
            <a:off x="685800" y="685440"/>
            <a:ext cx="7772040" cy="1066680"/>
          </a:xfrm>
          <a:prstGeom prst="rect">
            <a:avLst/>
          </a:prstGeom>
        </p:spPr>
        <p:txBody>
          <a:bodyPr lIns="92160" rIns="92160" tIns="46080" bIns="46080" anchor="ctr"/>
          <a:p>
            <a:r>
              <a:rPr b="0" lang="en-US" sz="1800" spc="-1" strike="noStrike">
                <a:solidFill>
                  <a:srgbClr val="000000"/>
                </a:solidFill>
                <a:uFill>
                  <a:solidFill>
                    <a:srgbClr val="ffffff"/>
                  </a:solidFill>
                </a:uFill>
                <a:latin typeface="Arial"/>
              </a:rPr>
              <a:t>Click to edit the </a:t>
            </a:r>
            <a:r>
              <a:rPr b="0" lang="en-US" sz="1800" spc="-1" strike="noStrike">
                <a:solidFill>
                  <a:srgbClr val="000000"/>
                </a:solidFill>
                <a:uFill>
                  <a:solidFill>
                    <a:srgbClr val="ffffff"/>
                  </a:solidFill>
                </a:uFill>
                <a:latin typeface="Arial"/>
              </a:rPr>
              <a:t>title text format</a:t>
            </a:r>
            <a:endParaRPr b="0" lang="en-US" sz="1800" spc="-1" strike="noStrike">
              <a:solidFill>
                <a:srgbClr val="000000"/>
              </a:solidFill>
              <a:uFill>
                <a:solidFill>
                  <a:srgbClr val="ffffff"/>
                </a:solidFill>
              </a:uFill>
              <a:latin typeface="Arial"/>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CustomShape 1"/>
          <p:cNvSpPr/>
          <p:nvPr/>
        </p:nvSpPr>
        <p:spPr>
          <a:xfrm>
            <a:off x="3095640" y="396000"/>
            <a:ext cx="5362200" cy="21312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doc.: IEEE 802-15-19-0136-01-04md</a:t>
            </a:r>
            <a:endParaRPr b="0" lang="en-US" sz="1400" spc="-1" strike="noStrike">
              <a:solidFill>
                <a:srgbClr val="000000"/>
              </a:solidFill>
              <a:uFill>
                <a:solidFill>
                  <a:srgbClr val="ffffff"/>
                </a:solidFill>
              </a:uFill>
              <a:latin typeface="Arial"/>
            </a:endParaRPr>
          </a:p>
        </p:txBody>
      </p:sp>
      <p:sp>
        <p:nvSpPr>
          <p:cNvPr id="4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2" name="CustomShape 3"/>
          <p:cNvSpPr/>
          <p:nvPr/>
        </p:nvSpPr>
        <p:spPr>
          <a:xfrm>
            <a:off x="685800" y="6475320"/>
            <a:ext cx="1738440" cy="30492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4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4" name="PlaceHolder 5"/>
          <p:cNvSpPr>
            <a:spLocks noGrp="1"/>
          </p:cNvSpPr>
          <p:nvPr>
            <p:ph type="title"/>
          </p:nvPr>
        </p:nvSpPr>
        <p:spPr>
          <a:xfrm>
            <a:off x="685800" y="685440"/>
            <a:ext cx="7772040" cy="1066680"/>
          </a:xfrm>
          <a:prstGeom prst="rect">
            <a:avLst/>
          </a:prstGeom>
        </p:spPr>
        <p:txBody>
          <a:bodyPr lIns="92160" rIns="92160" tIns="46080" bIns="46080" anchor="ctr"/>
          <a:p>
            <a:r>
              <a:rPr b="0" lang="en-US" sz="1800" spc="-1" strike="noStrike">
                <a:solidFill>
                  <a:srgbClr val="000000"/>
                </a:solidFill>
                <a:uFill>
                  <a:solidFill>
                    <a:srgbClr val="ffffff"/>
                  </a:solidFill>
                </a:uFill>
                <a:latin typeface="Arial"/>
              </a:rPr>
              <a:t>Click to edit the title text format</a:t>
            </a:r>
            <a:endParaRPr b="0" lang="en-US" sz="1800" spc="-1" strike="noStrike">
              <a:solidFill>
                <a:srgbClr val="000000"/>
              </a:solidFill>
              <a:uFill>
                <a:solidFill>
                  <a:srgbClr val="ffffff"/>
                </a:solidFill>
              </a:uFill>
              <a:latin typeface="Arial"/>
            </a:endParaRPr>
          </a:p>
        </p:txBody>
      </p:sp>
      <p:sp>
        <p:nvSpPr>
          <p:cNvPr id="45" name="PlaceHolder 6"/>
          <p:cNvSpPr>
            <a:spLocks noGrp="1"/>
          </p:cNvSpPr>
          <p:nvPr>
            <p:ph type="body"/>
          </p:nvPr>
        </p:nvSpPr>
        <p:spPr>
          <a:xfrm>
            <a:off x="685800" y="1981080"/>
            <a:ext cx="7772040" cy="4445640"/>
          </a:xfrm>
          <a:prstGeom prst="rect">
            <a:avLst/>
          </a:prstGeom>
        </p:spPr>
        <p:txBody>
          <a:bodyPr lIns="92160" rIns="92160" tIns="46080" bIns="46080">
            <a:normAutofit/>
          </a:bodyPr>
          <a:p>
            <a:pPr marL="432000" indent="-324000">
              <a:spcBef>
                <a:spcPts val="1417"/>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Fifth Outline Level</a:t>
            </a:r>
            <a:endParaRPr b="0" lang="en-US" sz="18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Sixth Outline Level</a:t>
            </a:r>
            <a:endParaRPr b="0" lang="en-US" sz="18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Seventh Outline Level</a:t>
            </a:r>
            <a:endParaRPr b="0" lang="en-U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0" name="CustomShape 1"/>
          <p:cNvSpPr/>
          <p:nvPr/>
        </p:nvSpPr>
        <p:spPr>
          <a:xfrm>
            <a:off x="152280" y="609480"/>
            <a:ext cx="8991360" cy="4626000"/>
          </a:xfrm>
          <a:prstGeom prst="rect">
            <a:avLst/>
          </a:prstGeom>
          <a:noFill/>
          <a:ln>
            <a:noFill/>
          </a:ln>
        </p:spPr>
        <p:style>
          <a:lnRef idx="0"/>
          <a:fillRef idx="0"/>
          <a:effectRef idx="0"/>
          <a:fontRef idx="minor"/>
        </p:style>
        <p:txBody>
          <a:bodyPr lIns="90000" rIns="90000" tIns="46800" bIns="46800"/>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Submission Title:</a:t>
            </a:r>
            <a:r>
              <a:rPr b="0" lang="en-US" sz="1600" spc="-1" strike="noStrike">
                <a:solidFill>
                  <a:srgbClr val="000000"/>
                </a:solidFill>
                <a:uFill>
                  <a:solidFill>
                    <a:srgbClr val="ffffff"/>
                  </a:solidFill>
                </a:uFill>
                <a:latin typeface="Times New Roman"/>
                <a:ea typeface="DejaVu Sans"/>
              </a:rPr>
              <a:t> Rogue Resolutions from kivinen</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Date Submitted: 12 March, 2019</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Source:</a:t>
            </a:r>
            <a:r>
              <a:rPr b="0" lang="en-US" sz="1600" spc="-1" strike="noStrike">
                <a:solidFill>
                  <a:srgbClr val="000000"/>
                </a:solidFill>
                <a:uFill>
                  <a:solidFill>
                    <a:srgbClr val="ffffff"/>
                  </a:solidFill>
                </a:uFill>
                <a:latin typeface="Times New Roman"/>
                <a:ea typeface="DejaVu Sans"/>
              </a:rPr>
              <a:t> Tero Kivinen</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Company -</a:t>
            </a:r>
            <a:endParaRPr b="0" lang="en-US" sz="1600" spc="-1" strike="noStrike">
              <a:solidFill>
                <a:srgbClr val="000000"/>
              </a:solidFill>
              <a:uFill>
                <a:solidFill>
                  <a:srgbClr val="ffffff"/>
                </a:solidFill>
              </a:uFill>
              <a:latin typeface="Arial"/>
            </a:endParaRPr>
          </a:p>
          <a:p>
            <a:pPr>
              <a:lnSpc>
                <a:spcPct val="100000"/>
              </a:lnSpc>
            </a:pPr>
            <a:r>
              <a:rPr b="0" lang="en-US" sz="1600" spc="-1" strike="noStrike">
                <a:solidFill>
                  <a:srgbClr val="000000"/>
                </a:solidFill>
                <a:uFill>
                  <a:solidFill>
                    <a:srgbClr val="ffffff"/>
                  </a:solidFill>
                </a:uFill>
                <a:latin typeface="Times New Roman"/>
                <a:ea typeface="DejaVu Sans"/>
              </a:rPr>
              <a:t>E-Mail: kivinen@iki.fi</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Re:</a:t>
            </a:r>
            <a:r>
              <a:rPr b="0" lang="en-US" sz="1600" spc="-1" strike="noStrike">
                <a:solidFill>
                  <a:srgbClr val="000000"/>
                </a:solidFill>
                <a:uFill>
                  <a:solidFill>
                    <a:srgbClr val="ffffff"/>
                  </a:solidFill>
                </a:uFill>
                <a:latin typeface="Times New Roman"/>
                <a:ea typeface="DejaVu Sans"/>
              </a:rPr>
              <a:t> LB Resolutions from kivinen to rogue comments</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Abstract:</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0" lang="en-US" sz="1600" spc="-1" strike="noStrike">
                <a:solidFill>
                  <a:srgbClr val="000000"/>
                </a:solidFill>
                <a:uFill>
                  <a:solidFill>
                    <a:srgbClr val="ffffff"/>
                  </a:solidFill>
                </a:uFill>
                <a:latin typeface="Times New Roman"/>
                <a:ea typeface="DejaVu Sans"/>
              </a:rPr>
              <a:t>Here is resolutions to comments assigned to Kivinen.</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Purpose: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Provide information which kind of changes are needed to the standard.</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Notice: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Release: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a:t>
            </a:r>
            <a:r>
              <a:rPr b="0" lang="en-US" sz="3600" spc="-1" strike="noStrike">
                <a:solidFill>
                  <a:srgbClr val="000000"/>
                </a:solidFill>
                <a:uFill>
                  <a:solidFill>
                    <a:srgbClr val="ffffff"/>
                  </a:solidFill>
                </a:uFill>
                <a:latin typeface="Times New Roman"/>
              </a:rPr>
              <a:t>1041 </a:t>
            </a:r>
            <a:r>
              <a:rPr b="0" lang="en-US" sz="3600" spc="-1" strike="noStrike">
                <a:solidFill>
                  <a:srgbClr val="000000"/>
                </a:solidFill>
                <a:uFill>
                  <a:solidFill>
                    <a:srgbClr val="ffffff"/>
                  </a:solidFill>
                </a:uFill>
                <a:latin typeface="Times New Roman"/>
              </a:rPr>
              <a:t>Backgrou</a:t>
            </a:r>
            <a:r>
              <a:rPr b="0" lang="en-US" sz="3600" spc="-1" strike="noStrike">
                <a:solidFill>
                  <a:srgbClr val="000000"/>
                </a:solidFill>
                <a:uFill>
                  <a:solidFill>
                    <a:srgbClr val="ffffff"/>
                  </a:solidFill>
                </a:uFill>
                <a:latin typeface="Times New Roman"/>
              </a:rPr>
              <a:t>nd</a:t>
            </a:r>
            <a:endParaRPr b="0" lang="en-US" sz="3600" spc="-1" strike="noStrike">
              <a:solidFill>
                <a:srgbClr val="000000"/>
              </a:solidFill>
              <a:uFill>
                <a:solidFill>
                  <a:srgbClr val="ffffff"/>
                </a:solidFill>
              </a:uFill>
              <a:latin typeface="Arial"/>
            </a:endParaRPr>
          </a:p>
        </p:txBody>
      </p:sp>
      <p:sp>
        <p:nvSpPr>
          <p:cNvPr id="99"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The section </a:t>
            </a:r>
            <a:r>
              <a:rPr b="0" lang="en-US" sz="2000" spc="-1" strike="noStrike">
                <a:solidFill>
                  <a:srgbClr val="000000"/>
                </a:solidFill>
                <a:uFill>
                  <a:solidFill>
                    <a:srgbClr val="ffffff"/>
                  </a:solidFill>
                </a:uFill>
                <a:latin typeface="Arial"/>
              </a:rPr>
              <a:t>7.3.3 says:</a:t>
            </a:r>
            <a:endParaRPr b="0" lang="en-US" sz="20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If the Ack </a:t>
            </a:r>
            <a:r>
              <a:rPr b="0" lang="en-US" sz="2000" spc="-1" strike="noStrike">
                <a:solidFill>
                  <a:srgbClr val="000000"/>
                </a:solidFill>
                <a:uFill>
                  <a:solidFill>
                    <a:srgbClr val="ffffff"/>
                  </a:solidFill>
                </a:uFill>
                <a:latin typeface="Arial"/>
              </a:rPr>
              <a:t>frame is </a:t>
            </a:r>
            <a:r>
              <a:rPr b="0" lang="en-US" sz="2000" spc="-1" strike="noStrike">
                <a:solidFill>
                  <a:srgbClr val="000000"/>
                </a:solidFill>
                <a:uFill>
                  <a:solidFill>
                    <a:srgbClr val="ffffff"/>
                  </a:solidFill>
                </a:uFill>
                <a:latin typeface="Arial"/>
              </a:rPr>
              <a:t>being sent </a:t>
            </a:r>
            <a:r>
              <a:rPr b="0" lang="en-US" sz="2000" spc="-1" strike="noStrike">
                <a:solidFill>
                  <a:srgbClr val="000000"/>
                </a:solidFill>
                <a:uFill>
                  <a:solidFill>
                    <a:srgbClr val="ffffff"/>
                  </a:solidFill>
                </a:uFill>
                <a:latin typeface="Arial"/>
              </a:rPr>
              <a:t>in response </a:t>
            </a:r>
            <a:r>
              <a:rPr b="0" lang="en-US" sz="2000" spc="-1" strike="noStrike">
                <a:solidFill>
                  <a:srgbClr val="000000"/>
                </a:solidFill>
                <a:uFill>
                  <a:solidFill>
                    <a:srgbClr val="ffffff"/>
                  </a:solidFill>
                </a:uFill>
                <a:latin typeface="Arial"/>
              </a:rPr>
              <a:t>to a </a:t>
            </a:r>
            <a:r>
              <a:rPr b="0" lang="en-US" sz="2000" spc="-1" strike="noStrike">
                <a:solidFill>
                  <a:srgbClr val="000000"/>
                </a:solidFill>
                <a:uFill>
                  <a:solidFill>
                    <a:srgbClr val="ffffff"/>
                  </a:solidFill>
                </a:uFill>
                <a:latin typeface="Arial"/>
              </a:rPr>
              <a:t>received </a:t>
            </a:r>
            <a:r>
              <a:rPr b="0" lang="en-US" sz="2000" spc="-1" strike="noStrike">
                <a:solidFill>
                  <a:srgbClr val="000000"/>
                </a:solidFill>
                <a:uFill>
                  <a:solidFill>
                    <a:srgbClr val="ffffff"/>
                  </a:solidFill>
                </a:uFill>
                <a:latin typeface="Arial"/>
              </a:rPr>
              <a:t>Data </a:t>
            </a:r>
            <a:r>
              <a:rPr b="0" lang="en-US" sz="2000" spc="-1" strike="noStrike">
                <a:solidFill>
                  <a:srgbClr val="000000"/>
                </a:solidFill>
                <a:uFill>
                  <a:solidFill>
                    <a:srgbClr val="ffffff"/>
                  </a:solidFill>
                </a:uFill>
                <a:latin typeface="Arial"/>
              </a:rPr>
              <a:t>Request </a:t>
            </a:r>
            <a:r>
              <a:rPr b="0" lang="en-US" sz="2000" spc="-1" strike="noStrike">
                <a:solidFill>
                  <a:srgbClr val="000000"/>
                </a:solidFill>
                <a:uFill>
                  <a:solidFill>
                    <a:srgbClr val="ffffff"/>
                  </a:solidFill>
                </a:uFill>
                <a:latin typeface="Arial"/>
              </a:rPr>
              <a:t>command </a:t>
            </a:r>
            <a:r>
              <a:rPr b="0" lang="en-US" sz="2000" spc="-1" strike="noStrike">
                <a:solidFill>
                  <a:srgbClr val="000000"/>
                </a:solidFill>
                <a:uFill>
                  <a:solidFill>
                    <a:srgbClr val="ffffff"/>
                  </a:solidFill>
                </a:uFill>
                <a:latin typeface="Arial"/>
              </a:rPr>
              <a:t>the Frame </a:t>
            </a:r>
            <a:r>
              <a:rPr b="0" lang="en-US" sz="2000" spc="-1" strike="noStrike">
                <a:solidFill>
                  <a:srgbClr val="000000"/>
                </a:solidFill>
                <a:uFill>
                  <a:solidFill>
                    <a:srgbClr val="ffffff"/>
                  </a:solidFill>
                </a:uFill>
                <a:latin typeface="Arial"/>
              </a:rPr>
              <a:t>Pending </a:t>
            </a:r>
            <a:r>
              <a:rPr b="0" lang="en-US" sz="2000" spc="-1" strike="noStrike">
                <a:solidFill>
                  <a:srgbClr val="000000"/>
                </a:solidFill>
                <a:uFill>
                  <a:solidFill>
                    <a:srgbClr val="ffffff"/>
                  </a:solidFill>
                </a:uFill>
                <a:latin typeface="Arial"/>
              </a:rPr>
              <a:t>field shall </a:t>
            </a:r>
            <a:r>
              <a:rPr b="0" lang="en-US" sz="2000" spc="-1" strike="noStrike">
                <a:solidFill>
                  <a:srgbClr val="000000"/>
                </a:solidFill>
                <a:uFill>
                  <a:solidFill>
                    <a:srgbClr val="ffffff"/>
                  </a:solidFill>
                </a:uFill>
                <a:latin typeface="Arial"/>
              </a:rPr>
              <a:t>be set as </a:t>
            </a:r>
            <a:r>
              <a:rPr b="0" lang="en-US" sz="2000" spc="-1" strike="noStrike">
                <a:solidFill>
                  <a:srgbClr val="000000"/>
                </a:solidFill>
                <a:uFill>
                  <a:solidFill>
                    <a:srgbClr val="ffffff"/>
                  </a:solidFill>
                </a:uFill>
                <a:latin typeface="Arial"/>
              </a:rPr>
              <a:t>indicated in </a:t>
            </a:r>
            <a:r>
              <a:rPr b="0" lang="en-US" sz="2000" spc="-1" strike="noStrike">
                <a:solidFill>
                  <a:srgbClr val="000000"/>
                </a:solidFill>
                <a:uFill>
                  <a:solidFill>
                    <a:srgbClr val="ffffff"/>
                  </a:solidFill>
                </a:uFill>
                <a:latin typeface="Arial"/>
              </a:rPr>
              <a:t>6.7.3.</a:t>
            </a:r>
            <a:endParaRPr b="0" lang="en-US" sz="20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endParaRPr b="0" lang="en-US" sz="20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If the Ack </a:t>
            </a:r>
            <a:r>
              <a:rPr b="0" lang="en-US" sz="2000" spc="-1" strike="noStrike">
                <a:solidFill>
                  <a:srgbClr val="000000"/>
                </a:solidFill>
                <a:uFill>
                  <a:solidFill>
                    <a:srgbClr val="ffffff"/>
                  </a:solidFill>
                </a:uFill>
                <a:latin typeface="Arial"/>
              </a:rPr>
              <a:t>frame is </a:t>
            </a:r>
            <a:r>
              <a:rPr b="0" lang="en-US" sz="2000" spc="-1" strike="noStrike">
                <a:solidFill>
                  <a:srgbClr val="000000"/>
                </a:solidFill>
                <a:uFill>
                  <a:solidFill>
                    <a:srgbClr val="ffffff"/>
                  </a:solidFill>
                </a:uFill>
                <a:latin typeface="Arial"/>
              </a:rPr>
              <a:t>being sent </a:t>
            </a:r>
            <a:r>
              <a:rPr b="0" lang="en-US" sz="2000" spc="-1" strike="noStrike">
                <a:solidFill>
                  <a:srgbClr val="000000"/>
                </a:solidFill>
                <a:uFill>
                  <a:solidFill>
                    <a:srgbClr val="ffffff"/>
                  </a:solidFill>
                </a:uFill>
                <a:latin typeface="Arial"/>
              </a:rPr>
              <a:t>in response </a:t>
            </a:r>
            <a:r>
              <a:rPr b="0" lang="en-US" sz="2000" spc="-1" strike="noStrike">
                <a:solidFill>
                  <a:srgbClr val="000000"/>
                </a:solidFill>
                <a:uFill>
                  <a:solidFill>
                    <a:srgbClr val="ffffff"/>
                  </a:solidFill>
                </a:uFill>
                <a:latin typeface="Arial"/>
              </a:rPr>
              <a:t>to either a </a:t>
            </a:r>
            <a:r>
              <a:rPr b="0" lang="en-US" sz="2000" spc="-1" strike="noStrike">
                <a:solidFill>
                  <a:srgbClr val="000000"/>
                </a:solidFill>
                <a:uFill>
                  <a:solidFill>
                    <a:srgbClr val="ffffff"/>
                  </a:solidFill>
                </a:uFill>
                <a:latin typeface="Arial"/>
              </a:rPr>
              <a:t>Data frame </a:t>
            </a:r>
            <a:r>
              <a:rPr b="0" lang="en-US" sz="2000" spc="-1" strike="noStrike">
                <a:solidFill>
                  <a:srgbClr val="000000"/>
                </a:solidFill>
                <a:uFill>
                  <a:solidFill>
                    <a:srgbClr val="ffffff"/>
                  </a:solidFill>
                </a:uFill>
                <a:latin typeface="Arial"/>
              </a:rPr>
              <a:t>or another </a:t>
            </a:r>
            <a:r>
              <a:rPr b="0" lang="en-US" sz="2000" spc="-1" strike="noStrike">
                <a:solidFill>
                  <a:srgbClr val="000000"/>
                </a:solidFill>
                <a:uFill>
                  <a:solidFill>
                    <a:srgbClr val="ffffff"/>
                  </a:solidFill>
                </a:uFill>
                <a:latin typeface="Arial"/>
              </a:rPr>
              <a:t>type of </a:t>
            </a:r>
            <a:r>
              <a:rPr b="0" lang="en-US" sz="2000" spc="-1" strike="noStrike">
                <a:solidFill>
                  <a:srgbClr val="000000"/>
                </a:solidFill>
                <a:uFill>
                  <a:solidFill>
                    <a:srgbClr val="ffffff"/>
                  </a:solidFill>
                </a:uFill>
                <a:latin typeface="Arial"/>
              </a:rPr>
              <a:t>MAC </a:t>
            </a:r>
            <a:r>
              <a:rPr b="0" lang="en-US" sz="2000" spc="-1" strike="noStrike">
                <a:solidFill>
                  <a:srgbClr val="000000"/>
                </a:solidFill>
                <a:uFill>
                  <a:solidFill>
                    <a:srgbClr val="ffffff"/>
                  </a:solidFill>
                </a:uFill>
                <a:latin typeface="Arial"/>
              </a:rPr>
              <a:t>command, </a:t>
            </a:r>
            <a:r>
              <a:rPr b="0" lang="en-US" sz="2000" spc="-1" strike="noStrike">
                <a:solidFill>
                  <a:srgbClr val="000000"/>
                </a:solidFill>
                <a:uFill>
                  <a:solidFill>
                    <a:srgbClr val="ffffff"/>
                  </a:solidFill>
                </a:uFill>
                <a:latin typeface="Arial"/>
              </a:rPr>
              <a:t>the device </a:t>
            </a:r>
            <a:r>
              <a:rPr b="0" lang="en-US" sz="2000" spc="-1" strike="noStrike">
                <a:solidFill>
                  <a:srgbClr val="000000"/>
                </a:solidFill>
                <a:uFill>
                  <a:solidFill>
                    <a:srgbClr val="ffffff"/>
                  </a:solidFill>
                </a:uFill>
                <a:latin typeface="Arial"/>
              </a:rPr>
              <a:t>shall set </a:t>
            </a:r>
            <a:r>
              <a:rPr b="0" lang="en-US" sz="2000" spc="-1" strike="noStrike">
                <a:solidFill>
                  <a:srgbClr val="000000"/>
                </a:solidFill>
                <a:uFill>
                  <a:solidFill>
                    <a:srgbClr val="ffffff"/>
                  </a:solidFill>
                </a:uFill>
                <a:latin typeface="Arial"/>
              </a:rPr>
              <a:t>the Frame </a:t>
            </a:r>
            <a:r>
              <a:rPr b="0" lang="en-US" sz="2000" spc="-1" strike="noStrike">
                <a:solidFill>
                  <a:srgbClr val="000000"/>
                </a:solidFill>
                <a:uFill>
                  <a:solidFill>
                    <a:srgbClr val="ffffff"/>
                  </a:solidFill>
                </a:uFill>
                <a:latin typeface="Arial"/>
              </a:rPr>
              <a:t>Pending </a:t>
            </a:r>
            <a:r>
              <a:rPr b="0" lang="en-US" sz="2000" spc="-1" strike="noStrike">
                <a:solidFill>
                  <a:srgbClr val="000000"/>
                </a:solidFill>
                <a:uFill>
                  <a:solidFill>
                    <a:srgbClr val="ffffff"/>
                  </a:solidFill>
                </a:uFill>
                <a:latin typeface="Arial"/>
              </a:rPr>
              <a:t>field to </a:t>
            </a:r>
            <a:r>
              <a:rPr b="0" lang="en-US" sz="2000" spc="-1" strike="noStrike">
                <a:solidFill>
                  <a:srgbClr val="000000"/>
                </a:solidFill>
                <a:uFill>
                  <a:solidFill>
                    <a:srgbClr val="ffffff"/>
                  </a:solidFill>
                </a:uFill>
                <a:latin typeface="Arial"/>
              </a:rPr>
              <a:t>zero. </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This would </a:t>
            </a:r>
            <a:r>
              <a:rPr b="0" lang="en-US" sz="2000" spc="-1" strike="noStrike">
                <a:solidFill>
                  <a:srgbClr val="000000"/>
                </a:solidFill>
                <a:uFill>
                  <a:solidFill>
                    <a:srgbClr val="ffffff"/>
                  </a:solidFill>
                </a:uFill>
                <a:latin typeface="Arial"/>
              </a:rPr>
              <a:t>mean that </a:t>
            </a:r>
            <a:r>
              <a:rPr b="0" lang="en-US" sz="2000" spc="-1" strike="noStrike">
                <a:solidFill>
                  <a:srgbClr val="000000"/>
                </a:solidFill>
                <a:uFill>
                  <a:solidFill>
                    <a:srgbClr val="ffffff"/>
                  </a:solidFill>
                </a:uFill>
                <a:latin typeface="Arial"/>
              </a:rPr>
              <a:t>no other </a:t>
            </a:r>
            <a:r>
              <a:rPr b="0" lang="en-US" sz="2000" spc="-1" strike="noStrike">
                <a:solidFill>
                  <a:srgbClr val="000000"/>
                </a:solidFill>
                <a:uFill>
                  <a:solidFill>
                    <a:srgbClr val="ffffff"/>
                  </a:solidFill>
                </a:uFill>
                <a:latin typeface="Arial"/>
              </a:rPr>
              <a:t>Ack frame </a:t>
            </a:r>
            <a:r>
              <a:rPr b="0" lang="en-US" sz="2000" spc="-1" strike="noStrike">
                <a:solidFill>
                  <a:srgbClr val="000000"/>
                </a:solidFill>
                <a:uFill>
                  <a:solidFill>
                    <a:srgbClr val="ffffff"/>
                  </a:solidFill>
                </a:uFill>
                <a:latin typeface="Arial"/>
              </a:rPr>
              <a:t>can have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bit </a:t>
            </a:r>
            <a:r>
              <a:rPr b="0" lang="en-US" sz="2000" spc="-1" strike="noStrike">
                <a:solidFill>
                  <a:srgbClr val="000000"/>
                </a:solidFill>
                <a:uFill>
                  <a:solidFill>
                    <a:srgbClr val="ffffff"/>
                  </a:solidFill>
                </a:uFill>
                <a:latin typeface="Arial"/>
              </a:rPr>
              <a:t>set except </a:t>
            </a:r>
            <a:r>
              <a:rPr b="0" lang="en-US" sz="2000" spc="-1" strike="noStrike">
                <a:solidFill>
                  <a:srgbClr val="000000"/>
                </a:solidFill>
                <a:uFill>
                  <a:solidFill>
                    <a:srgbClr val="ffffff"/>
                  </a:solidFill>
                </a:uFill>
                <a:latin typeface="Arial"/>
              </a:rPr>
              <a:t>the Data </a:t>
            </a:r>
            <a:r>
              <a:rPr b="0" lang="en-US" sz="2000" spc="-1" strike="noStrike">
                <a:solidFill>
                  <a:srgbClr val="000000"/>
                </a:solidFill>
                <a:uFill>
                  <a:solidFill>
                    <a:srgbClr val="ffffff"/>
                  </a:solidFill>
                </a:uFill>
                <a:latin typeface="Arial"/>
              </a:rPr>
              <a:t>Request </a:t>
            </a:r>
            <a:r>
              <a:rPr b="0" lang="en-US" sz="2000" spc="-1" strike="noStrike">
                <a:solidFill>
                  <a:srgbClr val="000000"/>
                </a:solidFill>
                <a:uFill>
                  <a:solidFill>
                    <a:srgbClr val="ffffff"/>
                  </a:solidFill>
                </a:uFill>
                <a:latin typeface="Arial"/>
              </a:rPr>
              <a:t>MAC </a:t>
            </a:r>
            <a:r>
              <a:rPr b="0" lang="en-US" sz="2000" spc="-1" strike="noStrike">
                <a:solidFill>
                  <a:srgbClr val="000000"/>
                </a:solidFill>
                <a:uFill>
                  <a:solidFill>
                    <a:srgbClr val="ffffff"/>
                  </a:solidFill>
                </a:uFill>
                <a:latin typeface="Arial"/>
              </a:rPr>
              <a:t>Command.</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On the </a:t>
            </a:r>
            <a:r>
              <a:rPr b="0" lang="en-US" sz="2000" spc="-1" strike="noStrike">
                <a:solidFill>
                  <a:srgbClr val="000000"/>
                </a:solidFill>
                <a:uFill>
                  <a:solidFill>
                    <a:srgbClr val="ffffff"/>
                  </a:solidFill>
                </a:uFill>
                <a:latin typeface="Arial"/>
              </a:rPr>
              <a:t>other hand </a:t>
            </a:r>
            <a:r>
              <a:rPr b="0" lang="en-US" sz="2000" spc="-1" strike="noStrike">
                <a:solidFill>
                  <a:srgbClr val="000000"/>
                </a:solidFill>
                <a:uFill>
                  <a:solidFill>
                    <a:srgbClr val="ffffff"/>
                  </a:solidFill>
                </a:uFill>
                <a:latin typeface="Arial"/>
              </a:rPr>
              <a:t>6.12.1 has </a:t>
            </a:r>
            <a:r>
              <a:rPr b="0" lang="en-US" sz="2000" spc="-1" strike="noStrike">
                <a:solidFill>
                  <a:srgbClr val="000000"/>
                </a:solidFill>
                <a:uFill>
                  <a:solidFill>
                    <a:srgbClr val="ffffff"/>
                  </a:solidFill>
                </a:uFill>
                <a:latin typeface="Arial"/>
              </a:rPr>
              <a:t>example in </a:t>
            </a:r>
            <a:r>
              <a:rPr b="0" lang="en-US" sz="2000" spc="-1" strike="noStrike">
                <a:solidFill>
                  <a:srgbClr val="000000"/>
                </a:solidFill>
                <a:uFill>
                  <a:solidFill>
                    <a:srgbClr val="ffffff"/>
                  </a:solidFill>
                </a:uFill>
                <a:latin typeface="Arial"/>
              </a:rPr>
              <a:t>Figure 6-62 </a:t>
            </a:r>
            <a:r>
              <a:rPr b="0" lang="en-US" sz="2000" spc="-1" strike="noStrike">
                <a:solidFill>
                  <a:srgbClr val="000000"/>
                </a:solidFill>
                <a:uFill>
                  <a:solidFill>
                    <a:srgbClr val="ffffff"/>
                  </a:solidFill>
                </a:uFill>
                <a:latin typeface="Arial"/>
              </a:rPr>
              <a:t>which sets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bit </a:t>
            </a:r>
            <a:r>
              <a:rPr b="0" lang="en-US" sz="2000" spc="-1" strike="noStrike">
                <a:solidFill>
                  <a:srgbClr val="000000"/>
                </a:solidFill>
                <a:uFill>
                  <a:solidFill>
                    <a:srgbClr val="ffffff"/>
                  </a:solidFill>
                </a:uFill>
                <a:latin typeface="Arial"/>
              </a:rPr>
              <a:t>on the Ack </a:t>
            </a:r>
            <a:r>
              <a:rPr b="0" lang="en-US" sz="2000" spc="-1" strike="noStrike">
                <a:solidFill>
                  <a:srgbClr val="000000"/>
                </a:solidFill>
                <a:uFill>
                  <a:solidFill>
                    <a:srgbClr val="ffffff"/>
                  </a:solidFill>
                </a:uFill>
                <a:latin typeface="Arial"/>
              </a:rPr>
              <a:t>of the Data </a:t>
            </a:r>
            <a:r>
              <a:rPr b="0" lang="en-US" sz="2000" spc="-1" strike="noStrike">
                <a:solidFill>
                  <a:srgbClr val="000000"/>
                </a:solidFill>
                <a:uFill>
                  <a:solidFill>
                    <a:srgbClr val="ffffff"/>
                  </a:solidFill>
                </a:uFill>
                <a:latin typeface="Arial"/>
              </a:rPr>
              <a:t>frame.</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endParaRPr b="0" lang="en-US" sz="20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a:t>
            </a:r>
            <a:r>
              <a:rPr b="0" lang="en-US" sz="3600" spc="-1" strike="noStrike">
                <a:solidFill>
                  <a:srgbClr val="000000"/>
                </a:solidFill>
                <a:uFill>
                  <a:solidFill>
                    <a:srgbClr val="ffffff"/>
                  </a:solidFill>
                </a:uFill>
                <a:latin typeface="Times New Roman"/>
              </a:rPr>
              <a:t>1041 </a:t>
            </a:r>
            <a:r>
              <a:rPr b="0" lang="en-US" sz="3600" spc="-1" strike="noStrike">
                <a:solidFill>
                  <a:srgbClr val="000000"/>
                </a:solidFill>
                <a:uFill>
                  <a:solidFill>
                    <a:srgbClr val="ffffff"/>
                  </a:solidFill>
                </a:uFill>
                <a:latin typeface="Times New Roman"/>
              </a:rPr>
              <a:t>Resolutio</a:t>
            </a:r>
            <a:r>
              <a:rPr b="0" lang="en-US" sz="3600" spc="-1" strike="noStrike">
                <a:solidFill>
                  <a:srgbClr val="000000"/>
                </a:solidFill>
                <a:uFill>
                  <a:solidFill>
                    <a:srgbClr val="ffffff"/>
                  </a:solidFill>
                </a:uFill>
                <a:latin typeface="Times New Roman"/>
              </a:rPr>
              <a:t>n</a:t>
            </a:r>
            <a:endParaRPr b="0" lang="en-US" sz="3600" spc="-1" strike="noStrike">
              <a:solidFill>
                <a:srgbClr val="000000"/>
              </a:solidFill>
              <a:uFill>
                <a:solidFill>
                  <a:srgbClr val="ffffff"/>
                </a:solidFill>
              </a:uFill>
              <a:latin typeface="Arial"/>
            </a:endParaRPr>
          </a:p>
        </p:txBody>
      </p:sp>
      <p:sp>
        <p:nvSpPr>
          <p:cNvPr id="101"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a:t>
            </a:r>
            <a:r>
              <a:rPr b="0" lang="en-US" sz="3200" spc="-1" strike="noStrike">
                <a:solidFill>
                  <a:srgbClr val="000000"/>
                </a:solidFill>
                <a:uFill>
                  <a:solidFill>
                    <a:srgbClr val="ffffff"/>
                  </a:solidFill>
                </a:uFill>
                <a:latin typeface="Arial"/>
              </a:rPr>
              <a:t>text in </a:t>
            </a:r>
            <a:r>
              <a:rPr b="0" lang="en-US" sz="3200" spc="-1" strike="noStrike">
                <a:solidFill>
                  <a:srgbClr val="000000"/>
                </a:solidFill>
                <a:uFill>
                  <a:solidFill>
                    <a:srgbClr val="ffffff"/>
                  </a:solidFill>
                </a:uFill>
                <a:latin typeface="Arial"/>
              </a:rPr>
              <a:t>section </a:t>
            </a:r>
            <a:r>
              <a:rPr b="0" lang="en-US" sz="3200" spc="-1" strike="noStrike">
                <a:solidFill>
                  <a:srgbClr val="000000"/>
                </a:solidFill>
                <a:uFill>
                  <a:solidFill>
                    <a:srgbClr val="ffffff"/>
                  </a:solidFill>
                </a:uFill>
                <a:latin typeface="Arial"/>
              </a:rPr>
              <a:t>7.3.3:</a:t>
            </a:r>
            <a:endParaRPr b="0" lang="en-US" sz="32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If the </a:t>
            </a:r>
            <a:r>
              <a:rPr b="0" lang="en-US" sz="3200" spc="-1" strike="noStrike">
                <a:solidFill>
                  <a:srgbClr val="000000"/>
                </a:solidFill>
                <a:uFill>
                  <a:solidFill>
                    <a:srgbClr val="ffffff"/>
                  </a:solidFill>
                </a:uFill>
                <a:latin typeface="Arial"/>
              </a:rPr>
              <a:t>Ack </a:t>
            </a:r>
            <a:r>
              <a:rPr b="0" lang="en-US" sz="3200" spc="-1" strike="noStrike">
                <a:solidFill>
                  <a:srgbClr val="000000"/>
                </a:solidFill>
                <a:uFill>
                  <a:solidFill>
                    <a:srgbClr val="ffffff"/>
                  </a:solidFill>
                </a:uFill>
                <a:latin typeface="Arial"/>
              </a:rPr>
              <a:t>frame </a:t>
            </a:r>
            <a:r>
              <a:rPr b="0" lang="en-US" sz="3200" spc="-1" strike="noStrike">
                <a:solidFill>
                  <a:srgbClr val="000000"/>
                </a:solidFill>
                <a:uFill>
                  <a:solidFill>
                    <a:srgbClr val="ffffff"/>
                  </a:solidFill>
                </a:uFill>
                <a:latin typeface="Arial"/>
              </a:rPr>
              <a:t>is </a:t>
            </a:r>
            <a:r>
              <a:rPr b="0" lang="en-US" sz="3200" spc="-1" strike="noStrike">
                <a:solidFill>
                  <a:srgbClr val="000000"/>
                </a:solidFill>
                <a:uFill>
                  <a:solidFill>
                    <a:srgbClr val="ffffff"/>
                  </a:solidFill>
                </a:uFill>
                <a:latin typeface="Arial"/>
              </a:rPr>
              <a:t>being </a:t>
            </a:r>
            <a:r>
              <a:rPr b="0" lang="en-US" sz="3200" spc="-1" strike="noStrike">
                <a:solidFill>
                  <a:srgbClr val="000000"/>
                </a:solidFill>
                <a:uFill>
                  <a:solidFill>
                    <a:srgbClr val="ffffff"/>
                  </a:solidFill>
                </a:uFill>
                <a:latin typeface="Arial"/>
              </a:rPr>
              <a:t>sent in </a:t>
            </a:r>
            <a:r>
              <a:rPr b="0" lang="en-US" sz="3200" spc="-1" strike="noStrike">
                <a:solidFill>
                  <a:srgbClr val="000000"/>
                </a:solidFill>
                <a:uFill>
                  <a:solidFill>
                    <a:srgbClr val="ffffff"/>
                  </a:solidFill>
                </a:uFill>
                <a:latin typeface="Arial"/>
              </a:rPr>
              <a:t>respon</a:t>
            </a:r>
            <a:r>
              <a:rPr b="0" lang="en-US" sz="3200" spc="-1" strike="noStrike">
                <a:solidFill>
                  <a:srgbClr val="000000"/>
                </a:solidFill>
                <a:uFill>
                  <a:solidFill>
                    <a:srgbClr val="ffffff"/>
                  </a:solidFill>
                </a:uFill>
                <a:latin typeface="Arial"/>
              </a:rPr>
              <a:t>se to a </a:t>
            </a:r>
            <a:r>
              <a:rPr b="0" lang="en-US" sz="3200" spc="-1" strike="noStrike">
                <a:solidFill>
                  <a:srgbClr val="000000"/>
                </a:solidFill>
                <a:uFill>
                  <a:solidFill>
                    <a:srgbClr val="ffffff"/>
                  </a:solidFill>
                </a:uFill>
                <a:latin typeface="Arial"/>
              </a:rPr>
              <a:t>receive</a:t>
            </a:r>
            <a:r>
              <a:rPr b="0" lang="en-US" sz="3200" spc="-1" strike="noStrike">
                <a:solidFill>
                  <a:srgbClr val="000000"/>
                </a:solidFill>
                <a:uFill>
                  <a:solidFill>
                    <a:srgbClr val="ffffff"/>
                  </a:solidFill>
                </a:uFill>
                <a:latin typeface="Arial"/>
              </a:rPr>
              <a:t>d Data </a:t>
            </a:r>
            <a:r>
              <a:rPr b="0" lang="en-US" sz="3200" spc="-1" strike="noStrike">
                <a:solidFill>
                  <a:srgbClr val="000000"/>
                </a:solidFill>
                <a:uFill>
                  <a:solidFill>
                    <a:srgbClr val="ffffff"/>
                  </a:solidFill>
                </a:uFill>
                <a:latin typeface="Arial"/>
              </a:rPr>
              <a:t>frame </a:t>
            </a:r>
            <a:r>
              <a:rPr b="0" lang="en-US" sz="3200" spc="-1" strike="noStrike">
                <a:solidFill>
                  <a:srgbClr val="000000"/>
                </a:solidFill>
                <a:uFill>
                  <a:solidFill>
                    <a:srgbClr val="ffffff"/>
                  </a:solidFill>
                </a:uFill>
                <a:latin typeface="Arial"/>
              </a:rPr>
              <a:t>as </a:t>
            </a:r>
            <a:r>
              <a:rPr b="0" lang="en-US" sz="3200" spc="-1" strike="noStrike">
                <a:solidFill>
                  <a:srgbClr val="000000"/>
                </a:solidFill>
                <a:uFill>
                  <a:solidFill>
                    <a:srgbClr val="ffffff"/>
                  </a:solidFill>
                </a:uFill>
                <a:latin typeface="Arial"/>
              </a:rPr>
              <a:t>explain</a:t>
            </a:r>
            <a:r>
              <a:rPr b="0" lang="en-US" sz="3200" spc="-1" strike="noStrike">
                <a:solidFill>
                  <a:srgbClr val="000000"/>
                </a:solidFill>
                <a:uFill>
                  <a:solidFill>
                    <a:srgbClr val="ffffff"/>
                  </a:solidFill>
                </a:uFill>
                <a:latin typeface="Arial"/>
              </a:rPr>
              <a:t>ed in </a:t>
            </a:r>
            <a:r>
              <a:rPr b="0" lang="en-US" sz="3200" spc="-1" strike="noStrike">
                <a:solidFill>
                  <a:srgbClr val="000000"/>
                </a:solidFill>
                <a:uFill>
                  <a:solidFill>
                    <a:srgbClr val="ffffff"/>
                  </a:solidFill>
                </a:uFill>
                <a:latin typeface="Arial"/>
              </a:rPr>
              <a:t>6.12.1 </a:t>
            </a:r>
            <a:r>
              <a:rPr b="0" lang="en-US" sz="3200" spc="-1" strike="noStrike">
                <a:solidFill>
                  <a:srgbClr val="000000"/>
                </a:solidFill>
                <a:uFill>
                  <a:solidFill>
                    <a:srgbClr val="ffffff"/>
                  </a:solidFill>
                </a:uFill>
                <a:latin typeface="Arial"/>
              </a:rPr>
              <a:t>the </a:t>
            </a:r>
            <a:r>
              <a:rPr b="0" lang="en-US" sz="3200" spc="-1" strike="noStrike">
                <a:solidFill>
                  <a:srgbClr val="000000"/>
                </a:solidFill>
                <a:uFill>
                  <a:solidFill>
                    <a:srgbClr val="ffffff"/>
                  </a:solidFill>
                </a:uFill>
                <a:latin typeface="Arial"/>
              </a:rPr>
              <a:t>Frame </a:t>
            </a:r>
            <a:r>
              <a:rPr b="0" lang="en-US" sz="3200" spc="-1" strike="noStrike">
                <a:solidFill>
                  <a:srgbClr val="000000"/>
                </a:solidFill>
                <a:uFill>
                  <a:solidFill>
                    <a:srgbClr val="ffffff"/>
                  </a:solidFill>
                </a:uFill>
                <a:latin typeface="Arial"/>
              </a:rPr>
              <a:t>Pendin</a:t>
            </a:r>
            <a:r>
              <a:rPr b="0" lang="en-US" sz="3200" spc="-1" strike="noStrike">
                <a:solidFill>
                  <a:srgbClr val="000000"/>
                </a:solidFill>
                <a:uFill>
                  <a:solidFill>
                    <a:srgbClr val="ffffff"/>
                  </a:solidFill>
                </a:uFill>
                <a:latin typeface="Arial"/>
              </a:rPr>
              <a:t>g field </a:t>
            </a:r>
            <a:r>
              <a:rPr b="0" lang="en-US" sz="3200" spc="-1" strike="noStrike">
                <a:solidFill>
                  <a:srgbClr val="000000"/>
                </a:solidFill>
                <a:uFill>
                  <a:solidFill>
                    <a:srgbClr val="ffffff"/>
                  </a:solidFill>
                </a:uFill>
                <a:latin typeface="Arial"/>
              </a:rPr>
              <a:t>is set </a:t>
            </a:r>
            <a:r>
              <a:rPr b="0" lang="en-US" sz="3200" spc="-1" strike="noStrike">
                <a:solidFill>
                  <a:srgbClr val="000000"/>
                </a:solidFill>
                <a:uFill>
                  <a:solidFill>
                    <a:srgbClr val="ffffff"/>
                  </a:solidFill>
                </a:uFill>
                <a:latin typeface="Arial"/>
              </a:rPr>
              <a:t>as </a:t>
            </a:r>
            <a:r>
              <a:rPr b="0" lang="en-US" sz="3200" spc="-1" strike="noStrike">
                <a:solidFill>
                  <a:srgbClr val="000000"/>
                </a:solidFill>
                <a:uFill>
                  <a:solidFill>
                    <a:srgbClr val="ffffff"/>
                  </a:solidFill>
                </a:uFill>
                <a:latin typeface="Arial"/>
              </a:rPr>
              <a:t>indicat</a:t>
            </a:r>
            <a:r>
              <a:rPr b="0" lang="en-US" sz="3200" spc="-1" strike="noStrike">
                <a:solidFill>
                  <a:srgbClr val="000000"/>
                </a:solidFill>
                <a:uFill>
                  <a:solidFill>
                    <a:srgbClr val="ffffff"/>
                  </a:solidFill>
                </a:uFill>
                <a:latin typeface="Arial"/>
              </a:rPr>
              <a:t>ed </a:t>
            </a:r>
            <a:r>
              <a:rPr b="0" lang="en-US" sz="3200" spc="-1" strike="noStrike">
                <a:solidFill>
                  <a:srgbClr val="000000"/>
                </a:solidFill>
                <a:uFill>
                  <a:solidFill>
                    <a:srgbClr val="ffffff"/>
                  </a:solidFill>
                </a:uFill>
                <a:latin typeface="Arial"/>
              </a:rPr>
              <a:t>there.</a:t>
            </a:r>
            <a:endParaRPr b="0" lang="en-US" sz="32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a:t>
            </a:r>
            <a:r>
              <a:rPr b="0" lang="en-US" sz="3200" spc="-1" strike="noStrike">
                <a:solidFill>
                  <a:srgbClr val="000000"/>
                </a:solidFill>
                <a:uFill>
                  <a:solidFill>
                    <a:srgbClr val="ffffff"/>
                  </a:solidFill>
                </a:uFill>
                <a:latin typeface="Arial"/>
              </a:rPr>
              <a:t>Frame</a:t>
            </a:r>
            <a:r>
              <a:rPr b="0" lang="en-US" sz="3200" spc="-1" strike="noStrike">
                <a:solidFill>
                  <a:srgbClr val="000000"/>
                </a:solidFill>
                <a:uFill>
                  <a:solidFill>
                    <a:srgbClr val="ffffff"/>
                  </a:solidFill>
                </a:uFill>
                <a:latin typeface="Arial"/>
              </a:rPr>
              <a:t>Pendin</a:t>
            </a:r>
            <a:r>
              <a:rPr b="0" lang="en-US" sz="3200" spc="-1" strike="noStrike">
                <a:solidFill>
                  <a:srgbClr val="000000"/>
                </a:solidFill>
                <a:uFill>
                  <a:solidFill>
                    <a:srgbClr val="ffffff"/>
                  </a:solidFill>
                </a:uFill>
                <a:latin typeface="Arial"/>
              </a:rPr>
              <a:t>g to </a:t>
            </a:r>
            <a:r>
              <a:rPr b="0" lang="en-US" sz="3200" spc="-1" strike="noStrike">
                <a:solidFill>
                  <a:srgbClr val="000000"/>
                </a:solidFill>
                <a:uFill>
                  <a:solidFill>
                    <a:srgbClr val="ffffff"/>
                  </a:solidFill>
                </a:uFill>
                <a:latin typeface="Arial"/>
              </a:rPr>
              <a:t>MCPS-</a:t>
            </a:r>
            <a:r>
              <a:rPr b="0" lang="en-US" sz="3200" spc="-1" strike="noStrike">
                <a:solidFill>
                  <a:srgbClr val="000000"/>
                </a:solidFill>
                <a:uFill>
                  <a:solidFill>
                    <a:srgbClr val="ffffff"/>
                  </a:solidFill>
                </a:uFill>
                <a:latin typeface="Arial"/>
              </a:rPr>
              <a:t>DATA.c</a:t>
            </a:r>
            <a:r>
              <a:rPr b="0" lang="en-US" sz="3200" spc="-1" strike="noStrike">
                <a:solidFill>
                  <a:srgbClr val="000000"/>
                </a:solidFill>
                <a:uFill>
                  <a:solidFill>
                    <a:srgbClr val="ffffff"/>
                  </a:solidFill>
                </a:uFill>
                <a:latin typeface="Arial"/>
              </a:rPr>
              <a:t>onfirm </a:t>
            </a:r>
            <a:r>
              <a:rPr b="0" lang="en-US" sz="3200" spc="-1" strike="noStrike">
                <a:solidFill>
                  <a:srgbClr val="000000"/>
                </a:solidFill>
                <a:uFill>
                  <a:solidFill>
                    <a:srgbClr val="ffffff"/>
                  </a:solidFill>
                </a:uFill>
                <a:latin typeface="Arial"/>
              </a:rPr>
              <a:t>with </a:t>
            </a:r>
            <a:r>
              <a:rPr b="0" lang="en-US" sz="3200" spc="-1" strike="noStrike">
                <a:solidFill>
                  <a:srgbClr val="000000"/>
                </a:solidFill>
                <a:uFill>
                  <a:solidFill>
                    <a:srgbClr val="ffffff"/>
                  </a:solidFill>
                </a:uFill>
                <a:latin typeface="Arial"/>
              </a:rPr>
              <a:t>type of </a:t>
            </a:r>
            <a:r>
              <a:rPr b="0" lang="en-US" sz="3200" spc="-1" strike="noStrike">
                <a:solidFill>
                  <a:srgbClr val="000000"/>
                </a:solidFill>
                <a:uFill>
                  <a:solidFill>
                    <a:srgbClr val="ffffff"/>
                  </a:solidFill>
                </a:uFill>
                <a:latin typeface="Arial"/>
              </a:rPr>
              <a:t>Boolea</a:t>
            </a:r>
            <a:r>
              <a:rPr b="0" lang="en-US" sz="3200" spc="-1" strike="noStrike">
                <a:solidFill>
                  <a:srgbClr val="000000"/>
                </a:solidFill>
                <a:uFill>
                  <a:solidFill>
                    <a:srgbClr val="ffffff"/>
                  </a:solidFill>
                </a:uFill>
                <a:latin typeface="Arial"/>
              </a:rPr>
              <a:t>n, and </a:t>
            </a:r>
            <a:r>
              <a:rPr b="0" lang="en-US" sz="3200" spc="-1" strike="noStrike">
                <a:solidFill>
                  <a:srgbClr val="000000"/>
                </a:solidFill>
                <a:uFill>
                  <a:solidFill>
                    <a:srgbClr val="ffffff"/>
                  </a:solidFill>
                </a:uFill>
                <a:latin typeface="Arial"/>
              </a:rPr>
              <a:t>descrip</a:t>
            </a:r>
            <a:r>
              <a:rPr b="0" lang="en-US" sz="3200" spc="-1" strike="noStrike">
                <a:solidFill>
                  <a:srgbClr val="000000"/>
                </a:solidFill>
                <a:uFill>
                  <a:solidFill>
                    <a:srgbClr val="ffffff"/>
                  </a:solidFill>
                </a:uFill>
                <a:latin typeface="Arial"/>
              </a:rPr>
              <a:t>tion of:</a:t>
            </a:r>
            <a:endParaRPr b="0" lang="en-US" sz="32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The </a:t>
            </a:r>
            <a:r>
              <a:rPr b="0" lang="en-US" sz="3200" spc="-1" strike="noStrike">
                <a:solidFill>
                  <a:srgbClr val="000000"/>
                </a:solidFill>
                <a:uFill>
                  <a:solidFill>
                    <a:srgbClr val="ffffff"/>
                  </a:solidFill>
                </a:uFill>
                <a:latin typeface="Arial"/>
              </a:rPr>
              <a:t>Frame </a:t>
            </a:r>
            <a:r>
              <a:rPr b="0" lang="en-US" sz="3200" spc="-1" strike="noStrike">
                <a:solidFill>
                  <a:srgbClr val="000000"/>
                </a:solidFill>
                <a:uFill>
                  <a:solidFill>
                    <a:srgbClr val="ffffff"/>
                  </a:solidFill>
                </a:uFill>
                <a:latin typeface="Arial"/>
              </a:rPr>
              <a:t>Pendin</a:t>
            </a:r>
            <a:r>
              <a:rPr b="0" lang="en-US" sz="3200" spc="-1" strike="noStrike">
                <a:solidFill>
                  <a:srgbClr val="000000"/>
                </a:solidFill>
                <a:uFill>
                  <a:solidFill>
                    <a:srgbClr val="ffffff"/>
                  </a:solidFill>
                </a:uFill>
                <a:latin typeface="Arial"/>
              </a:rPr>
              <a:t>g field </a:t>
            </a:r>
            <a:r>
              <a:rPr b="0" lang="en-US" sz="3200" spc="-1" strike="noStrike">
                <a:solidFill>
                  <a:srgbClr val="000000"/>
                </a:solidFill>
                <a:uFill>
                  <a:solidFill>
                    <a:srgbClr val="ffffff"/>
                  </a:solidFill>
                </a:uFill>
                <a:latin typeface="Arial"/>
              </a:rPr>
              <a:t>value </a:t>
            </a:r>
            <a:r>
              <a:rPr b="0" lang="en-US" sz="3200" spc="-1" strike="noStrike">
                <a:solidFill>
                  <a:srgbClr val="000000"/>
                </a:solidFill>
                <a:uFill>
                  <a:solidFill>
                    <a:srgbClr val="ffffff"/>
                  </a:solidFill>
                </a:uFill>
                <a:latin typeface="Arial"/>
              </a:rPr>
              <a:t>from </a:t>
            </a:r>
            <a:r>
              <a:rPr b="0" lang="en-US" sz="3200" spc="-1" strike="noStrike">
                <a:solidFill>
                  <a:srgbClr val="000000"/>
                </a:solidFill>
                <a:uFill>
                  <a:solidFill>
                    <a:srgbClr val="ffffff"/>
                  </a:solidFill>
                </a:uFill>
                <a:latin typeface="Arial"/>
              </a:rPr>
              <a:t>the </a:t>
            </a:r>
            <a:r>
              <a:rPr b="0" lang="en-US" sz="3200" spc="-1" strike="noStrike">
                <a:solidFill>
                  <a:srgbClr val="000000"/>
                </a:solidFill>
                <a:uFill>
                  <a:solidFill>
                    <a:srgbClr val="ffffff"/>
                  </a:solidFill>
                </a:uFill>
                <a:latin typeface="Arial"/>
              </a:rPr>
              <a:t>incomi</a:t>
            </a:r>
            <a:r>
              <a:rPr b="0" lang="en-US" sz="3200" spc="-1" strike="noStrike">
                <a:solidFill>
                  <a:srgbClr val="000000"/>
                </a:solidFill>
                <a:uFill>
                  <a:solidFill>
                    <a:srgbClr val="ffffff"/>
                  </a:solidFill>
                </a:uFill>
                <a:latin typeface="Arial"/>
              </a:rPr>
              <a:t>ng Ack </a:t>
            </a:r>
            <a:r>
              <a:rPr b="0" lang="en-US" sz="3200" spc="-1" strike="noStrike">
                <a:solidFill>
                  <a:srgbClr val="000000"/>
                </a:solidFill>
                <a:uFill>
                  <a:solidFill>
                    <a:srgbClr val="ffffff"/>
                  </a:solidFill>
                </a:uFill>
                <a:latin typeface="Arial"/>
              </a:rPr>
              <a:t>frame.</a:t>
            </a:r>
            <a:endParaRPr b="0" lang="en-US" sz="32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endParaRPr b="0" lang="en-US" sz="32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a:t>
            </a:r>
            <a:r>
              <a:rPr b="0" lang="en-US" sz="3600" spc="-1" strike="noStrike">
                <a:solidFill>
                  <a:srgbClr val="000000"/>
                </a:solidFill>
                <a:uFill>
                  <a:solidFill>
                    <a:srgbClr val="ffffff"/>
                  </a:solidFill>
                </a:uFill>
                <a:latin typeface="Times New Roman"/>
              </a:rPr>
              <a:t>1048</a:t>
            </a:r>
            <a:endParaRPr b="0" lang="en-US" sz="3600" spc="-1" strike="noStrike">
              <a:solidFill>
                <a:srgbClr val="000000"/>
              </a:solidFill>
              <a:uFill>
                <a:solidFill>
                  <a:srgbClr val="ffffff"/>
                </a:solidFill>
              </a:uFill>
              <a:latin typeface="Arial"/>
            </a:endParaRPr>
          </a:p>
        </p:txBody>
      </p:sp>
      <p:sp>
        <p:nvSpPr>
          <p:cNvPr id="103"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Comment: </a:t>
            </a:r>
            <a:r>
              <a:rPr b="0" lang="en-US" sz="2000" spc="-1" strike="noStrike">
                <a:solidFill>
                  <a:srgbClr val="000000"/>
                </a:solidFill>
                <a:uFill>
                  <a:solidFill>
                    <a:srgbClr val="ffffff"/>
                  </a:solidFill>
                </a:uFill>
                <a:latin typeface="Arial"/>
              </a:rPr>
              <a:t>In </a:t>
            </a:r>
            <a:r>
              <a:rPr b="0" lang="en-US" sz="2000" spc="-1" strike="noStrike">
                <a:solidFill>
                  <a:srgbClr val="000000"/>
                </a:solidFill>
                <a:uFill>
                  <a:solidFill>
                    <a:srgbClr val="ffffff"/>
                  </a:solidFill>
                </a:uFill>
                <a:latin typeface="Arial"/>
              </a:rPr>
              <a:t>IEEE:802.1</a:t>
            </a:r>
            <a:r>
              <a:rPr b="0" lang="en-US" sz="2000" spc="-1" strike="noStrike">
                <a:solidFill>
                  <a:srgbClr val="000000"/>
                </a:solidFill>
                <a:uFill>
                  <a:solidFill>
                    <a:srgbClr val="ffffff"/>
                  </a:solidFill>
                </a:uFill>
                <a:latin typeface="Arial"/>
              </a:rPr>
              <a:t>5.4-2006, </a:t>
            </a:r>
            <a:r>
              <a:rPr b="0" lang="en-US" sz="2000" spc="-1" strike="noStrike">
                <a:solidFill>
                  <a:srgbClr val="000000"/>
                </a:solidFill>
                <a:uFill>
                  <a:solidFill>
                    <a:srgbClr val="ffffff"/>
                  </a:solidFill>
                </a:uFill>
                <a:latin typeface="Arial"/>
              </a:rPr>
              <a:t>the unique </a:t>
            </a:r>
            <a:r>
              <a:rPr b="0" lang="en-US" sz="2000" spc="-1" strike="noStrike">
                <a:solidFill>
                  <a:srgbClr val="000000"/>
                </a:solidFill>
                <a:uFill>
                  <a:solidFill>
                    <a:srgbClr val="ffffff"/>
                  </a:solidFill>
                </a:uFill>
                <a:latin typeface="Arial"/>
              </a:rPr>
              <a:t>device flag </a:t>
            </a:r>
            <a:r>
              <a:rPr b="0" lang="en-US" sz="2000" spc="-1" strike="noStrike">
                <a:solidFill>
                  <a:srgbClr val="000000"/>
                </a:solidFill>
                <a:uFill>
                  <a:solidFill>
                    <a:srgbClr val="ffffff"/>
                  </a:solidFill>
                </a:uFill>
                <a:latin typeface="Arial"/>
              </a:rPr>
              <a:t>in a device </a:t>
            </a:r>
            <a:r>
              <a:rPr b="0" lang="en-US" sz="2000" spc="-1" strike="noStrike">
                <a:solidFill>
                  <a:srgbClr val="000000"/>
                </a:solidFill>
                <a:uFill>
                  <a:solidFill>
                    <a:srgbClr val="ffffff"/>
                  </a:solidFill>
                </a:uFill>
                <a:latin typeface="Arial"/>
              </a:rPr>
              <a:t>descriptor </a:t>
            </a:r>
            <a:r>
              <a:rPr b="0" lang="en-US" sz="2000" spc="-1" strike="noStrike">
                <a:solidFill>
                  <a:srgbClr val="000000"/>
                </a:solidFill>
                <a:uFill>
                  <a:solidFill>
                    <a:srgbClr val="ffffff"/>
                  </a:solidFill>
                </a:uFill>
                <a:latin typeface="Arial"/>
              </a:rPr>
              <a:t>could be set </a:t>
            </a:r>
            <a:r>
              <a:rPr b="0" lang="en-US" sz="2000" spc="-1" strike="noStrike">
                <a:solidFill>
                  <a:srgbClr val="000000"/>
                </a:solidFill>
                <a:uFill>
                  <a:solidFill>
                    <a:srgbClr val="ffffff"/>
                  </a:solidFill>
                </a:uFill>
                <a:latin typeface="Arial"/>
              </a:rPr>
              <a:t>to always </a:t>
            </a:r>
            <a:r>
              <a:rPr b="0" lang="en-US" sz="2000" spc="-1" strike="noStrike">
                <a:solidFill>
                  <a:srgbClr val="000000"/>
                </a:solidFill>
                <a:uFill>
                  <a:solidFill>
                    <a:srgbClr val="ffffff"/>
                  </a:solidFill>
                </a:uFill>
                <a:latin typeface="Arial"/>
              </a:rPr>
              <a:t>use a </a:t>
            </a:r>
            <a:r>
              <a:rPr b="0" lang="en-US" sz="2000" spc="-1" strike="noStrike">
                <a:solidFill>
                  <a:srgbClr val="000000"/>
                </a:solidFill>
                <a:uFill>
                  <a:solidFill>
                    <a:srgbClr val="ffffff"/>
                  </a:solidFill>
                </a:uFill>
                <a:latin typeface="Arial"/>
              </a:rPr>
              <a:t>certain </a:t>
            </a:r>
            <a:r>
              <a:rPr b="0" lang="en-US" sz="2000" spc="-1" strike="noStrike">
                <a:solidFill>
                  <a:srgbClr val="000000"/>
                </a:solidFill>
                <a:uFill>
                  <a:solidFill>
                    <a:srgbClr val="ffffff"/>
                  </a:solidFill>
                </a:uFill>
                <a:latin typeface="Arial"/>
              </a:rPr>
              <a:t>DeviceDesc</a:t>
            </a:r>
            <a:r>
              <a:rPr b="0" lang="en-US" sz="2000" spc="-1" strike="noStrike">
                <a:solidFill>
                  <a:srgbClr val="000000"/>
                </a:solidFill>
                <a:uFill>
                  <a:solidFill>
                    <a:srgbClr val="ffffff"/>
                  </a:solidFill>
                </a:uFill>
                <a:latin typeface="Arial"/>
              </a:rPr>
              <a:t>riptor to </a:t>
            </a:r>
            <a:r>
              <a:rPr b="0" lang="en-US" sz="2000" spc="-1" strike="noStrike">
                <a:solidFill>
                  <a:srgbClr val="000000"/>
                </a:solidFill>
                <a:uFill>
                  <a:solidFill>
                    <a:srgbClr val="ffffff"/>
                  </a:solidFill>
                </a:uFill>
                <a:latin typeface="Arial"/>
              </a:rPr>
              <a:t>unsecure an </a:t>
            </a:r>
            <a:r>
              <a:rPr b="0" lang="en-US" sz="2000" spc="-1" strike="noStrike">
                <a:solidFill>
                  <a:srgbClr val="000000"/>
                </a:solidFill>
                <a:uFill>
                  <a:solidFill>
                    <a:srgbClr val="ffffff"/>
                  </a:solidFill>
                </a:uFill>
                <a:latin typeface="Arial"/>
              </a:rPr>
              <a:t>incoming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Thread </a:t>
            </a:r>
            <a:r>
              <a:rPr b="0" lang="en-US" sz="2000" spc="-1" strike="noStrike">
                <a:solidFill>
                  <a:srgbClr val="000000"/>
                </a:solidFill>
                <a:uFill>
                  <a:solidFill>
                    <a:srgbClr val="ffffff"/>
                  </a:solidFill>
                </a:uFill>
                <a:latin typeface="Arial"/>
              </a:rPr>
              <a:t>used this to </a:t>
            </a:r>
            <a:r>
              <a:rPr b="0" lang="en-US" sz="2000" spc="-1" strike="noStrike">
                <a:solidFill>
                  <a:srgbClr val="000000"/>
                </a:solidFill>
                <a:uFill>
                  <a:solidFill>
                    <a:srgbClr val="ffffff"/>
                  </a:solidFill>
                </a:uFill>
                <a:latin typeface="Arial"/>
              </a:rPr>
              <a:t>create a </a:t>
            </a:r>
            <a:r>
              <a:rPr b="0" lang="en-US" sz="2000" spc="-1" strike="noStrike">
                <a:solidFill>
                  <a:srgbClr val="000000"/>
                </a:solidFill>
                <a:uFill>
                  <a:solidFill>
                    <a:srgbClr val="ffffff"/>
                  </a:solidFill>
                </a:uFill>
                <a:latin typeface="Arial"/>
              </a:rPr>
              <a:t>'filtering' key </a:t>
            </a:r>
            <a:r>
              <a:rPr b="0" lang="en-US" sz="2000" spc="-1" strike="noStrike">
                <a:solidFill>
                  <a:srgbClr val="000000"/>
                </a:solidFill>
                <a:uFill>
                  <a:solidFill>
                    <a:srgbClr val="ffffff"/>
                  </a:solidFill>
                </a:uFill>
                <a:latin typeface="Arial"/>
              </a:rPr>
              <a:t>that any </a:t>
            </a:r>
            <a:r>
              <a:rPr b="0" lang="en-US" sz="2000" spc="-1" strike="noStrike">
                <a:solidFill>
                  <a:srgbClr val="000000"/>
                </a:solidFill>
                <a:uFill>
                  <a:solidFill>
                    <a:srgbClr val="ffffff"/>
                  </a:solidFill>
                </a:uFill>
                <a:latin typeface="Arial"/>
              </a:rPr>
              <a:t>Thread </a:t>
            </a:r>
            <a:r>
              <a:rPr b="0" lang="en-US" sz="2000" spc="-1" strike="noStrike">
                <a:solidFill>
                  <a:srgbClr val="000000"/>
                </a:solidFill>
                <a:uFill>
                  <a:solidFill>
                    <a:srgbClr val="ffffff"/>
                  </a:solidFill>
                </a:uFill>
                <a:latin typeface="Arial"/>
              </a:rPr>
              <a:t>device </a:t>
            </a:r>
            <a:r>
              <a:rPr b="0" lang="en-US" sz="2000" spc="-1" strike="noStrike">
                <a:solidFill>
                  <a:srgbClr val="000000"/>
                </a:solidFill>
                <a:uFill>
                  <a:solidFill>
                    <a:srgbClr val="ffffff"/>
                  </a:solidFill>
                </a:uFill>
                <a:latin typeface="Arial"/>
              </a:rPr>
              <a:t>could use to </a:t>
            </a:r>
            <a:r>
              <a:rPr b="0" lang="en-US" sz="2000" spc="-1" strike="noStrike">
                <a:solidFill>
                  <a:srgbClr val="000000"/>
                </a:solidFill>
                <a:uFill>
                  <a:solidFill>
                    <a:srgbClr val="ffffff"/>
                  </a:solidFill>
                </a:uFill>
                <a:latin typeface="Arial"/>
              </a:rPr>
              <a:t>send a </a:t>
            </a:r>
            <a:r>
              <a:rPr b="0" lang="en-US" sz="2000" spc="-1" strike="noStrike">
                <a:solidFill>
                  <a:srgbClr val="000000"/>
                </a:solidFill>
                <a:uFill>
                  <a:solidFill>
                    <a:srgbClr val="ffffff"/>
                  </a:solidFill>
                </a:uFill>
                <a:latin typeface="Arial"/>
              </a:rPr>
              <a:t>frame using </a:t>
            </a:r>
            <a:r>
              <a:rPr b="0" lang="en-US" sz="2000" spc="-1" strike="noStrike">
                <a:solidFill>
                  <a:srgbClr val="000000"/>
                </a:solidFill>
                <a:uFill>
                  <a:solidFill>
                    <a:srgbClr val="ffffff"/>
                  </a:solidFill>
                </a:uFill>
                <a:latin typeface="Arial"/>
              </a:rPr>
              <a:t>Key Id </a:t>
            </a:r>
            <a:r>
              <a:rPr b="0" lang="en-US" sz="2000" spc="-1" strike="noStrike">
                <a:solidFill>
                  <a:srgbClr val="000000"/>
                </a:solidFill>
                <a:uFill>
                  <a:solidFill>
                    <a:srgbClr val="ffffff"/>
                  </a:solidFill>
                </a:uFill>
                <a:latin typeface="Arial"/>
              </a:rPr>
              <a:t>Mode 2 </a:t>
            </a:r>
            <a:r>
              <a:rPr b="0" lang="en-US" sz="2000" spc="-1" strike="noStrike">
                <a:solidFill>
                  <a:srgbClr val="000000"/>
                </a:solidFill>
                <a:uFill>
                  <a:solidFill>
                    <a:srgbClr val="ffffff"/>
                  </a:solidFill>
                </a:uFill>
                <a:latin typeface="Arial"/>
              </a:rPr>
              <a:t>security, </a:t>
            </a:r>
            <a:r>
              <a:rPr b="0" lang="en-US" sz="2000" spc="-1" strike="noStrike">
                <a:solidFill>
                  <a:srgbClr val="000000"/>
                </a:solidFill>
                <a:uFill>
                  <a:solidFill>
                    <a:srgbClr val="ffffff"/>
                  </a:solidFill>
                </a:uFill>
                <a:latin typeface="Arial"/>
              </a:rPr>
              <a:t>and any </a:t>
            </a:r>
            <a:r>
              <a:rPr b="0" lang="en-US" sz="2000" spc="-1" strike="noStrike">
                <a:solidFill>
                  <a:srgbClr val="000000"/>
                </a:solidFill>
                <a:uFill>
                  <a:solidFill>
                    <a:srgbClr val="ffffff"/>
                  </a:solidFill>
                </a:uFill>
                <a:latin typeface="Arial"/>
              </a:rPr>
              <a:t>non-thread </a:t>
            </a:r>
            <a:r>
              <a:rPr b="0" lang="en-US" sz="2000" spc="-1" strike="noStrike">
                <a:solidFill>
                  <a:srgbClr val="000000"/>
                </a:solidFill>
                <a:uFill>
                  <a:solidFill>
                    <a:srgbClr val="ffffff"/>
                  </a:solidFill>
                </a:uFill>
                <a:latin typeface="Arial"/>
              </a:rPr>
              <a:t>devices </a:t>
            </a:r>
            <a:r>
              <a:rPr b="0" lang="en-US" sz="2000" spc="-1" strike="noStrike">
                <a:solidFill>
                  <a:srgbClr val="000000"/>
                </a:solidFill>
                <a:uFill>
                  <a:solidFill>
                    <a:srgbClr val="ffffff"/>
                  </a:solidFill>
                </a:uFill>
                <a:latin typeface="Arial"/>
              </a:rPr>
              <a:t>would filter </a:t>
            </a:r>
            <a:r>
              <a:rPr b="0" lang="en-US" sz="2000" spc="-1" strike="noStrike">
                <a:solidFill>
                  <a:srgbClr val="000000"/>
                </a:solidFill>
                <a:uFill>
                  <a:solidFill>
                    <a:srgbClr val="ffffff"/>
                  </a:solidFill>
                </a:uFill>
                <a:latin typeface="Arial"/>
              </a:rPr>
              <a:t>it out due to </a:t>
            </a:r>
            <a:r>
              <a:rPr b="0" lang="en-US" sz="2000" spc="-1" strike="noStrike">
                <a:solidFill>
                  <a:srgbClr val="000000"/>
                </a:solidFill>
                <a:uFill>
                  <a:solidFill>
                    <a:srgbClr val="ffffff"/>
                  </a:solidFill>
                </a:uFill>
                <a:latin typeface="Arial"/>
              </a:rPr>
              <a:t>not having </a:t>
            </a:r>
            <a:r>
              <a:rPr b="0" lang="en-US" sz="2000" spc="-1" strike="noStrike">
                <a:solidFill>
                  <a:srgbClr val="000000"/>
                </a:solidFill>
                <a:uFill>
                  <a:solidFill>
                    <a:srgbClr val="ffffff"/>
                  </a:solidFill>
                </a:uFill>
                <a:latin typeface="Arial"/>
              </a:rPr>
              <a:t>the required </a:t>
            </a:r>
            <a:r>
              <a:rPr b="0" lang="en-US" sz="2000" spc="-1" strike="noStrike">
                <a:solidFill>
                  <a:srgbClr val="000000"/>
                </a:solidFill>
                <a:uFill>
                  <a:solidFill>
                    <a:srgbClr val="ffffff"/>
                  </a:solidFill>
                </a:uFill>
                <a:latin typeface="Arial"/>
              </a:rPr>
              <a:t>security </a:t>
            </a:r>
            <a:r>
              <a:rPr b="0" lang="en-US" sz="2000" spc="-1" strike="noStrike">
                <a:solidFill>
                  <a:srgbClr val="000000"/>
                </a:solidFill>
                <a:uFill>
                  <a:solidFill>
                    <a:srgbClr val="ffffff"/>
                  </a:solidFill>
                </a:uFill>
                <a:latin typeface="Arial"/>
              </a:rPr>
              <a:t>information. </a:t>
            </a:r>
            <a:r>
              <a:rPr b="0" lang="en-US" sz="2000" spc="-1" strike="noStrike">
                <a:solidFill>
                  <a:srgbClr val="000000"/>
                </a:solidFill>
                <a:uFill>
                  <a:solidFill>
                    <a:srgbClr val="ffffff"/>
                  </a:solidFill>
                </a:uFill>
                <a:latin typeface="Arial"/>
              </a:rPr>
              <a:t>As the </a:t>
            </a:r>
            <a:r>
              <a:rPr b="0" lang="en-US" sz="2000" spc="-1" strike="noStrike">
                <a:solidFill>
                  <a:srgbClr val="000000"/>
                </a:solidFill>
                <a:uFill>
                  <a:solidFill>
                    <a:srgbClr val="ffffff"/>
                  </a:solidFill>
                </a:uFill>
                <a:latin typeface="Arial"/>
              </a:rPr>
              <a:t>device table </a:t>
            </a:r>
            <a:r>
              <a:rPr b="0" lang="en-US" sz="2000" spc="-1" strike="noStrike">
                <a:solidFill>
                  <a:srgbClr val="000000"/>
                </a:solidFill>
                <a:uFill>
                  <a:solidFill>
                    <a:srgbClr val="ffffff"/>
                  </a:solidFill>
                </a:uFill>
                <a:latin typeface="Arial"/>
              </a:rPr>
              <a:t>structure </a:t>
            </a:r>
            <a:r>
              <a:rPr b="0" lang="en-US" sz="2000" spc="-1" strike="noStrike">
                <a:solidFill>
                  <a:srgbClr val="000000"/>
                </a:solidFill>
                <a:uFill>
                  <a:solidFill>
                    <a:srgbClr val="ffffff"/>
                  </a:solidFill>
                </a:uFill>
                <a:latin typeface="Arial"/>
              </a:rPr>
              <a:t>has </a:t>
            </a:r>
            <a:r>
              <a:rPr b="0" lang="en-US" sz="2000" spc="-1" strike="noStrike">
                <a:solidFill>
                  <a:srgbClr val="000000"/>
                </a:solidFill>
                <a:uFill>
                  <a:solidFill>
                    <a:srgbClr val="ffffff"/>
                  </a:solidFill>
                </a:uFill>
                <a:latin typeface="Arial"/>
              </a:rPr>
              <a:t>changed </a:t>
            </a:r>
            <a:r>
              <a:rPr b="0" lang="en-US" sz="2000" spc="-1" strike="noStrike">
                <a:solidFill>
                  <a:srgbClr val="000000"/>
                </a:solidFill>
                <a:uFill>
                  <a:solidFill>
                    <a:srgbClr val="ffffff"/>
                  </a:solidFill>
                </a:uFill>
                <a:latin typeface="Arial"/>
              </a:rPr>
              <a:t>significantly </a:t>
            </a:r>
            <a:r>
              <a:rPr b="0" lang="en-US" sz="2000" spc="-1" strike="noStrike">
                <a:solidFill>
                  <a:srgbClr val="000000"/>
                </a:solidFill>
                <a:uFill>
                  <a:solidFill>
                    <a:srgbClr val="ffffff"/>
                  </a:solidFill>
                </a:uFill>
                <a:latin typeface="Arial"/>
              </a:rPr>
              <a:t>since then, </a:t>
            </a:r>
            <a:r>
              <a:rPr b="0" lang="en-US" sz="2000" spc="-1" strike="noStrike">
                <a:solidFill>
                  <a:srgbClr val="000000"/>
                </a:solidFill>
                <a:uFill>
                  <a:solidFill>
                    <a:srgbClr val="ffffff"/>
                  </a:solidFill>
                </a:uFill>
                <a:latin typeface="Arial"/>
              </a:rPr>
              <a:t>this is no </a:t>
            </a:r>
            <a:r>
              <a:rPr b="0" lang="en-US" sz="2000" spc="-1" strike="noStrike">
                <a:solidFill>
                  <a:srgbClr val="000000"/>
                </a:solidFill>
                <a:uFill>
                  <a:solidFill>
                    <a:srgbClr val="ffffff"/>
                  </a:solidFill>
                </a:uFill>
                <a:latin typeface="Arial"/>
              </a:rPr>
              <a:t>longer </a:t>
            </a:r>
            <a:r>
              <a:rPr b="0" lang="en-US" sz="2000" spc="-1" strike="noStrike">
                <a:solidFill>
                  <a:srgbClr val="000000"/>
                </a:solidFill>
                <a:uFill>
                  <a:solidFill>
                    <a:srgbClr val="ffffff"/>
                  </a:solidFill>
                </a:uFill>
                <a:latin typeface="Arial"/>
              </a:rPr>
              <a:t>natively </a:t>
            </a:r>
            <a:r>
              <a:rPr b="0" lang="en-US" sz="2000" spc="-1" strike="noStrike">
                <a:solidFill>
                  <a:srgbClr val="000000"/>
                </a:solidFill>
                <a:uFill>
                  <a:solidFill>
                    <a:srgbClr val="ffffff"/>
                  </a:solidFill>
                </a:uFill>
                <a:latin typeface="Arial"/>
              </a:rPr>
              <a:t>possible.</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Proposed </a:t>
            </a:r>
            <a:r>
              <a:rPr b="0" lang="en-US" sz="2000" spc="-1" strike="noStrike">
                <a:solidFill>
                  <a:srgbClr val="000000"/>
                </a:solidFill>
                <a:uFill>
                  <a:solidFill>
                    <a:srgbClr val="ffffff"/>
                  </a:solidFill>
                </a:uFill>
                <a:latin typeface="Arial"/>
              </a:rPr>
              <a:t>resolution: </a:t>
            </a:r>
            <a:r>
              <a:rPr b="0" lang="en-US" sz="2000" spc="-1" strike="noStrike">
                <a:solidFill>
                  <a:srgbClr val="000000"/>
                </a:solidFill>
                <a:uFill>
                  <a:solidFill>
                    <a:srgbClr val="ffffff"/>
                  </a:solidFill>
                </a:uFill>
                <a:latin typeface="Arial"/>
              </a:rPr>
              <a:t>Add the </a:t>
            </a:r>
            <a:r>
              <a:rPr b="0" lang="en-US" sz="2000" spc="-1" strike="noStrike">
                <a:solidFill>
                  <a:srgbClr val="000000"/>
                </a:solidFill>
                <a:uFill>
                  <a:solidFill>
                    <a:srgbClr val="ffffff"/>
                  </a:solidFill>
                </a:uFill>
                <a:latin typeface="Arial"/>
              </a:rPr>
              <a:t>'Unique' </a:t>
            </a:r>
            <a:r>
              <a:rPr b="0" lang="en-US" sz="2000" spc="-1" strike="noStrike">
                <a:solidFill>
                  <a:srgbClr val="000000"/>
                </a:solidFill>
                <a:uFill>
                  <a:solidFill>
                    <a:srgbClr val="ffffff"/>
                  </a:solidFill>
                </a:uFill>
                <a:latin typeface="Arial"/>
              </a:rPr>
              <a:t>Flag back to </a:t>
            </a:r>
            <a:r>
              <a:rPr b="0" lang="en-US" sz="2000" spc="-1" strike="noStrike">
                <a:solidFill>
                  <a:srgbClr val="000000"/>
                </a:solidFill>
                <a:uFill>
                  <a:solidFill>
                    <a:srgbClr val="ffffff"/>
                  </a:solidFill>
                </a:uFill>
                <a:latin typeface="Arial"/>
              </a:rPr>
              <a:t>the </a:t>
            </a:r>
            <a:r>
              <a:rPr b="0" lang="en-US" sz="2000" spc="-1" strike="noStrike">
                <a:solidFill>
                  <a:srgbClr val="000000"/>
                </a:solidFill>
                <a:uFill>
                  <a:solidFill>
                    <a:srgbClr val="ffffff"/>
                  </a:solidFill>
                </a:uFill>
                <a:latin typeface="Arial"/>
              </a:rPr>
              <a:t>secKeyIdLo</a:t>
            </a:r>
            <a:r>
              <a:rPr b="0" lang="en-US" sz="2000" spc="-1" strike="noStrike">
                <a:solidFill>
                  <a:srgbClr val="000000"/>
                </a:solidFill>
                <a:uFill>
                  <a:solidFill>
                    <a:srgbClr val="ffffff"/>
                  </a:solidFill>
                </a:uFill>
                <a:latin typeface="Arial"/>
              </a:rPr>
              <a:t>okupDescri</a:t>
            </a:r>
            <a:r>
              <a:rPr b="0" lang="en-US" sz="2000" spc="-1" strike="noStrike">
                <a:solidFill>
                  <a:srgbClr val="000000"/>
                </a:solidFill>
                <a:uFill>
                  <a:solidFill>
                    <a:srgbClr val="ffffff"/>
                  </a:solidFill>
                </a:uFill>
                <a:latin typeface="Arial"/>
              </a:rPr>
              <a:t>ptor and </a:t>
            </a:r>
            <a:r>
              <a:rPr b="0" lang="en-US" sz="2000" spc="-1" strike="noStrike">
                <a:solidFill>
                  <a:srgbClr val="000000"/>
                </a:solidFill>
                <a:uFill>
                  <a:solidFill>
                    <a:srgbClr val="ffffff"/>
                  </a:solidFill>
                </a:uFill>
                <a:latin typeface="Arial"/>
              </a:rPr>
              <a:t>use the </a:t>
            </a:r>
            <a:r>
              <a:rPr b="0" lang="en-US" sz="2000" spc="-1" strike="noStrike">
                <a:solidFill>
                  <a:srgbClr val="000000"/>
                </a:solidFill>
                <a:uFill>
                  <a:solidFill>
                    <a:srgbClr val="ffffff"/>
                  </a:solidFill>
                </a:uFill>
                <a:latin typeface="Arial"/>
              </a:rPr>
              <a:t>secKeyDevi</a:t>
            </a:r>
            <a:r>
              <a:rPr b="0" lang="en-US" sz="2000" spc="-1" strike="noStrike">
                <a:solidFill>
                  <a:srgbClr val="000000"/>
                </a:solidFill>
                <a:uFill>
                  <a:solidFill>
                    <a:srgbClr val="ffffff"/>
                  </a:solidFill>
                </a:uFill>
                <a:latin typeface="Arial"/>
              </a:rPr>
              <a:t>ceAddress </a:t>
            </a:r>
            <a:r>
              <a:rPr b="0" lang="en-US" sz="2000" spc="-1" strike="noStrike">
                <a:solidFill>
                  <a:srgbClr val="000000"/>
                </a:solidFill>
                <a:uFill>
                  <a:solidFill>
                    <a:srgbClr val="ffffff"/>
                  </a:solidFill>
                </a:uFill>
                <a:latin typeface="Arial"/>
              </a:rPr>
              <a:t>to locate the </a:t>
            </a:r>
            <a:r>
              <a:rPr b="0" lang="en-US" sz="2000" spc="-1" strike="noStrike">
                <a:solidFill>
                  <a:srgbClr val="000000"/>
                </a:solidFill>
                <a:uFill>
                  <a:solidFill>
                    <a:srgbClr val="ffffff"/>
                  </a:solidFill>
                </a:uFill>
                <a:latin typeface="Arial"/>
              </a:rPr>
              <a:t>required </a:t>
            </a:r>
            <a:r>
              <a:rPr b="0" lang="en-US" sz="2000" spc="-1" strike="noStrike">
                <a:solidFill>
                  <a:srgbClr val="000000"/>
                </a:solidFill>
                <a:uFill>
                  <a:solidFill>
                    <a:srgbClr val="ffffff"/>
                  </a:solidFill>
                </a:uFill>
                <a:latin typeface="Arial"/>
              </a:rPr>
              <a:t>secDeviceD</a:t>
            </a:r>
            <a:r>
              <a:rPr b="0" lang="en-US" sz="2000" spc="-1" strike="noStrike">
                <a:solidFill>
                  <a:srgbClr val="000000"/>
                </a:solidFill>
                <a:uFill>
                  <a:solidFill>
                    <a:srgbClr val="ffffff"/>
                  </a:solidFill>
                </a:uFill>
                <a:latin typeface="Arial"/>
              </a:rPr>
              <a:t>escriptor in </a:t>
            </a:r>
            <a:r>
              <a:rPr b="0" lang="en-US" sz="2000" spc="-1" strike="noStrike">
                <a:solidFill>
                  <a:srgbClr val="000000"/>
                </a:solidFill>
                <a:uFill>
                  <a:solidFill>
                    <a:srgbClr val="ffffff"/>
                  </a:solidFill>
                </a:uFill>
                <a:latin typeface="Arial"/>
              </a:rPr>
              <a:t>the </a:t>
            </a:r>
            <a:r>
              <a:rPr b="0" lang="en-US" sz="2000" spc="-1" strike="noStrike">
                <a:solidFill>
                  <a:srgbClr val="000000"/>
                </a:solidFill>
                <a:uFill>
                  <a:solidFill>
                    <a:srgbClr val="ffffff"/>
                  </a:solidFill>
                </a:uFill>
                <a:latin typeface="Arial"/>
              </a:rPr>
              <a:t>following </a:t>
            </a:r>
            <a:r>
              <a:rPr b="0" lang="en-US" sz="2000" spc="-1" strike="noStrike">
                <a:solidFill>
                  <a:srgbClr val="000000"/>
                </a:solidFill>
                <a:uFill>
                  <a:solidFill>
                    <a:srgbClr val="ffffff"/>
                  </a:solidFill>
                </a:uFill>
                <a:latin typeface="Arial"/>
              </a:rPr>
              <a:t>stage if the </a:t>
            </a:r>
            <a:r>
              <a:rPr b="0" lang="en-US" sz="2000" spc="-1" strike="noStrike">
                <a:solidFill>
                  <a:srgbClr val="000000"/>
                </a:solidFill>
                <a:uFill>
                  <a:solidFill>
                    <a:srgbClr val="ffffff"/>
                  </a:solidFill>
                </a:uFill>
                <a:latin typeface="Arial"/>
              </a:rPr>
              <a:t>unique flag </a:t>
            </a:r>
            <a:r>
              <a:rPr b="0" lang="en-US" sz="2000" spc="-1" strike="noStrike">
                <a:solidFill>
                  <a:srgbClr val="000000"/>
                </a:solidFill>
                <a:uFill>
                  <a:solidFill>
                    <a:srgbClr val="ffffff"/>
                  </a:solidFill>
                </a:uFill>
                <a:latin typeface="Arial"/>
              </a:rPr>
              <a:t>is set</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endParaRPr b="0" lang="en-US" sz="20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1048 Background</a:t>
            </a:r>
            <a:endParaRPr b="0" lang="en-US" sz="3600" spc="-1" strike="noStrike">
              <a:solidFill>
                <a:srgbClr val="000000"/>
              </a:solidFill>
              <a:uFill>
                <a:solidFill>
                  <a:srgbClr val="ffffff"/>
                </a:solidFill>
              </a:uFill>
              <a:latin typeface="Arial"/>
            </a:endParaRPr>
          </a:p>
        </p:txBody>
      </p:sp>
      <p:sp>
        <p:nvSpPr>
          <p:cNvPr id="105"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1800" spc="-1" strike="noStrike">
                <a:solidFill>
                  <a:srgbClr val="000000"/>
                </a:solidFill>
                <a:uFill>
                  <a:solidFill>
                    <a:srgbClr val="ffffff"/>
                  </a:solidFill>
                </a:uFill>
                <a:latin typeface="Arial"/>
              </a:rPr>
              <a:t>All keys using KeyIdMode 2 in 802.15.4-2015 are group keys and are </a:t>
            </a:r>
            <a:r>
              <a:rPr b="0" lang="en-US" sz="1800" spc="-1" strike="noStrike">
                <a:solidFill>
                  <a:srgbClr val="000000"/>
                </a:solidFill>
                <a:uFill>
                  <a:solidFill>
                    <a:srgbClr val="ffffff"/>
                  </a:solidFill>
                </a:uFill>
                <a:latin typeface="Arial"/>
              </a:rPr>
              <a:t>not tied to any specific device. The secKeyIdLookupDescriptor table 9-9 </a:t>
            </a:r>
            <a:r>
              <a:rPr b="0" lang="en-US" sz="1800" spc="-1" strike="noStrike">
                <a:solidFill>
                  <a:srgbClr val="000000"/>
                </a:solidFill>
                <a:uFill>
                  <a:solidFill>
                    <a:srgbClr val="ffffff"/>
                  </a:solidFill>
                </a:uFill>
                <a:latin typeface="Arial"/>
              </a:rPr>
              <a:t>uses only the secKeySource and secKeyIndex for KeyIdMode 2 and 3 </a:t>
            </a:r>
            <a:r>
              <a:rPr b="0" lang="en-US" sz="1800" spc="-1" strike="noStrike">
                <a:solidFill>
                  <a:srgbClr val="000000"/>
                </a:solidFill>
                <a:uFill>
                  <a:solidFill>
                    <a:srgbClr val="ffffff"/>
                  </a:solidFill>
                </a:uFill>
                <a:latin typeface="Arial"/>
              </a:rPr>
              <a:t>as specified in the 9.2.2 KeyDescriptor lookup procedure. The step c) </a:t>
            </a:r>
            <a:r>
              <a:rPr b="0" lang="en-US" sz="1800" spc="-1" strike="noStrike">
                <a:solidFill>
                  <a:srgbClr val="000000"/>
                </a:solidFill>
                <a:uFill>
                  <a:solidFill>
                    <a:srgbClr val="ffffff"/>
                  </a:solidFill>
                </a:uFill>
                <a:latin typeface="Arial"/>
              </a:rPr>
              <a:t>does the KeyIdMode 2 and 3 processing and does NOT use the </a:t>
            </a:r>
            <a:r>
              <a:rPr b="0" lang="en-US" sz="1800" spc="-1" strike="noStrike">
                <a:solidFill>
                  <a:srgbClr val="000000"/>
                </a:solidFill>
                <a:uFill>
                  <a:solidFill>
                    <a:srgbClr val="ffffff"/>
                  </a:solidFill>
                </a:uFill>
                <a:latin typeface="Arial"/>
              </a:rPr>
              <a:t>addressing fields of the original frame, it only uses the secKeySource </a:t>
            </a:r>
            <a:r>
              <a:rPr b="0" lang="en-US" sz="1800" spc="-1" strike="noStrike">
                <a:solidFill>
                  <a:srgbClr val="000000"/>
                </a:solidFill>
                <a:uFill>
                  <a:solidFill>
                    <a:srgbClr val="ffffff"/>
                  </a:solidFill>
                </a:uFill>
                <a:latin typeface="Arial"/>
              </a:rPr>
              <a:t>from the secKeyIdLookupDescriptor table and KeySource from the </a:t>
            </a:r>
            <a:r>
              <a:rPr b="0" lang="en-US" sz="1800" spc="-1" strike="noStrike">
                <a:solidFill>
                  <a:srgbClr val="000000"/>
                </a:solidFill>
                <a:uFill>
                  <a:solidFill>
                    <a:srgbClr val="ffffff"/>
                  </a:solidFill>
                </a:uFill>
                <a:latin typeface="Arial"/>
              </a:rPr>
              <a:t>auxiliary security header.</a:t>
            </a:r>
            <a:endParaRPr b="0" lang="en-US" sz="18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1800" spc="-1" strike="noStrike">
                <a:solidFill>
                  <a:srgbClr val="000000"/>
                </a:solidFill>
                <a:uFill>
                  <a:solidFill>
                    <a:srgbClr val="ffffff"/>
                  </a:solidFill>
                </a:uFill>
                <a:latin typeface="Arial"/>
              </a:rPr>
              <a:t>Note that secDeviceDescriptor is not used at all while locating the </a:t>
            </a:r>
            <a:r>
              <a:rPr b="0" lang="en-US" sz="1800" spc="-1" strike="noStrike">
                <a:solidFill>
                  <a:srgbClr val="000000"/>
                </a:solidFill>
                <a:uFill>
                  <a:solidFill>
                    <a:srgbClr val="ffffff"/>
                  </a:solidFill>
                </a:uFill>
                <a:latin typeface="Arial"/>
              </a:rPr>
              <a:t>secKeyIdLookupDescriptor or secKeyDescriptor. Keys are completely </a:t>
            </a:r>
            <a:r>
              <a:rPr b="0" lang="en-US" sz="1800" spc="-1" strike="noStrike">
                <a:solidFill>
                  <a:srgbClr val="000000"/>
                </a:solidFill>
                <a:uFill>
                  <a:solidFill>
                    <a:srgbClr val="ffffff"/>
                  </a:solidFill>
                </a:uFill>
                <a:latin typeface="Arial"/>
              </a:rPr>
              <a:t>separated from the devices. Only the KeyIdMode 0 uses source </a:t>
            </a:r>
            <a:r>
              <a:rPr b="0" lang="en-US" sz="1800" spc="-1" strike="noStrike">
                <a:solidFill>
                  <a:srgbClr val="000000"/>
                </a:solidFill>
                <a:uFill>
                  <a:solidFill>
                    <a:srgbClr val="ffffff"/>
                  </a:solidFill>
                </a:uFill>
                <a:latin typeface="Arial"/>
              </a:rPr>
              <a:t>address from frame and matches them against secKeyDevice* fields in </a:t>
            </a:r>
            <a:r>
              <a:rPr b="0" lang="en-US" sz="1800" spc="-1" strike="noStrike">
                <a:solidFill>
                  <a:srgbClr val="000000"/>
                </a:solidFill>
                <a:uFill>
                  <a:solidFill>
                    <a:srgbClr val="ffffff"/>
                  </a:solidFill>
                </a:uFill>
                <a:latin typeface="Arial"/>
              </a:rPr>
              <a:t>secKeyIdLookupDescriptor.</a:t>
            </a:r>
            <a:endParaRPr b="0" lang="en-US" sz="18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1800" spc="-1" strike="noStrike">
                <a:solidFill>
                  <a:srgbClr val="000000"/>
                </a:solidFill>
                <a:uFill>
                  <a:solidFill>
                    <a:srgbClr val="ffffff"/>
                  </a:solidFill>
                </a:uFill>
                <a:latin typeface="Arial"/>
              </a:rPr>
              <a:t>See 15-15-0106-07-0mag-security-section-pictures for better picture of </a:t>
            </a:r>
            <a:r>
              <a:rPr b="0" lang="en-US" sz="1800" spc="-1" strike="noStrike">
                <a:solidFill>
                  <a:srgbClr val="000000"/>
                </a:solidFill>
                <a:uFill>
                  <a:solidFill>
                    <a:srgbClr val="ffffff"/>
                  </a:solidFill>
                </a:uFill>
                <a:latin typeface="Arial"/>
              </a:rPr>
              <a:t>how security tables work.</a:t>
            </a:r>
            <a:endParaRPr b="0" lang="en-US"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1048 Resolution</a:t>
            </a:r>
            <a:endParaRPr b="0" lang="en-US" sz="3600" spc="-1" strike="noStrike">
              <a:solidFill>
                <a:srgbClr val="000000"/>
              </a:solidFill>
              <a:uFill>
                <a:solidFill>
                  <a:srgbClr val="ffffff"/>
                </a:solidFill>
              </a:uFill>
              <a:latin typeface="Arial"/>
            </a:endParaRPr>
          </a:p>
        </p:txBody>
      </p:sp>
      <p:sp>
        <p:nvSpPr>
          <p:cNvPr id="107"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1800" spc="-1" strike="noStrike">
                <a:solidFill>
                  <a:srgbClr val="000000"/>
                </a:solidFill>
                <a:uFill>
                  <a:solidFill>
                    <a:srgbClr val="ffffff"/>
                  </a:solidFill>
                </a:uFill>
                <a:latin typeface="Arial"/>
              </a:rPr>
              <a:t>Resolution: Rejected</a:t>
            </a:r>
            <a:endParaRPr b="0" lang="en-US" sz="18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1800" spc="-1" strike="noStrike">
                <a:solidFill>
                  <a:srgbClr val="000000"/>
                </a:solidFill>
                <a:uFill>
                  <a:solidFill>
                    <a:srgbClr val="ffffff"/>
                  </a:solidFill>
                </a:uFill>
                <a:latin typeface="Arial"/>
              </a:rPr>
              <a:t>The proposed change is not needed as all KeyIdMode 2 and 3 keys are already group keys in 802.15.4.</a:t>
            </a:r>
            <a:endParaRPr b="0" lang="en-US" sz="1800" spc="-1" strike="noStrike">
              <a:solidFill>
                <a:srgbClr val="000000"/>
              </a:solidFill>
              <a:uFill>
                <a:solidFill>
                  <a:srgbClr val="ffffff"/>
                </a:solidFill>
              </a:uFill>
              <a:latin typeface="Arial"/>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1" name="CustomShape 1"/>
          <p:cNvSpPr/>
          <p:nvPr/>
        </p:nvSpPr>
        <p:spPr>
          <a:xfrm>
            <a:off x="685800" y="2284560"/>
            <a:ext cx="7772040" cy="123552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4md LB Resolutions from Kivinen to rogue comments</a:t>
            </a:r>
            <a:endParaRPr b="0" lang="en-US" sz="3600" spc="-1" strike="noStrike">
              <a:solidFill>
                <a:srgbClr val="000000"/>
              </a:solidFill>
              <a:uFill>
                <a:solidFill>
                  <a:srgbClr val="ffffff"/>
                </a:solidFill>
              </a:uFill>
              <a:latin typeface="Arial"/>
            </a:endParaRPr>
          </a:p>
        </p:txBody>
      </p:sp>
      <p:sp>
        <p:nvSpPr>
          <p:cNvPr id="82" name="CustomShape 2"/>
          <p:cNvSpPr/>
          <p:nvPr/>
        </p:nvSpPr>
        <p:spPr>
          <a:xfrm>
            <a:off x="1371600" y="3931200"/>
            <a:ext cx="6400440" cy="1752840"/>
          </a:xfrm>
          <a:prstGeom prst="rect">
            <a:avLst/>
          </a:prstGeom>
          <a:noFill/>
          <a:ln>
            <a:noFill/>
          </a:ln>
        </p:spPr>
        <p:style>
          <a:lnRef idx="0"/>
          <a:fillRef idx="0"/>
          <a:effectRef idx="0"/>
          <a:fontRef idx="minor"/>
        </p:style>
        <p:txBody>
          <a:bodyPr lIns="0" rIns="0" tIns="0" bIns="0" anchor="ctr"/>
          <a:p>
            <a:pPr algn="ctr">
              <a:lnSpc>
                <a:spcPct val="100000"/>
              </a:lnSpc>
              <a:spcBef>
                <a:spcPts val="799"/>
              </a:spcBef>
            </a:pPr>
            <a:r>
              <a:rPr b="0" lang="en-US" sz="3200" spc="-1" strike="noStrike">
                <a:solidFill>
                  <a:srgbClr val="000000"/>
                </a:solidFill>
                <a:uFill>
                  <a:solidFill>
                    <a:srgbClr val="ffffff"/>
                  </a:solidFill>
                </a:uFill>
                <a:latin typeface="Arial"/>
              </a:rPr>
              <a:t>Tero Kivinen</a:t>
            </a:r>
            <a:endParaRPr b="0" lang="en-US"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1040</a:t>
            </a:r>
            <a:endParaRPr b="0" lang="en-US" sz="3600" spc="-1" strike="noStrike">
              <a:solidFill>
                <a:srgbClr val="000000"/>
              </a:solidFill>
              <a:uFill>
                <a:solidFill>
                  <a:srgbClr val="ffffff"/>
                </a:solidFill>
              </a:uFill>
              <a:latin typeface="Arial"/>
            </a:endParaRPr>
          </a:p>
        </p:txBody>
      </p:sp>
      <p:sp>
        <p:nvSpPr>
          <p:cNvPr id="84"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1400" spc="-1" strike="noStrike">
                <a:solidFill>
                  <a:srgbClr val="000000"/>
                </a:solidFill>
                <a:uFill>
                  <a:solidFill>
                    <a:srgbClr val="ffffff"/>
                  </a:solidFill>
                </a:uFill>
                <a:latin typeface="Arial"/>
              </a:rPr>
              <a:t>Comment: Section 6.7.3 describes the purpose of the macAutoRequest* PIB attributes, and indicates that they only apply to transmitting “internally-generated” Data Request command frames. In section 9.2.1 it looks like they apply to all internally-generated frames. Also, there is no way to specify the security parameters to use for Enhanced Beacons; jupiterMesh requires Enhanced beacons to secured at level 2.</a:t>
            </a:r>
            <a:endParaRPr b="0" lang="en-US" sz="14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1400" spc="-1" strike="noStrike">
                <a:solidFill>
                  <a:srgbClr val="000000"/>
                </a:solidFill>
                <a:uFill>
                  <a:solidFill>
                    <a:srgbClr val="ffffff"/>
                  </a:solidFill>
                </a:uFill>
                <a:latin typeface="Arial"/>
              </a:rPr>
              <a:t>Proposed resolution: ... Otherwise, for internally-generated frames, the security depends on the type of frame.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If the frame is a Data Request command , the inputs are as folows:</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SecurityLevel shall be set to secAutoRequestSecurityLevel</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KeyIdMode shall be set to secAutoRequestKeyIdMode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KeySource shall be set to secAutoRequestKeySource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KeyIndex shall be set to secAutoRequestKeyIndex</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If the frame is an Enhanced Beacon, the inputs are as folows:</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SecurityLevel shall be set to secEnhancedBeaconSecurityLevel</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KeyIdMode shall be set to secEnhancedBeaconKeyIdMode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KeySource shall be set to secEnhancedBeaconKeySource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KeyIndex shall be set to secEnhancedBeaconKeyIndex</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For other frames (e.g. Acknowlegements), the inputs are as folows:</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SecurityLevel shall be set to 0</a:t>
            </a:r>
            <a:endParaRPr b="0" lang="en-US" sz="14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1040 Background</a:t>
            </a:r>
            <a:endParaRPr b="0" lang="en-US" sz="3600" spc="-1" strike="noStrike">
              <a:solidFill>
                <a:srgbClr val="000000"/>
              </a:solidFill>
              <a:uFill>
                <a:solidFill>
                  <a:srgbClr val="ffffff"/>
                </a:solidFill>
              </a:uFill>
              <a:latin typeface="Arial"/>
            </a:endParaRPr>
          </a:p>
        </p:txBody>
      </p:sp>
      <p:sp>
        <p:nvSpPr>
          <p:cNvPr id="86"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2800" spc="-1" strike="noStrike">
                <a:solidFill>
                  <a:srgbClr val="000000"/>
                </a:solidFill>
                <a:uFill>
                  <a:solidFill>
                    <a:srgbClr val="ffffff"/>
                  </a:solidFill>
                </a:uFill>
                <a:latin typeface="Arial"/>
              </a:rPr>
              <a:t>In section 9.2.1 we have text saying:</a:t>
            </a:r>
            <a:endParaRPr b="0" lang="en-US" sz="28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2800" spc="-1" strike="noStrike">
                <a:solidFill>
                  <a:srgbClr val="000000"/>
                </a:solidFill>
                <a:uFill>
                  <a:solidFill>
                    <a:srgbClr val="ffffff"/>
                  </a:solidFill>
                </a:uFill>
                <a:latin typeface="Arial"/>
              </a:rPr>
              <a:t>If the frame was generated in response to an MLME or MCPS primitive, then the value of SecurityLevel, KeyIdMode, KeySource and KeyIndex are set to the corresponding values of the primitive parameters</a:t>
            </a:r>
            <a:endParaRPr b="0" lang="en-US" sz="28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800" spc="-1" strike="noStrike">
                <a:solidFill>
                  <a:srgbClr val="000000"/>
                </a:solidFill>
                <a:uFill>
                  <a:solidFill>
                    <a:srgbClr val="ffffff"/>
                  </a:solidFill>
                </a:uFill>
                <a:latin typeface="Arial"/>
              </a:rPr>
              <a:t>The MLME-START.request has Beacon* and CoordRealign* and Beacon* for security levels.</a:t>
            </a:r>
            <a:endParaRPr b="0" lang="en-US" sz="28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800" spc="-1" strike="noStrike">
                <a:solidFill>
                  <a:srgbClr val="000000"/>
                </a:solidFill>
                <a:uFill>
                  <a:solidFill>
                    <a:srgbClr val="ffffff"/>
                  </a:solidFill>
                </a:uFill>
                <a:latin typeface="Arial"/>
              </a:rPr>
              <a:t>So based on the existing text we already have separate security level, key id mode, key source and key index for beacons and coordinator realignment, so no new feature is needed.</a:t>
            </a:r>
            <a:endParaRPr b="0" lang="en-US" sz="2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1040 Resolution</a:t>
            </a:r>
            <a:endParaRPr b="0" lang="en-US" sz="3600" spc="-1" strike="noStrike">
              <a:solidFill>
                <a:srgbClr val="000000"/>
              </a:solidFill>
              <a:uFill>
                <a:solidFill>
                  <a:srgbClr val="ffffff"/>
                </a:solidFill>
              </a:uFill>
              <a:latin typeface="Arial"/>
            </a:endParaRPr>
          </a:p>
        </p:txBody>
      </p:sp>
      <p:sp>
        <p:nvSpPr>
          <p:cNvPr id="88"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text in 9.2.1 saying: MLME-START.request primitive gives SecurityLevel, KeyIdMode, KeySource and KeyIndex for Beacon frames and Coordinator Realignment commands.</a:t>
            </a:r>
            <a:endParaRPr b="0" lang="en-US" sz="32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1045</a:t>
            </a:r>
            <a:endParaRPr b="0" lang="en-US" sz="3600" spc="-1" strike="noStrike">
              <a:solidFill>
                <a:srgbClr val="000000"/>
              </a:solidFill>
              <a:uFill>
                <a:solidFill>
                  <a:srgbClr val="ffffff"/>
                </a:solidFill>
              </a:uFill>
              <a:latin typeface="Arial"/>
            </a:endParaRPr>
          </a:p>
        </p:txBody>
      </p:sp>
      <p:sp>
        <p:nvSpPr>
          <p:cNvPr id="90"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Comment: Add 4 PIB attributes to table 9-8 to specify security to use for Enhanced Beacons.</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Proposed resolution: </a:t>
            </a:r>
            <a:endParaRPr b="0" lang="en-US" sz="20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secEnhancedBeaconSecurityLevel, Integer, As defined in Table 9-6, The security level used when transmitting Enhanced Beacons., 0x00</a:t>
            </a:r>
            <a:endParaRPr b="0" lang="en-US" sz="20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secEnhancedBeaconKeyIdMode, Integer, As defined in Table 9-10, The key identifier mode used when transmitting Enhanced Beacons. This attribute is invalid if the secEnhancedBeaconSecurityLevel attribute is set to 0x00., 0x00</a:t>
            </a:r>
            <a:endParaRPr b="0" lang="en-US" sz="20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secEnhancedBeaconKeySource, As specified by the secEnhancedBeaconKeyIdMode parameter, —, The originator of the key used when transmitting Enhanced Beacons. This attribute is invalid if the secEnhancedBeaconKeyIdMode element is invalid or set to 0x00 or 0x01., —</a:t>
            </a:r>
            <a:endParaRPr b="0" lang="en-US" sz="20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secEnhancedBeaconKeyIndex, Integer, 0x01–0xff, The index of the key used when transmitting Enhanced Beacons. This attribute is invalid if the secEnhancedBeaconKeyIdMode attribute is invalid or set to 0x00., —</a:t>
            </a:r>
            <a:endParaRPr b="0" lang="en-US" sz="20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1045 Resolution</a:t>
            </a:r>
            <a:endParaRPr b="0" lang="en-US" sz="3600" spc="-1" strike="noStrike">
              <a:solidFill>
                <a:srgbClr val="000000"/>
              </a:solidFill>
              <a:uFill>
                <a:solidFill>
                  <a:srgbClr val="ffffff"/>
                </a:solidFill>
              </a:uFill>
              <a:latin typeface="Arial"/>
            </a:endParaRPr>
          </a:p>
        </p:txBody>
      </p:sp>
      <p:sp>
        <p:nvSpPr>
          <p:cNvPr id="92"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Those PIB values should be added to table 8-92, as that contains other values from the MLME-START.request primitive.</a:t>
            </a:r>
            <a:endParaRPr b="0" lang="en-US" sz="32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following entries to table 8-92 (see next page):</a:t>
            </a:r>
            <a:endParaRPr b="0" lang="en-US" sz="32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endParaRPr b="0" lang="en-US" sz="32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1045 Resolution</a:t>
            </a:r>
            <a:endParaRPr b="0" lang="en-US" sz="3600" spc="-1" strike="noStrike">
              <a:solidFill>
                <a:srgbClr val="000000"/>
              </a:solidFill>
              <a:uFill>
                <a:solidFill>
                  <a:srgbClr val="ffffff"/>
                </a:solidFill>
              </a:uFill>
              <a:latin typeface="Arial"/>
            </a:endParaRPr>
          </a:p>
        </p:txBody>
      </p:sp>
      <p:sp>
        <p:nvSpPr>
          <p:cNvPr id="94" name="CustomShape 2"/>
          <p:cNvSpPr/>
          <p:nvPr/>
        </p:nvSpPr>
        <p:spPr>
          <a:xfrm>
            <a:off x="685800" y="1981080"/>
            <a:ext cx="7772040" cy="4445640"/>
          </a:xfrm>
          <a:prstGeom prst="rect">
            <a:avLst/>
          </a:prstGeom>
          <a:noFill/>
          <a:ln>
            <a:noFill/>
          </a:ln>
        </p:spPr>
        <p:style>
          <a:lnRef idx="0"/>
          <a:fillRef idx="0"/>
          <a:effectRef idx="0"/>
          <a:fontRef idx="minor"/>
        </p:style>
      </p:sp>
      <p:graphicFrame>
        <p:nvGraphicFramePr>
          <p:cNvPr id="95" name="Table 3"/>
          <p:cNvGraphicFramePr/>
          <p:nvPr/>
        </p:nvGraphicFramePr>
        <p:xfrm>
          <a:off x="875880" y="1668240"/>
          <a:ext cx="7445160" cy="4297320"/>
        </p:xfrm>
        <a:graphic>
          <a:graphicData uri="http://schemas.openxmlformats.org/drawingml/2006/table">
            <a:tbl>
              <a:tblPr/>
              <a:tblGrid>
                <a:gridCol w="1959120"/>
                <a:gridCol w="612360"/>
                <a:gridCol w="1292400"/>
                <a:gridCol w="3581280"/>
              </a:tblGrid>
              <a:tr h="537120">
                <a:tc>
                  <a:txBody>
                    <a:bodyPr lIns="90000" rIns="90000" tIns="46800" bIns="46800"/>
                    <a:p>
                      <a:r>
                        <a:rPr b="0" lang="en-US" sz="1000" spc="-1" strike="noStrike">
                          <a:solidFill>
                            <a:srgbClr val="000000"/>
                          </a:solidFill>
                          <a:uFill>
                            <a:solidFill>
                              <a:srgbClr val="ffffff"/>
                            </a:solidFill>
                          </a:uFill>
                          <a:latin typeface="Arial"/>
                        </a:rPr>
                        <a:t>macCoordRealignSecurityLevel</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n-US" sz="1000" spc="-1" strike="noStrike">
                          <a:solidFill>
                            <a:srgbClr val="000000"/>
                          </a:solidFill>
                          <a:uFill>
                            <a:solidFill>
                              <a:srgbClr val="ffffff"/>
                            </a:solidFill>
                          </a:uFill>
                          <a:latin typeface="Arial"/>
                        </a:rPr>
                        <a:t>0x00-0x07</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n-US" sz="1000" spc="-1" strike="noStrike">
                          <a:solidFill>
                            <a:srgbClr val="000000"/>
                          </a:solidFill>
                          <a:uFill>
                            <a:solidFill>
                              <a:srgbClr val="ffffff"/>
                            </a:solidFill>
                          </a:uFill>
                          <a:latin typeface="Arial"/>
                        </a:rPr>
                        <a:t>The security level to be used for Coordinator Realignment commands, as described in Table 9-6.</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37120">
                <a:tc>
                  <a:txBody>
                    <a:bodyPr lIns="90000" rIns="90000" tIns="46800" bIns="46800"/>
                    <a:p>
                      <a:r>
                        <a:rPr b="0" lang="en-US" sz="1000" spc="-1" strike="noStrike">
                          <a:solidFill>
                            <a:srgbClr val="000000"/>
                          </a:solidFill>
                          <a:uFill>
                            <a:solidFill>
                              <a:srgbClr val="ffffff"/>
                            </a:solidFill>
                          </a:uFill>
                          <a:latin typeface="Arial"/>
                        </a:rPr>
                        <a:t>macCoordRealignKeyIdMode</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0x00-0x03</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The mode used to identify the key to be used, as described in 9.4.1.2. This parameter is ignored if the macCoordRealignSecurityLevel parameter is set to 0x00. </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37120">
                <a:tc>
                  <a:txBody>
                    <a:bodyPr lIns="90000" rIns="90000" tIns="46800" bIns="46800"/>
                    <a:p>
                      <a:r>
                        <a:rPr b="0" lang="en-US" sz="1000" spc="-1" strike="noStrike">
                          <a:solidFill>
                            <a:srgbClr val="000000"/>
                          </a:solidFill>
                          <a:uFill>
                            <a:solidFill>
                              <a:srgbClr val="ffffff"/>
                            </a:solidFill>
                          </a:uFill>
                          <a:latin typeface="Arial"/>
                        </a:rPr>
                        <a:t>macCoordRealignKeySource</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Set of octets</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As specified by the</a:t>
                      </a:r>
                      <a:endParaRPr b="0" lang="en-US" sz="1000" spc="-1" strike="noStrike">
                        <a:solidFill>
                          <a:srgbClr val="000000"/>
                        </a:solidFill>
                        <a:uFill>
                          <a:solidFill>
                            <a:srgbClr val="ffffff"/>
                          </a:solidFill>
                        </a:uFill>
                        <a:latin typeface="Arial"/>
                      </a:endParaRPr>
                    </a:p>
                    <a:p>
                      <a:r>
                        <a:rPr b="0" lang="en-US" sz="1000" spc="-1" strike="noStrike">
                          <a:solidFill>
                            <a:srgbClr val="000000"/>
                          </a:solidFill>
                          <a:uFill>
                            <a:solidFill>
                              <a:srgbClr val="ffffff"/>
                            </a:solidFill>
                          </a:uFill>
                          <a:latin typeface="Arial"/>
                        </a:rPr>
                        <a:t>macCoordRealignKeyIdMode parameter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The originator of the key to be used, as described in 9.4.3.1. This parameter is ignored if the macCoordRealignKeyIdMode parameter is ignored or is set to 0x00 or 0x01.</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37120">
                <a:tc>
                  <a:txBody>
                    <a:bodyPr lIns="90000" rIns="90000" tIns="46800" bIns="46800"/>
                    <a:p>
                      <a:r>
                        <a:rPr b="0" lang="en-US" sz="1000" spc="-1" strike="noStrike">
                          <a:solidFill>
                            <a:srgbClr val="000000"/>
                          </a:solidFill>
                          <a:uFill>
                            <a:solidFill>
                              <a:srgbClr val="ffffff"/>
                            </a:solidFill>
                          </a:uFill>
                          <a:latin typeface="Arial"/>
                        </a:rPr>
                        <a:t>macCoordRealignKeyIndex</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0x01-0xff</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The index of the key to be used, as described in 9.4.3.2. This parameter is ignored if the macCoordRealignKeyIdMode parameter is ignored or is set to 0x00.</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37120">
                <a:tc>
                  <a:txBody>
                    <a:bodyPr lIns="90000" rIns="90000" tIns="46800" bIns="46800"/>
                    <a:p>
                      <a:r>
                        <a:rPr b="0" lang="en-US" sz="1000" spc="-1" strike="noStrike">
                          <a:solidFill>
                            <a:srgbClr val="000000"/>
                          </a:solidFill>
                          <a:uFill>
                            <a:solidFill>
                              <a:srgbClr val="ffffff"/>
                            </a:solidFill>
                          </a:uFill>
                          <a:latin typeface="Arial"/>
                        </a:rPr>
                        <a:t>macBeaconSecurityLevel</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0x00-0x07</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The security level to be used for beacon frames, as described in Table 9-6.</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37120">
                <a:tc>
                  <a:txBody>
                    <a:bodyPr lIns="90000" rIns="90000" tIns="46800" bIns="46800"/>
                    <a:p>
                      <a:r>
                        <a:rPr b="0" lang="en-US" sz="1000" spc="-1" strike="noStrike">
                          <a:solidFill>
                            <a:srgbClr val="000000"/>
                          </a:solidFill>
                          <a:uFill>
                            <a:solidFill>
                              <a:srgbClr val="ffffff"/>
                            </a:solidFill>
                          </a:uFill>
                          <a:latin typeface="Arial"/>
                        </a:rPr>
                        <a:t>macBeaconKeyIdMode</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0x00-0x03</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The mode used to identify the key to be used, as described in 9.4.1.2. This parameter is ignored if the macBeaconSecurityLevel parameter is set to 0x00. </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37120">
                <a:tc>
                  <a:txBody>
                    <a:bodyPr lIns="90000" rIns="90000" tIns="46800" bIns="46800"/>
                    <a:p>
                      <a:r>
                        <a:rPr b="0" lang="en-US" sz="1000" spc="-1" strike="noStrike">
                          <a:solidFill>
                            <a:srgbClr val="000000"/>
                          </a:solidFill>
                          <a:uFill>
                            <a:solidFill>
                              <a:srgbClr val="ffffff"/>
                            </a:solidFill>
                          </a:uFill>
                          <a:latin typeface="Arial"/>
                        </a:rPr>
                        <a:t>macBeaconKeySource</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Set of octets</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As specified by the</a:t>
                      </a:r>
                      <a:endParaRPr b="0" lang="en-US" sz="1000" spc="-1" strike="noStrike">
                        <a:solidFill>
                          <a:srgbClr val="000000"/>
                        </a:solidFill>
                        <a:uFill>
                          <a:solidFill>
                            <a:srgbClr val="ffffff"/>
                          </a:solidFill>
                        </a:uFill>
                        <a:latin typeface="Arial"/>
                      </a:endParaRPr>
                    </a:p>
                    <a:p>
                      <a:r>
                        <a:rPr b="0" lang="en-US" sz="1000" spc="-1" strike="noStrike">
                          <a:solidFill>
                            <a:srgbClr val="000000"/>
                          </a:solidFill>
                          <a:uFill>
                            <a:solidFill>
                              <a:srgbClr val="ffffff"/>
                            </a:solidFill>
                          </a:uFill>
                          <a:latin typeface="Arial"/>
                        </a:rPr>
                        <a:t>macBeaconKeyIdMode parameter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The originator of the key to be used, as described in 9.4.3.1. This parameter is ignored if the macBeaconKeyIdMode parameter is ignored or is set to 0x00 or 0x01.</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37480">
                <a:tc>
                  <a:txBody>
                    <a:bodyPr lIns="90000" rIns="90000" tIns="46800" bIns="46800"/>
                    <a:p>
                      <a:r>
                        <a:rPr b="0" lang="en-US" sz="1000" spc="-1" strike="noStrike">
                          <a:solidFill>
                            <a:srgbClr val="000000"/>
                          </a:solidFill>
                          <a:uFill>
                            <a:solidFill>
                              <a:srgbClr val="ffffff"/>
                            </a:solidFill>
                          </a:uFill>
                          <a:latin typeface="Arial"/>
                        </a:rPr>
                        <a:t>macBeaconKeyIndex</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0x01-0xff</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The index of the key to be used, as described in 9.4.3.2. This parameter is ignored if the macBeaconKeyIdMode parameter is ignored or is set to 0x00.</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a:t>
            </a:r>
            <a:r>
              <a:rPr b="0" lang="en-US" sz="3600" spc="-1" strike="noStrike">
                <a:solidFill>
                  <a:srgbClr val="000000"/>
                </a:solidFill>
                <a:uFill>
                  <a:solidFill>
                    <a:srgbClr val="ffffff"/>
                  </a:solidFill>
                </a:uFill>
                <a:latin typeface="Times New Roman"/>
              </a:rPr>
              <a:t>1041</a:t>
            </a:r>
            <a:endParaRPr b="0" lang="en-US" sz="3600" spc="-1" strike="noStrike">
              <a:solidFill>
                <a:srgbClr val="000000"/>
              </a:solidFill>
              <a:uFill>
                <a:solidFill>
                  <a:srgbClr val="ffffff"/>
                </a:solidFill>
              </a:uFill>
              <a:latin typeface="Arial"/>
            </a:endParaRPr>
          </a:p>
        </p:txBody>
      </p:sp>
      <p:sp>
        <p:nvSpPr>
          <p:cNvPr id="97"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Comment: </a:t>
            </a:r>
            <a:r>
              <a:rPr b="0" lang="en-US" sz="2000" spc="-1" strike="noStrike">
                <a:solidFill>
                  <a:srgbClr val="000000"/>
                </a:solidFill>
                <a:uFill>
                  <a:solidFill>
                    <a:srgbClr val="ffffff"/>
                  </a:solidFill>
                </a:uFill>
                <a:latin typeface="Arial"/>
              </a:rPr>
              <a:t>Thread 1.2 </a:t>
            </a:r>
            <a:r>
              <a:rPr b="0" lang="en-US" sz="2000" spc="-1" strike="noStrike">
                <a:solidFill>
                  <a:srgbClr val="000000"/>
                </a:solidFill>
                <a:uFill>
                  <a:solidFill>
                    <a:srgbClr val="ffffff"/>
                  </a:solidFill>
                </a:uFill>
                <a:latin typeface="Arial"/>
              </a:rPr>
              <a:t>Requires </a:t>
            </a:r>
            <a:r>
              <a:rPr b="0" lang="en-US" sz="2000" spc="-1" strike="noStrike">
                <a:solidFill>
                  <a:srgbClr val="000000"/>
                </a:solidFill>
                <a:uFill>
                  <a:solidFill>
                    <a:srgbClr val="ffffff"/>
                  </a:solidFill>
                </a:uFill>
                <a:latin typeface="Arial"/>
              </a:rPr>
              <a:t>that the </a:t>
            </a:r>
            <a:r>
              <a:rPr b="0" lang="en-US" sz="2000" spc="-1" strike="noStrike">
                <a:solidFill>
                  <a:srgbClr val="000000"/>
                </a:solidFill>
                <a:uFill>
                  <a:solidFill>
                    <a:srgbClr val="ffffff"/>
                  </a:solidFill>
                </a:uFill>
                <a:latin typeface="Arial"/>
              </a:rPr>
              <a:t>status of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is </a:t>
            </a:r>
            <a:r>
              <a:rPr b="0" lang="en-US" sz="2000" spc="-1" strike="noStrike">
                <a:solidFill>
                  <a:srgbClr val="000000"/>
                </a:solidFill>
                <a:uFill>
                  <a:solidFill>
                    <a:srgbClr val="ffffff"/>
                  </a:solidFill>
                </a:uFill>
                <a:latin typeface="Arial"/>
              </a:rPr>
              <a:t>reported up </a:t>
            </a:r>
            <a:r>
              <a:rPr b="0" lang="en-US" sz="2000" spc="-1" strike="noStrike">
                <a:solidFill>
                  <a:srgbClr val="000000"/>
                </a:solidFill>
                <a:uFill>
                  <a:solidFill>
                    <a:srgbClr val="ffffff"/>
                  </a:solidFill>
                </a:uFill>
                <a:latin typeface="Arial"/>
              </a:rPr>
              <a:t>in every </a:t>
            </a:r>
            <a:r>
              <a:rPr b="0" lang="en-US" sz="2000" spc="-1" strike="noStrike">
                <a:solidFill>
                  <a:srgbClr val="000000"/>
                </a:solidFill>
                <a:uFill>
                  <a:solidFill>
                    <a:srgbClr val="ffffff"/>
                  </a:solidFill>
                </a:uFill>
                <a:latin typeface="Arial"/>
              </a:rPr>
              <a:t>MCPS-</a:t>
            </a:r>
            <a:r>
              <a:rPr b="0" lang="en-US" sz="2000" spc="-1" strike="noStrike">
                <a:solidFill>
                  <a:srgbClr val="000000"/>
                </a:solidFill>
                <a:uFill>
                  <a:solidFill>
                    <a:srgbClr val="ffffff"/>
                  </a:solidFill>
                </a:uFill>
                <a:latin typeface="Arial"/>
              </a:rPr>
              <a:t>DATA.Confir</a:t>
            </a:r>
            <a:r>
              <a:rPr b="0" lang="en-US" sz="2000" spc="-1" strike="noStrike">
                <a:solidFill>
                  <a:srgbClr val="000000"/>
                </a:solidFill>
                <a:uFill>
                  <a:solidFill>
                    <a:srgbClr val="ffffff"/>
                  </a:solidFill>
                </a:uFill>
                <a:latin typeface="Arial"/>
              </a:rPr>
              <a:t>m on an </a:t>
            </a:r>
            <a:r>
              <a:rPr b="0" lang="en-US" sz="2000" spc="-1" strike="noStrike">
                <a:solidFill>
                  <a:srgbClr val="000000"/>
                </a:solidFill>
                <a:uFill>
                  <a:solidFill>
                    <a:srgbClr val="ffffff"/>
                  </a:solidFill>
                </a:uFill>
                <a:latin typeface="Arial"/>
              </a:rPr>
              <a:t>informative </a:t>
            </a:r>
            <a:r>
              <a:rPr b="0" lang="en-US" sz="2000" spc="-1" strike="noStrike">
                <a:solidFill>
                  <a:srgbClr val="000000"/>
                </a:solidFill>
                <a:uFill>
                  <a:solidFill>
                    <a:srgbClr val="ffffff"/>
                  </a:solidFill>
                </a:uFill>
                <a:latin typeface="Arial"/>
              </a:rPr>
              <a:t>basis so </a:t>
            </a:r>
            <a:r>
              <a:rPr b="0" lang="en-US" sz="2000" spc="-1" strike="noStrike">
                <a:solidFill>
                  <a:srgbClr val="000000"/>
                </a:solidFill>
                <a:uFill>
                  <a:solidFill>
                    <a:srgbClr val="ffffff"/>
                  </a:solidFill>
                </a:uFill>
                <a:latin typeface="Arial"/>
              </a:rPr>
              <a:t>that a SED </a:t>
            </a:r>
            <a:r>
              <a:rPr b="0" lang="en-US" sz="2000" spc="-1" strike="noStrike">
                <a:solidFill>
                  <a:srgbClr val="000000"/>
                </a:solidFill>
                <a:uFill>
                  <a:solidFill>
                    <a:srgbClr val="ffffff"/>
                  </a:solidFill>
                </a:uFill>
                <a:latin typeface="Arial"/>
              </a:rPr>
              <a:t>is more </a:t>
            </a:r>
            <a:r>
              <a:rPr b="0" lang="en-US" sz="2000" spc="-1" strike="noStrike">
                <a:solidFill>
                  <a:srgbClr val="000000"/>
                </a:solidFill>
                <a:uFill>
                  <a:solidFill>
                    <a:srgbClr val="ffffff"/>
                  </a:solidFill>
                </a:uFill>
                <a:latin typeface="Arial"/>
              </a:rPr>
              <a:t>aware of </a:t>
            </a:r>
            <a:r>
              <a:rPr b="0" lang="en-US" sz="2000" spc="-1" strike="noStrike">
                <a:solidFill>
                  <a:srgbClr val="000000"/>
                </a:solidFill>
                <a:uFill>
                  <a:solidFill>
                    <a:srgbClr val="ffffff"/>
                  </a:solidFill>
                </a:uFill>
                <a:latin typeface="Arial"/>
              </a:rPr>
              <a:t>when there </a:t>
            </a:r>
            <a:r>
              <a:rPr b="0" lang="en-US" sz="2000" spc="-1" strike="noStrike">
                <a:solidFill>
                  <a:srgbClr val="000000"/>
                </a:solidFill>
                <a:uFill>
                  <a:solidFill>
                    <a:srgbClr val="ffffff"/>
                  </a:solidFill>
                </a:uFill>
                <a:latin typeface="Arial"/>
              </a:rPr>
              <a:t>is data </a:t>
            </a:r>
            <a:r>
              <a:rPr b="0" lang="en-US" sz="2000" spc="-1" strike="noStrike">
                <a:solidFill>
                  <a:srgbClr val="000000"/>
                </a:solidFill>
                <a:uFill>
                  <a:solidFill>
                    <a:srgbClr val="ffffff"/>
                  </a:solidFill>
                </a:uFill>
                <a:latin typeface="Arial"/>
              </a:rPr>
              <a:t>available for </a:t>
            </a:r>
            <a:r>
              <a:rPr b="0" lang="en-US" sz="2000" spc="-1" strike="noStrike">
                <a:solidFill>
                  <a:srgbClr val="000000"/>
                </a:solidFill>
                <a:uFill>
                  <a:solidFill>
                    <a:srgbClr val="ffffff"/>
                  </a:solidFill>
                </a:uFill>
                <a:latin typeface="Arial"/>
              </a:rPr>
              <a:t>it and when </a:t>
            </a:r>
            <a:r>
              <a:rPr b="0" lang="en-US" sz="2000" spc="-1" strike="noStrike">
                <a:solidFill>
                  <a:srgbClr val="000000"/>
                </a:solidFill>
                <a:uFill>
                  <a:solidFill>
                    <a:srgbClr val="ffffff"/>
                  </a:solidFill>
                </a:uFill>
                <a:latin typeface="Arial"/>
              </a:rPr>
              <a:t>it would be </a:t>
            </a:r>
            <a:r>
              <a:rPr b="0" lang="en-US" sz="2000" spc="-1" strike="noStrike">
                <a:solidFill>
                  <a:srgbClr val="000000"/>
                </a:solidFill>
                <a:uFill>
                  <a:solidFill>
                    <a:srgbClr val="ffffff"/>
                  </a:solidFill>
                </a:uFill>
                <a:latin typeface="Arial"/>
              </a:rPr>
              <a:t>worthwhile </a:t>
            </a:r>
            <a:r>
              <a:rPr b="0" lang="en-US" sz="2000" spc="-1" strike="noStrike">
                <a:solidFill>
                  <a:srgbClr val="000000"/>
                </a:solidFill>
                <a:uFill>
                  <a:solidFill>
                    <a:srgbClr val="ffffff"/>
                  </a:solidFill>
                </a:uFill>
                <a:latin typeface="Arial"/>
              </a:rPr>
              <a:t>to perform </a:t>
            </a:r>
            <a:r>
              <a:rPr b="0" lang="en-US" sz="2000" spc="-1" strike="noStrike">
                <a:solidFill>
                  <a:srgbClr val="000000"/>
                </a:solidFill>
                <a:uFill>
                  <a:solidFill>
                    <a:srgbClr val="ffffff"/>
                  </a:solidFill>
                </a:uFill>
                <a:latin typeface="Arial"/>
              </a:rPr>
              <a:t>another </a:t>
            </a:r>
            <a:r>
              <a:rPr b="0" lang="en-US" sz="2000" spc="-1" strike="noStrike">
                <a:solidFill>
                  <a:srgbClr val="000000"/>
                </a:solidFill>
                <a:uFill>
                  <a:solidFill>
                    <a:srgbClr val="ffffff"/>
                  </a:solidFill>
                </a:uFill>
                <a:latin typeface="Arial"/>
              </a:rPr>
              <a:t>MLME-</a:t>
            </a:r>
            <a:r>
              <a:rPr b="0" lang="en-US" sz="2000" spc="-1" strike="noStrike">
                <a:solidFill>
                  <a:srgbClr val="000000"/>
                </a:solidFill>
                <a:uFill>
                  <a:solidFill>
                    <a:srgbClr val="ffffff"/>
                  </a:solidFill>
                </a:uFill>
                <a:latin typeface="Arial"/>
              </a:rPr>
              <a:t>POLL.Requ</a:t>
            </a:r>
            <a:r>
              <a:rPr b="0" lang="en-US" sz="2000" spc="-1" strike="noStrike">
                <a:solidFill>
                  <a:srgbClr val="000000"/>
                </a:solidFill>
                <a:uFill>
                  <a:solidFill>
                    <a:srgbClr val="ffffff"/>
                  </a:solidFill>
                </a:uFill>
                <a:latin typeface="Arial"/>
              </a:rPr>
              <a:t>est. This </a:t>
            </a:r>
            <a:r>
              <a:rPr b="0" lang="en-US" sz="2000" spc="-1" strike="noStrike">
                <a:solidFill>
                  <a:srgbClr val="000000"/>
                </a:solidFill>
                <a:uFill>
                  <a:solidFill>
                    <a:srgbClr val="ffffff"/>
                  </a:solidFill>
                </a:uFill>
                <a:latin typeface="Arial"/>
              </a:rPr>
              <a:t>also </a:t>
            </a:r>
            <a:r>
              <a:rPr b="0" lang="en-US" sz="2000" spc="-1" strike="noStrike">
                <a:solidFill>
                  <a:srgbClr val="000000"/>
                </a:solidFill>
                <a:uFill>
                  <a:solidFill>
                    <a:srgbClr val="ffffff"/>
                  </a:solidFill>
                </a:uFill>
                <a:latin typeface="Arial"/>
              </a:rPr>
              <a:t>requires </a:t>
            </a:r>
            <a:r>
              <a:rPr b="0" lang="en-US" sz="2000" spc="-1" strike="noStrike">
                <a:solidFill>
                  <a:srgbClr val="000000"/>
                </a:solidFill>
                <a:uFill>
                  <a:solidFill>
                    <a:srgbClr val="ffffff"/>
                  </a:solidFill>
                </a:uFill>
                <a:latin typeface="Arial"/>
              </a:rPr>
              <a:t>that the </a:t>
            </a:r>
            <a:r>
              <a:rPr b="0" lang="en-US" sz="2000" spc="-1" strike="noStrike">
                <a:solidFill>
                  <a:srgbClr val="000000"/>
                </a:solidFill>
                <a:uFill>
                  <a:solidFill>
                    <a:srgbClr val="ffffff"/>
                  </a:solidFill>
                </a:uFill>
                <a:latin typeface="Arial"/>
              </a:rPr>
              <a:t>coordinator </a:t>
            </a:r>
            <a:r>
              <a:rPr b="0" lang="en-US" sz="2000" spc="-1" strike="noStrike">
                <a:solidFill>
                  <a:srgbClr val="000000"/>
                </a:solidFill>
                <a:uFill>
                  <a:solidFill>
                    <a:srgbClr val="ffffff"/>
                  </a:solidFill>
                </a:uFill>
                <a:latin typeface="Arial"/>
              </a:rPr>
              <a:t>calculates </a:t>
            </a:r>
            <a:r>
              <a:rPr b="0" lang="en-US" sz="2000" spc="-1" strike="noStrike">
                <a:solidFill>
                  <a:srgbClr val="000000"/>
                </a:solidFill>
                <a:uFill>
                  <a:solidFill>
                    <a:srgbClr val="ffffff"/>
                  </a:solidFill>
                </a:uFill>
                <a:latin typeface="Arial"/>
              </a:rPr>
              <a:t>the value of </a:t>
            </a:r>
            <a:r>
              <a:rPr b="0" lang="en-US" sz="2000" spc="-1" strike="noStrike">
                <a:solidFill>
                  <a:srgbClr val="000000"/>
                </a:solidFill>
                <a:uFill>
                  <a:solidFill>
                    <a:srgbClr val="ffffff"/>
                  </a:solidFill>
                </a:uFill>
                <a:latin typeface="Arial"/>
              </a:rPr>
              <a:t>the Frame </a:t>
            </a:r>
            <a:r>
              <a:rPr b="0" lang="en-US" sz="2000" spc="-1" strike="noStrike">
                <a:solidFill>
                  <a:srgbClr val="000000"/>
                </a:solidFill>
                <a:uFill>
                  <a:solidFill>
                    <a:srgbClr val="ffffff"/>
                  </a:solidFill>
                </a:uFill>
                <a:latin typeface="Arial"/>
              </a:rPr>
              <a:t>Pending bit </a:t>
            </a:r>
            <a:r>
              <a:rPr b="0" lang="en-US" sz="2000" spc="-1" strike="noStrike">
                <a:solidFill>
                  <a:srgbClr val="000000"/>
                </a:solidFill>
                <a:uFill>
                  <a:solidFill>
                    <a:srgbClr val="ffffff"/>
                  </a:solidFill>
                </a:uFill>
                <a:latin typeface="Arial"/>
              </a:rPr>
              <a:t>on the </a:t>
            </a:r>
            <a:r>
              <a:rPr b="0" lang="en-US" sz="2000" spc="-1" strike="noStrike">
                <a:solidFill>
                  <a:srgbClr val="000000"/>
                </a:solidFill>
                <a:uFill>
                  <a:solidFill>
                    <a:srgbClr val="ffffff"/>
                  </a:solidFill>
                </a:uFill>
                <a:latin typeface="Arial"/>
              </a:rPr>
              <a:t>reception of </a:t>
            </a:r>
            <a:r>
              <a:rPr b="0" lang="en-US" sz="2000" spc="-1" strike="noStrike">
                <a:solidFill>
                  <a:srgbClr val="000000"/>
                </a:solidFill>
                <a:uFill>
                  <a:solidFill>
                    <a:srgbClr val="ffffff"/>
                  </a:solidFill>
                </a:uFill>
                <a:latin typeface="Arial"/>
              </a:rPr>
              <a:t>every data </a:t>
            </a:r>
            <a:r>
              <a:rPr b="0" lang="en-US" sz="2000" spc="-1" strike="noStrike">
                <a:solidFill>
                  <a:srgbClr val="000000"/>
                </a:solidFill>
                <a:uFill>
                  <a:solidFill>
                    <a:srgbClr val="ffffff"/>
                  </a:solidFill>
                </a:uFill>
                <a:latin typeface="Arial"/>
              </a:rPr>
              <a:t>frame, not </a:t>
            </a:r>
            <a:r>
              <a:rPr b="0" lang="en-US" sz="2000" spc="-1" strike="noStrike">
                <a:solidFill>
                  <a:srgbClr val="000000"/>
                </a:solidFill>
                <a:uFill>
                  <a:solidFill>
                    <a:srgbClr val="ffffff"/>
                  </a:solidFill>
                </a:uFill>
                <a:latin typeface="Arial"/>
              </a:rPr>
              <a:t>just Mac </a:t>
            </a:r>
            <a:r>
              <a:rPr b="0" lang="en-US" sz="2000" spc="-1" strike="noStrike">
                <a:solidFill>
                  <a:srgbClr val="000000"/>
                </a:solidFill>
                <a:uFill>
                  <a:solidFill>
                    <a:srgbClr val="ffffff"/>
                  </a:solidFill>
                </a:uFill>
                <a:latin typeface="Arial"/>
              </a:rPr>
              <a:t>Command </a:t>
            </a:r>
            <a:r>
              <a:rPr b="0" lang="en-US" sz="2000" spc="-1" strike="noStrike">
                <a:solidFill>
                  <a:srgbClr val="000000"/>
                </a:solidFill>
                <a:uFill>
                  <a:solidFill>
                    <a:srgbClr val="ffffff"/>
                  </a:solidFill>
                </a:uFill>
                <a:latin typeface="Arial"/>
              </a:rPr>
              <a:t>Data </a:t>
            </a:r>
            <a:r>
              <a:rPr b="0" lang="en-US" sz="2000" spc="-1" strike="noStrike">
                <a:solidFill>
                  <a:srgbClr val="000000"/>
                </a:solidFill>
                <a:uFill>
                  <a:solidFill>
                    <a:srgbClr val="ffffff"/>
                  </a:solidFill>
                </a:uFill>
                <a:latin typeface="Arial"/>
              </a:rPr>
              <a:t>Request </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Proposed </a:t>
            </a:r>
            <a:r>
              <a:rPr b="0" lang="en-US" sz="2000" spc="-1" strike="noStrike">
                <a:solidFill>
                  <a:srgbClr val="000000"/>
                </a:solidFill>
                <a:uFill>
                  <a:solidFill>
                    <a:srgbClr val="ffffff"/>
                  </a:solidFill>
                </a:uFill>
                <a:latin typeface="Arial"/>
              </a:rPr>
              <a:t>resolution: </a:t>
            </a:r>
            <a:r>
              <a:rPr b="0" lang="en-US" sz="2000" spc="-1" strike="noStrike">
                <a:solidFill>
                  <a:srgbClr val="000000"/>
                </a:solidFill>
                <a:uFill>
                  <a:solidFill>
                    <a:srgbClr val="ffffff"/>
                  </a:solidFill>
                </a:uFill>
                <a:latin typeface="Arial"/>
              </a:rPr>
              <a:t>Add a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a:t>
            </a:r>
            <a:r>
              <a:rPr b="0" lang="en-US" sz="2000" spc="-1" strike="noStrike">
                <a:solidFill>
                  <a:srgbClr val="000000"/>
                </a:solidFill>
                <a:uFill>
                  <a:solidFill>
                    <a:srgbClr val="ffffff"/>
                  </a:solidFill>
                </a:uFill>
                <a:latin typeface="Arial"/>
              </a:rPr>
              <a:t>parameter </a:t>
            </a:r>
            <a:r>
              <a:rPr b="0" lang="en-US" sz="2000" spc="-1" strike="noStrike">
                <a:solidFill>
                  <a:srgbClr val="000000"/>
                </a:solidFill>
                <a:uFill>
                  <a:solidFill>
                    <a:srgbClr val="ffffff"/>
                  </a:solidFill>
                </a:uFill>
                <a:latin typeface="Arial"/>
              </a:rPr>
              <a:t>to the </a:t>
            </a:r>
            <a:r>
              <a:rPr b="0" lang="en-US" sz="2000" spc="-1" strike="noStrike">
                <a:solidFill>
                  <a:srgbClr val="000000"/>
                </a:solidFill>
                <a:uFill>
                  <a:solidFill>
                    <a:srgbClr val="ffffff"/>
                  </a:solidFill>
                </a:uFill>
                <a:latin typeface="Arial"/>
              </a:rPr>
              <a:t>MCPS-</a:t>
            </a:r>
            <a:r>
              <a:rPr b="0" lang="en-US" sz="2000" spc="-1" strike="noStrike">
                <a:solidFill>
                  <a:srgbClr val="000000"/>
                </a:solidFill>
                <a:uFill>
                  <a:solidFill>
                    <a:srgbClr val="ffffff"/>
                  </a:solidFill>
                </a:uFill>
                <a:latin typeface="Arial"/>
              </a:rPr>
              <a:t>DATA.Confir</a:t>
            </a:r>
            <a:r>
              <a:rPr b="0" lang="en-US" sz="2000" spc="-1" strike="noStrike">
                <a:solidFill>
                  <a:srgbClr val="000000"/>
                </a:solidFill>
                <a:uFill>
                  <a:solidFill>
                    <a:srgbClr val="ffffff"/>
                  </a:solidFill>
                </a:uFill>
                <a:latin typeface="Arial"/>
              </a:rPr>
              <a:t>m. Allow the </a:t>
            </a:r>
            <a:r>
              <a:rPr b="0" lang="en-US" sz="2000" spc="-1" strike="noStrike">
                <a:solidFill>
                  <a:srgbClr val="000000"/>
                </a:solidFill>
                <a:uFill>
                  <a:solidFill>
                    <a:srgbClr val="ffffff"/>
                  </a:solidFill>
                </a:uFill>
                <a:latin typeface="Arial"/>
              </a:rPr>
              <a:t>coordinator </a:t>
            </a:r>
            <a:r>
              <a:rPr b="0" lang="en-US" sz="2000" spc="-1" strike="noStrike">
                <a:solidFill>
                  <a:srgbClr val="000000"/>
                </a:solidFill>
                <a:uFill>
                  <a:solidFill>
                    <a:srgbClr val="ffffff"/>
                  </a:solidFill>
                </a:uFill>
                <a:latin typeface="Arial"/>
              </a:rPr>
              <a:t>to set the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a:t>
            </a:r>
            <a:r>
              <a:rPr b="0" lang="en-US" sz="2000" spc="-1" strike="noStrike">
                <a:solidFill>
                  <a:srgbClr val="000000"/>
                </a:solidFill>
                <a:uFill>
                  <a:solidFill>
                    <a:srgbClr val="ffffff"/>
                  </a:solidFill>
                </a:uFill>
                <a:latin typeface="Arial"/>
              </a:rPr>
              <a:t>field of the </a:t>
            </a:r>
            <a:r>
              <a:rPr b="0" lang="en-US" sz="2000" spc="-1" strike="noStrike">
                <a:solidFill>
                  <a:srgbClr val="000000"/>
                </a:solidFill>
                <a:uFill>
                  <a:solidFill>
                    <a:srgbClr val="ffffff"/>
                  </a:solidFill>
                </a:uFill>
                <a:latin typeface="Arial"/>
              </a:rPr>
              <a:t>Ack to a </a:t>
            </a:r>
            <a:r>
              <a:rPr b="0" lang="en-US" sz="2000" spc="-1" strike="noStrike">
                <a:solidFill>
                  <a:srgbClr val="000000"/>
                </a:solidFill>
                <a:uFill>
                  <a:solidFill>
                    <a:srgbClr val="ffffff"/>
                  </a:solidFill>
                </a:uFill>
                <a:latin typeface="Arial"/>
              </a:rPr>
              <a:t>data frame </a:t>
            </a:r>
            <a:r>
              <a:rPr b="0" lang="en-US" sz="2000" spc="-1" strike="noStrike">
                <a:solidFill>
                  <a:srgbClr val="000000"/>
                </a:solidFill>
                <a:uFill>
                  <a:solidFill>
                    <a:srgbClr val="ffffff"/>
                  </a:solidFill>
                </a:uFill>
                <a:latin typeface="Arial"/>
              </a:rPr>
              <a:t>to 1 if it can </a:t>
            </a:r>
            <a:r>
              <a:rPr b="0" lang="en-US" sz="2000" spc="-1" strike="noStrike">
                <a:solidFill>
                  <a:srgbClr val="000000"/>
                </a:solidFill>
                <a:uFill>
                  <a:solidFill>
                    <a:srgbClr val="ffffff"/>
                  </a:solidFill>
                </a:uFill>
                <a:latin typeface="Arial"/>
              </a:rPr>
              <a:t>determine </a:t>
            </a:r>
            <a:r>
              <a:rPr b="0" lang="en-US" sz="2000" spc="-1" strike="noStrike">
                <a:solidFill>
                  <a:srgbClr val="000000"/>
                </a:solidFill>
                <a:uFill>
                  <a:solidFill>
                    <a:srgbClr val="ffffff"/>
                  </a:solidFill>
                </a:uFill>
                <a:latin typeface="Arial"/>
              </a:rPr>
              <a:t>that there is </a:t>
            </a:r>
            <a:r>
              <a:rPr b="0" lang="en-US" sz="2000" spc="-1" strike="noStrike">
                <a:solidFill>
                  <a:srgbClr val="000000"/>
                </a:solidFill>
                <a:uFill>
                  <a:solidFill>
                    <a:srgbClr val="ffffff"/>
                  </a:solidFill>
                </a:uFill>
                <a:latin typeface="Arial"/>
              </a:rPr>
              <a:t>data </a:t>
            </a:r>
            <a:r>
              <a:rPr b="0" lang="en-US" sz="2000" spc="-1" strike="noStrike">
                <a:solidFill>
                  <a:srgbClr val="000000"/>
                </a:solidFill>
                <a:uFill>
                  <a:solidFill>
                    <a:srgbClr val="ffffff"/>
                  </a:solidFill>
                </a:uFill>
                <a:latin typeface="Arial"/>
              </a:rPr>
              <a:t>pending for </a:t>
            </a:r>
            <a:r>
              <a:rPr b="0" lang="en-US" sz="2000" spc="-1" strike="noStrike">
                <a:solidFill>
                  <a:srgbClr val="000000"/>
                </a:solidFill>
                <a:uFill>
                  <a:solidFill>
                    <a:srgbClr val="ffffff"/>
                  </a:solidFill>
                </a:uFill>
                <a:latin typeface="Arial"/>
              </a:rPr>
              <a:t>the </a:t>
            </a:r>
            <a:r>
              <a:rPr b="0" lang="en-US" sz="2000" spc="-1" strike="noStrike">
                <a:solidFill>
                  <a:srgbClr val="000000"/>
                </a:solidFill>
                <a:uFill>
                  <a:solidFill>
                    <a:srgbClr val="ffffff"/>
                  </a:solidFill>
                </a:uFill>
                <a:latin typeface="Arial"/>
              </a:rPr>
              <a:t>destination.</a:t>
            </a:r>
            <a:endParaRPr b="0" lang="en-US" sz="20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192</TotalTime>
  <Application>LibreOffice/5.2.7.2$Linux_X86_64 LibreOffice_project/20m0$Build-2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2019-03-12T20:03:32Z</dcterms:modified>
  <cp:revision>45</cp:revision>
  <dc:subject>IEEE 802.15  </dc:subject>
  <dc:title>Resolutions to LB comments assigned to kivinen</dc:title>
</cp:coreProperties>
</file>