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4"/>
  </p:notesMasterIdLst>
  <p:handoutMasterIdLst>
    <p:handoutMasterId r:id="rId15"/>
  </p:handoutMasterIdLst>
  <p:sldIdLst>
    <p:sldId id="259" r:id="rId2"/>
    <p:sldId id="294" r:id="rId3"/>
    <p:sldId id="309" r:id="rId4"/>
    <p:sldId id="296" r:id="rId5"/>
    <p:sldId id="298" r:id="rId6"/>
    <p:sldId id="303" r:id="rId7"/>
    <p:sldId id="299" r:id="rId8"/>
    <p:sldId id="300" r:id="rId9"/>
    <p:sldId id="301" r:id="rId10"/>
    <p:sldId id="297" r:id="rId11"/>
    <p:sldId id="308" r:id="rId12"/>
    <p:sldId id="307"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5" autoAdjust="0"/>
    <p:restoredTop sz="94745" autoAdjust="0"/>
  </p:normalViewPr>
  <p:slideViewPr>
    <p:cSldViewPr>
      <p:cViewPr>
        <p:scale>
          <a:sx n="80" d="100"/>
          <a:sy n="80" d="100"/>
        </p:scale>
        <p:origin x="-1590" y="-15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dirty="0"/>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dirty="0"/>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dirty="0"/>
              <a:t>Page </a:t>
            </a:r>
            <a:fld id="{CCBA9A43-F75F-447A-8B31-62323A831A83}" type="slidenum">
              <a:rPr lang="en-US" altLang="en-US"/>
              <a:pPr/>
              <a:t>‹#›</a:t>
            </a:fld>
            <a:endParaRPr lang="en-US" alt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dirty="0"/>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dirty="0"/>
              <a:t>Page </a:t>
            </a:r>
            <a:fld id="{954B88C7-B19C-4B0E-BE72-ED637AA66BF1}" type="slidenum">
              <a:rPr lang="en-US" altLang="en-US"/>
              <a:pPr/>
              <a:t>‹#›</a:t>
            </a:fld>
            <a:endParaRPr lang="en-US" altLang="en-US" dirty="0"/>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dirty="0"/>
              <a:t>doc.: IEEE 802.15-&lt;doc#&gt;</a:t>
            </a:r>
          </a:p>
        </p:txBody>
      </p:sp>
      <p:sp>
        <p:nvSpPr>
          <p:cNvPr id="5" name="Date Placeholder 4"/>
          <p:cNvSpPr>
            <a:spLocks noGrp="1"/>
          </p:cNvSpPr>
          <p:nvPr>
            <p:ph type="dt" idx="11"/>
          </p:nvPr>
        </p:nvSpPr>
        <p:spPr/>
        <p:txBody>
          <a:bodyPr/>
          <a:lstStyle/>
          <a:p>
            <a:r>
              <a:rPr lang="en-US" altLang="en-US" dirty="0"/>
              <a:t>&lt;month year&gt;</a:t>
            </a:r>
          </a:p>
        </p:txBody>
      </p:sp>
      <p:sp>
        <p:nvSpPr>
          <p:cNvPr id="6" name="Footer Placeholder 5"/>
          <p:cNvSpPr>
            <a:spLocks noGrp="1"/>
          </p:cNvSpPr>
          <p:nvPr>
            <p:ph type="ftr" sz="quarter" idx="12"/>
          </p:nvPr>
        </p:nvSpPr>
        <p:spPr/>
        <p:txBody>
          <a:bodyPr/>
          <a:lstStyle/>
          <a:p>
            <a:pPr lvl="4"/>
            <a:r>
              <a:rPr lang="en-US" altLang="en-US" dirty="0"/>
              <a:t>&lt;author&gt;, &lt;company&gt;</a:t>
            </a:r>
          </a:p>
        </p:txBody>
      </p:sp>
      <p:sp>
        <p:nvSpPr>
          <p:cNvPr id="7" name="Slide Number Placeholder 6"/>
          <p:cNvSpPr>
            <a:spLocks noGrp="1"/>
          </p:cNvSpPr>
          <p:nvPr>
            <p:ph type="sldNum" sz="quarter" idx="13"/>
          </p:nvPr>
        </p:nvSpPr>
        <p:spPr/>
        <p:txBody>
          <a:bodyPr/>
          <a:lstStyle/>
          <a:p>
            <a:r>
              <a:rPr lang="en-US" altLang="en-US" dirty="0"/>
              <a:t>Page </a:t>
            </a:r>
            <a:fld id="{954B88C7-B19C-4B0E-BE72-ED637AA66BF1}" type="slidenum">
              <a:rPr lang="en-US" altLang="en-US" smtClean="0"/>
              <a:pPr/>
              <a:t>2</a:t>
            </a:fld>
            <a:endParaRPr lang="en-US" altLang="en-US" dirty="0"/>
          </a:p>
        </p:txBody>
      </p:sp>
    </p:spTree>
    <p:extLst>
      <p:ext uri="{BB962C8B-B14F-4D97-AF65-F5344CB8AC3E}">
        <p14:creationId xmlns:p14="http://schemas.microsoft.com/office/powerpoint/2010/main" val="42152933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en-US" dirty="0"/>
              <a:t>September 2018</a:t>
            </a:r>
          </a:p>
        </p:txBody>
      </p:sp>
      <p:sp>
        <p:nvSpPr>
          <p:cNvPr id="5" name="Footer Placeholder 4"/>
          <p:cNvSpPr>
            <a:spLocks noGrp="1"/>
          </p:cNvSpPr>
          <p:nvPr>
            <p:ph type="ftr" sz="quarter" idx="11"/>
          </p:nvPr>
        </p:nvSpPr>
        <p:spPr/>
        <p:txBody>
          <a:bodyPr/>
          <a:lstStyle>
            <a:lvl1pPr>
              <a:defRPr/>
            </a:lvl1pPr>
          </a:lstStyle>
          <a:p>
            <a:r>
              <a:rPr lang="en-US" altLang="en-US" dirty="0"/>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4EF2733A-7873-4D87-9B81-5F5F3E4A4D35}" type="slidenum">
              <a:rPr lang="en-US" altLang="en-US"/>
              <a:pPr/>
              <a:t>‹#›</a:t>
            </a:fld>
            <a:endParaRPr lang="en-US" altLang="en-US" dirty="0"/>
          </a:p>
        </p:txBody>
      </p:sp>
    </p:spTree>
    <p:extLst>
      <p:ext uri="{BB962C8B-B14F-4D97-AF65-F5344CB8AC3E}">
        <p14:creationId xmlns:p14="http://schemas.microsoft.com/office/powerpoint/2010/main" val="16703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dirty="0"/>
              <a:t>September 2018</a:t>
            </a:r>
          </a:p>
        </p:txBody>
      </p:sp>
      <p:sp>
        <p:nvSpPr>
          <p:cNvPr id="5" name="Footer Placeholder 4"/>
          <p:cNvSpPr>
            <a:spLocks noGrp="1"/>
          </p:cNvSpPr>
          <p:nvPr>
            <p:ph type="ftr" sz="quarter" idx="11"/>
          </p:nvPr>
        </p:nvSpPr>
        <p:spPr/>
        <p:txBody>
          <a:bodyPr/>
          <a:lstStyle>
            <a:lvl1pPr>
              <a:defRPr/>
            </a:lvl1pPr>
          </a:lstStyle>
          <a:p>
            <a:r>
              <a:rPr lang="en-US" altLang="en-US" dirty="0"/>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FF325E13-D3B1-41EE-AB0C-BDEADE89260B}" type="slidenum">
              <a:rPr lang="en-US" altLang="en-US"/>
              <a:pPr/>
              <a:t>‹#›</a:t>
            </a:fld>
            <a:endParaRPr lang="en-US" altLang="en-US" dirty="0"/>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dirty="0"/>
              <a:t>September 2018</a:t>
            </a:r>
          </a:p>
        </p:txBody>
      </p:sp>
      <p:sp>
        <p:nvSpPr>
          <p:cNvPr id="5" name="Footer Placeholder 4"/>
          <p:cNvSpPr>
            <a:spLocks noGrp="1"/>
          </p:cNvSpPr>
          <p:nvPr>
            <p:ph type="ftr" sz="quarter" idx="11"/>
          </p:nvPr>
        </p:nvSpPr>
        <p:spPr/>
        <p:txBody>
          <a:bodyPr/>
          <a:lstStyle>
            <a:lvl1pPr>
              <a:defRPr/>
            </a:lvl1pPr>
          </a:lstStyle>
          <a:p>
            <a:r>
              <a:rPr lang="en-US" altLang="en-US" dirty="0"/>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77248A51-4F7C-4153-9699-F6BF9FC30F5C}" type="slidenum">
              <a:rPr lang="en-US" altLang="en-US"/>
              <a:pPr/>
              <a:t>‹#›</a:t>
            </a:fld>
            <a:endParaRPr lang="en-US" altLang="en-US" dirty="0"/>
          </a:p>
        </p:txBody>
      </p:sp>
    </p:spTree>
    <p:extLst>
      <p:ext uri="{BB962C8B-B14F-4D97-AF65-F5344CB8AC3E}">
        <p14:creationId xmlns:p14="http://schemas.microsoft.com/office/powerpoint/2010/main" val="276193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dirty="0"/>
              <a:t>September 2018</a:t>
            </a:r>
          </a:p>
        </p:txBody>
      </p:sp>
      <p:sp>
        <p:nvSpPr>
          <p:cNvPr id="5" name="Footer Placeholder 4"/>
          <p:cNvSpPr>
            <a:spLocks noGrp="1"/>
          </p:cNvSpPr>
          <p:nvPr>
            <p:ph type="ftr" sz="quarter" idx="11"/>
          </p:nvPr>
        </p:nvSpPr>
        <p:spPr/>
        <p:txBody>
          <a:bodyPr/>
          <a:lstStyle>
            <a:lvl1pPr>
              <a:defRPr/>
            </a:lvl1pPr>
          </a:lstStyle>
          <a:p>
            <a:r>
              <a:rPr lang="en-US" altLang="en-US" dirty="0"/>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7FFA85FD-E192-4C2D-9860-28C59D48001D}" type="slidenum">
              <a:rPr lang="en-US" altLang="en-US"/>
              <a:pPr/>
              <a:t>‹#›</a:t>
            </a:fld>
            <a:endParaRPr lang="en-US" altLang="en-US" dirty="0"/>
          </a:p>
        </p:txBody>
      </p:sp>
    </p:spTree>
    <p:extLst>
      <p:ext uri="{BB962C8B-B14F-4D97-AF65-F5344CB8AC3E}">
        <p14:creationId xmlns:p14="http://schemas.microsoft.com/office/powerpoint/2010/main" val="2946041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dirty="0"/>
              <a:t>September 2018</a:t>
            </a:r>
          </a:p>
        </p:txBody>
      </p:sp>
      <p:sp>
        <p:nvSpPr>
          <p:cNvPr id="5" name="Footer Placeholder 4"/>
          <p:cNvSpPr>
            <a:spLocks noGrp="1"/>
          </p:cNvSpPr>
          <p:nvPr>
            <p:ph type="ftr" sz="quarter" idx="11"/>
          </p:nvPr>
        </p:nvSpPr>
        <p:spPr/>
        <p:txBody>
          <a:bodyPr/>
          <a:lstStyle>
            <a:lvl1pPr>
              <a:defRPr/>
            </a:lvl1pPr>
          </a:lstStyle>
          <a:p>
            <a:r>
              <a:rPr lang="en-US" altLang="en-US" dirty="0"/>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8076CA46-368E-45B2-88E4-FE21628E599F}" type="slidenum">
              <a:rPr lang="en-US" altLang="en-US"/>
              <a:pPr/>
              <a:t>‹#›</a:t>
            </a:fld>
            <a:endParaRPr lang="en-US" altLang="en-US" dirty="0"/>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en-US" dirty="0"/>
              <a:t>September 2018</a:t>
            </a:r>
          </a:p>
        </p:txBody>
      </p:sp>
      <p:sp>
        <p:nvSpPr>
          <p:cNvPr id="6" name="Footer Placeholder 5"/>
          <p:cNvSpPr>
            <a:spLocks noGrp="1"/>
          </p:cNvSpPr>
          <p:nvPr>
            <p:ph type="ftr" sz="quarter" idx="11"/>
          </p:nvPr>
        </p:nvSpPr>
        <p:spPr/>
        <p:txBody>
          <a:bodyPr/>
          <a:lstStyle>
            <a:lvl1pPr>
              <a:defRPr/>
            </a:lvl1pPr>
          </a:lstStyle>
          <a:p>
            <a:r>
              <a:rPr lang="en-US" altLang="en-US" dirty="0"/>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dirty="0"/>
              <a:t>Slide </a:t>
            </a:r>
            <a:fld id="{BFE76D7C-B58F-4F71-803D-2003B07B78A2}" type="slidenum">
              <a:rPr lang="en-US" altLang="en-US"/>
              <a:pPr/>
              <a:t>‹#›</a:t>
            </a:fld>
            <a:endParaRPr lang="en-US" altLang="en-US" dirty="0"/>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en-US" dirty="0"/>
              <a:t>September 2018</a:t>
            </a:r>
          </a:p>
        </p:txBody>
      </p:sp>
      <p:sp>
        <p:nvSpPr>
          <p:cNvPr id="8" name="Footer Placeholder 7"/>
          <p:cNvSpPr>
            <a:spLocks noGrp="1"/>
          </p:cNvSpPr>
          <p:nvPr>
            <p:ph type="ftr" sz="quarter" idx="11"/>
          </p:nvPr>
        </p:nvSpPr>
        <p:spPr/>
        <p:txBody>
          <a:bodyPr/>
          <a:lstStyle>
            <a:lvl1pPr>
              <a:defRPr/>
            </a:lvl1pPr>
          </a:lstStyle>
          <a:p>
            <a:r>
              <a:rPr lang="en-US" altLang="en-US" dirty="0"/>
              <a:t>&lt;author&gt;, &lt;company&gt;</a:t>
            </a:r>
          </a:p>
        </p:txBody>
      </p:sp>
      <p:sp>
        <p:nvSpPr>
          <p:cNvPr id="9" name="Slide Number Placeholder 8"/>
          <p:cNvSpPr>
            <a:spLocks noGrp="1"/>
          </p:cNvSpPr>
          <p:nvPr>
            <p:ph type="sldNum" sz="quarter" idx="12"/>
          </p:nvPr>
        </p:nvSpPr>
        <p:spPr/>
        <p:txBody>
          <a:bodyPr/>
          <a:lstStyle>
            <a:lvl1pPr>
              <a:defRPr/>
            </a:lvl1pPr>
          </a:lstStyle>
          <a:p>
            <a:r>
              <a:rPr lang="en-US" altLang="en-US" dirty="0"/>
              <a:t>Slide </a:t>
            </a:r>
            <a:fld id="{3681BF77-6EB1-47C7-B002-47253239B1AA}" type="slidenum">
              <a:rPr lang="en-US" altLang="en-US"/>
              <a:pPr/>
              <a:t>‹#›</a:t>
            </a:fld>
            <a:endParaRPr lang="en-US" altLang="en-US" dirty="0"/>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en-US" dirty="0"/>
              <a:t>September 2018</a:t>
            </a:r>
          </a:p>
        </p:txBody>
      </p:sp>
      <p:sp>
        <p:nvSpPr>
          <p:cNvPr id="4" name="Footer Placeholder 3"/>
          <p:cNvSpPr>
            <a:spLocks noGrp="1"/>
          </p:cNvSpPr>
          <p:nvPr>
            <p:ph type="ftr" sz="quarter" idx="11"/>
          </p:nvPr>
        </p:nvSpPr>
        <p:spPr/>
        <p:txBody>
          <a:bodyPr/>
          <a:lstStyle>
            <a:lvl1pPr>
              <a:defRPr/>
            </a:lvl1pPr>
          </a:lstStyle>
          <a:p>
            <a:r>
              <a:rPr lang="en-US" altLang="en-US" dirty="0"/>
              <a:t>&lt;author&gt;, &lt;company&gt;</a:t>
            </a:r>
          </a:p>
        </p:txBody>
      </p:sp>
      <p:sp>
        <p:nvSpPr>
          <p:cNvPr id="5" name="Slide Number Placeholder 4"/>
          <p:cNvSpPr>
            <a:spLocks noGrp="1"/>
          </p:cNvSpPr>
          <p:nvPr>
            <p:ph type="sldNum" sz="quarter" idx="12"/>
          </p:nvPr>
        </p:nvSpPr>
        <p:spPr/>
        <p:txBody>
          <a:bodyPr/>
          <a:lstStyle>
            <a:lvl1pPr>
              <a:defRPr/>
            </a:lvl1pPr>
          </a:lstStyle>
          <a:p>
            <a:r>
              <a:rPr lang="en-US" altLang="en-US" dirty="0"/>
              <a:t>Slide </a:t>
            </a:r>
            <a:fld id="{CA3A8BFF-9C7C-44C4-9364-A9BB01D83082}" type="slidenum">
              <a:rPr lang="en-US" altLang="en-US"/>
              <a:pPr/>
              <a:t>‹#›</a:t>
            </a:fld>
            <a:endParaRPr lang="en-US" altLang="en-US" dirty="0"/>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378281"/>
            <a:ext cx="1600200" cy="215444"/>
          </a:xfrm>
        </p:spPr>
        <p:txBody>
          <a:bodyPr/>
          <a:lstStyle>
            <a:lvl1pPr>
              <a:defRPr/>
            </a:lvl1pPr>
          </a:lstStyle>
          <a:p>
            <a:r>
              <a:rPr lang="en-US" altLang="en-US" dirty="0"/>
              <a:t>September 2018</a:t>
            </a:r>
          </a:p>
        </p:txBody>
      </p:sp>
      <p:sp>
        <p:nvSpPr>
          <p:cNvPr id="3" name="Footer Placeholder 2"/>
          <p:cNvSpPr>
            <a:spLocks noGrp="1"/>
          </p:cNvSpPr>
          <p:nvPr>
            <p:ph type="ftr" sz="quarter" idx="11"/>
          </p:nvPr>
        </p:nvSpPr>
        <p:spPr/>
        <p:txBody>
          <a:bodyPr/>
          <a:lstStyle>
            <a:lvl1pPr>
              <a:defRPr/>
            </a:lvl1pPr>
          </a:lstStyle>
          <a:p>
            <a:r>
              <a:rPr lang="en-US" altLang="en-US" dirty="0"/>
              <a:t>&lt;author&gt;, &lt;company&gt;</a:t>
            </a:r>
          </a:p>
        </p:txBody>
      </p:sp>
      <p:sp>
        <p:nvSpPr>
          <p:cNvPr id="4" name="Slide Number Placeholder 3"/>
          <p:cNvSpPr>
            <a:spLocks noGrp="1"/>
          </p:cNvSpPr>
          <p:nvPr>
            <p:ph type="sldNum" sz="quarter" idx="12"/>
          </p:nvPr>
        </p:nvSpPr>
        <p:spPr/>
        <p:txBody>
          <a:bodyPr/>
          <a:lstStyle>
            <a:lvl1pPr>
              <a:defRPr/>
            </a:lvl1pPr>
          </a:lstStyle>
          <a:p>
            <a:r>
              <a:rPr lang="en-US" altLang="en-US" dirty="0"/>
              <a:t>Slide </a:t>
            </a:r>
            <a:fld id="{77849D27-6DDF-4CEA-A842-3715DABEA1B1}" type="slidenum">
              <a:rPr lang="en-US" altLang="en-US"/>
              <a:pPr/>
              <a:t>‹#›</a:t>
            </a:fld>
            <a:endParaRPr lang="en-US" altLang="en-US" dirty="0"/>
          </a:p>
        </p:txBody>
      </p:sp>
    </p:spTree>
    <p:extLst>
      <p:ext uri="{BB962C8B-B14F-4D97-AF65-F5344CB8AC3E}">
        <p14:creationId xmlns:p14="http://schemas.microsoft.com/office/powerpoint/2010/main" val="134862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dirty="0"/>
              <a:t>September 2018</a:t>
            </a:r>
          </a:p>
        </p:txBody>
      </p:sp>
      <p:sp>
        <p:nvSpPr>
          <p:cNvPr id="6" name="Footer Placeholder 5"/>
          <p:cNvSpPr>
            <a:spLocks noGrp="1"/>
          </p:cNvSpPr>
          <p:nvPr>
            <p:ph type="ftr" sz="quarter" idx="11"/>
          </p:nvPr>
        </p:nvSpPr>
        <p:spPr/>
        <p:txBody>
          <a:bodyPr/>
          <a:lstStyle>
            <a:lvl1pPr>
              <a:defRPr/>
            </a:lvl1pPr>
          </a:lstStyle>
          <a:p>
            <a:r>
              <a:rPr lang="en-US" altLang="en-US" dirty="0"/>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dirty="0"/>
              <a:t>Slide </a:t>
            </a:r>
            <a:fld id="{E334093B-6B9D-4C48-B075-5513B2B936EC}" type="slidenum">
              <a:rPr lang="en-US" altLang="en-US"/>
              <a:pPr/>
              <a:t>‹#›</a:t>
            </a:fld>
            <a:endParaRPr lang="en-US" altLang="en-US" dirty="0"/>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dirty="0"/>
              <a:t>September 2018</a:t>
            </a:r>
          </a:p>
        </p:txBody>
      </p:sp>
      <p:sp>
        <p:nvSpPr>
          <p:cNvPr id="6" name="Footer Placeholder 5"/>
          <p:cNvSpPr>
            <a:spLocks noGrp="1"/>
          </p:cNvSpPr>
          <p:nvPr>
            <p:ph type="ftr" sz="quarter" idx="11"/>
          </p:nvPr>
        </p:nvSpPr>
        <p:spPr/>
        <p:txBody>
          <a:bodyPr/>
          <a:lstStyle>
            <a:lvl1pPr>
              <a:defRPr/>
            </a:lvl1pPr>
          </a:lstStyle>
          <a:p>
            <a:r>
              <a:rPr lang="en-US" altLang="en-US" dirty="0"/>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dirty="0"/>
              <a:t>Slide </a:t>
            </a:r>
            <a:fld id="{B8FF09C1-D547-44F6-8A3A-D3BD0F4915B0}" type="slidenum">
              <a:rPr lang="en-US" altLang="en-US"/>
              <a:pPr/>
              <a:t>‹#›</a:t>
            </a:fld>
            <a:endParaRPr lang="en-US" altLang="en-US" dirty="0"/>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smtClean="0"/>
              <a:t>March 2019</a:t>
            </a:r>
            <a:endParaRPr lang="en-US" alt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&lt;author&gt;, &lt;company&gt;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dirty="0"/>
              <a:t>Slide </a:t>
            </a:r>
            <a:fld id="{43A0C1D6-706E-4838-95A6-0943C43B1ADD}" type="slidenum">
              <a:rPr lang="en-US" altLang="en-US"/>
              <a:pPr/>
              <a:t>‹#›</a:t>
            </a:fld>
            <a:endParaRPr lang="en-US" altLang="en-US" dirty="0"/>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sz="1400" b="1" dirty="0" smtClean="0"/>
              <a:t>15-19-0134-00-004z</a:t>
            </a:r>
            <a:r>
              <a:rPr lang="en-US" altLang="en-US" sz="1400" b="1" dirty="0"/>
              <a:t>&gt;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pl-PL" altLang="en-US" dirty="0"/>
              <a:t>March</a:t>
            </a:r>
            <a:r>
              <a:rPr lang="en-US" altLang="en-US" dirty="0"/>
              <a:t> 2019</a:t>
            </a:r>
          </a:p>
        </p:txBody>
      </p:sp>
      <p:sp>
        <p:nvSpPr>
          <p:cNvPr id="5" name="Footer Placeholder 2"/>
          <p:cNvSpPr>
            <a:spLocks noGrp="1"/>
          </p:cNvSpPr>
          <p:nvPr>
            <p:ph type="ftr" sz="quarter" idx="11"/>
          </p:nvPr>
        </p:nvSpPr>
        <p:spPr>
          <a:xfrm>
            <a:off x="5486400" y="6475413"/>
            <a:ext cx="3124200" cy="184666"/>
          </a:xfrm>
        </p:spPr>
        <p:txBody>
          <a:bodyPr/>
          <a:lstStyle/>
          <a:p>
            <a:r>
              <a:rPr lang="pl-PL" altLang="en-US" dirty="0"/>
              <a:t>Decawave, </a:t>
            </a:r>
            <a:r>
              <a:rPr lang="en-US" altLang="en-US" dirty="0"/>
              <a:t>NXP</a:t>
            </a:r>
            <a:r>
              <a:rPr lang="en-US" altLang="en-US"/>
              <a:t>, Apple, BMW, Continental</a:t>
            </a:r>
            <a:endParaRPr lang="en-US" altLang="en-US" dirty="0"/>
          </a:p>
        </p:txBody>
      </p:sp>
      <p:sp>
        <p:nvSpPr>
          <p:cNvPr id="6" name="Slide Number Placeholder 3"/>
          <p:cNvSpPr>
            <a:spLocks noGrp="1"/>
          </p:cNvSpPr>
          <p:nvPr>
            <p:ph type="sldNum" sz="quarter" idx="12"/>
          </p:nvPr>
        </p:nvSpPr>
        <p:spPr/>
        <p:txBody>
          <a:bodyPr/>
          <a:lstStyle/>
          <a:p>
            <a:r>
              <a:rPr lang="en-US" altLang="en-US" dirty="0"/>
              <a:t>Slide </a:t>
            </a:r>
            <a:fld id="{84A77D4C-72E3-4B0C-9D3D-3EEE1B4D1581}" type="slidenum">
              <a:rPr lang="en-US" altLang="en-US"/>
              <a:pPr/>
              <a:t>1</a:t>
            </a:fld>
            <a:endParaRPr lang="en-US" altLang="en-US" dirty="0"/>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a:solidFill>
                  <a:srgbClr val="FF0000"/>
                </a:solidFill>
              </a:rPr>
              <a:t>Security vs. Sequence Length Considerations</a:t>
            </a:r>
            <a:r>
              <a:rPr lang="en-US" altLang="en-US" sz="1600" dirty="0">
                <a:solidFill>
                  <a:schemeClr val="tx2"/>
                </a:solidFill>
              </a:rPr>
              <a:t>]	</a:t>
            </a:r>
          </a:p>
          <a:p>
            <a:r>
              <a:rPr lang="en-US" altLang="en-US" sz="1600" b="1" dirty="0">
                <a:solidFill>
                  <a:schemeClr val="tx2"/>
                </a:solidFill>
              </a:rPr>
              <a:t>Date Submitted: </a:t>
            </a:r>
            <a:r>
              <a:rPr lang="en-US" altLang="en-US" sz="1600" dirty="0">
                <a:solidFill>
                  <a:schemeClr val="tx2"/>
                </a:solidFill>
              </a:rPr>
              <a:t>[</a:t>
            </a:r>
            <a:r>
              <a:rPr lang="en-US" altLang="en-US" sz="1600" dirty="0" smtClean="0">
                <a:solidFill>
                  <a:srgbClr val="FF0000"/>
                </a:solidFill>
              </a:rPr>
              <a:t>12 </a:t>
            </a:r>
            <a:r>
              <a:rPr lang="en-US" altLang="en-US" sz="1600" dirty="0">
                <a:solidFill>
                  <a:srgbClr val="FF0000"/>
                </a:solidFill>
              </a:rPr>
              <a:t>March, 2019</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a:t>
            </a:r>
            <a:r>
              <a:rPr lang="pl-PL" altLang="en-US" sz="1600" dirty="0">
                <a:solidFill>
                  <a:srgbClr val="FF0000"/>
                </a:solidFill>
              </a:rPr>
              <a:t>Jaroslaw Niewczas (Decawave), Billy Verso (Decawave), </a:t>
            </a:r>
            <a:r>
              <a:rPr lang="en-US" altLang="en-US" sz="1600" dirty="0">
                <a:solidFill>
                  <a:srgbClr val="FF0000"/>
                </a:solidFill>
              </a:rPr>
              <a:t>Tony Fagan (Decawave)</a:t>
            </a:r>
            <a:r>
              <a:rPr lang="pl-PL" altLang="en-US" sz="1600" dirty="0">
                <a:solidFill>
                  <a:srgbClr val="FF0000"/>
                </a:solidFill>
              </a:rPr>
              <a:t>, </a:t>
            </a:r>
            <a:r>
              <a:rPr lang="en-US" altLang="en-US" sz="1600" dirty="0">
                <a:solidFill>
                  <a:srgbClr val="FF0000"/>
                </a:solidFill>
              </a:rPr>
              <a:t>Frank Leong (NXP Semiconductors), Jochen Hammerschmidt (Apple), Brima Ibrahim (NXP Semiconductors), </a:t>
            </a:r>
            <a:r>
              <a:rPr lang="en-US" altLang="en-US" sz="1600" dirty="0" err="1">
                <a:solidFill>
                  <a:srgbClr val="FF0000"/>
                </a:solidFill>
              </a:rPr>
              <a:t>Eren</a:t>
            </a:r>
            <a:r>
              <a:rPr lang="en-US" altLang="en-US" sz="1600" dirty="0">
                <a:solidFill>
                  <a:srgbClr val="FF0000"/>
                </a:solidFill>
              </a:rPr>
              <a:t> </a:t>
            </a:r>
            <a:r>
              <a:rPr lang="en-US" altLang="en-US" sz="1600" dirty="0" err="1">
                <a:solidFill>
                  <a:srgbClr val="FF0000"/>
                </a:solidFill>
              </a:rPr>
              <a:t>Sasoglu</a:t>
            </a:r>
            <a:r>
              <a:rPr lang="en-US" altLang="en-US" sz="1600" dirty="0">
                <a:solidFill>
                  <a:srgbClr val="FF0000"/>
                </a:solidFill>
              </a:rPr>
              <a:t> (Apple), Daniel </a:t>
            </a:r>
            <a:r>
              <a:rPr lang="en-US" altLang="en-US" sz="1600" dirty="0" err="1">
                <a:solidFill>
                  <a:srgbClr val="FF0000"/>
                </a:solidFill>
              </a:rPr>
              <a:t>Knobloch</a:t>
            </a:r>
            <a:r>
              <a:rPr lang="en-US" altLang="en-US" sz="1600" dirty="0">
                <a:solidFill>
                  <a:srgbClr val="FF0000"/>
                </a:solidFill>
              </a:rPr>
              <a:t> (BMW), Thomas Reisinger (Continental)</a:t>
            </a:r>
            <a:r>
              <a:rPr lang="en-US" altLang="en-US" sz="1600" dirty="0">
                <a:solidFill>
                  <a:schemeClr val="tx2"/>
                </a:solidFill>
              </a:rPr>
              <a:t>]</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a:solidFill>
                  <a:srgbClr val="FF0000"/>
                </a:solidFill>
              </a:rPr>
              <a:t>Input to the Task Group</a:t>
            </a:r>
            <a:r>
              <a:rPr lang="en-US" altLang="en-US" sz="1600" dirty="0">
                <a:solidFill>
                  <a:schemeClr val="tx2"/>
                </a:solidFill>
              </a:rPr>
              <a:t>]</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a:solidFill>
                  <a:srgbClr val="FF0000"/>
                </a:solidFill>
              </a:rPr>
              <a:t>Presentation, HRP, PHY, STS, Channel Sounding, Enhanced Impulse Radio</a:t>
            </a:r>
            <a:r>
              <a:rPr lang="en-US" altLang="en-US" sz="1600" dirty="0">
                <a:solidFill>
                  <a:schemeClr val="tx2"/>
                </a:solidFill>
              </a:rPr>
              <a:t>]</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pl-PL" altLang="en-US" dirty="0"/>
              <a:t>March</a:t>
            </a:r>
            <a:r>
              <a:rPr lang="en-US" altLang="en-US" dirty="0"/>
              <a:t> 2019</a:t>
            </a:r>
          </a:p>
        </p:txBody>
      </p:sp>
      <p:sp>
        <p:nvSpPr>
          <p:cNvPr id="6" name="Slide Number Placeholder 3"/>
          <p:cNvSpPr>
            <a:spLocks noGrp="1"/>
          </p:cNvSpPr>
          <p:nvPr>
            <p:ph type="sldNum" sz="quarter" idx="12"/>
          </p:nvPr>
        </p:nvSpPr>
        <p:spPr/>
        <p:txBody>
          <a:bodyPr/>
          <a:lstStyle/>
          <a:p>
            <a:r>
              <a:rPr lang="en-US" altLang="en-US" dirty="0"/>
              <a:t>Slide </a:t>
            </a:r>
            <a:fld id="{84A77D4C-72E3-4B0C-9D3D-3EEE1B4D1581}" type="slidenum">
              <a:rPr lang="en-US" altLang="en-US"/>
              <a:pPr/>
              <a:t>10</a:t>
            </a:fld>
            <a:endParaRPr lang="en-US" altLang="en-US" dirty="0"/>
          </a:p>
        </p:txBody>
      </p:sp>
      <p:sp>
        <p:nvSpPr>
          <p:cNvPr id="27651" name="Rectangle 3"/>
          <p:cNvSpPr>
            <a:spLocks noChangeArrowheads="1"/>
          </p:cNvSpPr>
          <p:nvPr/>
        </p:nvSpPr>
        <p:spPr bwMode="auto">
          <a:xfrm>
            <a:off x="152400" y="609600"/>
            <a:ext cx="8991600"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r>
              <a:rPr lang="en-US" altLang="en-US" sz="1600" dirty="0">
                <a:solidFill>
                  <a:schemeClr val="tx2"/>
                </a:solidFill>
              </a:rPr>
              <a:t>	</a:t>
            </a:r>
          </a:p>
        </p:txBody>
      </p:sp>
      <p:sp>
        <p:nvSpPr>
          <p:cNvPr id="8" name="Rectangle 7">
            <a:extLst>
              <a:ext uri="{FF2B5EF4-FFF2-40B4-BE49-F238E27FC236}">
                <a16:creationId xmlns:a16="http://schemas.microsoft.com/office/drawing/2014/main" xmlns="" id="{244B313B-EC3F-4D02-9A76-7AFEF73782A2}"/>
              </a:ext>
            </a:extLst>
          </p:cNvPr>
          <p:cNvSpPr/>
          <p:nvPr/>
        </p:nvSpPr>
        <p:spPr>
          <a:xfrm>
            <a:off x="611560" y="682825"/>
            <a:ext cx="8064896" cy="523220"/>
          </a:xfrm>
          <a:prstGeom prst="rect">
            <a:avLst/>
          </a:prstGeom>
        </p:spPr>
        <p:txBody>
          <a:bodyPr wrap="square">
            <a:spAutoFit/>
          </a:bodyPr>
          <a:lstStyle/>
          <a:p>
            <a:pPr lvl="0" algn="ctr"/>
            <a:r>
              <a:rPr lang="pl-PL" sz="2800" dirty="0">
                <a:solidFill>
                  <a:srgbClr val="000000"/>
                </a:solidFill>
              </a:rPr>
              <a:t>FALSE 1</a:t>
            </a:r>
            <a:r>
              <a:rPr lang="pl-PL" sz="2800" baseline="30000" dirty="0">
                <a:solidFill>
                  <a:srgbClr val="000000"/>
                </a:solidFill>
              </a:rPr>
              <a:t>st</a:t>
            </a:r>
            <a:r>
              <a:rPr lang="pl-PL" sz="2800" dirty="0">
                <a:solidFill>
                  <a:srgbClr val="000000"/>
                </a:solidFill>
              </a:rPr>
              <a:t> PATH DETECTION PROBABILITIES</a:t>
            </a:r>
            <a:endParaRPr lang="en-IE" sz="2800" dirty="0">
              <a:solidFill>
                <a:srgbClr val="000000"/>
              </a:solidFill>
            </a:endParaRPr>
          </a:p>
        </p:txBody>
      </p:sp>
      <p:sp>
        <p:nvSpPr>
          <p:cNvPr id="9" name="Footer Placeholder 2"/>
          <p:cNvSpPr>
            <a:spLocks noGrp="1"/>
          </p:cNvSpPr>
          <p:nvPr>
            <p:ph type="ftr" sz="quarter" idx="11"/>
          </p:nvPr>
        </p:nvSpPr>
        <p:spPr>
          <a:xfrm>
            <a:off x="5486400" y="6475413"/>
            <a:ext cx="3124200" cy="184666"/>
          </a:xfrm>
        </p:spPr>
        <p:txBody>
          <a:bodyPr/>
          <a:lstStyle/>
          <a:p>
            <a:r>
              <a:rPr lang="pl-PL" altLang="en-US" dirty="0"/>
              <a:t>Decawave, </a:t>
            </a:r>
            <a:r>
              <a:rPr lang="en-US" altLang="en-US" dirty="0"/>
              <a:t>NXP</a:t>
            </a:r>
            <a:r>
              <a:rPr lang="en-US" altLang="en-US"/>
              <a:t>, Apple, BMW, Continental</a:t>
            </a:r>
            <a:endParaRPr lang="en-US" altLang="en-US" dirty="0"/>
          </a:p>
        </p:txBody>
      </p:sp>
      <p:pic>
        <p:nvPicPr>
          <p:cNvPr id="11" name="Picture 10">
            <a:extLst>
              <a:ext uri="{FF2B5EF4-FFF2-40B4-BE49-F238E27FC236}">
                <a16:creationId xmlns:a16="http://schemas.microsoft.com/office/drawing/2014/main" xmlns="" id="{C9A4284B-49DE-4C1F-860D-EFF6F50BEA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259349"/>
            <a:ext cx="9144000" cy="5138879"/>
          </a:xfrm>
          <a:prstGeom prst="rect">
            <a:avLst/>
          </a:prstGeom>
        </p:spPr>
      </p:pic>
    </p:spTree>
    <p:extLst>
      <p:ext uri="{BB962C8B-B14F-4D97-AF65-F5344CB8AC3E}">
        <p14:creationId xmlns:p14="http://schemas.microsoft.com/office/powerpoint/2010/main" val="27707279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pl-PL" altLang="en-US" dirty="0"/>
              <a:t>March</a:t>
            </a:r>
            <a:r>
              <a:rPr lang="en-US" altLang="en-US" dirty="0"/>
              <a:t> 2019</a:t>
            </a:r>
          </a:p>
        </p:txBody>
      </p:sp>
      <p:sp>
        <p:nvSpPr>
          <p:cNvPr id="6" name="Slide Number Placeholder 3"/>
          <p:cNvSpPr>
            <a:spLocks noGrp="1"/>
          </p:cNvSpPr>
          <p:nvPr>
            <p:ph type="sldNum" sz="quarter" idx="12"/>
          </p:nvPr>
        </p:nvSpPr>
        <p:spPr/>
        <p:txBody>
          <a:bodyPr/>
          <a:lstStyle/>
          <a:p>
            <a:r>
              <a:rPr lang="en-US" altLang="en-US" dirty="0"/>
              <a:t>Slide </a:t>
            </a:r>
            <a:fld id="{84A77D4C-72E3-4B0C-9D3D-3EEE1B4D1581}" type="slidenum">
              <a:rPr lang="en-US" altLang="en-US"/>
              <a:pPr/>
              <a:t>11</a:t>
            </a:fld>
            <a:endParaRPr lang="en-US" altLang="en-US" dirty="0"/>
          </a:p>
        </p:txBody>
      </p:sp>
      <p:sp>
        <p:nvSpPr>
          <p:cNvPr id="27651" name="Rectangle 3"/>
          <p:cNvSpPr>
            <a:spLocks noChangeArrowheads="1"/>
          </p:cNvSpPr>
          <p:nvPr/>
        </p:nvSpPr>
        <p:spPr bwMode="auto">
          <a:xfrm>
            <a:off x="152400" y="609600"/>
            <a:ext cx="8991600"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r>
              <a:rPr lang="en-US" altLang="en-US" sz="1600" dirty="0">
                <a:solidFill>
                  <a:schemeClr val="tx2"/>
                </a:solidFill>
              </a:rPr>
              <a:t>	</a:t>
            </a:r>
          </a:p>
        </p:txBody>
      </p:sp>
      <p:sp>
        <p:nvSpPr>
          <p:cNvPr id="3" name="TextBox 2">
            <a:extLst>
              <a:ext uri="{FF2B5EF4-FFF2-40B4-BE49-F238E27FC236}">
                <a16:creationId xmlns:a16="http://schemas.microsoft.com/office/drawing/2014/main" xmlns="" id="{5FFF6B59-06CD-4728-B766-9C0006C393A1}"/>
              </a:ext>
            </a:extLst>
          </p:cNvPr>
          <p:cNvSpPr txBox="1"/>
          <p:nvPr/>
        </p:nvSpPr>
        <p:spPr>
          <a:xfrm>
            <a:off x="739292" y="735789"/>
            <a:ext cx="7924800" cy="584775"/>
          </a:xfrm>
          <a:prstGeom prst="rect">
            <a:avLst/>
          </a:prstGeom>
          <a:noFill/>
        </p:spPr>
        <p:txBody>
          <a:bodyPr wrap="square" rtlCol="0">
            <a:spAutoFit/>
          </a:bodyPr>
          <a:lstStyle/>
          <a:p>
            <a:pPr algn="ctr"/>
            <a:r>
              <a:rPr lang="en-US" sz="3200"/>
              <a:t>Guessability Consideration</a:t>
            </a:r>
            <a:endParaRPr lang="en-IE" sz="3200" dirty="0"/>
          </a:p>
        </p:txBody>
      </p:sp>
      <p:sp>
        <p:nvSpPr>
          <p:cNvPr id="7" name="TextBox 6">
            <a:extLst>
              <a:ext uri="{FF2B5EF4-FFF2-40B4-BE49-F238E27FC236}">
                <a16:creationId xmlns:a16="http://schemas.microsoft.com/office/drawing/2014/main" xmlns="" id="{13F14169-280D-4FAB-A5EC-468A285E9EBF}"/>
              </a:ext>
            </a:extLst>
          </p:cNvPr>
          <p:cNvSpPr txBox="1"/>
          <p:nvPr/>
        </p:nvSpPr>
        <p:spPr>
          <a:xfrm>
            <a:off x="611560" y="1525437"/>
            <a:ext cx="7704856" cy="3785652"/>
          </a:xfrm>
          <a:prstGeom prst="rect">
            <a:avLst/>
          </a:prstGeom>
          <a:noFill/>
        </p:spPr>
        <p:txBody>
          <a:bodyPr wrap="square" rtlCol="0">
            <a:spAutoFit/>
          </a:bodyPr>
          <a:lstStyle/>
          <a:p>
            <a:pPr marL="342900" indent="-342900">
              <a:buFont typeface="Arial" panose="020B0604020202020204" pitchFamily="34" charset="0"/>
              <a:buChar char="•"/>
            </a:pPr>
            <a:r>
              <a:rPr lang="en-IE" sz="2000" dirty="0"/>
              <a:t>The equivalence between the security level of short vs long sequence along with suitable thresholds may seem counter-intuitive. For example, it may appear impossible to predict 120 out of 128 bits (90%) while correctly choosing 2500 out of 4096 (61% of the bits) seems much more achievable with a bit of luck. In reality, the probability of the former being successful is ~10</a:t>
            </a:r>
            <a:r>
              <a:rPr lang="en-IE" sz="2000" baseline="30000" dirty="0"/>
              <a:t>-22</a:t>
            </a:r>
            <a:r>
              <a:rPr lang="en-IE" sz="2000" dirty="0"/>
              <a:t>, while the success rate of the latter is </a:t>
            </a:r>
            <a:r>
              <a:rPr lang="en-IE" sz="2000"/>
              <a:t>~10</a:t>
            </a:r>
            <a:r>
              <a:rPr lang="en-IE" sz="2000" baseline="30000"/>
              <a:t>-45</a:t>
            </a:r>
            <a:r>
              <a:rPr lang="en-IE" sz="2000"/>
              <a:t>.</a:t>
            </a:r>
            <a:endParaRPr lang="en-IE" sz="2000" dirty="0"/>
          </a:p>
          <a:p>
            <a:pPr marL="342900" indent="-342900">
              <a:buFont typeface="Arial" panose="020B0604020202020204" pitchFamily="34" charset="0"/>
              <a:buChar char="•"/>
            </a:pPr>
            <a:endParaRPr lang="en-IE" sz="2000" dirty="0"/>
          </a:p>
          <a:p>
            <a:pPr marL="342900" indent="-342900">
              <a:buFont typeface="Arial" panose="020B0604020202020204" pitchFamily="34" charset="0"/>
              <a:buChar char="•"/>
            </a:pPr>
            <a:r>
              <a:rPr lang="en-IE" sz="2000" dirty="0"/>
              <a:t>When attempting to predict 4096 bits, in only 1% of the attempts, the number of correctly predicted bits will be above 52% and in just 0.01% attempts – above 53%. </a:t>
            </a:r>
          </a:p>
          <a:p>
            <a:endParaRPr lang="en-IE" sz="2000" dirty="0"/>
          </a:p>
        </p:txBody>
      </p:sp>
      <p:sp>
        <p:nvSpPr>
          <p:cNvPr id="8" name="Footer Placeholder 2"/>
          <p:cNvSpPr>
            <a:spLocks noGrp="1"/>
          </p:cNvSpPr>
          <p:nvPr>
            <p:ph type="ftr" sz="quarter" idx="11"/>
          </p:nvPr>
        </p:nvSpPr>
        <p:spPr>
          <a:xfrm>
            <a:off x="5486400" y="6475413"/>
            <a:ext cx="3124200" cy="184666"/>
          </a:xfrm>
        </p:spPr>
        <p:txBody>
          <a:bodyPr/>
          <a:lstStyle/>
          <a:p>
            <a:r>
              <a:rPr lang="pl-PL" altLang="en-US" dirty="0"/>
              <a:t>Decawave, </a:t>
            </a:r>
            <a:r>
              <a:rPr lang="en-US" altLang="en-US" dirty="0"/>
              <a:t>NXP</a:t>
            </a:r>
            <a:r>
              <a:rPr lang="en-US" altLang="en-US"/>
              <a:t>, Apple, BMW, Continental</a:t>
            </a:r>
            <a:endParaRPr lang="en-US" altLang="en-US" dirty="0"/>
          </a:p>
        </p:txBody>
      </p:sp>
    </p:spTree>
    <p:extLst>
      <p:ext uri="{BB962C8B-B14F-4D97-AF65-F5344CB8AC3E}">
        <p14:creationId xmlns:p14="http://schemas.microsoft.com/office/powerpoint/2010/main" val="1087270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pl-PL" altLang="en-US" dirty="0"/>
              <a:t>March</a:t>
            </a:r>
            <a:r>
              <a:rPr lang="en-US" altLang="en-US" dirty="0"/>
              <a:t> 2019</a:t>
            </a:r>
          </a:p>
        </p:txBody>
      </p:sp>
      <p:sp>
        <p:nvSpPr>
          <p:cNvPr id="6" name="Slide Number Placeholder 3"/>
          <p:cNvSpPr>
            <a:spLocks noGrp="1"/>
          </p:cNvSpPr>
          <p:nvPr>
            <p:ph type="sldNum" sz="quarter" idx="12"/>
          </p:nvPr>
        </p:nvSpPr>
        <p:spPr/>
        <p:txBody>
          <a:bodyPr/>
          <a:lstStyle/>
          <a:p>
            <a:r>
              <a:rPr lang="en-US" altLang="en-US" dirty="0"/>
              <a:t>Slide </a:t>
            </a:r>
            <a:fld id="{84A77D4C-72E3-4B0C-9D3D-3EEE1B4D1581}" type="slidenum">
              <a:rPr lang="en-US" altLang="en-US"/>
              <a:pPr/>
              <a:t>12</a:t>
            </a:fld>
            <a:endParaRPr lang="en-US" altLang="en-US" dirty="0"/>
          </a:p>
        </p:txBody>
      </p:sp>
      <p:sp>
        <p:nvSpPr>
          <p:cNvPr id="27651" name="Rectangle 3"/>
          <p:cNvSpPr>
            <a:spLocks noChangeArrowheads="1"/>
          </p:cNvSpPr>
          <p:nvPr/>
        </p:nvSpPr>
        <p:spPr bwMode="auto">
          <a:xfrm>
            <a:off x="152400" y="609600"/>
            <a:ext cx="8991600"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r>
              <a:rPr lang="en-US" altLang="en-US" sz="1600" dirty="0">
                <a:solidFill>
                  <a:schemeClr val="tx2"/>
                </a:solidFill>
              </a:rPr>
              <a:t>	</a:t>
            </a:r>
          </a:p>
        </p:txBody>
      </p:sp>
      <p:sp>
        <p:nvSpPr>
          <p:cNvPr id="3" name="TextBox 2">
            <a:extLst>
              <a:ext uri="{FF2B5EF4-FFF2-40B4-BE49-F238E27FC236}">
                <a16:creationId xmlns:a16="http://schemas.microsoft.com/office/drawing/2014/main" xmlns="" id="{5FFF6B59-06CD-4728-B766-9C0006C393A1}"/>
              </a:ext>
            </a:extLst>
          </p:cNvPr>
          <p:cNvSpPr txBox="1"/>
          <p:nvPr/>
        </p:nvSpPr>
        <p:spPr>
          <a:xfrm>
            <a:off x="739292" y="735789"/>
            <a:ext cx="7924800" cy="584775"/>
          </a:xfrm>
          <a:prstGeom prst="rect">
            <a:avLst/>
          </a:prstGeom>
          <a:noFill/>
        </p:spPr>
        <p:txBody>
          <a:bodyPr wrap="square" rtlCol="0">
            <a:spAutoFit/>
          </a:bodyPr>
          <a:lstStyle/>
          <a:p>
            <a:pPr algn="ctr"/>
            <a:r>
              <a:rPr lang="pl-PL" sz="3200" dirty="0"/>
              <a:t>CONCLUSION</a:t>
            </a:r>
            <a:endParaRPr lang="en-IE" sz="3200" dirty="0"/>
          </a:p>
        </p:txBody>
      </p:sp>
      <p:sp>
        <p:nvSpPr>
          <p:cNvPr id="7" name="TextBox 6">
            <a:extLst>
              <a:ext uri="{FF2B5EF4-FFF2-40B4-BE49-F238E27FC236}">
                <a16:creationId xmlns:a16="http://schemas.microsoft.com/office/drawing/2014/main" xmlns="" id="{13F14169-280D-4FAB-A5EC-468A285E9EBF}"/>
              </a:ext>
            </a:extLst>
          </p:cNvPr>
          <p:cNvSpPr txBox="1"/>
          <p:nvPr/>
        </p:nvSpPr>
        <p:spPr>
          <a:xfrm>
            <a:off x="739292" y="1333440"/>
            <a:ext cx="7704856" cy="2739211"/>
          </a:xfrm>
          <a:prstGeom prst="rect">
            <a:avLst/>
          </a:prstGeom>
          <a:noFill/>
        </p:spPr>
        <p:txBody>
          <a:bodyPr wrap="square" rtlCol="0">
            <a:spAutoFit/>
          </a:bodyPr>
          <a:lstStyle/>
          <a:p>
            <a:pPr marL="342900" indent="-342900">
              <a:buFont typeface="Arial" panose="020B0604020202020204" pitchFamily="34" charset="0"/>
              <a:buChar char="•"/>
            </a:pPr>
            <a:endParaRPr lang="en-IE" sz="2000"/>
          </a:p>
          <a:p>
            <a:pPr marL="342900" indent="-342900">
              <a:buFont typeface="Arial" panose="020B0604020202020204" pitchFamily="34" charset="0"/>
              <a:buChar char="•"/>
            </a:pPr>
            <a:endParaRPr lang="en-IE" sz="2000"/>
          </a:p>
          <a:p>
            <a:pPr marL="342900" indent="-342900">
              <a:buFont typeface="Arial" panose="020B0604020202020204" pitchFamily="34" charset="0"/>
              <a:buChar char="•"/>
            </a:pPr>
            <a:endParaRPr lang="en-IE" sz="2000"/>
          </a:p>
          <a:p>
            <a:pPr marL="342900" indent="-342900">
              <a:buFont typeface="Arial" panose="020B0604020202020204" pitchFamily="34" charset="0"/>
              <a:buChar char="•"/>
            </a:pPr>
            <a:endParaRPr lang="en-IE" sz="2000"/>
          </a:p>
          <a:p>
            <a:endParaRPr lang="en-IE" sz="2000"/>
          </a:p>
          <a:p>
            <a:pPr marL="342900" indent="-342900">
              <a:buFont typeface="Arial" panose="020B0604020202020204" pitchFamily="34" charset="0"/>
              <a:buChar char="•"/>
            </a:pPr>
            <a:r>
              <a:rPr lang="en-IE" sz="2400"/>
              <a:t>Identical PHY-layer security levels </a:t>
            </a:r>
            <a:r>
              <a:rPr lang="en-IE" sz="2400" dirty="0"/>
              <a:t>can be obtained using </a:t>
            </a:r>
            <a:r>
              <a:rPr lang="en-IE" sz="2400"/>
              <a:t>various cipher sequence lengths with appropriate decision-making criteria at the receiver. </a:t>
            </a:r>
            <a:endParaRPr lang="en-IE" sz="2400" dirty="0"/>
          </a:p>
        </p:txBody>
      </p:sp>
      <p:sp>
        <p:nvSpPr>
          <p:cNvPr id="8" name="Footer Placeholder 2"/>
          <p:cNvSpPr>
            <a:spLocks noGrp="1"/>
          </p:cNvSpPr>
          <p:nvPr>
            <p:ph type="ftr" sz="quarter" idx="11"/>
          </p:nvPr>
        </p:nvSpPr>
        <p:spPr>
          <a:xfrm>
            <a:off x="5486400" y="6475413"/>
            <a:ext cx="3124200" cy="184666"/>
          </a:xfrm>
        </p:spPr>
        <p:txBody>
          <a:bodyPr/>
          <a:lstStyle/>
          <a:p>
            <a:r>
              <a:rPr lang="pl-PL" altLang="en-US" dirty="0"/>
              <a:t>Decawave, </a:t>
            </a:r>
            <a:r>
              <a:rPr lang="en-US" altLang="en-US" dirty="0"/>
              <a:t>NXP</a:t>
            </a:r>
            <a:r>
              <a:rPr lang="en-US" altLang="en-US"/>
              <a:t>, Apple, BMW, Continental</a:t>
            </a:r>
            <a:endParaRPr lang="en-US" altLang="en-US" dirty="0"/>
          </a:p>
        </p:txBody>
      </p:sp>
    </p:spTree>
    <p:extLst>
      <p:ext uri="{BB962C8B-B14F-4D97-AF65-F5344CB8AC3E}">
        <p14:creationId xmlns:p14="http://schemas.microsoft.com/office/powerpoint/2010/main" val="32889058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dirty="0"/>
              <a:t>Slide </a:t>
            </a:r>
            <a:fld id="{CEC4BC45-39E3-4AF4-A985-1621094AE46F}" type="slidenum">
              <a:rPr lang="en-US" altLang="en-US"/>
              <a:pPr/>
              <a:t>2</a:t>
            </a:fld>
            <a:endParaRPr lang="en-US" altLang="en-US" dirty="0"/>
          </a:p>
        </p:txBody>
      </p:sp>
      <p:sp>
        <p:nvSpPr>
          <p:cNvPr id="26626" name="Rectangle 2"/>
          <p:cNvSpPr>
            <a:spLocks noGrp="1" noChangeArrowheads="1"/>
          </p:cNvSpPr>
          <p:nvPr>
            <p:ph type="ctrTitle"/>
          </p:nvPr>
        </p:nvSpPr>
        <p:spPr>
          <a:xfrm>
            <a:off x="685800" y="2286000"/>
            <a:ext cx="7772400" cy="1143000"/>
          </a:xfrm>
        </p:spPr>
        <p:txBody>
          <a:bodyPr/>
          <a:lstStyle/>
          <a:p>
            <a:r>
              <a:rPr lang="en-US" altLang="en-US"/>
              <a:t>Security vs. Sequence Length Considerations</a:t>
            </a:r>
            <a:endParaRPr lang="en-US" altLang="en-US" sz="1800" dirty="0"/>
          </a:p>
        </p:txBody>
      </p:sp>
      <p:sp>
        <p:nvSpPr>
          <p:cNvPr id="8" name="Date Placeholder 1"/>
          <p:cNvSpPr>
            <a:spLocks noGrp="1"/>
          </p:cNvSpPr>
          <p:nvPr>
            <p:ph type="dt" sz="half" idx="10"/>
          </p:nvPr>
        </p:nvSpPr>
        <p:spPr>
          <a:xfrm>
            <a:off x="685800" y="378281"/>
            <a:ext cx="1600200" cy="215444"/>
          </a:xfrm>
        </p:spPr>
        <p:txBody>
          <a:bodyPr/>
          <a:lstStyle/>
          <a:p>
            <a:r>
              <a:rPr lang="pl-PL" altLang="en-US" dirty="0"/>
              <a:t>March</a:t>
            </a:r>
            <a:r>
              <a:rPr lang="en-US" altLang="en-US" dirty="0"/>
              <a:t> 2019</a:t>
            </a:r>
          </a:p>
        </p:txBody>
      </p:sp>
      <p:sp>
        <p:nvSpPr>
          <p:cNvPr id="7" name="Footer Placeholder 2"/>
          <p:cNvSpPr>
            <a:spLocks noGrp="1"/>
          </p:cNvSpPr>
          <p:nvPr>
            <p:ph type="ftr" sz="quarter" idx="11"/>
          </p:nvPr>
        </p:nvSpPr>
        <p:spPr>
          <a:xfrm>
            <a:off x="5486400" y="6475413"/>
            <a:ext cx="3124200" cy="184666"/>
          </a:xfrm>
        </p:spPr>
        <p:txBody>
          <a:bodyPr/>
          <a:lstStyle/>
          <a:p>
            <a:r>
              <a:rPr lang="pl-PL" altLang="en-US" dirty="0"/>
              <a:t>Decawave, </a:t>
            </a:r>
            <a:r>
              <a:rPr lang="en-US" altLang="en-US" dirty="0"/>
              <a:t>NXP</a:t>
            </a:r>
            <a:r>
              <a:rPr lang="en-US" altLang="en-US"/>
              <a:t>, Apple, BMW, Continental</a:t>
            </a:r>
            <a:endParaRPr lang="en-US" altLang="en-US" dirty="0"/>
          </a:p>
        </p:txBody>
      </p:sp>
    </p:spTree>
    <p:extLst>
      <p:ext uri="{BB962C8B-B14F-4D97-AF65-F5344CB8AC3E}">
        <p14:creationId xmlns:p14="http://schemas.microsoft.com/office/powerpoint/2010/main" val="35791353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pl-PL" altLang="en-US" dirty="0"/>
              <a:t>March</a:t>
            </a:r>
            <a:r>
              <a:rPr lang="en-US" altLang="en-US" dirty="0"/>
              <a:t> 2019</a:t>
            </a:r>
          </a:p>
        </p:txBody>
      </p:sp>
      <p:sp>
        <p:nvSpPr>
          <p:cNvPr id="6" name="Slide Number Placeholder 3"/>
          <p:cNvSpPr>
            <a:spLocks noGrp="1"/>
          </p:cNvSpPr>
          <p:nvPr>
            <p:ph type="sldNum" sz="quarter" idx="12"/>
          </p:nvPr>
        </p:nvSpPr>
        <p:spPr/>
        <p:txBody>
          <a:bodyPr/>
          <a:lstStyle/>
          <a:p>
            <a:r>
              <a:rPr lang="en-US" altLang="en-US" dirty="0"/>
              <a:t>Slide </a:t>
            </a:r>
            <a:fld id="{84A77D4C-72E3-4B0C-9D3D-3EEE1B4D1581}" type="slidenum">
              <a:rPr lang="en-US" altLang="en-US"/>
              <a:pPr/>
              <a:t>3</a:t>
            </a:fld>
            <a:endParaRPr lang="en-US" altLang="en-US" dirty="0"/>
          </a:p>
        </p:txBody>
      </p:sp>
      <p:sp>
        <p:nvSpPr>
          <p:cNvPr id="27651" name="Rectangle 3"/>
          <p:cNvSpPr>
            <a:spLocks noChangeArrowheads="1"/>
          </p:cNvSpPr>
          <p:nvPr/>
        </p:nvSpPr>
        <p:spPr bwMode="auto">
          <a:xfrm>
            <a:off x="152400" y="609600"/>
            <a:ext cx="8991600"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r>
              <a:rPr lang="en-US" altLang="en-US" sz="1600" dirty="0">
                <a:solidFill>
                  <a:schemeClr val="tx2"/>
                </a:solidFill>
              </a:rPr>
              <a:t>	</a:t>
            </a:r>
          </a:p>
        </p:txBody>
      </p:sp>
      <p:sp>
        <p:nvSpPr>
          <p:cNvPr id="3" name="TextBox 2">
            <a:extLst>
              <a:ext uri="{FF2B5EF4-FFF2-40B4-BE49-F238E27FC236}">
                <a16:creationId xmlns:a16="http://schemas.microsoft.com/office/drawing/2014/main" xmlns="" id="{5FFF6B59-06CD-4728-B766-9C0006C393A1}"/>
              </a:ext>
            </a:extLst>
          </p:cNvPr>
          <p:cNvSpPr txBox="1"/>
          <p:nvPr/>
        </p:nvSpPr>
        <p:spPr>
          <a:xfrm>
            <a:off x="739292" y="735789"/>
            <a:ext cx="7924800" cy="584775"/>
          </a:xfrm>
          <a:prstGeom prst="rect">
            <a:avLst/>
          </a:prstGeom>
          <a:noFill/>
        </p:spPr>
        <p:txBody>
          <a:bodyPr wrap="square" rtlCol="0">
            <a:spAutoFit/>
          </a:bodyPr>
          <a:lstStyle/>
          <a:p>
            <a:pPr algn="ctr"/>
            <a:r>
              <a:rPr lang="pl-PL" sz="3200" dirty="0"/>
              <a:t>EXECUTIVE SUMMARY</a:t>
            </a:r>
            <a:endParaRPr lang="en-IE" sz="3200" dirty="0"/>
          </a:p>
        </p:txBody>
      </p:sp>
      <p:sp>
        <p:nvSpPr>
          <p:cNvPr id="7" name="TextBox 6">
            <a:extLst>
              <a:ext uri="{FF2B5EF4-FFF2-40B4-BE49-F238E27FC236}">
                <a16:creationId xmlns:a16="http://schemas.microsoft.com/office/drawing/2014/main" xmlns="" id="{13F14169-280D-4FAB-A5EC-468A285E9EBF}"/>
              </a:ext>
            </a:extLst>
          </p:cNvPr>
          <p:cNvSpPr txBox="1"/>
          <p:nvPr/>
        </p:nvSpPr>
        <p:spPr>
          <a:xfrm>
            <a:off x="739292" y="1333440"/>
            <a:ext cx="7704856" cy="3108543"/>
          </a:xfrm>
          <a:prstGeom prst="rect">
            <a:avLst/>
          </a:prstGeom>
          <a:noFill/>
        </p:spPr>
        <p:txBody>
          <a:bodyPr wrap="square" rtlCol="0">
            <a:spAutoFit/>
          </a:bodyPr>
          <a:lstStyle/>
          <a:p>
            <a:pPr marL="342900" indent="-342900">
              <a:buFont typeface="Arial" panose="020B0604020202020204" pitchFamily="34" charset="0"/>
              <a:buChar char="•"/>
            </a:pPr>
            <a:endParaRPr lang="en-IE" sz="2800"/>
          </a:p>
          <a:p>
            <a:pPr marL="342900" indent="-342900">
              <a:buFont typeface="Arial" panose="020B0604020202020204" pitchFamily="34" charset="0"/>
              <a:buChar char="•"/>
            </a:pPr>
            <a:endParaRPr lang="en-IE" sz="2800"/>
          </a:p>
          <a:p>
            <a:pPr marL="342900" indent="-342900">
              <a:buFont typeface="Arial" panose="020B0604020202020204" pitchFamily="34" charset="0"/>
              <a:buChar char="•"/>
            </a:pPr>
            <a:r>
              <a:rPr lang="en-IE" sz="2800"/>
              <a:t>A </a:t>
            </a:r>
            <a:r>
              <a:rPr lang="en-IE" sz="2800" dirty="0"/>
              <a:t>desired security level (e.g., equivalent to 32 bits, 64 bits, 128 bits) can be obtained </a:t>
            </a:r>
            <a:r>
              <a:rPr lang="en-IE" sz="2800"/>
              <a:t>using varying </a:t>
            </a:r>
            <a:r>
              <a:rPr lang="en-IE" sz="2800" dirty="0"/>
              <a:t>cipher </a:t>
            </a:r>
            <a:r>
              <a:rPr lang="en-IE" sz="2800"/>
              <a:t>sequence lengths, </a:t>
            </a:r>
            <a:r>
              <a:rPr lang="en-IE" sz="2800" dirty="0"/>
              <a:t>from short </a:t>
            </a:r>
            <a:r>
              <a:rPr lang="en-IE" sz="2800"/>
              <a:t>to long, by selecting the acceptance threshold </a:t>
            </a:r>
            <a:r>
              <a:rPr lang="en-IE" sz="2800" dirty="0"/>
              <a:t>at </a:t>
            </a:r>
            <a:r>
              <a:rPr lang="en-IE" sz="2800"/>
              <a:t>the receiver appropriately</a:t>
            </a:r>
            <a:endParaRPr lang="en-IE" sz="2800" dirty="0"/>
          </a:p>
        </p:txBody>
      </p:sp>
      <p:sp>
        <p:nvSpPr>
          <p:cNvPr id="8" name="Footer Placeholder 2"/>
          <p:cNvSpPr>
            <a:spLocks noGrp="1"/>
          </p:cNvSpPr>
          <p:nvPr>
            <p:ph type="ftr" sz="quarter" idx="11"/>
          </p:nvPr>
        </p:nvSpPr>
        <p:spPr>
          <a:xfrm>
            <a:off x="5486400" y="6475413"/>
            <a:ext cx="3124200" cy="184666"/>
          </a:xfrm>
        </p:spPr>
        <p:txBody>
          <a:bodyPr/>
          <a:lstStyle/>
          <a:p>
            <a:r>
              <a:rPr lang="pl-PL" altLang="en-US" dirty="0"/>
              <a:t>Decawave, </a:t>
            </a:r>
            <a:r>
              <a:rPr lang="en-US" altLang="en-US" dirty="0"/>
              <a:t>NXP</a:t>
            </a:r>
            <a:r>
              <a:rPr lang="en-US" altLang="en-US"/>
              <a:t>, Apple, BMW, Continental</a:t>
            </a:r>
            <a:endParaRPr lang="en-US" altLang="en-US" dirty="0"/>
          </a:p>
        </p:txBody>
      </p:sp>
    </p:spTree>
    <p:extLst>
      <p:ext uri="{BB962C8B-B14F-4D97-AF65-F5344CB8AC3E}">
        <p14:creationId xmlns:p14="http://schemas.microsoft.com/office/powerpoint/2010/main" val="18494137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pl-PL" altLang="en-US" dirty="0"/>
              <a:t>March</a:t>
            </a:r>
            <a:r>
              <a:rPr lang="en-US" altLang="en-US" dirty="0"/>
              <a:t> 2019</a:t>
            </a:r>
          </a:p>
        </p:txBody>
      </p:sp>
      <p:sp>
        <p:nvSpPr>
          <p:cNvPr id="6" name="Slide Number Placeholder 3"/>
          <p:cNvSpPr>
            <a:spLocks noGrp="1"/>
          </p:cNvSpPr>
          <p:nvPr>
            <p:ph type="sldNum" sz="quarter" idx="12"/>
          </p:nvPr>
        </p:nvSpPr>
        <p:spPr/>
        <p:txBody>
          <a:bodyPr/>
          <a:lstStyle/>
          <a:p>
            <a:r>
              <a:rPr lang="en-US" altLang="en-US" dirty="0"/>
              <a:t>Slide </a:t>
            </a:r>
            <a:fld id="{84A77D4C-72E3-4B0C-9D3D-3EEE1B4D1581}" type="slidenum">
              <a:rPr lang="en-US" altLang="en-US"/>
              <a:pPr/>
              <a:t>4</a:t>
            </a:fld>
            <a:endParaRPr lang="en-US" altLang="en-US" dirty="0"/>
          </a:p>
        </p:txBody>
      </p:sp>
      <p:sp>
        <p:nvSpPr>
          <p:cNvPr id="27651" name="Rectangle 3"/>
          <p:cNvSpPr>
            <a:spLocks noChangeArrowheads="1"/>
          </p:cNvSpPr>
          <p:nvPr/>
        </p:nvSpPr>
        <p:spPr bwMode="auto">
          <a:xfrm>
            <a:off x="152400" y="609600"/>
            <a:ext cx="8991600"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r>
              <a:rPr lang="en-US" altLang="en-US" sz="1600" dirty="0">
                <a:solidFill>
                  <a:schemeClr val="tx2"/>
                </a:solidFill>
              </a:rPr>
              <a:t>	</a:t>
            </a:r>
          </a:p>
        </p:txBody>
      </p:sp>
      <p:sp>
        <p:nvSpPr>
          <p:cNvPr id="3" name="TextBox 2">
            <a:extLst>
              <a:ext uri="{FF2B5EF4-FFF2-40B4-BE49-F238E27FC236}">
                <a16:creationId xmlns:a16="http://schemas.microsoft.com/office/drawing/2014/main" xmlns="" id="{5FFF6B59-06CD-4728-B766-9C0006C393A1}"/>
              </a:ext>
            </a:extLst>
          </p:cNvPr>
          <p:cNvSpPr txBox="1"/>
          <p:nvPr/>
        </p:nvSpPr>
        <p:spPr>
          <a:xfrm>
            <a:off x="685800" y="788160"/>
            <a:ext cx="7924800" cy="584775"/>
          </a:xfrm>
          <a:prstGeom prst="rect">
            <a:avLst/>
          </a:prstGeom>
          <a:noFill/>
        </p:spPr>
        <p:txBody>
          <a:bodyPr wrap="square" rtlCol="0">
            <a:spAutoFit/>
          </a:bodyPr>
          <a:lstStyle/>
          <a:p>
            <a:pPr algn="ctr"/>
            <a:r>
              <a:rPr lang="pl-PL" sz="3200" dirty="0"/>
              <a:t>INTRODUCTION </a:t>
            </a:r>
            <a:endParaRPr lang="en-IE" sz="3200" dirty="0"/>
          </a:p>
        </p:txBody>
      </p:sp>
      <p:sp>
        <p:nvSpPr>
          <p:cNvPr id="7" name="TextBox 6">
            <a:extLst>
              <a:ext uri="{FF2B5EF4-FFF2-40B4-BE49-F238E27FC236}">
                <a16:creationId xmlns:a16="http://schemas.microsoft.com/office/drawing/2014/main" xmlns="" id="{13F14169-280D-4FAB-A5EC-468A285E9EBF}"/>
              </a:ext>
            </a:extLst>
          </p:cNvPr>
          <p:cNvSpPr txBox="1"/>
          <p:nvPr/>
        </p:nvSpPr>
        <p:spPr>
          <a:xfrm>
            <a:off x="755576" y="1479267"/>
            <a:ext cx="7704856" cy="4708981"/>
          </a:xfrm>
          <a:prstGeom prst="rect">
            <a:avLst/>
          </a:prstGeom>
          <a:noFill/>
        </p:spPr>
        <p:txBody>
          <a:bodyPr wrap="square" rtlCol="0">
            <a:spAutoFit/>
          </a:bodyPr>
          <a:lstStyle/>
          <a:p>
            <a:r>
              <a:rPr lang="en-IE" sz="2000" dirty="0"/>
              <a:t>The “secure ranging” signalling feature of the 802.15.4z UWB PHYs is based on:</a:t>
            </a:r>
          </a:p>
          <a:p>
            <a:endParaRPr lang="en-IE" sz="2000" dirty="0"/>
          </a:p>
          <a:p>
            <a:pPr marL="342900" indent="-342900">
              <a:buFont typeface="Arial" panose="020B0604020202020204" pitchFamily="34" charset="0"/>
              <a:buChar char="•"/>
            </a:pPr>
            <a:r>
              <a:rPr lang="en-IE" sz="2000" dirty="0"/>
              <a:t>Transmission of very short-lasting (~2ns) pulses (carrying bit-information), which cannot be so quickly detected and manipulated by the attacker. Due to this shortness, the exact moment of the pulse reception accurately determines the distance between the devices</a:t>
            </a:r>
          </a:p>
          <a:p>
            <a:pPr marL="342900" indent="-342900">
              <a:buFont typeface="Arial" panose="020B0604020202020204" pitchFamily="34" charset="0"/>
              <a:buChar char="•"/>
            </a:pPr>
            <a:endParaRPr lang="en-IE" sz="2000" dirty="0"/>
          </a:p>
          <a:p>
            <a:pPr marL="342900" indent="-342900">
              <a:buFont typeface="Arial" panose="020B0604020202020204" pitchFamily="34" charset="0"/>
              <a:buChar char="•"/>
            </a:pPr>
            <a:r>
              <a:rPr lang="en-IE" sz="2000" dirty="0"/>
              <a:t>Using strong cryptographic algorithms to generate a stream of encrypted, pseudo-random bits, modulating the UWB transmission</a:t>
            </a:r>
          </a:p>
          <a:p>
            <a:pPr marL="342900" indent="-342900">
              <a:buFont typeface="Arial" panose="020B0604020202020204" pitchFamily="34" charset="0"/>
              <a:buChar char="•"/>
            </a:pPr>
            <a:endParaRPr lang="en-IE" sz="2000" dirty="0"/>
          </a:p>
          <a:p>
            <a:pPr marL="342900" indent="-342900">
              <a:buFont typeface="Arial" panose="020B0604020202020204" pitchFamily="34" charset="0"/>
              <a:buChar char="•"/>
            </a:pPr>
            <a:r>
              <a:rPr lang="en-IE" sz="2000" dirty="0"/>
              <a:t>Ensuring that the entropy of the solution is large enough to achieve immunity against distance reducing attacks</a:t>
            </a:r>
          </a:p>
          <a:p>
            <a:pPr marL="342900" indent="-342900">
              <a:buFont typeface="Arial" panose="020B0604020202020204" pitchFamily="34" charset="0"/>
              <a:buChar char="•"/>
            </a:pPr>
            <a:endParaRPr lang="en-IE" sz="2000" dirty="0"/>
          </a:p>
          <a:p>
            <a:pPr marL="342900" indent="-342900">
              <a:buFont typeface="Arial" panose="020B0604020202020204" pitchFamily="34" charset="0"/>
              <a:buChar char="•"/>
            </a:pPr>
            <a:endParaRPr lang="en-IE" sz="2000" dirty="0"/>
          </a:p>
        </p:txBody>
      </p:sp>
      <p:sp>
        <p:nvSpPr>
          <p:cNvPr id="8" name="Footer Placeholder 2"/>
          <p:cNvSpPr>
            <a:spLocks noGrp="1"/>
          </p:cNvSpPr>
          <p:nvPr>
            <p:ph type="ftr" sz="quarter" idx="11"/>
          </p:nvPr>
        </p:nvSpPr>
        <p:spPr>
          <a:xfrm>
            <a:off x="5486400" y="6475413"/>
            <a:ext cx="3124200" cy="184666"/>
          </a:xfrm>
        </p:spPr>
        <p:txBody>
          <a:bodyPr/>
          <a:lstStyle/>
          <a:p>
            <a:r>
              <a:rPr lang="pl-PL" altLang="en-US" dirty="0"/>
              <a:t>Decawave, </a:t>
            </a:r>
            <a:r>
              <a:rPr lang="en-US" altLang="en-US" dirty="0"/>
              <a:t>NXP</a:t>
            </a:r>
            <a:r>
              <a:rPr lang="en-US" altLang="en-US"/>
              <a:t>, Apple, BMW, Continental</a:t>
            </a:r>
            <a:endParaRPr lang="en-US" altLang="en-US" dirty="0"/>
          </a:p>
        </p:txBody>
      </p:sp>
    </p:spTree>
    <p:extLst>
      <p:ext uri="{BB962C8B-B14F-4D97-AF65-F5344CB8AC3E}">
        <p14:creationId xmlns:p14="http://schemas.microsoft.com/office/powerpoint/2010/main" val="22807478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pl-PL" altLang="en-US" dirty="0"/>
              <a:t>March</a:t>
            </a:r>
            <a:r>
              <a:rPr lang="en-US" altLang="en-US" dirty="0"/>
              <a:t> 2019</a:t>
            </a:r>
          </a:p>
        </p:txBody>
      </p:sp>
      <p:sp>
        <p:nvSpPr>
          <p:cNvPr id="6" name="Slide Number Placeholder 3"/>
          <p:cNvSpPr>
            <a:spLocks noGrp="1"/>
          </p:cNvSpPr>
          <p:nvPr>
            <p:ph type="sldNum" sz="quarter" idx="12"/>
          </p:nvPr>
        </p:nvSpPr>
        <p:spPr/>
        <p:txBody>
          <a:bodyPr/>
          <a:lstStyle/>
          <a:p>
            <a:r>
              <a:rPr lang="en-US" altLang="en-US" dirty="0"/>
              <a:t>Slide </a:t>
            </a:r>
            <a:fld id="{84A77D4C-72E3-4B0C-9D3D-3EEE1B4D1581}" type="slidenum">
              <a:rPr lang="en-US" altLang="en-US"/>
              <a:pPr/>
              <a:t>5</a:t>
            </a:fld>
            <a:endParaRPr lang="en-US" altLang="en-US" dirty="0"/>
          </a:p>
        </p:txBody>
      </p:sp>
      <p:sp>
        <p:nvSpPr>
          <p:cNvPr id="27651" name="Rectangle 3"/>
          <p:cNvSpPr>
            <a:spLocks noChangeArrowheads="1"/>
          </p:cNvSpPr>
          <p:nvPr/>
        </p:nvSpPr>
        <p:spPr bwMode="auto">
          <a:xfrm>
            <a:off x="152400" y="609600"/>
            <a:ext cx="8991600"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r>
              <a:rPr lang="en-US" altLang="en-US" sz="1600" dirty="0">
                <a:solidFill>
                  <a:schemeClr val="tx2"/>
                </a:solidFill>
              </a:rPr>
              <a:t>	</a:t>
            </a:r>
          </a:p>
        </p:txBody>
      </p:sp>
      <p:sp>
        <p:nvSpPr>
          <p:cNvPr id="3" name="TextBox 2">
            <a:extLst>
              <a:ext uri="{FF2B5EF4-FFF2-40B4-BE49-F238E27FC236}">
                <a16:creationId xmlns:a16="http://schemas.microsoft.com/office/drawing/2014/main" xmlns="" id="{5FFF6B59-06CD-4728-B766-9C0006C393A1}"/>
              </a:ext>
            </a:extLst>
          </p:cNvPr>
          <p:cNvSpPr txBox="1"/>
          <p:nvPr/>
        </p:nvSpPr>
        <p:spPr>
          <a:xfrm>
            <a:off x="739292" y="745351"/>
            <a:ext cx="7924800" cy="584775"/>
          </a:xfrm>
          <a:prstGeom prst="rect">
            <a:avLst/>
          </a:prstGeom>
          <a:noFill/>
        </p:spPr>
        <p:txBody>
          <a:bodyPr wrap="square" rtlCol="0">
            <a:spAutoFit/>
          </a:bodyPr>
          <a:lstStyle/>
          <a:p>
            <a:pPr algn="ctr"/>
            <a:r>
              <a:rPr lang="pl-PL" sz="3200" dirty="0"/>
              <a:t>UWB SECURE EXCHANGE </a:t>
            </a:r>
            <a:endParaRPr lang="en-IE" sz="3200" dirty="0"/>
          </a:p>
        </p:txBody>
      </p:sp>
      <p:sp>
        <p:nvSpPr>
          <p:cNvPr id="7" name="TextBox 6">
            <a:extLst>
              <a:ext uri="{FF2B5EF4-FFF2-40B4-BE49-F238E27FC236}">
                <a16:creationId xmlns:a16="http://schemas.microsoft.com/office/drawing/2014/main" xmlns="" id="{13F14169-280D-4FAB-A5EC-468A285E9EBF}"/>
              </a:ext>
            </a:extLst>
          </p:cNvPr>
          <p:cNvSpPr txBox="1"/>
          <p:nvPr/>
        </p:nvSpPr>
        <p:spPr>
          <a:xfrm>
            <a:off x="739292" y="1418848"/>
            <a:ext cx="7704856" cy="2554545"/>
          </a:xfrm>
          <a:prstGeom prst="rect">
            <a:avLst/>
          </a:prstGeom>
          <a:noFill/>
        </p:spPr>
        <p:txBody>
          <a:bodyPr wrap="square" rtlCol="0">
            <a:spAutoFit/>
          </a:bodyPr>
          <a:lstStyle/>
          <a:p>
            <a:pPr marL="342900" indent="-342900">
              <a:buFont typeface="Arial" panose="020B0604020202020204" pitchFamily="34" charset="0"/>
              <a:buChar char="•"/>
            </a:pPr>
            <a:r>
              <a:rPr lang="en-IE" sz="2000" dirty="0"/>
              <a:t>Example Scenario: Transmitter/receiver both cryptographically generate local copies of the same bit-stream, based on mutually pre-agreed parameters (KEYS and NONCES). </a:t>
            </a:r>
          </a:p>
          <a:p>
            <a:pPr marL="342900" indent="-342900">
              <a:buFont typeface="Arial" panose="020B0604020202020204" pitchFamily="34" charset="0"/>
              <a:buChar char="•"/>
            </a:pPr>
            <a:endParaRPr lang="en-IE" sz="2000" dirty="0"/>
          </a:p>
          <a:p>
            <a:pPr marL="342900" indent="-342900">
              <a:buFont typeface="Arial" panose="020B0604020202020204" pitchFamily="34" charset="0"/>
              <a:buChar char="•"/>
            </a:pPr>
            <a:r>
              <a:rPr lang="en-IE" sz="2000" dirty="0"/>
              <a:t>The bit-stream shall be a sequence of +1s and -1s, mapped to pulse phases (polarities) or carrier frequencies</a:t>
            </a:r>
          </a:p>
          <a:p>
            <a:pPr marL="342900" indent="-342900">
              <a:buFont typeface="Arial" panose="020B0604020202020204" pitchFamily="34" charset="0"/>
              <a:buChar char="•"/>
            </a:pPr>
            <a:endParaRPr lang="en-IE" sz="2000" dirty="0"/>
          </a:p>
          <a:p>
            <a:pPr marL="342900" indent="-342900">
              <a:buFont typeface="Arial" panose="020B0604020202020204" pitchFamily="34" charset="0"/>
              <a:buChar char="•"/>
            </a:pPr>
            <a:r>
              <a:rPr lang="en-IE" sz="2000" dirty="0"/>
              <a:t>Example: Random sequence of pulse polarities {-1, +1}</a:t>
            </a:r>
          </a:p>
        </p:txBody>
      </p:sp>
      <p:pic>
        <p:nvPicPr>
          <p:cNvPr id="9" name="Picture 8">
            <a:extLst>
              <a:ext uri="{FF2B5EF4-FFF2-40B4-BE49-F238E27FC236}">
                <a16:creationId xmlns:a16="http://schemas.microsoft.com/office/drawing/2014/main" xmlns="" id="{1936314B-7D57-4FFC-B9E8-76D56497587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9552" y="4221088"/>
            <a:ext cx="8172400" cy="2203602"/>
          </a:xfrm>
          <a:prstGeom prst="rect">
            <a:avLst/>
          </a:prstGeom>
        </p:spPr>
      </p:pic>
      <p:sp>
        <p:nvSpPr>
          <p:cNvPr id="10" name="Footer Placeholder 2"/>
          <p:cNvSpPr>
            <a:spLocks noGrp="1"/>
          </p:cNvSpPr>
          <p:nvPr>
            <p:ph type="ftr" sz="quarter" idx="11"/>
          </p:nvPr>
        </p:nvSpPr>
        <p:spPr>
          <a:xfrm>
            <a:off x="5486400" y="6475413"/>
            <a:ext cx="3124200" cy="184666"/>
          </a:xfrm>
        </p:spPr>
        <p:txBody>
          <a:bodyPr/>
          <a:lstStyle/>
          <a:p>
            <a:r>
              <a:rPr lang="pl-PL" altLang="en-US" dirty="0"/>
              <a:t>Decawave, </a:t>
            </a:r>
            <a:r>
              <a:rPr lang="en-US" altLang="en-US" dirty="0"/>
              <a:t>NXP</a:t>
            </a:r>
            <a:r>
              <a:rPr lang="en-US" altLang="en-US"/>
              <a:t>, Apple, BMW, Continental</a:t>
            </a:r>
            <a:endParaRPr lang="en-US" altLang="en-US" dirty="0"/>
          </a:p>
        </p:txBody>
      </p:sp>
    </p:spTree>
    <p:extLst>
      <p:ext uri="{BB962C8B-B14F-4D97-AF65-F5344CB8AC3E}">
        <p14:creationId xmlns:p14="http://schemas.microsoft.com/office/powerpoint/2010/main" val="12924839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pl-PL" altLang="en-US" dirty="0"/>
              <a:t>March</a:t>
            </a:r>
            <a:r>
              <a:rPr lang="en-US" altLang="en-US" dirty="0"/>
              <a:t> 2019</a:t>
            </a:r>
          </a:p>
        </p:txBody>
      </p:sp>
      <p:sp>
        <p:nvSpPr>
          <p:cNvPr id="6" name="Slide Number Placeholder 3"/>
          <p:cNvSpPr>
            <a:spLocks noGrp="1"/>
          </p:cNvSpPr>
          <p:nvPr>
            <p:ph type="sldNum" sz="quarter" idx="12"/>
          </p:nvPr>
        </p:nvSpPr>
        <p:spPr/>
        <p:txBody>
          <a:bodyPr/>
          <a:lstStyle/>
          <a:p>
            <a:r>
              <a:rPr lang="en-US" altLang="en-US" dirty="0"/>
              <a:t>Slide </a:t>
            </a:r>
            <a:fld id="{84A77D4C-72E3-4B0C-9D3D-3EEE1B4D1581}" type="slidenum">
              <a:rPr lang="en-US" altLang="en-US"/>
              <a:pPr/>
              <a:t>6</a:t>
            </a:fld>
            <a:endParaRPr lang="en-US" altLang="en-US" dirty="0"/>
          </a:p>
        </p:txBody>
      </p:sp>
      <p:sp>
        <p:nvSpPr>
          <p:cNvPr id="27651" name="Rectangle 3"/>
          <p:cNvSpPr>
            <a:spLocks noChangeArrowheads="1"/>
          </p:cNvSpPr>
          <p:nvPr/>
        </p:nvSpPr>
        <p:spPr bwMode="auto">
          <a:xfrm>
            <a:off x="152400" y="609600"/>
            <a:ext cx="8991600"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r>
              <a:rPr lang="en-US" altLang="en-US" sz="1600" dirty="0">
                <a:solidFill>
                  <a:schemeClr val="tx2"/>
                </a:solidFill>
              </a:rPr>
              <a:t>	</a:t>
            </a:r>
          </a:p>
        </p:txBody>
      </p:sp>
      <p:sp>
        <p:nvSpPr>
          <p:cNvPr id="3" name="TextBox 2">
            <a:extLst>
              <a:ext uri="{FF2B5EF4-FFF2-40B4-BE49-F238E27FC236}">
                <a16:creationId xmlns:a16="http://schemas.microsoft.com/office/drawing/2014/main" xmlns="" id="{5FFF6B59-06CD-4728-B766-9C0006C393A1}"/>
              </a:ext>
            </a:extLst>
          </p:cNvPr>
          <p:cNvSpPr txBox="1"/>
          <p:nvPr/>
        </p:nvSpPr>
        <p:spPr>
          <a:xfrm>
            <a:off x="713396" y="693033"/>
            <a:ext cx="7924800" cy="584775"/>
          </a:xfrm>
          <a:prstGeom prst="rect">
            <a:avLst/>
          </a:prstGeom>
          <a:noFill/>
        </p:spPr>
        <p:txBody>
          <a:bodyPr wrap="square" rtlCol="0">
            <a:spAutoFit/>
          </a:bodyPr>
          <a:lstStyle/>
          <a:p>
            <a:pPr algn="ctr"/>
            <a:r>
              <a:rPr lang="pl-PL" sz="3200" dirty="0"/>
              <a:t>IDENTIFYING 1</a:t>
            </a:r>
            <a:r>
              <a:rPr lang="pl-PL" sz="3200" baseline="30000" dirty="0"/>
              <a:t>st</a:t>
            </a:r>
            <a:r>
              <a:rPr lang="en-IE" sz="3200" dirty="0"/>
              <a:t> </a:t>
            </a:r>
            <a:r>
              <a:rPr lang="pl-PL" sz="3200" dirty="0"/>
              <a:t> PATH</a:t>
            </a:r>
            <a:endParaRPr lang="en-IE" sz="3200" dirty="0"/>
          </a:p>
        </p:txBody>
      </p:sp>
      <p:sp>
        <p:nvSpPr>
          <p:cNvPr id="7" name="TextBox 6">
            <a:extLst>
              <a:ext uri="{FF2B5EF4-FFF2-40B4-BE49-F238E27FC236}">
                <a16:creationId xmlns:a16="http://schemas.microsoft.com/office/drawing/2014/main" xmlns="" id="{13F14169-280D-4FAB-A5EC-468A285E9EBF}"/>
              </a:ext>
            </a:extLst>
          </p:cNvPr>
          <p:cNvSpPr txBox="1"/>
          <p:nvPr/>
        </p:nvSpPr>
        <p:spPr>
          <a:xfrm>
            <a:off x="757672" y="1277808"/>
            <a:ext cx="7704856" cy="2923877"/>
          </a:xfrm>
          <a:prstGeom prst="rect">
            <a:avLst/>
          </a:prstGeom>
          <a:noFill/>
        </p:spPr>
        <p:txBody>
          <a:bodyPr wrap="square" rtlCol="0">
            <a:spAutoFit/>
          </a:bodyPr>
          <a:lstStyle/>
          <a:p>
            <a:pPr marL="342900" indent="-342900">
              <a:buFont typeface="Arial" panose="020B0604020202020204" pitchFamily="34" charset="0"/>
              <a:buChar char="•"/>
            </a:pPr>
            <a:r>
              <a:rPr lang="en-US" sz="2000"/>
              <a:t>Multiple approaches exist by which the 1</a:t>
            </a:r>
            <a:r>
              <a:rPr lang="en-US" sz="2000" baseline="30000"/>
              <a:t>st</a:t>
            </a:r>
            <a:r>
              <a:rPr lang="en-US" sz="2000"/>
              <a:t> path in the Channel Impulse Response (CIR) may be evaluated.</a:t>
            </a:r>
          </a:p>
          <a:p>
            <a:pPr marL="342900" indent="-342900">
              <a:buFont typeface="Arial" panose="020B0604020202020204" pitchFamily="34" charset="0"/>
              <a:buChar char="•"/>
            </a:pPr>
            <a:endParaRPr lang="en-US" sz="2000"/>
          </a:p>
          <a:p>
            <a:r>
              <a:rPr lang="en-US" sz="1800"/>
              <a:t>Method 1 (subject of our analysis): The (periodic) preamble may be used to build up a CIR estimate, from which the first path is extracted and verified using a ciphered sequence.</a:t>
            </a:r>
          </a:p>
          <a:p>
            <a:endParaRPr lang="en-US" sz="1800"/>
          </a:p>
          <a:p>
            <a:r>
              <a:rPr lang="en-US" sz="1800"/>
              <a:t>Method 2: A ciphered sequence may be used to (both) build up a CIR estimate and verify the first path within this estimate.</a:t>
            </a:r>
          </a:p>
          <a:p>
            <a:pPr marL="342900" indent="-342900">
              <a:buFont typeface="Arial" panose="020B0604020202020204" pitchFamily="34" charset="0"/>
              <a:buChar char="•"/>
            </a:pPr>
            <a:endParaRPr lang="en-US" sz="1600" dirty="0"/>
          </a:p>
        </p:txBody>
      </p:sp>
      <p:pic>
        <p:nvPicPr>
          <p:cNvPr id="8" name="Picture 7">
            <a:extLst>
              <a:ext uri="{FF2B5EF4-FFF2-40B4-BE49-F238E27FC236}">
                <a16:creationId xmlns:a16="http://schemas.microsoft.com/office/drawing/2014/main" xmlns="" id="{1BBCAEA6-C624-4A96-B0BC-DA3A607C37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86749" y="3924686"/>
            <a:ext cx="6669627" cy="2541202"/>
          </a:xfrm>
          <a:prstGeom prst="rect">
            <a:avLst/>
          </a:prstGeom>
        </p:spPr>
      </p:pic>
      <p:sp>
        <p:nvSpPr>
          <p:cNvPr id="10" name="Footer Placeholder 2"/>
          <p:cNvSpPr>
            <a:spLocks noGrp="1"/>
          </p:cNvSpPr>
          <p:nvPr>
            <p:ph type="ftr" sz="quarter" idx="11"/>
          </p:nvPr>
        </p:nvSpPr>
        <p:spPr>
          <a:xfrm>
            <a:off x="5486400" y="6475413"/>
            <a:ext cx="3124200" cy="184666"/>
          </a:xfrm>
        </p:spPr>
        <p:txBody>
          <a:bodyPr/>
          <a:lstStyle/>
          <a:p>
            <a:r>
              <a:rPr lang="pl-PL" altLang="en-US" dirty="0"/>
              <a:t>Decawave, </a:t>
            </a:r>
            <a:r>
              <a:rPr lang="en-US" altLang="en-US" dirty="0"/>
              <a:t>NXP</a:t>
            </a:r>
            <a:r>
              <a:rPr lang="en-US" altLang="en-US"/>
              <a:t>, Apple, BMW, Continental</a:t>
            </a:r>
            <a:endParaRPr lang="en-US" altLang="en-US" dirty="0"/>
          </a:p>
        </p:txBody>
      </p:sp>
    </p:spTree>
    <p:extLst>
      <p:ext uri="{BB962C8B-B14F-4D97-AF65-F5344CB8AC3E}">
        <p14:creationId xmlns:p14="http://schemas.microsoft.com/office/powerpoint/2010/main" val="597604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pl-PL" altLang="en-US" dirty="0"/>
              <a:t>March</a:t>
            </a:r>
            <a:r>
              <a:rPr lang="en-US" altLang="en-US" dirty="0"/>
              <a:t> 2019</a:t>
            </a:r>
          </a:p>
        </p:txBody>
      </p:sp>
      <p:sp>
        <p:nvSpPr>
          <p:cNvPr id="6" name="Slide Number Placeholder 3"/>
          <p:cNvSpPr>
            <a:spLocks noGrp="1"/>
          </p:cNvSpPr>
          <p:nvPr>
            <p:ph type="sldNum" sz="quarter" idx="12"/>
          </p:nvPr>
        </p:nvSpPr>
        <p:spPr/>
        <p:txBody>
          <a:bodyPr/>
          <a:lstStyle/>
          <a:p>
            <a:r>
              <a:rPr lang="en-US" altLang="en-US" dirty="0"/>
              <a:t>Slide </a:t>
            </a:r>
            <a:fld id="{84A77D4C-72E3-4B0C-9D3D-3EEE1B4D1581}" type="slidenum">
              <a:rPr lang="en-US" altLang="en-US"/>
              <a:pPr/>
              <a:t>7</a:t>
            </a:fld>
            <a:endParaRPr lang="en-US" altLang="en-US" dirty="0"/>
          </a:p>
        </p:txBody>
      </p:sp>
      <p:sp>
        <p:nvSpPr>
          <p:cNvPr id="27651" name="Rectangle 3"/>
          <p:cNvSpPr>
            <a:spLocks noChangeArrowheads="1"/>
          </p:cNvSpPr>
          <p:nvPr/>
        </p:nvSpPr>
        <p:spPr bwMode="auto">
          <a:xfrm>
            <a:off x="152400" y="609600"/>
            <a:ext cx="8991600"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r>
              <a:rPr lang="en-US" altLang="en-US" sz="1600" dirty="0">
                <a:solidFill>
                  <a:schemeClr val="tx2"/>
                </a:solidFill>
              </a:rPr>
              <a:t>	</a:t>
            </a:r>
          </a:p>
        </p:txBody>
      </p:sp>
      <p:sp>
        <p:nvSpPr>
          <p:cNvPr id="3" name="TextBox 2">
            <a:extLst>
              <a:ext uri="{FF2B5EF4-FFF2-40B4-BE49-F238E27FC236}">
                <a16:creationId xmlns:a16="http://schemas.microsoft.com/office/drawing/2014/main" xmlns="" id="{5FFF6B59-06CD-4728-B766-9C0006C393A1}"/>
              </a:ext>
            </a:extLst>
          </p:cNvPr>
          <p:cNvSpPr txBox="1"/>
          <p:nvPr/>
        </p:nvSpPr>
        <p:spPr>
          <a:xfrm>
            <a:off x="739292" y="735789"/>
            <a:ext cx="7924800" cy="584775"/>
          </a:xfrm>
          <a:prstGeom prst="rect">
            <a:avLst/>
          </a:prstGeom>
          <a:noFill/>
        </p:spPr>
        <p:txBody>
          <a:bodyPr wrap="square" rtlCol="0">
            <a:spAutoFit/>
          </a:bodyPr>
          <a:lstStyle/>
          <a:p>
            <a:pPr algn="ctr"/>
            <a:r>
              <a:rPr lang="en-IE" sz="3200" dirty="0"/>
              <a:t>DEFINITION: “</a:t>
            </a:r>
            <a:r>
              <a:rPr lang="en-US" sz="3200" dirty="0"/>
              <a:t>MATCH </a:t>
            </a:r>
            <a:r>
              <a:rPr lang="pl-PL" sz="3200" dirty="0"/>
              <a:t>LEVEL”</a:t>
            </a:r>
            <a:endParaRPr lang="en-IE" sz="3200" dirty="0"/>
          </a:p>
        </p:txBody>
      </p:sp>
      <p:sp>
        <p:nvSpPr>
          <p:cNvPr id="7" name="TextBox 6">
            <a:extLst>
              <a:ext uri="{FF2B5EF4-FFF2-40B4-BE49-F238E27FC236}">
                <a16:creationId xmlns:a16="http://schemas.microsoft.com/office/drawing/2014/main" xmlns="" id="{13F14169-280D-4FAB-A5EC-468A285E9EBF}"/>
              </a:ext>
            </a:extLst>
          </p:cNvPr>
          <p:cNvSpPr txBox="1"/>
          <p:nvPr/>
        </p:nvSpPr>
        <p:spPr>
          <a:xfrm>
            <a:off x="739292" y="1446752"/>
            <a:ext cx="7704856" cy="3170099"/>
          </a:xfrm>
          <a:prstGeom prst="rect">
            <a:avLst/>
          </a:prstGeom>
          <a:noFill/>
        </p:spPr>
        <p:txBody>
          <a:bodyPr wrap="square" rtlCol="0">
            <a:spAutoFit/>
          </a:bodyPr>
          <a:lstStyle/>
          <a:p>
            <a:pPr marL="342900" indent="-342900">
              <a:buFont typeface="Arial" panose="020B0604020202020204" pitchFamily="34" charset="0"/>
              <a:buChar char="•"/>
            </a:pPr>
            <a:r>
              <a:rPr lang="en-IE" sz="2000" dirty="0"/>
              <a:t>When receiving the transmitted bit sequence, the receiver compares it to the locally generated reference. The threshold on the “match level” between the copies will determine if the ranging message will be accepted or not.</a:t>
            </a:r>
          </a:p>
          <a:p>
            <a:pPr marL="342900" indent="-342900">
              <a:buFont typeface="Arial" panose="020B0604020202020204" pitchFamily="34" charset="0"/>
              <a:buChar char="•"/>
            </a:pPr>
            <a:endParaRPr lang="en-IE" sz="2000" dirty="0"/>
          </a:p>
          <a:p>
            <a:pPr marL="342900" indent="-342900">
              <a:buFont typeface="Arial" panose="020B0604020202020204" pitchFamily="34" charset="0"/>
              <a:buChar char="•"/>
            </a:pPr>
            <a:r>
              <a:rPr lang="en-IE" sz="2000" dirty="0"/>
              <a:t>A 100% match level means that all the received bits accurately matched the locally generated reference. A 50% match level means that half of the bits matched the reference and the other half had the opposite sign. </a:t>
            </a:r>
          </a:p>
          <a:p>
            <a:pPr marL="342900" indent="-342900">
              <a:buFont typeface="Arial" panose="020B0604020202020204" pitchFamily="34" charset="0"/>
              <a:buChar char="•"/>
            </a:pPr>
            <a:endParaRPr lang="en-IE" sz="2000" dirty="0"/>
          </a:p>
        </p:txBody>
      </p:sp>
      <p:sp>
        <p:nvSpPr>
          <p:cNvPr id="8" name="Footer Placeholder 2"/>
          <p:cNvSpPr>
            <a:spLocks noGrp="1"/>
          </p:cNvSpPr>
          <p:nvPr>
            <p:ph type="ftr" sz="quarter" idx="11"/>
          </p:nvPr>
        </p:nvSpPr>
        <p:spPr>
          <a:xfrm>
            <a:off x="5486400" y="6475413"/>
            <a:ext cx="3124200" cy="184666"/>
          </a:xfrm>
        </p:spPr>
        <p:txBody>
          <a:bodyPr/>
          <a:lstStyle/>
          <a:p>
            <a:r>
              <a:rPr lang="pl-PL" altLang="en-US" dirty="0"/>
              <a:t>Decawave, </a:t>
            </a:r>
            <a:r>
              <a:rPr lang="en-US" altLang="en-US" dirty="0"/>
              <a:t>NXP</a:t>
            </a:r>
            <a:r>
              <a:rPr lang="en-US" altLang="en-US"/>
              <a:t>, Apple, BMW, Continental</a:t>
            </a:r>
            <a:endParaRPr lang="en-US" altLang="en-US" dirty="0"/>
          </a:p>
        </p:txBody>
      </p:sp>
    </p:spTree>
    <p:extLst>
      <p:ext uri="{BB962C8B-B14F-4D97-AF65-F5344CB8AC3E}">
        <p14:creationId xmlns:p14="http://schemas.microsoft.com/office/powerpoint/2010/main" val="31745620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pl-PL" altLang="en-US" dirty="0"/>
              <a:t>March</a:t>
            </a:r>
            <a:r>
              <a:rPr lang="en-US" altLang="en-US" dirty="0"/>
              <a:t> 2019</a:t>
            </a:r>
          </a:p>
        </p:txBody>
      </p:sp>
      <p:sp>
        <p:nvSpPr>
          <p:cNvPr id="6" name="Slide Number Placeholder 3"/>
          <p:cNvSpPr>
            <a:spLocks noGrp="1"/>
          </p:cNvSpPr>
          <p:nvPr>
            <p:ph type="sldNum" sz="quarter" idx="12"/>
          </p:nvPr>
        </p:nvSpPr>
        <p:spPr/>
        <p:txBody>
          <a:bodyPr/>
          <a:lstStyle/>
          <a:p>
            <a:r>
              <a:rPr lang="en-US" altLang="en-US" dirty="0"/>
              <a:t>Slide </a:t>
            </a:r>
            <a:fld id="{84A77D4C-72E3-4B0C-9D3D-3EEE1B4D1581}" type="slidenum">
              <a:rPr lang="en-US" altLang="en-US"/>
              <a:pPr/>
              <a:t>8</a:t>
            </a:fld>
            <a:endParaRPr lang="en-US" altLang="en-US" dirty="0"/>
          </a:p>
        </p:txBody>
      </p:sp>
      <p:sp>
        <p:nvSpPr>
          <p:cNvPr id="27651" name="Rectangle 3"/>
          <p:cNvSpPr>
            <a:spLocks noChangeArrowheads="1"/>
          </p:cNvSpPr>
          <p:nvPr/>
        </p:nvSpPr>
        <p:spPr bwMode="auto">
          <a:xfrm>
            <a:off x="76200" y="649380"/>
            <a:ext cx="8991600"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r>
              <a:rPr lang="en-US" altLang="en-US" sz="1600" dirty="0">
                <a:solidFill>
                  <a:schemeClr val="tx2"/>
                </a:solidFill>
              </a:rPr>
              <a:t>	</a:t>
            </a:r>
          </a:p>
        </p:txBody>
      </p:sp>
      <p:sp>
        <p:nvSpPr>
          <p:cNvPr id="3" name="TextBox 2">
            <a:extLst>
              <a:ext uri="{FF2B5EF4-FFF2-40B4-BE49-F238E27FC236}">
                <a16:creationId xmlns:a16="http://schemas.microsoft.com/office/drawing/2014/main" xmlns="" id="{5FFF6B59-06CD-4728-B766-9C0006C393A1}"/>
              </a:ext>
            </a:extLst>
          </p:cNvPr>
          <p:cNvSpPr txBox="1"/>
          <p:nvPr/>
        </p:nvSpPr>
        <p:spPr>
          <a:xfrm>
            <a:off x="734857" y="764704"/>
            <a:ext cx="7924800" cy="461665"/>
          </a:xfrm>
          <a:prstGeom prst="rect">
            <a:avLst/>
          </a:prstGeom>
          <a:noFill/>
        </p:spPr>
        <p:txBody>
          <a:bodyPr wrap="square" rtlCol="0">
            <a:spAutoFit/>
          </a:bodyPr>
          <a:lstStyle/>
          <a:p>
            <a:pPr algn="ctr"/>
            <a:r>
              <a:rPr lang="pl-PL" sz="2400" dirty="0"/>
              <a:t>SECURITY vs. SEQUENCE LENGTH &amp; MATCH LEVEL</a:t>
            </a:r>
            <a:endParaRPr lang="en-IE" sz="2400" dirty="0"/>
          </a:p>
        </p:txBody>
      </p:sp>
      <p:sp>
        <p:nvSpPr>
          <p:cNvPr id="7" name="TextBox 6">
            <a:extLst>
              <a:ext uri="{FF2B5EF4-FFF2-40B4-BE49-F238E27FC236}">
                <a16:creationId xmlns:a16="http://schemas.microsoft.com/office/drawing/2014/main" xmlns="" id="{13F14169-280D-4FAB-A5EC-468A285E9EBF}"/>
              </a:ext>
            </a:extLst>
          </p:cNvPr>
          <p:cNvSpPr txBox="1"/>
          <p:nvPr/>
        </p:nvSpPr>
        <p:spPr>
          <a:xfrm>
            <a:off x="755576" y="1266438"/>
            <a:ext cx="7924800" cy="5016758"/>
          </a:xfrm>
          <a:prstGeom prst="rect">
            <a:avLst/>
          </a:prstGeom>
          <a:noFill/>
        </p:spPr>
        <p:txBody>
          <a:bodyPr wrap="square" rtlCol="0">
            <a:spAutoFit/>
          </a:bodyPr>
          <a:lstStyle/>
          <a:p>
            <a:pPr marL="342900" indent="-342900">
              <a:buFont typeface="Arial" panose="020B0604020202020204" pitchFamily="34" charset="0"/>
              <a:buChar char="•"/>
            </a:pPr>
            <a:r>
              <a:rPr lang="en-IE" sz="2000" dirty="0"/>
              <a:t>The security level will depend on the length of the ciphered sequence, which determines the number of all possible bit combinations. However, security level will also depend on the number of bit combinations which will trigger the acceptance of the ranging exchange by the receiver. </a:t>
            </a:r>
          </a:p>
          <a:p>
            <a:pPr marL="342900" indent="-342900">
              <a:buFont typeface="Arial" panose="020B0604020202020204" pitchFamily="34" charset="0"/>
              <a:buChar char="•"/>
            </a:pPr>
            <a:endParaRPr lang="en-IE" sz="2000" dirty="0"/>
          </a:p>
          <a:p>
            <a:pPr marL="342900" indent="-342900">
              <a:buFont typeface="Arial" panose="020B0604020202020204" pitchFamily="34" charset="0"/>
              <a:buChar char="•"/>
            </a:pPr>
            <a:r>
              <a:rPr lang="en-IE" sz="2000" dirty="0"/>
              <a:t>Let’s assume length-32 cipher and that the receiver will only accept the 1-st path if the similarity level is 100%. There are 2</a:t>
            </a:r>
            <a:r>
              <a:rPr lang="en-IE" sz="2000" baseline="30000" dirty="0"/>
              <a:t>32</a:t>
            </a:r>
            <a:r>
              <a:rPr lang="en-IE" sz="2000" dirty="0"/>
              <a:t> bit combinations possible and only ONE of them can result in the acceptance. Therefore probability of false acceptance due to reception of random noise (or the attacker’s actions) is 2</a:t>
            </a:r>
            <a:r>
              <a:rPr lang="en-IE" sz="2000" baseline="30000" dirty="0"/>
              <a:t>-32</a:t>
            </a:r>
            <a:r>
              <a:rPr lang="en-IE" sz="2000" dirty="0"/>
              <a:t> = 2.3283e-10.</a:t>
            </a:r>
          </a:p>
          <a:p>
            <a:pPr marL="342900" indent="-342900">
              <a:buFont typeface="Arial" panose="020B0604020202020204" pitchFamily="34" charset="0"/>
              <a:buChar char="•"/>
            </a:pPr>
            <a:endParaRPr lang="en-IE" sz="2000" dirty="0"/>
          </a:p>
          <a:p>
            <a:pPr marL="342900" indent="-342900">
              <a:buFont typeface="Arial" panose="020B0604020202020204" pitchFamily="34" charset="0"/>
              <a:buChar char="•"/>
            </a:pPr>
            <a:r>
              <a:rPr lang="en-IE" sz="2000" dirty="0"/>
              <a:t>If the receiver sets the similarity threshold at 96.9% (accepting the ranging exchange with 31 or 32 bits matching the reference), there will be  1+32=33 bit combinations which satisfy this criterion, and the probability of a random sequence meeting the threshold is 33/2</a:t>
            </a:r>
            <a:r>
              <a:rPr lang="en-IE" sz="2000" baseline="30000" dirty="0"/>
              <a:t>32</a:t>
            </a:r>
            <a:r>
              <a:rPr lang="en-IE" sz="2000" dirty="0"/>
              <a:t> = 2</a:t>
            </a:r>
            <a:r>
              <a:rPr lang="en-IE" sz="2000" baseline="30000" dirty="0"/>
              <a:t>-26.956</a:t>
            </a:r>
            <a:r>
              <a:rPr lang="en-IE" sz="2000" dirty="0"/>
              <a:t> = 7.6842e-09.</a:t>
            </a:r>
          </a:p>
        </p:txBody>
      </p:sp>
      <p:sp>
        <p:nvSpPr>
          <p:cNvPr id="8" name="Footer Placeholder 2"/>
          <p:cNvSpPr>
            <a:spLocks noGrp="1"/>
          </p:cNvSpPr>
          <p:nvPr>
            <p:ph type="ftr" sz="quarter" idx="11"/>
          </p:nvPr>
        </p:nvSpPr>
        <p:spPr>
          <a:xfrm>
            <a:off x="5486400" y="6475413"/>
            <a:ext cx="3124200" cy="184666"/>
          </a:xfrm>
        </p:spPr>
        <p:txBody>
          <a:bodyPr/>
          <a:lstStyle/>
          <a:p>
            <a:r>
              <a:rPr lang="pl-PL" altLang="en-US" dirty="0"/>
              <a:t>Decawave, </a:t>
            </a:r>
            <a:r>
              <a:rPr lang="en-US" altLang="en-US" dirty="0"/>
              <a:t>NXP</a:t>
            </a:r>
            <a:r>
              <a:rPr lang="en-US" altLang="en-US"/>
              <a:t>, Apple, BMW, Continental</a:t>
            </a:r>
            <a:endParaRPr lang="en-US" altLang="en-US" dirty="0"/>
          </a:p>
        </p:txBody>
      </p:sp>
    </p:spTree>
    <p:extLst>
      <p:ext uri="{BB962C8B-B14F-4D97-AF65-F5344CB8AC3E}">
        <p14:creationId xmlns:p14="http://schemas.microsoft.com/office/powerpoint/2010/main" val="28677907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pl-PL" altLang="en-US" dirty="0"/>
              <a:t>March</a:t>
            </a:r>
            <a:r>
              <a:rPr lang="en-US" altLang="en-US" dirty="0"/>
              <a:t> 2019</a:t>
            </a:r>
          </a:p>
        </p:txBody>
      </p:sp>
      <p:sp>
        <p:nvSpPr>
          <p:cNvPr id="6" name="Slide Number Placeholder 3"/>
          <p:cNvSpPr>
            <a:spLocks noGrp="1"/>
          </p:cNvSpPr>
          <p:nvPr>
            <p:ph type="sldNum" sz="quarter" idx="12"/>
          </p:nvPr>
        </p:nvSpPr>
        <p:spPr/>
        <p:txBody>
          <a:bodyPr/>
          <a:lstStyle/>
          <a:p>
            <a:r>
              <a:rPr lang="en-US" altLang="en-US" dirty="0"/>
              <a:t>Slide </a:t>
            </a:r>
            <a:fld id="{84A77D4C-72E3-4B0C-9D3D-3EEE1B4D1581}" type="slidenum">
              <a:rPr lang="en-US" altLang="en-US"/>
              <a:pPr/>
              <a:t>9</a:t>
            </a:fld>
            <a:endParaRPr lang="en-US" altLang="en-US" dirty="0"/>
          </a:p>
        </p:txBody>
      </p:sp>
      <p:sp>
        <p:nvSpPr>
          <p:cNvPr id="27651" name="Rectangle 3"/>
          <p:cNvSpPr>
            <a:spLocks noChangeArrowheads="1"/>
          </p:cNvSpPr>
          <p:nvPr/>
        </p:nvSpPr>
        <p:spPr bwMode="auto">
          <a:xfrm>
            <a:off x="152400" y="609600"/>
            <a:ext cx="8991600"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endParaRPr lang="pl-PL" altLang="en-US" sz="1600" dirty="0">
              <a:solidFill>
                <a:schemeClr val="tx2"/>
              </a:solidFill>
            </a:endParaRPr>
          </a:p>
          <a:p>
            <a:pPr algn="ctr"/>
            <a:r>
              <a:rPr lang="en-US" altLang="en-US" sz="1600" dirty="0">
                <a:solidFill>
                  <a:schemeClr val="tx2"/>
                </a:solidFill>
              </a:rPr>
              <a:t>	</a:t>
            </a:r>
          </a:p>
        </p:txBody>
      </p:sp>
      <p:sp>
        <p:nvSpPr>
          <p:cNvPr id="3" name="TextBox 2">
            <a:extLst>
              <a:ext uri="{FF2B5EF4-FFF2-40B4-BE49-F238E27FC236}">
                <a16:creationId xmlns:a16="http://schemas.microsoft.com/office/drawing/2014/main" xmlns="" id="{5FFF6B59-06CD-4728-B766-9C0006C393A1}"/>
              </a:ext>
            </a:extLst>
          </p:cNvPr>
          <p:cNvSpPr txBox="1"/>
          <p:nvPr/>
        </p:nvSpPr>
        <p:spPr>
          <a:xfrm>
            <a:off x="739292" y="735789"/>
            <a:ext cx="7924800" cy="584775"/>
          </a:xfrm>
          <a:prstGeom prst="rect">
            <a:avLst/>
          </a:prstGeom>
          <a:noFill/>
        </p:spPr>
        <p:txBody>
          <a:bodyPr wrap="square" rtlCol="0">
            <a:spAutoFit/>
          </a:bodyPr>
          <a:lstStyle/>
          <a:p>
            <a:pPr algn="ctr"/>
            <a:r>
              <a:rPr lang="pl-PL" sz="3200" dirty="0"/>
              <a:t>SECURITY LEVEL TRADE-OFFS</a:t>
            </a:r>
            <a:endParaRPr lang="en-IE" sz="3200" dirty="0"/>
          </a:p>
        </p:txBody>
      </p:sp>
      <p:sp>
        <p:nvSpPr>
          <p:cNvPr id="7" name="TextBox 6">
            <a:extLst>
              <a:ext uri="{FF2B5EF4-FFF2-40B4-BE49-F238E27FC236}">
                <a16:creationId xmlns:a16="http://schemas.microsoft.com/office/drawing/2014/main" xmlns="" id="{13F14169-280D-4FAB-A5EC-468A285E9EBF}"/>
              </a:ext>
            </a:extLst>
          </p:cNvPr>
          <p:cNvSpPr txBox="1"/>
          <p:nvPr/>
        </p:nvSpPr>
        <p:spPr>
          <a:xfrm>
            <a:off x="739292" y="1461037"/>
            <a:ext cx="7704856" cy="3785652"/>
          </a:xfrm>
          <a:prstGeom prst="rect">
            <a:avLst/>
          </a:prstGeom>
          <a:noFill/>
        </p:spPr>
        <p:txBody>
          <a:bodyPr wrap="square" rtlCol="0">
            <a:spAutoFit/>
          </a:bodyPr>
          <a:lstStyle/>
          <a:p>
            <a:pPr marL="342900" indent="-342900">
              <a:buFont typeface="Arial" panose="020B0604020202020204" pitchFamily="34" charset="0"/>
              <a:buChar char="•"/>
            </a:pPr>
            <a:endParaRPr lang="en-IE" sz="2000" dirty="0"/>
          </a:p>
          <a:p>
            <a:pPr marL="342900" indent="-342900">
              <a:buFont typeface="Arial" panose="020B0604020202020204" pitchFamily="34" charset="0"/>
              <a:buChar char="•"/>
            </a:pPr>
            <a:r>
              <a:rPr lang="en-IE" sz="2000" dirty="0"/>
              <a:t>It is clear that increasing the sequence length </a:t>
            </a:r>
            <a:r>
              <a:rPr lang="en-IE" sz="2000" b="1" dirty="0"/>
              <a:t>will increase the security </a:t>
            </a:r>
            <a:r>
              <a:rPr lang="en-IE" sz="2000" dirty="0"/>
              <a:t>and lowering the acceptance threshold </a:t>
            </a:r>
            <a:r>
              <a:rPr lang="en-IE" sz="2000" b="1" dirty="0"/>
              <a:t>will reduce it</a:t>
            </a:r>
          </a:p>
          <a:p>
            <a:pPr marL="342900" indent="-342900">
              <a:buFont typeface="Arial" panose="020B0604020202020204" pitchFamily="34" charset="0"/>
              <a:buChar char="•"/>
            </a:pPr>
            <a:endParaRPr lang="en-IE" sz="2000" b="1" dirty="0"/>
          </a:p>
          <a:p>
            <a:pPr marL="342900" indent="-342900">
              <a:buFont typeface="Arial" panose="020B0604020202020204" pitchFamily="34" charset="0"/>
              <a:buChar char="•"/>
            </a:pPr>
            <a:r>
              <a:rPr lang="en-IE" sz="2000" dirty="0"/>
              <a:t>Both the cipher sequence length and the acceptance threshold on the Match Level will determine the security (thus, the probability of false 1st-path detection)</a:t>
            </a:r>
          </a:p>
          <a:p>
            <a:pPr marL="342900" indent="-342900">
              <a:buFont typeface="Arial" panose="020B0604020202020204" pitchFamily="34" charset="0"/>
              <a:buChar char="•"/>
            </a:pPr>
            <a:endParaRPr lang="en-IE" sz="2000" dirty="0"/>
          </a:p>
          <a:p>
            <a:pPr marL="342900" indent="-342900">
              <a:buFont typeface="Arial" panose="020B0604020202020204" pitchFamily="34" charset="0"/>
              <a:buChar char="•"/>
            </a:pPr>
            <a:r>
              <a:rPr lang="en-IE" sz="2000" dirty="0"/>
              <a:t>The probabilities of false 1st path detection can be computed </a:t>
            </a:r>
            <a:r>
              <a:rPr lang="en-IE" sz="2000" b="1" dirty="0"/>
              <a:t>for any sequence length and any acceptance threshold level</a:t>
            </a:r>
          </a:p>
          <a:p>
            <a:endParaRPr lang="en-IE" sz="2000" dirty="0"/>
          </a:p>
          <a:p>
            <a:endParaRPr lang="en-IE" sz="2000" dirty="0"/>
          </a:p>
        </p:txBody>
      </p:sp>
      <p:sp>
        <p:nvSpPr>
          <p:cNvPr id="8" name="Footer Placeholder 2"/>
          <p:cNvSpPr>
            <a:spLocks noGrp="1"/>
          </p:cNvSpPr>
          <p:nvPr>
            <p:ph type="ftr" sz="quarter" idx="11"/>
          </p:nvPr>
        </p:nvSpPr>
        <p:spPr>
          <a:xfrm>
            <a:off x="5486400" y="6475413"/>
            <a:ext cx="3124200" cy="184666"/>
          </a:xfrm>
        </p:spPr>
        <p:txBody>
          <a:bodyPr/>
          <a:lstStyle/>
          <a:p>
            <a:r>
              <a:rPr lang="pl-PL" altLang="en-US" dirty="0"/>
              <a:t>Decawave, </a:t>
            </a:r>
            <a:r>
              <a:rPr lang="en-US" altLang="en-US" dirty="0"/>
              <a:t>NXP</a:t>
            </a:r>
            <a:r>
              <a:rPr lang="en-US" altLang="en-US"/>
              <a:t>, Apple, BMW, Continental</a:t>
            </a:r>
            <a:endParaRPr lang="en-US" altLang="en-US" dirty="0"/>
          </a:p>
        </p:txBody>
      </p:sp>
    </p:spTree>
    <p:extLst>
      <p:ext uri="{BB962C8B-B14F-4D97-AF65-F5344CB8AC3E}">
        <p14:creationId xmlns:p14="http://schemas.microsoft.com/office/powerpoint/2010/main" val="2973884041"/>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968</Words>
  <Application>Microsoft Office PowerPoint</Application>
  <PresentationFormat>On-screen Show (4:3)</PresentationFormat>
  <Paragraphs>305</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IEEE-P802_15</vt:lpstr>
      <vt:lpstr>PowerPoint Presentation</vt:lpstr>
      <vt:lpstr>Security vs. Sequence Length Considerations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2018-06-26T07:51:37Z</dcterms:created>
  <dcterms:modified xsi:type="dcterms:W3CDTF">2019-03-12T20:24:55Z</dcterms:modified>
</cp:coreProperties>
</file>