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370" r:id="rId3"/>
    <p:sldId id="346" r:id="rId4"/>
    <p:sldId id="360" r:id="rId5"/>
    <p:sldId id="361" r:id="rId6"/>
    <p:sldId id="362" r:id="rId7"/>
    <p:sldId id="363" r:id="rId8"/>
    <p:sldId id="364" r:id="rId9"/>
    <p:sldId id="365" r:id="rId10"/>
    <p:sldId id="366" r:id="rId11"/>
    <p:sldId id="367" r:id="rId12"/>
    <p:sldId id="368" r:id="rId13"/>
    <p:sldId id="369" r:id="rId14"/>
    <p:sldId id="359" r:id="rId15"/>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360"/>
            <p14:sldId id="361"/>
            <p14:sldId id="362"/>
            <p14:sldId id="363"/>
            <p14:sldId id="364"/>
            <p14:sldId id="365"/>
            <p14:sldId id="366"/>
            <p14:sldId id="367"/>
            <p14:sldId id="368"/>
            <p14:sldId id="369"/>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90922" autoAdjust="0"/>
  </p:normalViewPr>
  <p:slideViewPr>
    <p:cSldViewPr>
      <p:cViewPr>
        <p:scale>
          <a:sx n="86" d="100"/>
          <a:sy n="86" d="100"/>
        </p:scale>
        <p:origin x="-504" y="-72"/>
      </p:cViewPr>
      <p:guideLst>
        <p:guide orient="horz" pos="2160"/>
        <p:guide orient="horz" pos="2161"/>
        <p:guide pos="2880"/>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a:t>
            </a:r>
            <a:r>
              <a:rPr lang="en-US" sz="1500" b="1" dirty="0" smtClean="0"/>
              <a:t>15-19-</a:t>
            </a:r>
            <a:r>
              <a:rPr lang="en-IE" sz="1300" b="1" i="0" kern="1200" dirty="0" smtClean="0">
                <a:solidFill>
                  <a:schemeClr val="tx1"/>
                </a:solidFill>
                <a:effectLst/>
                <a:latin typeface="Times New Roman" charset="0"/>
                <a:ea typeface="ＭＳ Ｐゴシック" charset="0"/>
                <a:cs typeface="ＭＳ Ｐゴシック" charset="0"/>
              </a:rPr>
              <a:t> 0133</a:t>
            </a:r>
            <a:r>
              <a:rPr lang="en-US" sz="1500" b="1" dirty="0" smtClean="0"/>
              <a:t>-00-004z</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March </a:t>
            </a:r>
            <a:r>
              <a:rPr lang="en-US" sz="1500" baseline="0" dirty="0"/>
              <a:t>2019</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 Laughlin, Tony Fagan, Billy Verso, (Decawave)</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5014313"/>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Higher bit rate for the HRP UWB PHY</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12th March 2019</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Michael McLaughlin, Tony Fagan, 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Decawave Ltd.</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Peter Street, Dublin 8, Ireland</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m</a:t>
            </a:r>
            <a:r>
              <a:rPr lang="en-US" sz="1700" dirty="0" err="1">
                <a:solidFill>
                  <a:srgbClr val="FF0000"/>
                </a:solidFill>
                <a:latin typeface="Times New Roman" pitchFamily="18" charset="0"/>
                <a:ea typeface="ＭＳ Ｐゴシック" pitchFamily="-65" charset="-128"/>
              </a:rPr>
              <a:t>ichael.mclaughlin</a:t>
            </a:r>
            <a:r>
              <a:rPr lang="en-US" sz="1700" dirty="0">
                <a:solidFill>
                  <a:srgbClr val="FF0000"/>
                </a:solidFill>
                <a:latin typeface="Times New Roman" pitchFamily="18" charset="0"/>
                <a:ea typeface="ＭＳ Ｐゴシック" pitchFamily="-65" charset="-128"/>
              </a:rPr>
              <a:t>, </a:t>
            </a:r>
            <a:r>
              <a:rPr lang="en-US" sz="1700" dirty="0" err="1">
                <a:solidFill>
                  <a:srgbClr val="FF0000"/>
                </a:solidFill>
                <a:latin typeface="Times New Roman" pitchFamily="18" charset="0"/>
                <a:ea typeface="ＭＳ Ｐゴシック" pitchFamily="-65" charset="-128"/>
              </a:rPr>
              <a:t>tony.fagan</a:t>
            </a:r>
            <a:r>
              <a:rPr lang="en-US" sz="1700" dirty="0">
                <a:solidFill>
                  <a:srgbClr val="FF0000"/>
                </a:solidFill>
                <a:latin typeface="Times New Roman" pitchFamily="18" charset="0"/>
                <a:ea typeface="ＭＳ Ｐゴシック" pitchFamily="-65" charset="-128"/>
              </a:rPr>
              <a:t>, </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decawave.com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[Proposed enhancements to the HRP UWB PHY]</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[Adding an option to support a higher bit rate with the HRP UWB PHY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80206" y="762795"/>
            <a:ext cx="11580893" cy="609599"/>
          </a:xfrm>
        </p:spPr>
        <p:txBody>
          <a:bodyPr/>
          <a:lstStyle/>
          <a:p>
            <a:r>
              <a:rPr lang="en-IE" sz="3500" b="1" dirty="0">
                <a:solidFill>
                  <a:srgbClr val="000000"/>
                </a:solidFill>
              </a:rPr>
              <a:t>Puncturing comes at an Eb/No cost</a:t>
            </a:r>
            <a:endParaRPr lang="en-US" sz="3500" dirty="0">
              <a:latin typeface="Arial" charset="0"/>
            </a:endParaRPr>
          </a:p>
        </p:txBody>
      </p:sp>
      <p:pic>
        <p:nvPicPr>
          <p:cNvPr id="5" name="Picture 4">
            <a:extLst>
              <a:ext uri="{FF2B5EF4-FFF2-40B4-BE49-F238E27FC236}">
                <a16:creationId xmlns="" xmlns:a16="http://schemas.microsoft.com/office/drawing/2014/main" id="{AA8A10AA-2E2B-4749-81E9-324145B845AD}"/>
              </a:ext>
            </a:extLst>
          </p:cNvPr>
          <p:cNvPicPr>
            <a:picLocks noChangeAspect="1"/>
          </p:cNvPicPr>
          <p:nvPr/>
        </p:nvPicPr>
        <p:blipFill>
          <a:blip r:embed="rId2"/>
          <a:stretch>
            <a:fillRect/>
          </a:stretch>
        </p:blipFill>
        <p:spPr>
          <a:xfrm>
            <a:off x="857324" y="1297845"/>
            <a:ext cx="4046794" cy="2504890"/>
          </a:xfrm>
          <a:prstGeom prst="rect">
            <a:avLst/>
          </a:prstGeom>
        </p:spPr>
      </p:pic>
      <p:pic>
        <p:nvPicPr>
          <p:cNvPr id="6" name="Picture 5">
            <a:extLst>
              <a:ext uri="{FF2B5EF4-FFF2-40B4-BE49-F238E27FC236}">
                <a16:creationId xmlns="" xmlns:a16="http://schemas.microsoft.com/office/drawing/2014/main" id="{A9038D2C-0D54-4565-BE7F-C3A95B300FDD}"/>
              </a:ext>
            </a:extLst>
          </p:cNvPr>
          <p:cNvPicPr>
            <a:picLocks noChangeAspect="1"/>
          </p:cNvPicPr>
          <p:nvPr/>
        </p:nvPicPr>
        <p:blipFill>
          <a:blip r:embed="rId3"/>
          <a:stretch>
            <a:fillRect/>
          </a:stretch>
        </p:blipFill>
        <p:spPr>
          <a:xfrm>
            <a:off x="7044051" y="1514847"/>
            <a:ext cx="4590056" cy="2150400"/>
          </a:xfrm>
          <a:prstGeom prst="rect">
            <a:avLst/>
          </a:prstGeom>
        </p:spPr>
      </p:pic>
      <p:pic>
        <p:nvPicPr>
          <p:cNvPr id="7" name="Picture 6">
            <a:extLst>
              <a:ext uri="{FF2B5EF4-FFF2-40B4-BE49-F238E27FC236}">
                <a16:creationId xmlns="" xmlns:a16="http://schemas.microsoft.com/office/drawing/2014/main" id="{56B4C64E-135B-487F-B195-93170BC99299}"/>
              </a:ext>
            </a:extLst>
          </p:cNvPr>
          <p:cNvPicPr>
            <a:picLocks noChangeAspect="1"/>
          </p:cNvPicPr>
          <p:nvPr/>
        </p:nvPicPr>
        <p:blipFill>
          <a:blip r:embed="rId4"/>
          <a:stretch>
            <a:fillRect/>
          </a:stretch>
        </p:blipFill>
        <p:spPr>
          <a:xfrm>
            <a:off x="7044050" y="4041067"/>
            <a:ext cx="4710311" cy="2091600"/>
          </a:xfrm>
          <a:prstGeom prst="rect">
            <a:avLst/>
          </a:prstGeom>
        </p:spPr>
      </p:pic>
      <p:pic>
        <p:nvPicPr>
          <p:cNvPr id="10" name="Picture 9">
            <a:extLst>
              <a:ext uri="{FF2B5EF4-FFF2-40B4-BE49-F238E27FC236}">
                <a16:creationId xmlns="" xmlns:a16="http://schemas.microsoft.com/office/drawing/2014/main" id="{702B332C-EB52-4379-9C6E-6942905D7B34}"/>
              </a:ext>
            </a:extLst>
          </p:cNvPr>
          <p:cNvPicPr>
            <a:picLocks noChangeAspect="1"/>
          </p:cNvPicPr>
          <p:nvPr/>
        </p:nvPicPr>
        <p:blipFill>
          <a:blip r:embed="rId5"/>
          <a:stretch>
            <a:fillRect/>
          </a:stretch>
        </p:blipFill>
        <p:spPr>
          <a:xfrm>
            <a:off x="5465719" y="1902566"/>
            <a:ext cx="1578332" cy="1374962"/>
          </a:xfrm>
          <a:prstGeom prst="rect">
            <a:avLst/>
          </a:prstGeom>
        </p:spPr>
      </p:pic>
      <p:pic>
        <p:nvPicPr>
          <p:cNvPr id="11" name="Picture 10">
            <a:extLst>
              <a:ext uri="{FF2B5EF4-FFF2-40B4-BE49-F238E27FC236}">
                <a16:creationId xmlns="" xmlns:a16="http://schemas.microsoft.com/office/drawing/2014/main" id="{43D9AA57-0371-4A8B-A022-78C6EA50B777}"/>
              </a:ext>
            </a:extLst>
          </p:cNvPr>
          <p:cNvPicPr>
            <a:picLocks noChangeAspect="1"/>
          </p:cNvPicPr>
          <p:nvPr/>
        </p:nvPicPr>
        <p:blipFill>
          <a:blip r:embed="rId6"/>
          <a:stretch>
            <a:fillRect/>
          </a:stretch>
        </p:blipFill>
        <p:spPr>
          <a:xfrm>
            <a:off x="5509280" y="4345992"/>
            <a:ext cx="1578333" cy="1374962"/>
          </a:xfrm>
          <a:prstGeom prst="rect">
            <a:avLst/>
          </a:prstGeom>
        </p:spPr>
      </p:pic>
      <p:sp>
        <p:nvSpPr>
          <p:cNvPr id="13" name="TextBox 12">
            <a:extLst>
              <a:ext uri="{FF2B5EF4-FFF2-40B4-BE49-F238E27FC236}">
                <a16:creationId xmlns="" xmlns:a16="http://schemas.microsoft.com/office/drawing/2014/main" id="{823F599B-5EEB-4FA2-915D-E6798A777B4A}"/>
              </a:ext>
            </a:extLst>
          </p:cNvPr>
          <p:cNvSpPr txBox="1"/>
          <p:nvPr/>
        </p:nvSpPr>
        <p:spPr>
          <a:xfrm>
            <a:off x="340826" y="3632504"/>
            <a:ext cx="5238676" cy="276999"/>
          </a:xfrm>
          <a:prstGeom prst="rect">
            <a:avLst/>
          </a:prstGeom>
          <a:noFill/>
        </p:spPr>
        <p:txBody>
          <a:bodyPr wrap="square" rtlCol="0">
            <a:spAutoFit/>
          </a:bodyPr>
          <a:lstStyle/>
          <a:p>
            <a:r>
              <a:rPr lang="en-GB" sz="1200" b="1" dirty="0"/>
              <a:t>Table 1. Puncturing from Digital Communications, Proakis, 5</a:t>
            </a:r>
            <a:r>
              <a:rPr lang="en-GB" sz="1200" b="1" baseline="30000" dirty="0"/>
              <a:t>th</a:t>
            </a:r>
            <a:r>
              <a:rPr lang="en-GB" sz="1200" b="1" dirty="0"/>
              <a:t> Edition </a:t>
            </a:r>
            <a:endParaRPr lang="en-IE" sz="1200" b="1" dirty="0"/>
          </a:p>
        </p:txBody>
      </p:sp>
      <p:sp>
        <p:nvSpPr>
          <p:cNvPr id="14" name="TextBox 13">
            <a:extLst>
              <a:ext uri="{FF2B5EF4-FFF2-40B4-BE49-F238E27FC236}">
                <a16:creationId xmlns="" xmlns:a16="http://schemas.microsoft.com/office/drawing/2014/main" id="{169970F8-BBFB-4E88-AB7C-546E71CBC0A9}"/>
              </a:ext>
            </a:extLst>
          </p:cNvPr>
          <p:cNvSpPr txBox="1"/>
          <p:nvPr/>
        </p:nvSpPr>
        <p:spPr>
          <a:xfrm>
            <a:off x="6254885" y="3520798"/>
            <a:ext cx="4876800" cy="276999"/>
          </a:xfrm>
          <a:prstGeom prst="rect">
            <a:avLst/>
          </a:prstGeom>
          <a:noFill/>
        </p:spPr>
        <p:txBody>
          <a:bodyPr wrap="square" rtlCol="0">
            <a:spAutoFit/>
          </a:bodyPr>
          <a:lstStyle/>
          <a:p>
            <a:r>
              <a:rPr lang="en-GB" sz="1200" b="1" dirty="0"/>
              <a:t>Table 2. d</a:t>
            </a:r>
            <a:r>
              <a:rPr lang="en-GB" sz="1200" b="1" baseline="-25000" dirty="0"/>
              <a:t>free</a:t>
            </a:r>
            <a:r>
              <a:rPr lang="en-GB" sz="1200" b="1" dirty="0"/>
              <a:t> for various constraint lengths and code rates</a:t>
            </a:r>
            <a:endParaRPr lang="en-IE" sz="1200" b="1" dirty="0"/>
          </a:p>
        </p:txBody>
      </p:sp>
      <p:sp>
        <p:nvSpPr>
          <p:cNvPr id="15" name="TextBox 14">
            <a:extLst>
              <a:ext uri="{FF2B5EF4-FFF2-40B4-BE49-F238E27FC236}">
                <a16:creationId xmlns="" xmlns:a16="http://schemas.microsoft.com/office/drawing/2014/main" id="{9B266035-FE40-49DA-BBBD-547AE5CE7A57}"/>
              </a:ext>
            </a:extLst>
          </p:cNvPr>
          <p:cNvSpPr txBox="1"/>
          <p:nvPr/>
        </p:nvSpPr>
        <p:spPr>
          <a:xfrm>
            <a:off x="5961320" y="6024986"/>
            <a:ext cx="5373356" cy="276999"/>
          </a:xfrm>
          <a:prstGeom prst="rect">
            <a:avLst/>
          </a:prstGeom>
          <a:noFill/>
        </p:spPr>
        <p:txBody>
          <a:bodyPr wrap="square" rtlCol="0">
            <a:spAutoFit/>
          </a:bodyPr>
          <a:lstStyle/>
          <a:p>
            <a:r>
              <a:rPr lang="en-GB" sz="1200" b="1" dirty="0"/>
              <a:t>Table 3. Max coding gain for various constraint lengths and code rates</a:t>
            </a:r>
            <a:endParaRPr lang="en-IE" sz="1200" b="1" dirty="0"/>
          </a:p>
        </p:txBody>
      </p:sp>
      <p:sp>
        <p:nvSpPr>
          <p:cNvPr id="17" name="Rectangle 1027"/>
          <p:cNvSpPr txBox="1">
            <a:spLocks noChangeArrowheads="1"/>
          </p:cNvSpPr>
          <p:nvPr/>
        </p:nvSpPr>
        <p:spPr bwMode="auto">
          <a:xfrm>
            <a:off x="487628" y="4041068"/>
            <a:ext cx="4769378" cy="22609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r>
              <a:rPr lang="en-IE" sz="2000" kern="0" dirty="0">
                <a:latin typeface="Arial" charset="0"/>
              </a:rPr>
              <a:t>Puncturing vs Rate ½ code</a:t>
            </a:r>
          </a:p>
          <a:p>
            <a:pPr lvl="1"/>
            <a:r>
              <a:rPr lang="en-IE" sz="1800" kern="0" dirty="0">
                <a:latin typeface="Arial" charset="0"/>
              </a:rPr>
              <a:t>For K=3 Max coding gain drops from  4 dB to 2.4 dB</a:t>
            </a:r>
          </a:p>
          <a:p>
            <a:pPr lvl="1"/>
            <a:r>
              <a:rPr lang="en-IE" sz="1800" kern="0" dirty="0">
                <a:latin typeface="Arial" charset="0"/>
              </a:rPr>
              <a:t>For K=7 Max coding gain drops from  7 dB to 4.2 dB</a:t>
            </a:r>
          </a:p>
          <a:p>
            <a:pPr lvl="1"/>
            <a:r>
              <a:rPr lang="en-IE" sz="1800" kern="0" dirty="0">
                <a:latin typeface="Arial" charset="0"/>
              </a:rPr>
              <a:t>Agrees well with AWGN simulation results</a:t>
            </a:r>
          </a:p>
        </p:txBody>
      </p:sp>
    </p:spTree>
    <p:extLst>
      <p:ext uri="{BB962C8B-B14F-4D97-AF65-F5344CB8AC3E}">
        <p14:creationId xmlns:p14="http://schemas.microsoft.com/office/powerpoint/2010/main" val="41351009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80206" y="686594"/>
            <a:ext cx="11580893" cy="761999"/>
          </a:xfrm>
        </p:spPr>
        <p:txBody>
          <a:bodyPr/>
          <a:lstStyle/>
          <a:p>
            <a:r>
              <a:rPr lang="en-IE" sz="3500" b="1" dirty="0">
                <a:solidFill>
                  <a:srgbClr val="000000"/>
                </a:solidFill>
              </a:rPr>
              <a:t>How do they perform in Multipath channel?</a:t>
            </a:r>
            <a:endParaRPr lang="en-US" sz="3500" dirty="0">
              <a:latin typeface="Arial" charset="0"/>
            </a:endParaRPr>
          </a:p>
        </p:txBody>
      </p:sp>
      <p:pic>
        <p:nvPicPr>
          <p:cNvPr id="5" name="Picture 4">
            <a:extLst>
              <a:ext uri="{FF2B5EF4-FFF2-40B4-BE49-F238E27FC236}">
                <a16:creationId xmlns="" xmlns:a16="http://schemas.microsoft.com/office/drawing/2014/main" id="{37B26A24-BDB2-4B34-A4B6-E3CC52527561}"/>
              </a:ext>
            </a:extLst>
          </p:cNvPr>
          <p:cNvPicPr>
            <a:picLocks noChangeAspect="1"/>
          </p:cNvPicPr>
          <p:nvPr/>
        </p:nvPicPr>
        <p:blipFill rotWithShape="1">
          <a:blip r:embed="rId2"/>
          <a:srcRect l="6111" t="3104" r="7425" b="3138"/>
          <a:stretch/>
        </p:blipFill>
        <p:spPr>
          <a:xfrm>
            <a:off x="4635499" y="1536699"/>
            <a:ext cx="6896101" cy="4381501"/>
          </a:xfrm>
          <a:prstGeom prst="rect">
            <a:avLst/>
          </a:prstGeom>
        </p:spPr>
      </p:pic>
      <p:sp>
        <p:nvSpPr>
          <p:cNvPr id="7" name="Rectangle 1027"/>
          <p:cNvSpPr txBox="1">
            <a:spLocks noChangeArrowheads="1"/>
          </p:cNvSpPr>
          <p:nvPr/>
        </p:nvSpPr>
        <p:spPr bwMode="auto">
          <a:xfrm>
            <a:off x="163512" y="1905793"/>
            <a:ext cx="4672871" cy="426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a:lstStyle>
          <a:p>
            <a:r>
              <a:rPr lang="en-IE" sz="2400" kern="0" dirty="0">
                <a:latin typeface="Arial" charset="0"/>
              </a:rPr>
              <a:t>54.5 Mb/s using x2 symbol rate is only 4 dB worse than 27.2 Mb/s</a:t>
            </a:r>
          </a:p>
          <a:p>
            <a:pPr lvl="1"/>
            <a:r>
              <a:rPr lang="en-IE" sz="1900" kern="0" dirty="0">
                <a:latin typeface="Arial" charset="0"/>
              </a:rPr>
              <a:t>Range of &gt; 40m</a:t>
            </a:r>
          </a:p>
          <a:p>
            <a:endParaRPr lang="en-IE" sz="2400" kern="0" dirty="0">
              <a:latin typeface="Arial" charset="0"/>
            </a:endParaRPr>
          </a:p>
          <a:p>
            <a:r>
              <a:rPr lang="en-IE" sz="2400" kern="0" dirty="0">
                <a:latin typeface="Arial" charset="0"/>
              </a:rPr>
              <a:t>Puncturing scheme is 9.2 dB </a:t>
            </a:r>
            <a:r>
              <a:rPr lang="en-IE" sz="2400" kern="0" dirty="0" smtClean="0">
                <a:latin typeface="Arial" charset="0"/>
              </a:rPr>
              <a:t>worse than </a:t>
            </a:r>
            <a:r>
              <a:rPr lang="en-IE" sz="2400" kern="0" dirty="0">
                <a:latin typeface="Arial" charset="0"/>
              </a:rPr>
              <a:t>27.2 </a:t>
            </a:r>
            <a:r>
              <a:rPr lang="en-IE" sz="2400" kern="0" dirty="0" smtClean="0">
                <a:latin typeface="Arial" charset="0"/>
              </a:rPr>
              <a:t>Mb/s</a:t>
            </a:r>
            <a:endParaRPr lang="en-IE" sz="2400" kern="0" dirty="0">
              <a:latin typeface="Arial" charset="0"/>
            </a:endParaRPr>
          </a:p>
          <a:p>
            <a:pPr lvl="1"/>
            <a:r>
              <a:rPr lang="en-IE" sz="1900" kern="0" dirty="0">
                <a:latin typeface="Arial" charset="0"/>
              </a:rPr>
              <a:t>Half the range of x2 scheme</a:t>
            </a:r>
          </a:p>
          <a:p>
            <a:pPr lvl="1"/>
            <a:r>
              <a:rPr lang="en-IE" sz="1900" kern="0" dirty="0">
                <a:latin typeface="Arial" charset="0"/>
              </a:rPr>
              <a:t>Almost the same performance as using no conv code, and only a RS code</a:t>
            </a:r>
          </a:p>
        </p:txBody>
      </p:sp>
    </p:spTree>
    <p:extLst>
      <p:ext uri="{BB962C8B-B14F-4D97-AF65-F5344CB8AC3E}">
        <p14:creationId xmlns:p14="http://schemas.microsoft.com/office/powerpoint/2010/main" val="4239476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Recommendation</a:t>
            </a:r>
            <a:r>
              <a:rPr lang="en-US" sz="3500" b="1" dirty="0">
                <a:solidFill>
                  <a:srgbClr val="000000"/>
                </a:solidFill>
              </a:rPr>
              <a: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800" dirty="0">
                <a:latin typeface="Arial" charset="0"/>
              </a:rPr>
              <a:t>There is considerable merit to adding 50+ Mb/s to 802.15.4z </a:t>
            </a:r>
          </a:p>
          <a:p>
            <a:r>
              <a:rPr lang="en-IE" sz="2800" dirty="0">
                <a:latin typeface="Arial" charset="0"/>
              </a:rPr>
              <a:t>As an option, 54.5 Mb/s will strengthen the standard and future proof it to some extent</a:t>
            </a:r>
          </a:p>
          <a:p>
            <a:r>
              <a:rPr lang="en-IE" sz="2800" dirty="0" smtClean="0">
                <a:latin typeface="Arial" charset="0"/>
              </a:rPr>
              <a:t>It is better </a:t>
            </a:r>
            <a:r>
              <a:rPr lang="en-IE" sz="2800" dirty="0">
                <a:latin typeface="Arial" charset="0"/>
              </a:rPr>
              <a:t>to double the symbol rate rather than use puncturing</a:t>
            </a:r>
          </a:p>
          <a:p>
            <a:r>
              <a:rPr lang="en-IE" sz="2800" dirty="0">
                <a:latin typeface="Arial" charset="0"/>
              </a:rPr>
              <a:t>Performs very well, even in multipath</a:t>
            </a:r>
          </a:p>
          <a:p>
            <a:pPr lvl="1"/>
            <a:r>
              <a:rPr lang="en-IE" sz="2300" dirty="0">
                <a:latin typeface="Arial" charset="0"/>
              </a:rPr>
              <a:t>~40 metres LOS range in CM1 channel model 54.5 Mb/s mode</a:t>
            </a:r>
          </a:p>
          <a:p>
            <a:r>
              <a:rPr lang="en-IE" sz="2800" dirty="0">
                <a:latin typeface="Arial" charset="0"/>
              </a:rPr>
              <a:t>Has exactly the same </a:t>
            </a:r>
            <a:r>
              <a:rPr lang="en-IE" sz="2800" dirty="0" smtClean="0">
                <a:latin typeface="Arial" charset="0"/>
              </a:rPr>
              <a:t>on-air </a:t>
            </a:r>
            <a:r>
              <a:rPr lang="en-IE" sz="2800" dirty="0">
                <a:latin typeface="Arial" charset="0"/>
              </a:rPr>
              <a:t>properties as the </a:t>
            </a:r>
            <a:r>
              <a:rPr lang="en-IE" sz="2800" dirty="0" smtClean="0">
                <a:latin typeface="Arial" charset="0"/>
              </a:rPr>
              <a:t>27.24 </a:t>
            </a:r>
            <a:r>
              <a:rPr lang="en-IE" sz="2800" dirty="0">
                <a:latin typeface="Arial" charset="0"/>
              </a:rPr>
              <a:t>Mb/s data rate</a:t>
            </a:r>
          </a:p>
          <a:p>
            <a:pPr lvl="1"/>
            <a:r>
              <a:rPr lang="en-IE" sz="2300" dirty="0">
                <a:latin typeface="Arial" charset="0"/>
              </a:rPr>
              <a:t>250 MHz PRF etc. </a:t>
            </a:r>
          </a:p>
          <a:p>
            <a:endParaRPr lang="en-IE" sz="2800" dirty="0">
              <a:latin typeface="Arial" charset="0"/>
            </a:endParaRPr>
          </a:p>
          <a:p>
            <a:endParaRPr lang="en-IE" sz="2800" dirty="0">
              <a:latin typeface="Arial" charset="0"/>
            </a:endParaRPr>
          </a:p>
          <a:p>
            <a:endParaRPr lang="en-IE" sz="2800" dirty="0">
              <a:latin typeface="Arial" charset="0"/>
            </a:endParaRPr>
          </a:p>
        </p:txBody>
      </p:sp>
      <p:sp>
        <p:nvSpPr>
          <p:cNvPr id="4" name="Content Placeholder 2">
            <a:extLst>
              <a:ext uri="{FF2B5EF4-FFF2-40B4-BE49-F238E27FC236}">
                <a16:creationId xmlns="" xmlns:a16="http://schemas.microsoft.com/office/drawing/2014/main" id="{D3404EA6-C3D4-4709-BEC5-7E5315508316}"/>
              </a:ext>
            </a:extLst>
          </p:cNvPr>
          <p:cNvSpPr txBox="1">
            <a:spLocks/>
          </p:cNvSpPr>
          <p:nvPr/>
        </p:nvSpPr>
        <p:spPr bwMode="auto">
          <a:xfrm>
            <a:off x="0" y="5334794"/>
            <a:ext cx="12190413"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34350" indent="-285750" algn="l" defTabSz="914400" rtl="0" eaLnBrk="1" latinLnBrk="0" hangingPunct="1">
              <a:lnSpc>
                <a:spcPct val="90000"/>
              </a:lnSpc>
              <a:spcBef>
                <a:spcPts val="1000"/>
              </a:spcBef>
              <a:buSzPct val="130000"/>
              <a:buFont typeface="Arial" panose="020B0604020202020204" pitchFamily="34" charset="0"/>
              <a:buChar char="•"/>
              <a:defRPr sz="1800" kern="1200">
                <a:solidFill>
                  <a:schemeClr val="accent2"/>
                </a:solidFill>
                <a:latin typeface="+mn-lt"/>
                <a:ea typeface="+mn-ea"/>
                <a:cs typeface="+mn-cs"/>
              </a:defRPr>
            </a:lvl1pPr>
            <a:lvl2pPr marL="685800" indent="-252000" algn="l" defTabSz="914400" rtl="0" eaLnBrk="1" latinLnBrk="0" hangingPunct="1">
              <a:lnSpc>
                <a:spcPct val="90000"/>
              </a:lnSpc>
              <a:spcBef>
                <a:spcPts val="500"/>
              </a:spcBef>
              <a:buSzPct val="130000"/>
              <a:buFont typeface="Arial" panose="020B0604020202020204" pitchFamily="34" charset="0"/>
              <a:buChar char="•"/>
              <a:defRPr sz="1800" kern="1200">
                <a:solidFill>
                  <a:schemeClr val="accent2"/>
                </a:solidFill>
                <a:latin typeface="+mn-lt"/>
                <a:ea typeface="+mn-ea"/>
                <a:cs typeface="+mn-cs"/>
              </a:defRPr>
            </a:lvl2pPr>
            <a:lvl3pPr marL="1143000" indent="-252000" algn="l" defTabSz="914400" rtl="0" eaLnBrk="1" latinLnBrk="0" hangingPunct="1">
              <a:lnSpc>
                <a:spcPct val="90000"/>
              </a:lnSpc>
              <a:spcBef>
                <a:spcPts val="500"/>
              </a:spcBef>
              <a:buSzPct val="130000"/>
              <a:buFont typeface="Arial" panose="020B0604020202020204" pitchFamily="34" charset="0"/>
              <a:buChar char="•"/>
              <a:defRPr sz="1800" kern="1200">
                <a:solidFill>
                  <a:schemeClr val="accent2"/>
                </a:solidFill>
                <a:latin typeface="+mn-lt"/>
                <a:ea typeface="+mn-ea"/>
                <a:cs typeface="+mn-cs"/>
              </a:defRPr>
            </a:lvl3pPr>
            <a:lvl4pPr marL="1600200" indent="-252000" algn="l" defTabSz="914400" rtl="0" eaLnBrk="1" latinLnBrk="0" hangingPunct="1">
              <a:lnSpc>
                <a:spcPct val="90000"/>
              </a:lnSpc>
              <a:spcBef>
                <a:spcPts val="500"/>
              </a:spcBef>
              <a:buSzPct val="130000"/>
              <a:buFont typeface="Arial" panose="020B0604020202020204" pitchFamily="34" charset="0"/>
              <a:buChar char="•"/>
              <a:defRPr sz="1800" kern="1200">
                <a:solidFill>
                  <a:schemeClr val="accent2"/>
                </a:solidFill>
                <a:latin typeface="+mn-lt"/>
                <a:ea typeface="+mn-ea"/>
                <a:cs typeface="+mn-cs"/>
              </a:defRPr>
            </a:lvl4pPr>
            <a:lvl5pPr marL="2057400" indent="-252000" algn="l" defTabSz="914400" rtl="0" eaLnBrk="1" latinLnBrk="0" hangingPunct="1">
              <a:lnSpc>
                <a:spcPct val="90000"/>
              </a:lnSpc>
              <a:spcBef>
                <a:spcPts val="500"/>
              </a:spcBef>
              <a:buSzPct val="130000"/>
              <a:buFont typeface="Arial" panose="020B0604020202020204" pitchFamily="34" charset="0"/>
              <a:buChar char="•"/>
              <a:defRPr sz="1800" kern="1200">
                <a:solidFill>
                  <a:schemeClr val="accent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SzPct val="150000"/>
              <a:buFont typeface="Arial" panose="020B0604020202020204" pitchFamily="34" charset="0"/>
              <a:buNone/>
            </a:pPr>
            <a:r>
              <a:rPr lang="en-GB" sz="3600" dirty="0">
                <a:solidFill>
                  <a:schemeClr val="tx1"/>
                </a:solidFill>
              </a:rPr>
              <a:t>Let’s do it!</a:t>
            </a:r>
          </a:p>
        </p:txBody>
      </p:sp>
    </p:spTree>
    <p:extLst>
      <p:ext uri="{BB962C8B-B14F-4D97-AF65-F5344CB8AC3E}">
        <p14:creationId xmlns:p14="http://schemas.microsoft.com/office/powerpoint/2010/main" val="2740755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Another recommendation – frame length</a:t>
            </a:r>
            <a:r>
              <a:rPr lang="en-US" sz="3500" b="1" dirty="0">
                <a:solidFill>
                  <a:srgbClr val="000000"/>
                </a:solidFill>
              </a:rPr>
              <a: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800" dirty="0">
                <a:latin typeface="Arial" charset="0"/>
              </a:rPr>
              <a:t>With a higher data rate there is a good case for increasing the frame length and we already talked about the possibility of utilising the A0 &amp; A1 bits in the HPRF mode PHR to extend the frame length</a:t>
            </a:r>
          </a:p>
          <a:p>
            <a:endParaRPr lang="en-IE" sz="1200" dirty="0">
              <a:latin typeface="Arial" charset="0"/>
            </a:endParaRPr>
          </a:p>
          <a:p>
            <a:r>
              <a:rPr lang="en-IE" sz="2800" dirty="0">
                <a:latin typeface="Arial" charset="0"/>
              </a:rPr>
              <a:t>This option can easily be included in the 4z text, </a:t>
            </a:r>
            <a:r>
              <a:rPr lang="en-IE" sz="2800" dirty="0" smtClean="0">
                <a:latin typeface="Arial" charset="0"/>
              </a:rPr>
              <a:t>and would </a:t>
            </a:r>
            <a:r>
              <a:rPr lang="en-IE" sz="2800" dirty="0">
                <a:latin typeface="Arial" charset="0"/>
              </a:rPr>
              <a:t>optionally allow the frame length field in the PHR to extend to 12-bits catering for a frame payload of up to 4095 octets </a:t>
            </a:r>
          </a:p>
          <a:p>
            <a:endParaRPr lang="en-IE" sz="1200" dirty="0">
              <a:latin typeface="Arial" charset="0"/>
            </a:endParaRPr>
          </a:p>
          <a:p>
            <a:r>
              <a:rPr lang="en-IE" sz="2800" dirty="0">
                <a:latin typeface="Arial" charset="0"/>
              </a:rPr>
              <a:t>We recommend making this addition at the same time as adding a </a:t>
            </a:r>
            <a:r>
              <a:rPr lang="en-IE" sz="2800" dirty="0" smtClean="0">
                <a:latin typeface="Arial" charset="0"/>
              </a:rPr>
              <a:t>the 54.5 </a:t>
            </a:r>
            <a:r>
              <a:rPr lang="en-IE" sz="2800" dirty="0">
                <a:latin typeface="Arial" charset="0"/>
              </a:rPr>
              <a:t>Mb/s data rate</a:t>
            </a:r>
          </a:p>
          <a:p>
            <a:endParaRPr lang="en-IE" sz="2800" dirty="0">
              <a:latin typeface="Arial" charset="0"/>
            </a:endParaRPr>
          </a:p>
          <a:p>
            <a:endParaRPr lang="en-IE" sz="2800" dirty="0">
              <a:latin typeface="Arial" charset="0"/>
            </a:endParaRPr>
          </a:p>
          <a:p>
            <a:endParaRPr lang="en-IE" sz="2800" dirty="0">
              <a:latin typeface="Arial" charset="0"/>
            </a:endParaRPr>
          </a:p>
        </p:txBody>
      </p:sp>
    </p:spTree>
    <p:extLst>
      <p:ext uri="{BB962C8B-B14F-4D97-AF65-F5344CB8AC3E}">
        <p14:creationId xmlns:p14="http://schemas.microsoft.com/office/powerpoint/2010/main" val="9893201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a:extLst>
              <a:ext uri="{FF2B5EF4-FFF2-40B4-BE49-F238E27FC236}">
                <a16:creationId xmlns="" xmlns:a16="http://schemas.microsoft.com/office/drawing/2014/main" id="{61A4C909-3E51-436E-B58D-CCCB5F8E39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0912" y="2820194"/>
            <a:ext cx="6553200" cy="14767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a:extLst>
              <a:ext uri="{FF2B5EF4-FFF2-40B4-BE49-F238E27FC236}">
                <a16:creationId xmlns="" xmlns:a16="http://schemas.microsoft.com/office/drawing/2014/main" id="{0D85424A-8B8E-4A2E-926A-213AF9EB63B8}"/>
              </a:ext>
            </a:extLst>
          </p:cNvPr>
          <p:cNvSpPr txBox="1"/>
          <p:nvPr/>
        </p:nvSpPr>
        <p:spPr>
          <a:xfrm>
            <a:off x="1674812" y="1673785"/>
            <a:ext cx="7924800" cy="830997"/>
          </a:xfrm>
          <a:prstGeom prst="rect">
            <a:avLst/>
          </a:prstGeom>
          <a:noFill/>
        </p:spPr>
        <p:txBody>
          <a:bodyPr wrap="square" rtlCol="0">
            <a:spAutoFit/>
          </a:bodyPr>
          <a:lstStyle/>
          <a:p>
            <a:r>
              <a:rPr lang="en-IE" sz="2400" dirty="0" smtClean="0"/>
              <a:t>In </a:t>
            </a:r>
            <a:r>
              <a:rPr lang="en-IE" sz="2400" dirty="0"/>
              <a:t>November (Bangkok) we agreed this symbol format for </a:t>
            </a:r>
            <a:r>
              <a:rPr lang="en-IE" sz="2400" dirty="0" smtClean="0"/>
              <a:t>HRP UWB data modulation at 250 MHz PRF :</a:t>
            </a:r>
            <a:endParaRPr lang="en-IE" sz="2400" dirty="0"/>
          </a:p>
        </p:txBody>
      </p:sp>
      <p:sp>
        <p:nvSpPr>
          <p:cNvPr id="4" name="Rectangle 3">
            <a:extLst>
              <a:ext uri="{FF2B5EF4-FFF2-40B4-BE49-F238E27FC236}">
                <a16:creationId xmlns="" xmlns:a16="http://schemas.microsoft.com/office/drawing/2014/main" id="{0FBEE03E-F652-49F1-9CF9-91AB9DEB580B}"/>
              </a:ext>
            </a:extLst>
          </p:cNvPr>
          <p:cNvSpPr/>
          <p:nvPr/>
        </p:nvSpPr>
        <p:spPr>
          <a:xfrm>
            <a:off x="2799099" y="4725194"/>
            <a:ext cx="6135013" cy="1200329"/>
          </a:xfrm>
          <a:prstGeom prst="rect">
            <a:avLst/>
          </a:prstGeom>
        </p:spPr>
        <p:txBody>
          <a:bodyPr wrap="none">
            <a:spAutoFit/>
          </a:bodyPr>
          <a:lstStyle/>
          <a:p>
            <a:pPr marL="342900" indent="-342900">
              <a:buFont typeface="Arial" panose="020B0604020202020204" pitchFamily="34" charset="0"/>
              <a:buChar char="•"/>
            </a:pPr>
            <a:r>
              <a:rPr lang="en-US" altLang="en-US" sz="2400" dirty="0"/>
              <a:t>Mandatory FEC: K=3+RS (~27 Mb/s)</a:t>
            </a:r>
          </a:p>
          <a:p>
            <a:pPr marL="342900" indent="-342900">
              <a:buFont typeface="Arial" panose="020B0604020202020204" pitchFamily="34" charset="0"/>
              <a:buChar char="•"/>
            </a:pPr>
            <a:endParaRPr lang="en-US" altLang="en-US" sz="2400" dirty="0"/>
          </a:p>
          <a:p>
            <a:pPr marL="342900" indent="-342900">
              <a:buFont typeface="Arial" panose="020B0604020202020204" pitchFamily="34" charset="0"/>
              <a:buChar char="•"/>
            </a:pPr>
            <a:r>
              <a:rPr lang="en-US" altLang="en-US" sz="2400" kern="0" dirty="0"/>
              <a:t>Optional K=7 code without RS (~31.2 Mb/s) </a:t>
            </a:r>
          </a:p>
        </p:txBody>
      </p:sp>
      <p:sp>
        <p:nvSpPr>
          <p:cNvPr id="5" name="Rectangle 1026"/>
          <p:cNvSpPr txBox="1">
            <a:spLocks noChangeArrowheads="1"/>
          </p:cNvSpPr>
          <p:nvPr/>
        </p:nvSpPr>
        <p:spPr>
          <a:xfrm>
            <a:off x="406347" y="685959"/>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IE" sz="3500" b="1" kern="0" dirty="0">
                <a:solidFill>
                  <a:srgbClr val="000000"/>
                </a:solidFill>
              </a:rPr>
              <a:t>REMINDER</a:t>
            </a:r>
            <a:endParaRPr lang="en-US" sz="3500" kern="0" dirty="0">
              <a:latin typeface="Arial" charset="0"/>
            </a:endParaRPr>
          </a:p>
        </p:txBody>
      </p:sp>
    </p:spTree>
    <p:extLst>
      <p:ext uri="{BB962C8B-B14F-4D97-AF65-F5344CB8AC3E}">
        <p14:creationId xmlns:p14="http://schemas.microsoft.com/office/powerpoint/2010/main" val="3017810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4z is capable of much higher rates than 31 Mb/s</a:t>
            </a:r>
            <a:r>
              <a:rPr lang="en-US" sz="3500" b="1" dirty="0">
                <a:solidFill>
                  <a:srgbClr val="000000"/>
                </a:solidFill>
              </a:rPr>
              <a: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800" dirty="0">
                <a:latin typeface="Arial" charset="0"/>
              </a:rPr>
              <a:t>Code Puncturing</a:t>
            </a:r>
          </a:p>
          <a:p>
            <a:pPr lvl="1"/>
            <a:r>
              <a:rPr lang="en-IE" sz="2000" dirty="0">
                <a:latin typeface="Arial" charset="0"/>
              </a:rPr>
              <a:t>There </a:t>
            </a:r>
            <a:r>
              <a:rPr lang="en-IE" sz="2000" dirty="0" smtClean="0">
                <a:latin typeface="Arial" charset="0"/>
              </a:rPr>
              <a:t>have been discussions about adding </a:t>
            </a:r>
            <a:r>
              <a:rPr lang="en-IE" sz="2000" dirty="0">
                <a:latin typeface="Arial" charset="0"/>
              </a:rPr>
              <a:t>a </a:t>
            </a:r>
            <a:r>
              <a:rPr lang="en-IE" sz="2000" dirty="0" smtClean="0">
                <a:latin typeface="Arial" charset="0"/>
              </a:rPr>
              <a:t>~55 </a:t>
            </a:r>
            <a:r>
              <a:rPr lang="en-IE" sz="2000" dirty="0">
                <a:latin typeface="Arial" charset="0"/>
              </a:rPr>
              <a:t>Mb/s mode using </a:t>
            </a:r>
            <a:r>
              <a:rPr lang="en-IE" sz="2000" dirty="0" smtClean="0">
                <a:latin typeface="Arial" charset="0"/>
              </a:rPr>
              <a:t>a standard </a:t>
            </a:r>
            <a:r>
              <a:rPr lang="en-IE" sz="2000" dirty="0">
                <a:latin typeface="Arial" charset="0"/>
              </a:rPr>
              <a:t>puncturing pattern </a:t>
            </a:r>
            <a:r>
              <a:rPr lang="en-IE" sz="2000" dirty="0" smtClean="0">
                <a:latin typeface="Arial" charset="0"/>
              </a:rPr>
              <a:t>of the optional K=7 </a:t>
            </a:r>
            <a:r>
              <a:rPr lang="en-IE" sz="2000" dirty="0">
                <a:latin typeface="Arial" charset="0"/>
              </a:rPr>
              <a:t>convolutional </a:t>
            </a:r>
            <a:r>
              <a:rPr lang="en-IE" sz="2000" dirty="0" smtClean="0">
                <a:latin typeface="Arial" charset="0"/>
              </a:rPr>
              <a:t>code</a:t>
            </a:r>
            <a:endParaRPr lang="en-IE" sz="2000" dirty="0">
              <a:latin typeface="Arial" charset="0"/>
            </a:endParaRPr>
          </a:p>
          <a:p>
            <a:pPr lvl="1"/>
            <a:r>
              <a:rPr lang="en-IE" sz="2000" dirty="0">
                <a:latin typeface="Arial" charset="0"/>
              </a:rPr>
              <a:t>A similar puncturing scheme could be used with the K=3 code to get a 48 Mb/s mode</a:t>
            </a:r>
          </a:p>
          <a:p>
            <a:r>
              <a:rPr lang="en-IE" sz="2800" dirty="0">
                <a:latin typeface="Arial" charset="0"/>
              </a:rPr>
              <a:t>Double the symbol rate</a:t>
            </a:r>
          </a:p>
          <a:p>
            <a:pPr lvl="1"/>
            <a:r>
              <a:rPr lang="en-IE" sz="2000" dirty="0">
                <a:latin typeface="Arial" charset="0"/>
              </a:rPr>
              <a:t>A more straightforward scheme would be to use the current codes (i.e. unaltered) at twice the symbol rate</a:t>
            </a:r>
          </a:p>
          <a:p>
            <a:pPr lvl="2"/>
            <a:r>
              <a:rPr lang="en-IE" sz="1800" dirty="0">
                <a:latin typeface="Arial" charset="0"/>
              </a:rPr>
              <a:t>62.4 Mb/s for K=7 and 54.5 Mb/s for K=3</a:t>
            </a:r>
          </a:p>
          <a:p>
            <a:r>
              <a:rPr lang="en-IE" sz="2800" dirty="0" smtClean="0">
                <a:latin typeface="Arial" charset="0"/>
              </a:rPr>
              <a:t>This could </a:t>
            </a:r>
            <a:r>
              <a:rPr lang="en-IE" sz="2800" dirty="0">
                <a:latin typeface="Arial" charset="0"/>
              </a:rPr>
              <a:t>be doubled again and then again</a:t>
            </a:r>
          </a:p>
          <a:p>
            <a:pPr lvl="1"/>
            <a:r>
              <a:rPr lang="en-IE" sz="2000" dirty="0">
                <a:latin typeface="Arial" charset="0"/>
              </a:rPr>
              <a:t>Giving ~110 Mb/s and 220 </a:t>
            </a:r>
            <a:r>
              <a:rPr lang="en-IE" sz="2000" dirty="0" smtClean="0">
                <a:latin typeface="Arial" charset="0"/>
              </a:rPr>
              <a:t>Mb/s</a:t>
            </a:r>
            <a:endParaRPr lang="en-IE" sz="2000" dirty="0">
              <a:latin typeface="Arial" charset="0"/>
            </a:endParaRPr>
          </a:p>
          <a:p>
            <a:r>
              <a:rPr lang="en-IE" sz="2800" dirty="0">
                <a:latin typeface="Arial" charset="0"/>
              </a:rPr>
              <a:t>The Rate ½ K=3 code could be dropped leaving just the RS code</a:t>
            </a:r>
          </a:p>
          <a:p>
            <a:pPr lvl="1"/>
            <a:r>
              <a:rPr lang="en-IE" sz="2000" dirty="0">
                <a:latin typeface="Arial" charset="0"/>
              </a:rPr>
              <a:t>Gives ~440 Mb/s</a:t>
            </a:r>
          </a:p>
          <a:p>
            <a:endParaRPr lang="en-IE" sz="2800" dirty="0">
              <a:latin typeface="Arial" charset="0"/>
            </a:endParaRPr>
          </a:p>
        </p:txBody>
      </p:sp>
    </p:spTree>
    <p:extLst>
      <p:ext uri="{BB962C8B-B14F-4D97-AF65-F5344CB8AC3E}">
        <p14:creationId xmlns:p14="http://schemas.microsoft.com/office/powerpoint/2010/main" val="775381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10">
            <a:extLst>
              <a:ext uri="{FF2B5EF4-FFF2-40B4-BE49-F238E27FC236}">
                <a16:creationId xmlns="" xmlns:a16="http://schemas.microsoft.com/office/drawing/2014/main" id="{9C64C803-FD4C-434F-9567-71C4011CD078}"/>
              </a:ext>
            </a:extLst>
          </p:cNvPr>
          <p:cNvPicPr>
            <a:picLocks noChangeAspect="1"/>
          </p:cNvPicPr>
          <p:nvPr/>
        </p:nvPicPr>
        <p:blipFill>
          <a:blip r:embed="rId2"/>
          <a:stretch>
            <a:fillRect/>
          </a:stretch>
        </p:blipFill>
        <p:spPr bwMode="auto">
          <a:xfrm>
            <a:off x="761207" y="1083837"/>
            <a:ext cx="7391400" cy="5149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pic>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Symbol structure for higher rates, increasing symbol rate</a:t>
            </a:r>
            <a:endParaRPr lang="en-US" sz="3500" dirty="0">
              <a:latin typeface="Arial" charset="0"/>
            </a:endParaRPr>
          </a:p>
        </p:txBody>
      </p:sp>
      <p:sp>
        <p:nvSpPr>
          <p:cNvPr id="6" name="Rectangle 5">
            <a:extLst>
              <a:ext uri="{FF2B5EF4-FFF2-40B4-BE49-F238E27FC236}">
                <a16:creationId xmlns="" xmlns:a16="http://schemas.microsoft.com/office/drawing/2014/main" id="{5D4C2AE2-CFA8-48ED-8170-74B910147E5C}"/>
              </a:ext>
            </a:extLst>
          </p:cNvPr>
          <p:cNvSpPr/>
          <p:nvPr/>
        </p:nvSpPr>
        <p:spPr>
          <a:xfrm>
            <a:off x="3199606" y="6011646"/>
            <a:ext cx="2850460" cy="292388"/>
          </a:xfrm>
          <a:prstGeom prst="rect">
            <a:avLst/>
          </a:prstGeom>
        </p:spPr>
        <p:txBody>
          <a:bodyPr wrap="none">
            <a:spAutoFit/>
          </a:bodyPr>
          <a:lstStyle/>
          <a:p>
            <a:pPr algn="ctr"/>
            <a:r>
              <a:rPr lang="en-IE" dirty="0"/>
              <a:t>Fig 1. Symbol Structure for higher rates</a:t>
            </a:r>
          </a:p>
        </p:txBody>
      </p:sp>
      <p:sp>
        <p:nvSpPr>
          <p:cNvPr id="7" name="TextBox 6">
            <a:extLst>
              <a:ext uri="{FF2B5EF4-FFF2-40B4-BE49-F238E27FC236}">
                <a16:creationId xmlns="" xmlns:a16="http://schemas.microsoft.com/office/drawing/2014/main" id="{9039EC61-C468-44AE-B93B-0A2495D94544}"/>
              </a:ext>
            </a:extLst>
          </p:cNvPr>
          <p:cNvSpPr txBox="1"/>
          <p:nvPr/>
        </p:nvSpPr>
        <p:spPr>
          <a:xfrm>
            <a:off x="6933406" y="2693203"/>
            <a:ext cx="4114800" cy="1477328"/>
          </a:xfrm>
          <a:prstGeom prst="rect">
            <a:avLst/>
          </a:prstGeom>
          <a:noFill/>
        </p:spPr>
        <p:txBody>
          <a:bodyPr wrap="square" rtlCol="0">
            <a:spAutoFit/>
          </a:bodyPr>
          <a:lstStyle/>
          <a:p>
            <a:r>
              <a:rPr lang="en-GB" sz="1800" dirty="0"/>
              <a:t>Note: 	G0 and G1 are coded bits</a:t>
            </a:r>
          </a:p>
          <a:p>
            <a:r>
              <a:rPr lang="en-GB" sz="1800" dirty="0"/>
              <a:t> 	B0 is an uncoded bit</a:t>
            </a:r>
          </a:p>
          <a:p>
            <a:endParaRPr lang="en-GB" sz="1800" dirty="0"/>
          </a:p>
          <a:p>
            <a:r>
              <a:rPr lang="en-GB" sz="1800" dirty="0"/>
              <a:t>	Boxes represent pulses. </a:t>
            </a:r>
          </a:p>
          <a:p>
            <a:r>
              <a:rPr lang="en-GB" sz="1800" dirty="0"/>
              <a:t>	Lines represent guard chips.</a:t>
            </a:r>
            <a:endParaRPr lang="en-IE" sz="1800" dirty="0"/>
          </a:p>
        </p:txBody>
      </p:sp>
    </p:spTree>
    <p:extLst>
      <p:ext uri="{BB962C8B-B14F-4D97-AF65-F5344CB8AC3E}">
        <p14:creationId xmlns:p14="http://schemas.microsoft.com/office/powerpoint/2010/main" val="3906234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6">
            <a:extLst>
              <a:ext uri="{FF2B5EF4-FFF2-40B4-BE49-F238E27FC236}">
                <a16:creationId xmlns="" xmlns:a16="http://schemas.microsoft.com/office/drawing/2014/main" id="{4E8878DE-4B0C-4FCA-9130-75272E633EFE}"/>
              </a:ext>
            </a:extLst>
          </p:cNvPr>
          <p:cNvPicPr>
            <a:picLocks noGrp="1" noChangeAspect="1"/>
          </p:cNvPicPr>
          <p:nvPr/>
        </p:nvPicPr>
        <p:blipFill rotWithShape="1">
          <a:blip r:embed="rId2"/>
          <a:srcRect l="6827" t="2297" r="7385" b="2966"/>
          <a:stretch/>
        </p:blipFill>
        <p:spPr bwMode="auto">
          <a:xfrm>
            <a:off x="4037806" y="1143794"/>
            <a:ext cx="7988738" cy="5169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2" name="Rectangle 1026"/>
          <p:cNvSpPr>
            <a:spLocks noGrp="1" noChangeArrowheads="1"/>
          </p:cNvSpPr>
          <p:nvPr>
            <p:ph type="title"/>
          </p:nvPr>
        </p:nvSpPr>
        <p:spPr>
          <a:xfrm>
            <a:off x="380206" y="762795"/>
            <a:ext cx="11580893" cy="838200"/>
          </a:xfrm>
        </p:spPr>
        <p:txBody>
          <a:bodyPr/>
          <a:lstStyle/>
          <a:p>
            <a:pPr algn="l"/>
            <a:r>
              <a:rPr lang="en-IE" sz="3500" b="1" dirty="0">
                <a:solidFill>
                  <a:srgbClr val="000000"/>
                </a:solidFill>
              </a:rPr>
              <a:t>How do these schemes perform in an AWGN channel</a:t>
            </a:r>
            <a:br>
              <a:rPr lang="en-IE" sz="3500" b="1" dirty="0">
                <a:solidFill>
                  <a:srgbClr val="000000"/>
                </a:solidFill>
              </a:rPr>
            </a:br>
            <a:r>
              <a:rPr lang="en-IE" sz="3500" b="1" dirty="0">
                <a:solidFill>
                  <a:srgbClr val="000000"/>
                </a:solidFill>
              </a:rPr>
              <a:t>with short frames</a:t>
            </a:r>
            <a:endParaRPr lang="en-US" sz="3500" dirty="0">
              <a:latin typeface="Arial" charset="0"/>
            </a:endParaRPr>
          </a:p>
        </p:txBody>
      </p:sp>
      <p:sp>
        <p:nvSpPr>
          <p:cNvPr id="9" name="TextBox 8">
            <a:extLst>
              <a:ext uri="{FF2B5EF4-FFF2-40B4-BE49-F238E27FC236}">
                <a16:creationId xmlns="" xmlns:a16="http://schemas.microsoft.com/office/drawing/2014/main" id="{D2385938-9FB8-46EE-B3FF-9811376A3376}"/>
              </a:ext>
            </a:extLst>
          </p:cNvPr>
          <p:cNvSpPr txBox="1"/>
          <p:nvPr/>
        </p:nvSpPr>
        <p:spPr>
          <a:xfrm>
            <a:off x="304006" y="3026470"/>
            <a:ext cx="3833159" cy="2308324"/>
          </a:xfrm>
          <a:prstGeom prst="rect">
            <a:avLst/>
          </a:prstGeom>
          <a:noFill/>
        </p:spPr>
        <p:txBody>
          <a:bodyPr wrap="square" rtlCol="0">
            <a:spAutoFit/>
          </a:bodyPr>
          <a:lstStyle/>
          <a:p>
            <a:r>
              <a:rPr lang="en-GB" sz="1600" dirty="0" smtClean="0"/>
              <a:t>Note 1</a:t>
            </a:r>
            <a:r>
              <a:rPr lang="en-GB" sz="1600" dirty="0"/>
              <a:t>: These results assume that the number of preamble pulses is much greater than the number of data pulses and so, assume that all the schemes use pulses of the same amplitude</a:t>
            </a:r>
          </a:p>
          <a:p>
            <a:endParaRPr lang="en-GB" sz="1600" dirty="0"/>
          </a:p>
          <a:p>
            <a:r>
              <a:rPr lang="en-GB" sz="1600" dirty="0" smtClean="0"/>
              <a:t>Note 2</a:t>
            </a:r>
            <a:r>
              <a:rPr lang="en-GB" sz="1600" dirty="0"/>
              <a:t>: 108 Mb/s, 216 Mb/s and 436 Mb/s curves include </a:t>
            </a:r>
            <a:r>
              <a:rPr lang="en-GB" sz="1600" dirty="0" smtClean="0"/>
              <a:t>2 </a:t>
            </a:r>
            <a:r>
              <a:rPr lang="en-GB" sz="1600" dirty="0"/>
              <a:t>dB power back-off to avoid the peak 50 MHz limit</a:t>
            </a:r>
            <a:endParaRPr lang="en-IE" sz="1600" dirty="0"/>
          </a:p>
        </p:txBody>
      </p:sp>
    </p:spTree>
    <p:extLst>
      <p:ext uri="{BB962C8B-B14F-4D97-AF65-F5344CB8AC3E}">
        <p14:creationId xmlns:p14="http://schemas.microsoft.com/office/powerpoint/2010/main" val="13404101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Do we really need such high rates?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400" dirty="0">
                <a:latin typeface="Arial" charset="0"/>
              </a:rPr>
              <a:t>Eventually any provided bandwidth will not be enough</a:t>
            </a:r>
            <a:br>
              <a:rPr lang="en-IE" sz="2400" dirty="0">
                <a:latin typeface="Arial" charset="0"/>
              </a:rPr>
            </a:br>
            <a:endParaRPr lang="en-IE" sz="2400" dirty="0">
              <a:latin typeface="Arial" charset="0"/>
            </a:endParaRPr>
          </a:p>
          <a:p>
            <a:r>
              <a:rPr lang="en-IE" sz="2400" dirty="0">
                <a:latin typeface="Arial" charset="0"/>
              </a:rPr>
              <a:t>Need to provide for the future</a:t>
            </a:r>
          </a:p>
          <a:p>
            <a:pPr lvl="1"/>
            <a:r>
              <a:rPr lang="en-IE" sz="2400" dirty="0">
                <a:latin typeface="Arial" charset="0"/>
              </a:rPr>
              <a:t>It has been 12 years since 15.4a and this is its first enhancement, so we need to plan 12 years in advance</a:t>
            </a:r>
            <a:br>
              <a:rPr lang="en-IE" sz="2400" dirty="0">
                <a:latin typeface="Arial" charset="0"/>
              </a:rPr>
            </a:br>
            <a:endParaRPr lang="en-IE" sz="2400" dirty="0">
              <a:latin typeface="Arial" charset="0"/>
            </a:endParaRPr>
          </a:p>
          <a:p>
            <a:r>
              <a:rPr lang="en-IE" sz="2400" dirty="0" smtClean="0">
                <a:latin typeface="Arial" charset="0"/>
              </a:rPr>
              <a:t>Some may be reluctant to too take the step to the higher rates, thinking more </a:t>
            </a:r>
            <a:r>
              <a:rPr lang="en-IE" sz="2400" dirty="0">
                <a:latin typeface="Arial" charset="0"/>
              </a:rPr>
              <a:t>research is needed on channel models etc.</a:t>
            </a:r>
          </a:p>
          <a:p>
            <a:endParaRPr lang="en-IE" sz="2400" dirty="0">
              <a:latin typeface="Arial" charset="0"/>
            </a:endParaRPr>
          </a:p>
          <a:p>
            <a:r>
              <a:rPr lang="en-IE" sz="2400" dirty="0">
                <a:latin typeface="Arial" charset="0"/>
              </a:rPr>
              <a:t>Thus, we propose to limit the bit rate extension to 54 </a:t>
            </a:r>
            <a:r>
              <a:rPr lang="en-IE" sz="2400" dirty="0" smtClean="0">
                <a:latin typeface="Arial" charset="0"/>
              </a:rPr>
              <a:t>Mb/s</a:t>
            </a:r>
            <a:endParaRPr lang="en-IE" sz="2400" dirty="0">
              <a:latin typeface="Arial" charset="0"/>
            </a:endParaRPr>
          </a:p>
        </p:txBody>
      </p:sp>
    </p:spTree>
    <p:extLst>
      <p:ext uri="{BB962C8B-B14F-4D97-AF65-F5344CB8AC3E}">
        <p14:creationId xmlns:p14="http://schemas.microsoft.com/office/powerpoint/2010/main" val="130711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3 ways to achieve 54 Mb/s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400" dirty="0">
                <a:latin typeface="Arial" charset="0"/>
              </a:rPr>
              <a:t>Double the symbol rate by coding g0,g1 coded pair onto a single 4 pulse burst using the K=3 convolutional code and the 55/63 RS code</a:t>
            </a:r>
            <a:br>
              <a:rPr lang="en-IE" sz="2400" dirty="0">
                <a:latin typeface="Arial" charset="0"/>
              </a:rPr>
            </a:br>
            <a:endParaRPr lang="en-IE" sz="2400" dirty="0">
              <a:latin typeface="Arial" charset="0"/>
            </a:endParaRPr>
          </a:p>
          <a:p>
            <a:r>
              <a:rPr lang="en-IE" sz="2400" dirty="0">
                <a:latin typeface="Arial" charset="0"/>
              </a:rPr>
              <a:t>Puncture the K=7 convolutional code g0,g1 coded bits, removing 6 out of every 14 using a standard puncturing scheme</a:t>
            </a:r>
            <a:br>
              <a:rPr lang="en-IE" sz="2400" dirty="0">
                <a:latin typeface="Arial" charset="0"/>
              </a:rPr>
            </a:br>
            <a:endParaRPr lang="en-IE" sz="2400" dirty="0">
              <a:latin typeface="Arial" charset="0"/>
            </a:endParaRPr>
          </a:p>
          <a:p>
            <a:r>
              <a:rPr lang="en-IE" sz="2400" dirty="0">
                <a:latin typeface="Arial" charset="0"/>
              </a:rPr>
              <a:t>Remove the convolutional coder and map each RS coded bit to a 4 pulse burst</a:t>
            </a:r>
          </a:p>
          <a:p>
            <a:endParaRPr lang="en-IE" sz="2400" dirty="0">
              <a:latin typeface="Arial" charset="0"/>
            </a:endParaRPr>
          </a:p>
          <a:p>
            <a:pPr marL="0" indent="0">
              <a:buNone/>
            </a:pPr>
            <a:r>
              <a:rPr lang="en-IE" sz="2400" dirty="0" smtClean="0">
                <a:latin typeface="Arial" charset="0"/>
              </a:rPr>
              <a:t>Note: All </a:t>
            </a:r>
            <a:r>
              <a:rPr lang="en-IE" sz="2400" dirty="0">
                <a:latin typeface="Arial" charset="0"/>
              </a:rPr>
              <a:t>three of these options maintain the underlying modulation scheme and give an identical signal structure on </a:t>
            </a:r>
            <a:r>
              <a:rPr lang="en-IE" sz="2400" dirty="0" smtClean="0">
                <a:latin typeface="Arial" charset="0"/>
              </a:rPr>
              <a:t>air </a:t>
            </a:r>
            <a:r>
              <a:rPr lang="en-IE" sz="2400" dirty="0">
                <a:latin typeface="Arial" charset="0"/>
              </a:rPr>
              <a:t>(bursts of 4 pulses)</a:t>
            </a:r>
          </a:p>
          <a:p>
            <a:endParaRPr lang="en-IE" sz="2400" dirty="0">
              <a:latin typeface="Arial" charset="0"/>
            </a:endParaRPr>
          </a:p>
        </p:txBody>
      </p:sp>
    </p:spTree>
    <p:extLst>
      <p:ext uri="{BB962C8B-B14F-4D97-AF65-F5344CB8AC3E}">
        <p14:creationId xmlns:p14="http://schemas.microsoft.com/office/powerpoint/2010/main" val="3420276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7806" y="686595"/>
            <a:ext cx="11733293" cy="685800"/>
          </a:xfrm>
        </p:spPr>
        <p:txBody>
          <a:bodyPr/>
          <a:lstStyle/>
          <a:p>
            <a:pPr algn="l"/>
            <a:r>
              <a:rPr lang="en-IE" sz="3500" b="1" dirty="0">
                <a:solidFill>
                  <a:srgbClr val="000000"/>
                </a:solidFill>
              </a:rPr>
              <a:t>Pulses on the air are the same </a:t>
            </a:r>
            <a:r>
              <a:rPr lang="en-IE" sz="2400" b="1" dirty="0">
                <a:solidFill>
                  <a:srgbClr val="000000"/>
                </a:solidFill>
              </a:rPr>
              <a:t>(only the mapping of coded bits is different)</a:t>
            </a:r>
            <a:endParaRPr lang="en-US" sz="3500" dirty="0">
              <a:latin typeface="Arial" charset="0"/>
            </a:endParaRPr>
          </a:p>
        </p:txBody>
      </p:sp>
      <p:pic>
        <p:nvPicPr>
          <p:cNvPr id="5" name="Picture 4">
            <a:extLst>
              <a:ext uri="{FF2B5EF4-FFF2-40B4-BE49-F238E27FC236}">
                <a16:creationId xmlns="" xmlns:a16="http://schemas.microsoft.com/office/drawing/2014/main" id="{44334642-7271-4A42-BDD2-B2506EB4F1DF}"/>
              </a:ext>
            </a:extLst>
          </p:cNvPr>
          <p:cNvPicPr>
            <a:picLocks noChangeAspect="1"/>
          </p:cNvPicPr>
          <p:nvPr/>
        </p:nvPicPr>
        <p:blipFill rotWithShape="1">
          <a:blip r:embed="rId2"/>
          <a:srcRect t="22049" b="12204"/>
          <a:stretch/>
        </p:blipFill>
        <p:spPr>
          <a:xfrm>
            <a:off x="1208523" y="1448594"/>
            <a:ext cx="9967567" cy="1094874"/>
          </a:xfrm>
          <a:prstGeom prst="rect">
            <a:avLst/>
          </a:prstGeom>
        </p:spPr>
      </p:pic>
      <p:sp>
        <p:nvSpPr>
          <p:cNvPr id="6" name="TextBox 5">
            <a:extLst>
              <a:ext uri="{FF2B5EF4-FFF2-40B4-BE49-F238E27FC236}">
                <a16:creationId xmlns="" xmlns:a16="http://schemas.microsoft.com/office/drawing/2014/main" id="{68E78CD5-0339-423C-AD7C-2E65B24D1D09}"/>
              </a:ext>
            </a:extLst>
          </p:cNvPr>
          <p:cNvSpPr txBox="1"/>
          <p:nvPr/>
        </p:nvSpPr>
        <p:spPr>
          <a:xfrm>
            <a:off x="685006" y="2543468"/>
            <a:ext cx="6200964" cy="276999"/>
          </a:xfrm>
          <a:prstGeom prst="rect">
            <a:avLst/>
          </a:prstGeom>
          <a:noFill/>
        </p:spPr>
        <p:txBody>
          <a:bodyPr wrap="square" rtlCol="0">
            <a:spAutoFit/>
          </a:bodyPr>
          <a:lstStyle/>
          <a:p>
            <a:r>
              <a:rPr lang="en-GB" sz="1200" b="1" dirty="0"/>
              <a:t>Fig 3:  54.4 Mb/s with g0 g1 di-bit mapped to a single 4 pulse burst</a:t>
            </a:r>
            <a:endParaRPr lang="en-IE" sz="1200" b="1" dirty="0"/>
          </a:p>
        </p:txBody>
      </p:sp>
      <p:pic>
        <p:nvPicPr>
          <p:cNvPr id="7" name="Picture 6">
            <a:extLst>
              <a:ext uri="{FF2B5EF4-FFF2-40B4-BE49-F238E27FC236}">
                <a16:creationId xmlns="" xmlns:a16="http://schemas.microsoft.com/office/drawing/2014/main" id="{079F9C09-D66B-4B55-B4C0-C9074BC832CA}"/>
              </a:ext>
            </a:extLst>
          </p:cNvPr>
          <p:cNvPicPr>
            <a:picLocks noChangeAspect="1"/>
          </p:cNvPicPr>
          <p:nvPr/>
        </p:nvPicPr>
        <p:blipFill rotWithShape="1">
          <a:blip r:embed="rId3"/>
          <a:srcRect t="13720" b="11639"/>
          <a:stretch/>
        </p:blipFill>
        <p:spPr>
          <a:xfrm>
            <a:off x="1208524" y="2924468"/>
            <a:ext cx="9967567" cy="1239253"/>
          </a:xfrm>
          <a:prstGeom prst="rect">
            <a:avLst/>
          </a:prstGeom>
        </p:spPr>
      </p:pic>
      <p:sp>
        <p:nvSpPr>
          <p:cNvPr id="10" name="TextBox 9">
            <a:extLst>
              <a:ext uri="{FF2B5EF4-FFF2-40B4-BE49-F238E27FC236}">
                <a16:creationId xmlns="" xmlns:a16="http://schemas.microsoft.com/office/drawing/2014/main" id="{9EC5D69A-557C-4C2C-A3AB-85CEA1091327}"/>
              </a:ext>
            </a:extLst>
          </p:cNvPr>
          <p:cNvSpPr txBox="1"/>
          <p:nvPr/>
        </p:nvSpPr>
        <p:spPr>
          <a:xfrm>
            <a:off x="697832" y="4143668"/>
            <a:ext cx="8601014" cy="276999"/>
          </a:xfrm>
          <a:prstGeom prst="rect">
            <a:avLst/>
          </a:prstGeom>
          <a:noFill/>
        </p:spPr>
        <p:txBody>
          <a:bodyPr wrap="square" rtlCol="0">
            <a:spAutoFit/>
          </a:bodyPr>
          <a:lstStyle/>
          <a:p>
            <a:r>
              <a:rPr lang="en-GB" sz="1200" b="1" dirty="0"/>
              <a:t>Fig 4: 54.4 Mb/s with g0 g1 punctured and each coded bit mapped to single 4 pulse burst</a:t>
            </a:r>
            <a:endParaRPr lang="en-IE" sz="1200" b="1" dirty="0"/>
          </a:p>
        </p:txBody>
      </p:sp>
      <p:pic>
        <p:nvPicPr>
          <p:cNvPr id="11" name="Picture 10">
            <a:extLst>
              <a:ext uri="{FF2B5EF4-FFF2-40B4-BE49-F238E27FC236}">
                <a16:creationId xmlns="" xmlns:a16="http://schemas.microsoft.com/office/drawing/2014/main" id="{2DFE64D0-9946-4D6B-B779-6B5A78E20ABB}"/>
              </a:ext>
            </a:extLst>
          </p:cNvPr>
          <p:cNvPicPr>
            <a:picLocks noChangeAspect="1"/>
          </p:cNvPicPr>
          <p:nvPr/>
        </p:nvPicPr>
        <p:blipFill rotWithShape="1">
          <a:blip r:embed="rId4"/>
          <a:srcRect t="32927" b="9641"/>
          <a:stretch/>
        </p:blipFill>
        <p:spPr>
          <a:xfrm>
            <a:off x="1208524" y="4600868"/>
            <a:ext cx="9967567" cy="946150"/>
          </a:xfrm>
          <a:prstGeom prst="rect">
            <a:avLst/>
          </a:prstGeom>
        </p:spPr>
      </p:pic>
      <p:sp>
        <p:nvSpPr>
          <p:cNvPr id="12" name="TextBox 11">
            <a:extLst>
              <a:ext uri="{FF2B5EF4-FFF2-40B4-BE49-F238E27FC236}">
                <a16:creationId xmlns="" xmlns:a16="http://schemas.microsoft.com/office/drawing/2014/main" id="{22A610CC-1582-4173-BA66-78F7C5D9D1F1}"/>
              </a:ext>
            </a:extLst>
          </p:cNvPr>
          <p:cNvSpPr txBox="1"/>
          <p:nvPr/>
        </p:nvSpPr>
        <p:spPr>
          <a:xfrm>
            <a:off x="697832" y="5563394"/>
            <a:ext cx="8601014" cy="276999"/>
          </a:xfrm>
          <a:prstGeom prst="rect">
            <a:avLst/>
          </a:prstGeom>
          <a:noFill/>
        </p:spPr>
        <p:txBody>
          <a:bodyPr wrap="square" rtlCol="0">
            <a:spAutoFit/>
          </a:bodyPr>
          <a:lstStyle/>
          <a:p>
            <a:r>
              <a:rPr lang="en-GB" sz="1200" b="1" dirty="0"/>
              <a:t>Fig 5:  54.4 Mb/s </a:t>
            </a:r>
            <a:r>
              <a:rPr lang="en-GB" sz="1200" b="1" dirty="0" smtClean="0"/>
              <a:t>with RS coded bits directly mapped </a:t>
            </a:r>
            <a:r>
              <a:rPr lang="en-GB" sz="1200" b="1" dirty="0"/>
              <a:t>to </a:t>
            </a:r>
            <a:r>
              <a:rPr lang="en-GB" sz="1200" b="1" dirty="0" smtClean="0"/>
              <a:t>individual 4 </a:t>
            </a:r>
            <a:r>
              <a:rPr lang="en-GB" sz="1200" b="1" dirty="0"/>
              <a:t>pulse </a:t>
            </a:r>
            <a:r>
              <a:rPr lang="en-GB" sz="1200" b="1" dirty="0" smtClean="0"/>
              <a:t>bursts</a:t>
            </a:r>
            <a:endParaRPr lang="en-IE" sz="1200" b="1" dirty="0"/>
          </a:p>
        </p:txBody>
      </p:sp>
      <p:sp>
        <p:nvSpPr>
          <p:cNvPr id="13" name="TextBox 12">
            <a:extLst>
              <a:ext uri="{FF2B5EF4-FFF2-40B4-BE49-F238E27FC236}">
                <a16:creationId xmlns="" xmlns:a16="http://schemas.microsoft.com/office/drawing/2014/main" id="{2BF9618D-F77B-4266-ADE0-8C93CB6C1703}"/>
              </a:ext>
            </a:extLst>
          </p:cNvPr>
          <p:cNvSpPr txBox="1"/>
          <p:nvPr/>
        </p:nvSpPr>
        <p:spPr>
          <a:xfrm>
            <a:off x="697832" y="5924069"/>
            <a:ext cx="8601014" cy="276999"/>
          </a:xfrm>
          <a:prstGeom prst="rect">
            <a:avLst/>
          </a:prstGeom>
          <a:noFill/>
        </p:spPr>
        <p:txBody>
          <a:bodyPr wrap="square" rtlCol="0">
            <a:spAutoFit/>
          </a:bodyPr>
          <a:lstStyle/>
          <a:p>
            <a:r>
              <a:rPr lang="en-GB" sz="1200" b="1" dirty="0"/>
              <a:t>B</a:t>
            </a:r>
            <a:r>
              <a:rPr lang="en-GB" sz="1200" b="1" baseline="-25000" dirty="0"/>
              <a:t>i</a:t>
            </a:r>
            <a:r>
              <a:rPr lang="en-GB" sz="1200" dirty="0"/>
              <a:t> is the i</a:t>
            </a:r>
            <a:r>
              <a:rPr lang="en-GB" sz="1200" baseline="30000" dirty="0"/>
              <a:t>th</a:t>
            </a:r>
            <a:r>
              <a:rPr lang="en-GB" sz="1200" dirty="0"/>
              <a:t> bit into the convolutional coder,  </a:t>
            </a:r>
            <a:r>
              <a:rPr lang="en-GB" sz="1200" b="1" dirty="0"/>
              <a:t>G</a:t>
            </a:r>
            <a:r>
              <a:rPr lang="en-GB" sz="1200" b="1" baseline="-25000" dirty="0"/>
              <a:t>i 0/1</a:t>
            </a:r>
            <a:r>
              <a:rPr lang="en-GB" sz="1200" dirty="0"/>
              <a:t> is the i</a:t>
            </a:r>
            <a:r>
              <a:rPr lang="en-GB" sz="1200" baseline="30000" dirty="0"/>
              <a:t>th</a:t>
            </a:r>
            <a:r>
              <a:rPr lang="en-GB" sz="1200" dirty="0"/>
              <a:t> </a:t>
            </a:r>
            <a:r>
              <a:rPr lang="en-GB" sz="1200" b="1" dirty="0"/>
              <a:t>g</a:t>
            </a:r>
            <a:r>
              <a:rPr lang="en-GB" sz="1200" b="1" baseline="-25000" dirty="0"/>
              <a:t>0</a:t>
            </a:r>
            <a:r>
              <a:rPr lang="en-GB" sz="1200" dirty="0"/>
              <a:t>/</a:t>
            </a:r>
            <a:r>
              <a:rPr lang="en-GB" sz="1200" b="1" dirty="0"/>
              <a:t>g</a:t>
            </a:r>
            <a:r>
              <a:rPr lang="en-GB" sz="1200" b="1" baseline="-25000" dirty="0"/>
              <a:t>1</a:t>
            </a:r>
            <a:r>
              <a:rPr lang="en-GB" sz="1200" dirty="0"/>
              <a:t> bit out of the convolutional coder. </a:t>
            </a:r>
            <a:endParaRPr lang="en-IE" sz="1200" dirty="0"/>
          </a:p>
        </p:txBody>
      </p:sp>
    </p:spTree>
    <p:extLst>
      <p:ext uri="{BB962C8B-B14F-4D97-AF65-F5344CB8AC3E}">
        <p14:creationId xmlns:p14="http://schemas.microsoft.com/office/powerpoint/2010/main" val="31655247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IE" sz="3500" b="1" dirty="0">
                <a:solidFill>
                  <a:srgbClr val="000000"/>
                </a:solidFill>
              </a:rPr>
              <a:t>Only the mapping is different</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IE" sz="2400" dirty="0">
                <a:latin typeface="Arial" charset="0"/>
              </a:rPr>
              <a:t>The only difference between the x2 symbol rate scheme and the punctured scheme is the mapping of the convolutionally coded bits to the 4 pulse bursts</a:t>
            </a:r>
          </a:p>
          <a:p>
            <a:pPr lvl="1"/>
            <a:r>
              <a:rPr lang="en-IE" sz="1900" dirty="0">
                <a:latin typeface="Arial" charset="0"/>
              </a:rPr>
              <a:t>x2 Symbol rate scheme maps each g0g1 pair to one burst</a:t>
            </a:r>
          </a:p>
          <a:p>
            <a:pPr lvl="1"/>
            <a:r>
              <a:rPr lang="en-IE" sz="1900" dirty="0">
                <a:latin typeface="Arial" charset="0"/>
              </a:rPr>
              <a:t>Punctured scheme deletes 6/14 coded bits and maps each of the surviving bits to a 4 pulse burst</a:t>
            </a:r>
          </a:p>
          <a:p>
            <a:endParaRPr lang="en-IE" sz="1200" dirty="0">
              <a:latin typeface="Arial" charset="0"/>
            </a:endParaRPr>
          </a:p>
          <a:p>
            <a:r>
              <a:rPr lang="en-IE" sz="2400" dirty="0">
                <a:latin typeface="Arial" charset="0"/>
              </a:rPr>
              <a:t>Convolutional coder runs at a similar rate in both cases.</a:t>
            </a:r>
          </a:p>
          <a:p>
            <a:pPr lvl="1"/>
            <a:r>
              <a:rPr lang="en-IE" sz="1900" dirty="0">
                <a:latin typeface="Arial" charset="0"/>
              </a:rPr>
              <a:t>x2 uses 16 input bits for every 16 bursts</a:t>
            </a:r>
          </a:p>
          <a:p>
            <a:pPr lvl="1"/>
            <a:r>
              <a:rPr lang="en-IE" sz="1900" dirty="0">
                <a:latin typeface="Arial" charset="0"/>
              </a:rPr>
              <a:t>Punctured scheme uses 14 input bits for every 16 bursts</a:t>
            </a:r>
          </a:p>
          <a:p>
            <a:endParaRPr lang="en-IE" sz="1200" dirty="0">
              <a:latin typeface="Arial" charset="0"/>
            </a:endParaRPr>
          </a:p>
          <a:p>
            <a:r>
              <a:rPr lang="en-IE" sz="2400" dirty="0">
                <a:latin typeface="Arial" charset="0"/>
              </a:rPr>
              <a:t>Viterbi decoder runs at a similar rate in both </a:t>
            </a:r>
            <a:r>
              <a:rPr lang="en-IE" sz="2400" dirty="0" smtClean="0">
                <a:latin typeface="Arial" charset="0"/>
              </a:rPr>
              <a:t>cases</a:t>
            </a:r>
            <a:endParaRPr lang="en-IE" sz="1900" dirty="0">
              <a:latin typeface="Arial" charset="0"/>
            </a:endParaRPr>
          </a:p>
          <a:p>
            <a:pPr marL="0" indent="0">
              <a:buNone/>
            </a:pPr>
            <a:endParaRPr lang="en-IE" sz="2400" dirty="0">
              <a:latin typeface="Arial" charset="0"/>
            </a:endParaRPr>
          </a:p>
        </p:txBody>
      </p:sp>
    </p:spTree>
    <p:extLst>
      <p:ext uri="{BB962C8B-B14F-4D97-AF65-F5344CB8AC3E}">
        <p14:creationId xmlns:p14="http://schemas.microsoft.com/office/powerpoint/2010/main" val="3299229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63762</TotalTime>
  <Words>836</Words>
  <Application>Microsoft Office PowerPoint</Application>
  <PresentationFormat>Custom</PresentationFormat>
  <Paragraphs>104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PowerPoint Presentation</vt:lpstr>
      <vt:lpstr>4z is capable of much higher rates than 31 Mb/s:</vt:lpstr>
      <vt:lpstr>Symbol structure for higher rates, increasing symbol rate</vt:lpstr>
      <vt:lpstr>How do these schemes perform in an AWGN channel with short frames</vt:lpstr>
      <vt:lpstr>Do we really need such high rates?</vt:lpstr>
      <vt:lpstr>3 ways to achieve 54 Mb/s</vt:lpstr>
      <vt:lpstr>Pulses on the air are the same (only the mapping of coded bits is different)</vt:lpstr>
      <vt:lpstr>Only the mapping is different</vt:lpstr>
      <vt:lpstr>Puncturing comes at an Eb/No cost</vt:lpstr>
      <vt:lpstr>How do they perform in Multipath channel?</vt:lpstr>
      <vt:lpstr>Recommendation:</vt:lpstr>
      <vt:lpstr>Another recommendation – frame length:</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1113</cp:revision>
  <cp:lastPrinted>2015-07-14T16:02:16Z</cp:lastPrinted>
  <dcterms:created xsi:type="dcterms:W3CDTF">2009-07-12T16:25:16Z</dcterms:created>
  <dcterms:modified xsi:type="dcterms:W3CDTF">2019-03-12T20:16:27Z</dcterms:modified>
</cp:coreProperties>
</file>