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60" r:id="rId3"/>
    <p:sldId id="294" r:id="rId4"/>
    <p:sldId id="289" r:id="rId5"/>
    <p:sldId id="290" r:id="rId6"/>
    <p:sldId id="291" r:id="rId7"/>
    <p:sldId id="292" r:id="rId8"/>
    <p:sldId id="293" r:id="rId9"/>
    <p:sldId id="29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32" autoAdjust="0"/>
    <p:restoredTop sz="97163" autoAdjust="0"/>
  </p:normalViewPr>
  <p:slideViewPr>
    <p:cSldViewPr>
      <p:cViewPr>
        <p:scale>
          <a:sx n="153" d="100"/>
          <a:sy n="153" d="100"/>
        </p:scale>
        <p:origin x="736" y="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&lt;March 2019&gt;</a:t>
            </a:r>
          </a:p>
        </p:txBody>
      </p:sp>
      <p:sp>
        <p:nvSpPr>
          <p:cNvPr id="5" name="Footer Placeholder 4"/>
          <p:cNvSpPr>
            <a:spLocks noGrp="1"/>
          </p:cNvSpPr>
          <p:nvPr>
            <p:ph type="ftr" sz="quarter" idx="11"/>
          </p:nvPr>
        </p:nvSpPr>
        <p:spPr/>
        <p:txBody>
          <a:bodyPr/>
          <a:lstStyle>
            <a:lvl1pPr>
              <a:defRPr/>
            </a:lvl1pPr>
          </a:lstStyle>
          <a:p>
            <a:r>
              <a:rPr lang="en-US"/>
              <a:t>&lt;Pat Kinney&gt;, &lt;Kinney Consulting&gt;</a:t>
            </a:r>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&lt;March 2019&gt;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&lt;March 2019&gt;</a:t>
            </a:r>
          </a:p>
        </p:txBody>
      </p:sp>
      <p:sp>
        <p:nvSpPr>
          <p:cNvPr id="8" name="Footer Placeholder 7"/>
          <p:cNvSpPr>
            <a:spLocks noGrp="1"/>
          </p:cNvSpPr>
          <p:nvPr>
            <p:ph type="ftr" sz="quarter" idx="11"/>
          </p:nvPr>
        </p:nvSpPr>
        <p:spPr/>
        <p:txBody>
          <a:bodyPr/>
          <a:lstStyle>
            <a:lvl1pPr>
              <a:defRPr/>
            </a:lvl1pPr>
          </a:lstStyle>
          <a:p>
            <a:r>
              <a:rPr lang="en-US"/>
              <a:t>&lt;Pat Kinney&gt;, &lt;Kinney Consulting&gt;</a:t>
            </a:r>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&lt;March 2019&gt;</a:t>
            </a:r>
          </a:p>
        </p:txBody>
      </p:sp>
      <p:sp>
        <p:nvSpPr>
          <p:cNvPr id="4" name="Footer Placeholder 3"/>
          <p:cNvSpPr>
            <a:spLocks noGrp="1"/>
          </p:cNvSpPr>
          <p:nvPr>
            <p:ph type="ftr" sz="quarter" idx="11"/>
          </p:nvPr>
        </p:nvSpPr>
        <p:spPr/>
        <p:txBody>
          <a:bodyPr/>
          <a:lstStyle>
            <a:lvl1pPr>
              <a:defRPr/>
            </a:lvl1pPr>
          </a:lstStyle>
          <a:p>
            <a:r>
              <a:rPr lang="en-US"/>
              <a:t>&lt;Pat Kinney&gt;, &lt;Kinney Consulting&gt;</a:t>
            </a:r>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&lt;March 2019&gt;</a:t>
            </a:r>
          </a:p>
        </p:txBody>
      </p:sp>
      <p:sp>
        <p:nvSpPr>
          <p:cNvPr id="3" name="Footer Placeholder 2"/>
          <p:cNvSpPr>
            <a:spLocks noGrp="1"/>
          </p:cNvSpPr>
          <p:nvPr>
            <p:ph type="ftr" sz="quarter" idx="11"/>
          </p:nvPr>
        </p:nvSpPr>
        <p:spPr/>
        <p:txBody>
          <a:bodyPr/>
          <a:lstStyle>
            <a:lvl1pPr>
              <a:defRPr/>
            </a:lvl1pPr>
          </a:lstStyle>
          <a:p>
            <a:r>
              <a:rPr lang="en-US"/>
              <a:t>&lt;Pat Kinney&gt;, &lt;Kinney Consulting&gt;</a:t>
            </a:r>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&lt;March 2019&gt;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&lt;March 2019&gt;</a:t>
            </a:r>
          </a:p>
        </p:txBody>
      </p:sp>
      <p:sp>
        <p:nvSpPr>
          <p:cNvPr id="6" name="Footer Placeholder 5"/>
          <p:cNvSpPr>
            <a:spLocks noGrp="1"/>
          </p:cNvSpPr>
          <p:nvPr>
            <p:ph type="ftr" sz="quarter" idx="11"/>
          </p:nvPr>
        </p:nvSpPr>
        <p:spPr/>
        <p:txBody>
          <a:bodyPr/>
          <a:lstStyle>
            <a:lvl1pPr>
              <a:defRPr/>
            </a:lvl1pPr>
          </a:lstStyle>
          <a:p>
            <a:r>
              <a:rPr lang="en-US"/>
              <a:t>&lt;Pat Kinney&gt;, &lt;Kinney Consulting&gt;</a:t>
            </a:r>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a:t>&lt;March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802.15-&lt;15-19-0132-01-0012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&lt;March 2019&gt;</a:t>
            </a:r>
            <a:endParaRPr lang="en-US" dirty="0"/>
          </a:p>
        </p:txBody>
      </p:sp>
      <p:sp>
        <p:nvSpPr>
          <p:cNvPr id="5" name="Footer Placeholder 2"/>
          <p:cNvSpPr>
            <a:spLocks noGrp="1"/>
          </p:cNvSpPr>
          <p:nvPr>
            <p:ph type="ftr" sz="quarter" idx="11"/>
          </p:nvPr>
        </p:nvSpPr>
        <p:spPr/>
        <p:txBody>
          <a:bodyPr/>
          <a:lstStyle/>
          <a:p>
            <a:r>
              <a:rPr lang="en-US"/>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solidFill>
                  <a:srgbClr val="FF0000"/>
                </a:solidFill>
              </a:rPr>
              <a:t>802.15.12 </a:t>
            </a:r>
            <a:r>
              <a:rPr lang="mr-IN" sz="1600" dirty="0">
                <a:solidFill>
                  <a:srgbClr val="FF0000"/>
                </a:solidFill>
              </a:rPr>
              <a:t>–</a:t>
            </a:r>
            <a:r>
              <a:rPr lang="en-US" sz="1600" dirty="0">
                <a:solidFill>
                  <a:srgbClr val="FF0000"/>
                </a:solidFill>
              </a:rPr>
              <a:t> Compression Concept Overview</a:t>
            </a:r>
            <a:r>
              <a:rPr lang="en-US" sz="1600" dirty="0">
                <a:solidFill>
                  <a:schemeClr val="tx2"/>
                </a:solidFill>
              </a:rPr>
              <a:t>]	</a:t>
            </a:r>
          </a:p>
          <a:p>
            <a:r>
              <a:rPr lang="en-US" sz="1600" b="1" dirty="0">
                <a:solidFill>
                  <a:schemeClr val="tx2"/>
                </a:solidFill>
              </a:rPr>
              <a:t>Date Submitted: </a:t>
            </a:r>
            <a:r>
              <a:rPr lang="en-US" sz="1600" dirty="0">
                <a:solidFill>
                  <a:schemeClr val="tx2"/>
                </a:solidFill>
              </a:rPr>
              <a:t>[</a:t>
            </a:r>
            <a:r>
              <a:rPr lang="en-US" sz="1600" dirty="0">
                <a:solidFill>
                  <a:srgbClr val="FF0000"/>
                </a:solidFill>
              </a:rPr>
              <a:t>12 March 2019</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 Kinney</a:t>
            </a:r>
            <a:r>
              <a:rPr lang="en-US" sz="1600" dirty="0">
                <a:solidFill>
                  <a:schemeClr val="tx2"/>
                </a:solidFill>
              </a:rPr>
              <a:t>], Company: [</a:t>
            </a:r>
            <a:r>
              <a:rPr lang="en-US" sz="1600" dirty="0">
                <a:solidFill>
                  <a:srgbClr val="FF0000"/>
                </a:solidFill>
              </a:rPr>
              <a:t>Kinney Consulting</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 [</a:t>
            </a:r>
            <a:r>
              <a:rPr lang="en-US" sz="1600" dirty="0">
                <a:solidFill>
                  <a:srgbClr val="FF0000"/>
                </a:solidFill>
              </a:rPr>
              <a:t>+1.847.960.3715</a:t>
            </a:r>
            <a:r>
              <a:rPr lang="en-US" sz="1600" dirty="0">
                <a:solidFill>
                  <a:schemeClr val="tx2"/>
                </a:solidFill>
              </a:rPr>
              <a:t>], E-Mail: [</a:t>
            </a:r>
            <a:r>
              <a:rPr lang="en-US" sz="1600" dirty="0" err="1">
                <a:solidFill>
                  <a:srgbClr val="FF0000"/>
                </a:solidFill>
              </a:rPr>
              <a:t>pat.kinney@kinneyconsultingllc.com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Information on SAP and Module ID Compression</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a:solidFill>
                  <a:srgbClr val="FF0000"/>
                </a:solidFill>
              </a:rPr>
              <a:t>Information on SAP and Module ID Compression</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For informational purposes only</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802.15.12</a:t>
            </a:r>
          </a:p>
        </p:txBody>
      </p:sp>
      <p:sp>
        <p:nvSpPr>
          <p:cNvPr id="3" name="Subtitle 2"/>
          <p:cNvSpPr>
            <a:spLocks noGrp="1"/>
          </p:cNvSpPr>
          <p:nvPr>
            <p:ph type="subTitle" idx="1"/>
          </p:nvPr>
        </p:nvSpPr>
        <p:spPr/>
        <p:txBody>
          <a:bodyPr/>
          <a:lstStyle/>
          <a:p>
            <a:r>
              <a:rPr lang="en-US" dirty="0"/>
              <a:t>Compression Concept Overview</a:t>
            </a:r>
          </a:p>
        </p:txBody>
      </p:sp>
      <p:sp>
        <p:nvSpPr>
          <p:cNvPr id="4" name="Date Placeholder 3"/>
          <p:cNvSpPr>
            <a:spLocks noGrp="1"/>
          </p:cNvSpPr>
          <p:nvPr>
            <p:ph type="dt" sz="half" idx="10"/>
          </p:nvPr>
        </p:nvSpPr>
        <p:spPr/>
        <p:txBody>
          <a:bodyPr/>
          <a:lstStyle/>
          <a:p>
            <a:r>
              <a:rPr lang="en-US"/>
              <a:t>&lt;March 2019&gt;</a:t>
            </a:r>
          </a:p>
        </p:txBody>
      </p:sp>
      <p:sp>
        <p:nvSpPr>
          <p:cNvPr id="5" name="Footer Placeholder 4"/>
          <p:cNvSpPr>
            <a:spLocks noGrp="1"/>
          </p:cNvSpPr>
          <p:nvPr>
            <p:ph type="ftr" sz="quarter" idx="11"/>
          </p:nvPr>
        </p:nvSpPr>
        <p:spPr/>
        <p:txBody>
          <a:bodyPr/>
          <a:lstStyle/>
          <a:p>
            <a:r>
              <a:rPr lang="en-US"/>
              <a:t>&lt;Pat Kinney&gt;, &lt;Kinney Consulting&gt;</a:t>
            </a:r>
          </a:p>
        </p:txBody>
      </p:sp>
      <p:sp>
        <p:nvSpPr>
          <p:cNvPr id="6" name="Slide Number Placeholder 5"/>
          <p:cNvSpPr>
            <a:spLocks noGrp="1"/>
          </p:cNvSpPr>
          <p:nvPr>
            <p:ph type="sldNum" sz="quarter" idx="12"/>
          </p:nvPr>
        </p:nvSpPr>
        <p:spPr/>
        <p:txBody>
          <a:bodyPr/>
          <a:lstStyle/>
          <a:p>
            <a:r>
              <a:rPr lang="en-US"/>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D35E92C-8382-2549-8A91-80D4EEA03510}"/>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48190030-30E9-644B-B69E-6C71C1A19631}"/>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7826BD41-686A-3D4D-86C2-BE1B318F3F8A}"/>
              </a:ext>
            </a:extLst>
          </p:cNvPr>
          <p:cNvSpPr>
            <a:spLocks noGrp="1"/>
          </p:cNvSpPr>
          <p:nvPr>
            <p:ph type="sldNum" sz="quarter" idx="12"/>
          </p:nvPr>
        </p:nvSpPr>
        <p:spPr/>
        <p:txBody>
          <a:bodyPr/>
          <a:lstStyle/>
          <a:p>
            <a:r>
              <a:rPr lang="en-US"/>
              <a:t>Slide </a:t>
            </a:r>
            <a:fld id="{70337B2E-2ECE-C749-8163-8E953C7317DE}" type="slidenum">
              <a:rPr lang="en-US" smtClean="0"/>
              <a:pPr/>
              <a:t>3</a:t>
            </a:fld>
            <a:endParaRPr lang="en-US"/>
          </a:p>
        </p:txBody>
      </p:sp>
      <p:pic>
        <p:nvPicPr>
          <p:cNvPr id="12" name="Picture 11">
            <a:extLst>
              <a:ext uri="{FF2B5EF4-FFF2-40B4-BE49-F238E27FC236}">
                <a16:creationId xmlns:a16="http://schemas.microsoft.com/office/drawing/2014/main" id="{0437B637-A51D-994C-9557-3D3DB10ED853}"/>
              </a:ext>
            </a:extLst>
          </p:cNvPr>
          <p:cNvPicPr>
            <a:picLocks noChangeAspect="1"/>
          </p:cNvPicPr>
          <p:nvPr/>
        </p:nvPicPr>
        <p:blipFill>
          <a:blip r:embed="rId2"/>
          <a:stretch>
            <a:fillRect/>
          </a:stretch>
        </p:blipFill>
        <p:spPr>
          <a:xfrm>
            <a:off x="1265182" y="543087"/>
            <a:ext cx="6689835" cy="6298871"/>
          </a:xfrm>
          <a:prstGeom prst="rect">
            <a:avLst/>
          </a:prstGeom>
        </p:spPr>
      </p:pic>
    </p:spTree>
    <p:extLst>
      <p:ext uri="{BB962C8B-B14F-4D97-AF65-F5344CB8AC3E}">
        <p14:creationId xmlns:p14="http://schemas.microsoft.com/office/powerpoint/2010/main" val="1616604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D742-0421-5341-BD4E-0327659CB6F8}"/>
              </a:ext>
            </a:extLst>
          </p:cNvPr>
          <p:cNvSpPr>
            <a:spLocks noGrp="1"/>
          </p:cNvSpPr>
          <p:nvPr>
            <p:ph type="title"/>
          </p:nvPr>
        </p:nvSpPr>
        <p:spPr/>
        <p:txBody>
          <a:bodyPr/>
          <a:lstStyle/>
          <a:p>
            <a:r>
              <a:rPr lang="en-US" dirty="0"/>
              <a:t>Step 1: Higher Layer data request</a:t>
            </a:r>
          </a:p>
        </p:txBody>
      </p:sp>
      <p:sp>
        <p:nvSpPr>
          <p:cNvPr id="3" name="Content Placeholder 2">
            <a:extLst>
              <a:ext uri="{FF2B5EF4-FFF2-40B4-BE49-F238E27FC236}">
                <a16:creationId xmlns:a16="http://schemas.microsoft.com/office/drawing/2014/main" id="{41CC7FB0-1EC7-2046-83FC-E0BBFA107D8A}"/>
              </a:ext>
            </a:extLst>
          </p:cNvPr>
          <p:cNvSpPr>
            <a:spLocks noGrp="1"/>
          </p:cNvSpPr>
          <p:nvPr>
            <p:ph idx="1"/>
          </p:nvPr>
        </p:nvSpPr>
        <p:spPr/>
        <p:txBody>
          <a:bodyPr/>
          <a:lstStyle/>
          <a:p>
            <a:pPr marL="514350" lvl="3" indent="0">
              <a:buNone/>
            </a:pPr>
            <a:r>
              <a:rPr lang="en-US" sz="2400" dirty="0">
                <a:effectLst>
                  <a:glow>
                    <a:srgbClr val="000000"/>
                  </a:glow>
                  <a:outerShdw sx="0" sy="0">
                    <a:srgbClr val="000000"/>
                  </a:outerShdw>
                  <a:reflection stA="0" endPos="0" fadeDir="0" sx="0" sy="0"/>
                </a:effectLst>
              </a:rPr>
              <a:t>PDE-</a:t>
            </a:r>
            <a:r>
              <a:rPr lang="en-US" sz="2400" dirty="0" err="1">
                <a:effectLst>
                  <a:glow>
                    <a:srgbClr val="000000"/>
                  </a:glow>
                  <a:outerShdw sx="0" sy="0">
                    <a:srgbClr val="000000"/>
                  </a:outerShdw>
                  <a:reflection stA="0" endPos="0" fadeDir="0" sx="0" sy="0"/>
                </a:effectLst>
              </a:rPr>
              <a:t>DATA.request</a:t>
            </a:r>
            <a:r>
              <a:rPr lang="en-US" dirty="0"/>
              <a:t> </a:t>
            </a:r>
          </a:p>
          <a:p>
            <a:pPr marL="1376363" indent="0">
              <a:buNone/>
            </a:pPr>
            <a:r>
              <a:rPr lang="en-US" sz="2400" dirty="0"/>
              <a:t>(</a:t>
            </a:r>
            <a:br>
              <a:rPr lang="en-US" sz="2400" dirty="0"/>
            </a:br>
            <a:r>
              <a:rPr lang="en-US" sz="2400" dirty="0" err="1"/>
              <a:t>DstAddr</a:t>
            </a:r>
            <a:r>
              <a:rPr lang="en-US" sz="2400" dirty="0"/>
              <a:t> (0x87654321) </a:t>
            </a:r>
          </a:p>
          <a:p>
            <a:pPr marL="1376363" indent="0">
              <a:buNone/>
            </a:pPr>
            <a:r>
              <a:rPr lang="en-US" sz="2400" dirty="0" err="1"/>
              <a:t>ModuleId</a:t>
            </a:r>
            <a:r>
              <a:rPr lang="en-US" sz="2400" dirty="0"/>
              <a:t> (“PTM”)</a:t>
            </a:r>
          </a:p>
          <a:p>
            <a:pPr marL="1376363" indent="0">
              <a:buNone/>
            </a:pPr>
            <a:r>
              <a:rPr lang="en-US" sz="2400" dirty="0" err="1"/>
              <a:t>ProfileId</a:t>
            </a:r>
            <a:r>
              <a:rPr lang="en-US" sz="2400" dirty="0"/>
              <a:t> (0xEB)</a:t>
            </a:r>
          </a:p>
          <a:p>
            <a:pPr marL="1376363" indent="0">
              <a:buNone/>
            </a:pPr>
            <a:r>
              <a:rPr lang="en-US" sz="2400" dirty="0" err="1"/>
              <a:t>PdeData</a:t>
            </a:r>
            <a:r>
              <a:rPr lang="en-US" sz="2400" dirty="0"/>
              <a:t> (payload)</a:t>
            </a:r>
          </a:p>
          <a:p>
            <a:pPr marL="1376363" indent="0">
              <a:buNone/>
            </a:pPr>
            <a:r>
              <a:rPr lang="en-US" sz="2400" dirty="0" err="1"/>
              <a:t>PdeHandle</a:t>
            </a:r>
            <a:r>
              <a:rPr lang="en-US" sz="2400" dirty="0"/>
              <a:t> (0xAE)</a:t>
            </a:r>
          </a:p>
          <a:p>
            <a:pPr marL="1376363" indent="0">
              <a:buNone/>
            </a:pPr>
            <a:r>
              <a:rPr lang="en-US" sz="2400" dirty="0"/>
              <a:t>)</a:t>
            </a:r>
          </a:p>
        </p:txBody>
      </p:sp>
      <p:sp>
        <p:nvSpPr>
          <p:cNvPr id="4" name="Date Placeholder 3">
            <a:extLst>
              <a:ext uri="{FF2B5EF4-FFF2-40B4-BE49-F238E27FC236}">
                <a16:creationId xmlns:a16="http://schemas.microsoft.com/office/drawing/2014/main" id="{EDD915C6-85F2-5F45-B926-841C9B7E596B}"/>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99649F1E-4D2E-834F-9FD9-2A4C796BAE6E}"/>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488E2AC1-8B98-6C40-9CCB-A0D6DF03158F}"/>
              </a:ext>
            </a:extLst>
          </p:cNvPr>
          <p:cNvSpPr>
            <a:spLocks noGrp="1"/>
          </p:cNvSpPr>
          <p:nvPr>
            <p:ph type="sldNum" sz="quarter" idx="12"/>
          </p:nvPr>
        </p:nvSpPr>
        <p:spPr/>
        <p:txBody>
          <a:bodyPr/>
          <a:lstStyle/>
          <a:p>
            <a:r>
              <a:rPr lang="en-US"/>
              <a:t>Slide </a:t>
            </a:r>
            <a:fld id="{70337B2E-2ECE-C749-8163-8E953C7317DE}" type="slidenum">
              <a:rPr lang="en-US" smtClean="0"/>
              <a:pPr/>
              <a:t>4</a:t>
            </a:fld>
            <a:endParaRPr lang="en-US"/>
          </a:p>
        </p:txBody>
      </p:sp>
    </p:spTree>
    <p:extLst>
      <p:ext uri="{BB962C8B-B14F-4D97-AF65-F5344CB8AC3E}">
        <p14:creationId xmlns:p14="http://schemas.microsoft.com/office/powerpoint/2010/main" val="2161990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D742-0421-5341-BD4E-0327659CB6F8}"/>
              </a:ext>
            </a:extLst>
          </p:cNvPr>
          <p:cNvSpPr>
            <a:spLocks noGrp="1"/>
          </p:cNvSpPr>
          <p:nvPr>
            <p:ph type="title"/>
          </p:nvPr>
        </p:nvSpPr>
        <p:spPr/>
        <p:txBody>
          <a:bodyPr/>
          <a:lstStyle/>
          <a:p>
            <a:r>
              <a:rPr lang="en-US" dirty="0"/>
              <a:t>Step 2: Higher Layer data request</a:t>
            </a:r>
          </a:p>
        </p:txBody>
      </p:sp>
      <p:sp>
        <p:nvSpPr>
          <p:cNvPr id="3" name="Content Placeholder 2">
            <a:extLst>
              <a:ext uri="{FF2B5EF4-FFF2-40B4-BE49-F238E27FC236}">
                <a16:creationId xmlns:a16="http://schemas.microsoft.com/office/drawing/2014/main" id="{41CC7FB0-1EC7-2046-83FC-E0BBFA107D8A}"/>
              </a:ext>
            </a:extLst>
          </p:cNvPr>
          <p:cNvSpPr>
            <a:spLocks noGrp="1"/>
          </p:cNvSpPr>
          <p:nvPr>
            <p:ph idx="1"/>
          </p:nvPr>
        </p:nvSpPr>
        <p:spPr>
          <a:xfrm>
            <a:off x="228600" y="1981200"/>
            <a:ext cx="8610600" cy="4114800"/>
          </a:xfrm>
        </p:spPr>
        <p:txBody>
          <a:bodyPr/>
          <a:lstStyle/>
          <a:p>
            <a:pPr marL="1200150" lvl="3" indent="0">
              <a:buNone/>
            </a:pPr>
            <a:r>
              <a:rPr lang="en-US" sz="2400" dirty="0">
                <a:effectLst>
                  <a:glow>
                    <a:srgbClr val="000000"/>
                  </a:glow>
                  <a:outerShdw sx="0" sy="0">
                    <a:srgbClr val="000000"/>
                  </a:outerShdw>
                  <a:reflection stA="0" endPos="0" fadeDir="0" sx="0" sy="0"/>
                </a:effectLst>
              </a:rPr>
              <a:t>PDE-</a:t>
            </a:r>
            <a:r>
              <a:rPr lang="en-US" sz="2400" dirty="0" err="1">
                <a:effectLst>
                  <a:glow>
                    <a:srgbClr val="000000"/>
                  </a:glow>
                  <a:outerShdw sx="0" sy="0">
                    <a:srgbClr val="000000"/>
                  </a:outerShdw>
                  <a:reflection stA="0" endPos="0" fadeDir="0" sx="0" sy="0"/>
                </a:effectLst>
              </a:rPr>
              <a:t>DATA.confirm</a:t>
            </a:r>
            <a:r>
              <a:rPr lang="en-US" dirty="0"/>
              <a:t> </a:t>
            </a:r>
          </a:p>
          <a:p>
            <a:pPr marL="2000250" indent="-47625">
              <a:buNone/>
            </a:pPr>
            <a:r>
              <a:rPr lang="en-US" sz="2400" dirty="0"/>
              <a:t>(</a:t>
            </a:r>
            <a:br>
              <a:rPr lang="en-US" sz="2400" dirty="0"/>
            </a:br>
            <a:r>
              <a:rPr lang="en-US" sz="2400" dirty="0" err="1"/>
              <a:t>PdeHandle</a:t>
            </a:r>
            <a:r>
              <a:rPr lang="en-US" sz="2400" dirty="0"/>
              <a:t> 		(0xAE)</a:t>
            </a:r>
            <a:br>
              <a:rPr lang="en-US" sz="2400" dirty="0"/>
            </a:br>
            <a:r>
              <a:rPr lang="en-US" sz="2400" dirty="0" err="1"/>
              <a:t>MaxTransferSize</a:t>
            </a:r>
            <a:r>
              <a:rPr lang="en-US" sz="2400" dirty="0"/>
              <a:t> 	(0)</a:t>
            </a:r>
            <a:br>
              <a:rPr lang="en-US" sz="2400" dirty="0"/>
            </a:br>
            <a:r>
              <a:rPr lang="en-US" sz="2400" dirty="0"/>
              <a:t>Status 		(Success)</a:t>
            </a:r>
            <a:br>
              <a:rPr lang="en-US" sz="2400" dirty="0"/>
            </a:br>
            <a:r>
              <a:rPr lang="en-US" sz="2400" dirty="0"/>
              <a:t>)</a:t>
            </a:r>
          </a:p>
          <a:p>
            <a:pPr marL="179388" indent="-60325">
              <a:buNone/>
            </a:pPr>
            <a:r>
              <a:rPr lang="en-US" sz="2400" dirty="0"/>
              <a:t>Note: confirm was automatically returned to correct SAP, i.e. Source SAP ID was noted.</a:t>
            </a:r>
          </a:p>
        </p:txBody>
      </p:sp>
      <p:sp>
        <p:nvSpPr>
          <p:cNvPr id="4" name="Date Placeholder 3">
            <a:extLst>
              <a:ext uri="{FF2B5EF4-FFF2-40B4-BE49-F238E27FC236}">
                <a16:creationId xmlns:a16="http://schemas.microsoft.com/office/drawing/2014/main" id="{EDD915C6-85F2-5F45-B926-841C9B7E596B}"/>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99649F1E-4D2E-834F-9FD9-2A4C796BAE6E}"/>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488E2AC1-8B98-6C40-9CCB-A0D6DF03158F}"/>
              </a:ext>
            </a:extLst>
          </p:cNvPr>
          <p:cNvSpPr>
            <a:spLocks noGrp="1"/>
          </p:cNvSpPr>
          <p:nvPr>
            <p:ph type="sldNum" sz="quarter" idx="12"/>
          </p:nvPr>
        </p:nvSpPr>
        <p:spPr/>
        <p:txBody>
          <a:bodyPr/>
          <a:lstStyle/>
          <a:p>
            <a:r>
              <a:rPr lang="en-US"/>
              <a:t>Slide </a:t>
            </a:r>
            <a:fld id="{70337B2E-2ECE-C749-8163-8E953C7317DE}" type="slidenum">
              <a:rPr lang="en-US" smtClean="0"/>
              <a:pPr/>
              <a:t>5</a:t>
            </a:fld>
            <a:endParaRPr lang="en-US"/>
          </a:p>
        </p:txBody>
      </p:sp>
    </p:spTree>
    <p:extLst>
      <p:ext uri="{BB962C8B-B14F-4D97-AF65-F5344CB8AC3E}">
        <p14:creationId xmlns:p14="http://schemas.microsoft.com/office/powerpoint/2010/main" val="877571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D742-0421-5341-BD4E-0327659CB6F8}"/>
              </a:ext>
            </a:extLst>
          </p:cNvPr>
          <p:cNvSpPr>
            <a:spLocks noGrp="1"/>
          </p:cNvSpPr>
          <p:nvPr>
            <p:ph type="title"/>
          </p:nvPr>
        </p:nvSpPr>
        <p:spPr/>
        <p:txBody>
          <a:bodyPr/>
          <a:lstStyle/>
          <a:p>
            <a:r>
              <a:rPr lang="en-US" dirty="0"/>
              <a:t>Step 3: Higher Layer data request</a:t>
            </a:r>
          </a:p>
        </p:txBody>
      </p:sp>
      <p:sp>
        <p:nvSpPr>
          <p:cNvPr id="3" name="Content Placeholder 2">
            <a:extLst>
              <a:ext uri="{FF2B5EF4-FFF2-40B4-BE49-F238E27FC236}">
                <a16:creationId xmlns:a16="http://schemas.microsoft.com/office/drawing/2014/main" id="{41CC7FB0-1EC7-2046-83FC-E0BBFA107D8A}"/>
              </a:ext>
            </a:extLst>
          </p:cNvPr>
          <p:cNvSpPr>
            <a:spLocks noGrp="1"/>
          </p:cNvSpPr>
          <p:nvPr>
            <p:ph idx="1"/>
          </p:nvPr>
        </p:nvSpPr>
        <p:spPr>
          <a:xfrm>
            <a:off x="228600" y="1981200"/>
            <a:ext cx="8610600" cy="4114800"/>
          </a:xfrm>
        </p:spPr>
        <p:txBody>
          <a:bodyPr/>
          <a:lstStyle/>
          <a:p>
            <a:pPr marL="1200150" lvl="3" indent="0">
              <a:buNone/>
            </a:pPr>
            <a:r>
              <a:rPr lang="en-US" sz="2400" dirty="0">
                <a:effectLst>
                  <a:glow>
                    <a:srgbClr val="000000"/>
                  </a:glow>
                  <a:outerShdw sx="0" sy="0">
                    <a:srgbClr val="000000"/>
                  </a:outerShdw>
                  <a:reflection stA="0" endPos="0" fadeDir="0" sx="0" sy="0"/>
                </a:effectLst>
              </a:rPr>
              <a:t>PDE-</a:t>
            </a:r>
            <a:r>
              <a:rPr lang="en-US" sz="2400" dirty="0" err="1">
                <a:effectLst>
                  <a:glow>
                    <a:srgbClr val="000000"/>
                  </a:glow>
                  <a:outerShdw sx="0" sy="0">
                    <a:srgbClr val="000000"/>
                  </a:outerShdw>
                  <a:reflection stA="0" endPos="0" fadeDir="0" sx="0" sy="0"/>
                </a:effectLst>
              </a:rPr>
              <a:t>DATA.indication</a:t>
            </a:r>
            <a:r>
              <a:rPr lang="en-US" dirty="0"/>
              <a:t> </a:t>
            </a:r>
          </a:p>
          <a:p>
            <a:pPr marL="2635250" indent="0">
              <a:buNone/>
            </a:pPr>
            <a:r>
              <a:rPr lang="en-US" sz="2400" dirty="0"/>
              <a:t>(</a:t>
            </a:r>
            <a:br>
              <a:rPr lang="en-US" sz="2400" dirty="0"/>
            </a:br>
            <a:r>
              <a:rPr lang="en-US" sz="2400" dirty="0" err="1"/>
              <a:t>SrcAddr</a:t>
            </a:r>
            <a:r>
              <a:rPr lang="en-US" sz="2400" dirty="0"/>
              <a:t> (0x12345678)</a:t>
            </a:r>
            <a:br>
              <a:rPr lang="en-US" sz="2400" dirty="0"/>
            </a:br>
            <a:r>
              <a:rPr lang="en-US" sz="2400" dirty="0" err="1"/>
              <a:t>SrcSapId</a:t>
            </a:r>
            <a:r>
              <a:rPr lang="en-US" sz="2400" dirty="0"/>
              <a:t> (0xA0ED)</a:t>
            </a:r>
          </a:p>
          <a:p>
            <a:pPr marL="2635250" indent="0">
              <a:buNone/>
            </a:pPr>
            <a:r>
              <a:rPr lang="en-US" sz="2400" dirty="0" err="1"/>
              <a:t>DstAddr</a:t>
            </a:r>
            <a:r>
              <a:rPr lang="en-US" sz="2400" dirty="0"/>
              <a:t> (0x87654321)</a:t>
            </a:r>
            <a:br>
              <a:rPr lang="en-US" sz="2400" dirty="0"/>
            </a:br>
            <a:r>
              <a:rPr lang="en-US" sz="2400" dirty="0" err="1"/>
              <a:t>DstSapId</a:t>
            </a:r>
            <a:r>
              <a:rPr lang="en-US" sz="2400" dirty="0"/>
              <a:t> (0xA0ED)</a:t>
            </a:r>
          </a:p>
          <a:p>
            <a:pPr marL="2635250" indent="0">
              <a:buNone/>
            </a:pPr>
            <a:r>
              <a:rPr lang="en-US" sz="2400" dirty="0" err="1"/>
              <a:t>ModuleId</a:t>
            </a:r>
            <a:r>
              <a:rPr lang="en-US" sz="2400" dirty="0"/>
              <a:t> (“PTM”)</a:t>
            </a:r>
            <a:br>
              <a:rPr lang="en-US" sz="2400" dirty="0"/>
            </a:br>
            <a:r>
              <a:rPr lang="en-US" sz="2400" dirty="0" err="1"/>
              <a:t>PdeData</a:t>
            </a:r>
            <a:r>
              <a:rPr lang="en-US" sz="2400" dirty="0"/>
              <a:t>  (payload)</a:t>
            </a:r>
          </a:p>
          <a:p>
            <a:pPr marL="2635250" indent="0">
              <a:buNone/>
            </a:pPr>
            <a:r>
              <a:rPr lang="en-US" sz="2400" dirty="0"/>
              <a:t>)</a:t>
            </a:r>
          </a:p>
        </p:txBody>
      </p:sp>
      <p:sp>
        <p:nvSpPr>
          <p:cNvPr id="4" name="Date Placeholder 3">
            <a:extLst>
              <a:ext uri="{FF2B5EF4-FFF2-40B4-BE49-F238E27FC236}">
                <a16:creationId xmlns:a16="http://schemas.microsoft.com/office/drawing/2014/main" id="{EDD915C6-85F2-5F45-B926-841C9B7E596B}"/>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99649F1E-4D2E-834F-9FD9-2A4C796BAE6E}"/>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488E2AC1-8B98-6C40-9CCB-A0D6DF03158F}"/>
              </a:ext>
            </a:extLst>
          </p:cNvPr>
          <p:cNvSpPr>
            <a:spLocks noGrp="1"/>
          </p:cNvSpPr>
          <p:nvPr>
            <p:ph type="sldNum" sz="quarter" idx="12"/>
          </p:nvPr>
        </p:nvSpPr>
        <p:spPr/>
        <p:txBody>
          <a:bodyPr/>
          <a:lstStyle/>
          <a:p>
            <a:r>
              <a:rPr lang="en-US"/>
              <a:t>Slide </a:t>
            </a:r>
            <a:fld id="{70337B2E-2ECE-C749-8163-8E953C7317DE}" type="slidenum">
              <a:rPr lang="en-US" smtClean="0"/>
              <a:pPr/>
              <a:t>6</a:t>
            </a:fld>
            <a:endParaRPr lang="en-US"/>
          </a:p>
        </p:txBody>
      </p:sp>
    </p:spTree>
    <p:extLst>
      <p:ext uri="{BB962C8B-B14F-4D97-AF65-F5344CB8AC3E}">
        <p14:creationId xmlns:p14="http://schemas.microsoft.com/office/powerpoint/2010/main" val="1003306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D742-0421-5341-BD4E-0327659CB6F8}"/>
              </a:ext>
            </a:extLst>
          </p:cNvPr>
          <p:cNvSpPr>
            <a:spLocks noGrp="1"/>
          </p:cNvSpPr>
          <p:nvPr>
            <p:ph type="title"/>
          </p:nvPr>
        </p:nvSpPr>
        <p:spPr/>
        <p:txBody>
          <a:bodyPr/>
          <a:lstStyle/>
          <a:p>
            <a:r>
              <a:rPr lang="en-US" dirty="0"/>
              <a:t>Step 3: Higher Layer data request</a:t>
            </a:r>
          </a:p>
        </p:txBody>
      </p:sp>
      <p:sp>
        <p:nvSpPr>
          <p:cNvPr id="3" name="Content Placeholder 2">
            <a:extLst>
              <a:ext uri="{FF2B5EF4-FFF2-40B4-BE49-F238E27FC236}">
                <a16:creationId xmlns:a16="http://schemas.microsoft.com/office/drawing/2014/main" id="{41CC7FB0-1EC7-2046-83FC-E0BBFA107D8A}"/>
              </a:ext>
            </a:extLst>
          </p:cNvPr>
          <p:cNvSpPr>
            <a:spLocks noGrp="1"/>
          </p:cNvSpPr>
          <p:nvPr>
            <p:ph idx="1"/>
          </p:nvPr>
        </p:nvSpPr>
        <p:spPr>
          <a:xfrm>
            <a:off x="228600" y="1981200"/>
            <a:ext cx="8610600" cy="4114800"/>
          </a:xfrm>
        </p:spPr>
        <p:txBody>
          <a:bodyPr/>
          <a:lstStyle/>
          <a:p>
            <a:pPr marL="1200150" lvl="3" indent="0">
              <a:buNone/>
            </a:pPr>
            <a:r>
              <a:rPr lang="en-US" sz="2400" dirty="0">
                <a:effectLst>
                  <a:glow>
                    <a:srgbClr val="000000"/>
                  </a:glow>
                  <a:outerShdw sx="0" sy="0">
                    <a:srgbClr val="000000"/>
                  </a:outerShdw>
                  <a:reflection stA="0" endPos="0" fadeDir="0" sx="0" sy="0"/>
                </a:effectLst>
              </a:rPr>
              <a:t>PDE-</a:t>
            </a:r>
            <a:r>
              <a:rPr lang="en-US" sz="2400" dirty="0" err="1">
                <a:effectLst>
                  <a:glow>
                    <a:srgbClr val="000000"/>
                  </a:glow>
                  <a:outerShdw sx="0" sy="0">
                    <a:srgbClr val="000000"/>
                  </a:outerShdw>
                  <a:reflection stA="0" endPos="0" fadeDir="0" sx="0" sy="0"/>
                </a:effectLst>
              </a:rPr>
              <a:t>DATA.indication</a:t>
            </a:r>
            <a:r>
              <a:rPr lang="en-US" dirty="0"/>
              <a:t> </a:t>
            </a:r>
          </a:p>
          <a:p>
            <a:pPr marL="2635250" indent="0">
              <a:buNone/>
            </a:pPr>
            <a:r>
              <a:rPr lang="en-US" sz="2400" dirty="0"/>
              <a:t>(</a:t>
            </a:r>
            <a:br>
              <a:rPr lang="en-US" sz="2400" dirty="0"/>
            </a:br>
            <a:r>
              <a:rPr lang="en-US" sz="2400" dirty="0" err="1"/>
              <a:t>SrcAddr</a:t>
            </a:r>
            <a:r>
              <a:rPr lang="en-US" sz="2400" dirty="0"/>
              <a:t> (extended </a:t>
            </a:r>
            <a:r>
              <a:rPr lang="en-US" sz="2400" dirty="0" err="1"/>
              <a:t>addr</a:t>
            </a:r>
            <a:r>
              <a:rPr lang="en-US" sz="2400" dirty="0"/>
              <a:t> of source = 8)</a:t>
            </a:r>
            <a:br>
              <a:rPr lang="en-US" sz="2400" dirty="0"/>
            </a:br>
            <a:r>
              <a:rPr lang="en-US" sz="2400" dirty="0" err="1"/>
              <a:t>SrcSapId</a:t>
            </a:r>
            <a:r>
              <a:rPr lang="en-US" sz="2400" dirty="0"/>
              <a:t> (PDE SAP ID of source = 2)</a:t>
            </a:r>
          </a:p>
          <a:p>
            <a:pPr marL="2635250" indent="0">
              <a:buNone/>
            </a:pPr>
            <a:r>
              <a:rPr lang="en-US" sz="2400" dirty="0" err="1"/>
              <a:t>DstAddr</a:t>
            </a:r>
            <a:r>
              <a:rPr lang="en-US" sz="2400" dirty="0"/>
              <a:t> (extended </a:t>
            </a:r>
            <a:r>
              <a:rPr lang="en-US" sz="2400" dirty="0" err="1"/>
              <a:t>addr</a:t>
            </a:r>
            <a:r>
              <a:rPr lang="en-US" sz="2400" dirty="0"/>
              <a:t> of destination =8)</a:t>
            </a:r>
            <a:br>
              <a:rPr lang="en-US" sz="2400" dirty="0"/>
            </a:br>
            <a:r>
              <a:rPr lang="en-US" sz="2400" dirty="0" err="1"/>
              <a:t>DstSapId</a:t>
            </a:r>
            <a:r>
              <a:rPr lang="en-US" sz="2400" dirty="0"/>
              <a:t> (PDE SAP ID of destination = 2)</a:t>
            </a:r>
          </a:p>
          <a:p>
            <a:pPr marL="2635250" indent="0">
              <a:buNone/>
            </a:pPr>
            <a:r>
              <a:rPr lang="en-US" sz="2400" dirty="0" err="1"/>
              <a:t>ModuleId</a:t>
            </a:r>
            <a:r>
              <a:rPr lang="en-US" sz="2400" dirty="0"/>
              <a:t> (module ID of both source and 				destination Module = 2)</a:t>
            </a:r>
            <a:br>
              <a:rPr lang="en-US" sz="2400" dirty="0"/>
            </a:br>
            <a:r>
              <a:rPr lang="en-US" sz="2400" dirty="0" err="1"/>
              <a:t>PdeData</a:t>
            </a:r>
            <a:r>
              <a:rPr lang="en-US" sz="2400" dirty="0"/>
              <a:t>  (payload =???)</a:t>
            </a:r>
          </a:p>
          <a:p>
            <a:pPr marL="2635250" indent="0">
              <a:buNone/>
            </a:pPr>
            <a:r>
              <a:rPr lang="en-US" sz="2400" dirty="0"/>
              <a:t>)</a:t>
            </a:r>
          </a:p>
        </p:txBody>
      </p:sp>
      <p:sp>
        <p:nvSpPr>
          <p:cNvPr id="4" name="Date Placeholder 3">
            <a:extLst>
              <a:ext uri="{FF2B5EF4-FFF2-40B4-BE49-F238E27FC236}">
                <a16:creationId xmlns:a16="http://schemas.microsoft.com/office/drawing/2014/main" id="{EDD915C6-85F2-5F45-B926-841C9B7E596B}"/>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99649F1E-4D2E-834F-9FD9-2A4C796BAE6E}"/>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488E2AC1-8B98-6C40-9CCB-A0D6DF03158F}"/>
              </a:ext>
            </a:extLst>
          </p:cNvPr>
          <p:cNvSpPr>
            <a:spLocks noGrp="1"/>
          </p:cNvSpPr>
          <p:nvPr>
            <p:ph type="sldNum" sz="quarter" idx="12"/>
          </p:nvPr>
        </p:nvSpPr>
        <p:spPr/>
        <p:txBody>
          <a:bodyPr/>
          <a:lstStyle/>
          <a:p>
            <a:r>
              <a:rPr lang="en-US"/>
              <a:t>Slide </a:t>
            </a:r>
            <a:fld id="{70337B2E-2ECE-C749-8163-8E953C7317DE}" type="slidenum">
              <a:rPr lang="en-US" smtClean="0"/>
              <a:pPr/>
              <a:t>7</a:t>
            </a:fld>
            <a:endParaRPr lang="en-US"/>
          </a:p>
        </p:txBody>
      </p:sp>
    </p:spTree>
    <p:extLst>
      <p:ext uri="{BB962C8B-B14F-4D97-AF65-F5344CB8AC3E}">
        <p14:creationId xmlns:p14="http://schemas.microsoft.com/office/powerpoint/2010/main" val="2348034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D742-0421-5341-BD4E-0327659CB6F8}"/>
              </a:ext>
            </a:extLst>
          </p:cNvPr>
          <p:cNvSpPr>
            <a:spLocks noGrp="1"/>
          </p:cNvSpPr>
          <p:nvPr>
            <p:ph type="title"/>
          </p:nvPr>
        </p:nvSpPr>
        <p:spPr/>
        <p:txBody>
          <a:bodyPr/>
          <a:lstStyle/>
          <a:p>
            <a:r>
              <a:rPr lang="en-US" dirty="0"/>
              <a:t>Compression potential</a:t>
            </a:r>
          </a:p>
        </p:txBody>
      </p:sp>
      <p:sp>
        <p:nvSpPr>
          <p:cNvPr id="3" name="Content Placeholder 2">
            <a:extLst>
              <a:ext uri="{FF2B5EF4-FFF2-40B4-BE49-F238E27FC236}">
                <a16:creationId xmlns:a16="http://schemas.microsoft.com/office/drawing/2014/main" id="{41CC7FB0-1EC7-2046-83FC-E0BBFA107D8A}"/>
              </a:ext>
            </a:extLst>
          </p:cNvPr>
          <p:cNvSpPr>
            <a:spLocks noGrp="1"/>
          </p:cNvSpPr>
          <p:nvPr>
            <p:ph idx="1"/>
          </p:nvPr>
        </p:nvSpPr>
        <p:spPr>
          <a:xfrm>
            <a:off x="228600" y="1981200"/>
            <a:ext cx="8610600" cy="4114800"/>
          </a:xfrm>
        </p:spPr>
        <p:txBody>
          <a:bodyPr/>
          <a:lstStyle/>
          <a:p>
            <a:pPr marL="1200150" lvl="3" indent="0">
              <a:buNone/>
            </a:pPr>
            <a:r>
              <a:rPr lang="en-US" sz="2400" dirty="0">
                <a:effectLst>
                  <a:glow>
                    <a:srgbClr val="000000"/>
                  </a:glow>
                  <a:outerShdw sx="0" sy="0">
                    <a:srgbClr val="000000"/>
                  </a:outerShdw>
                  <a:reflection stA="0" endPos="0" fadeDir="0" sx="0" sy="0"/>
                </a:effectLst>
              </a:rPr>
              <a:t>It can be seen from the PDE-</a:t>
            </a:r>
            <a:r>
              <a:rPr lang="en-US" sz="2400" dirty="0" err="1">
                <a:effectLst>
                  <a:glow>
                    <a:srgbClr val="000000"/>
                  </a:glow>
                  <a:outerShdw sx="0" sy="0">
                    <a:srgbClr val="000000"/>
                  </a:outerShdw>
                  <a:reflection stA="0" endPos="0" fadeDir="0" sx="0" sy="0"/>
                </a:effectLst>
              </a:rPr>
              <a:t>DATA.indication</a:t>
            </a:r>
            <a:r>
              <a:rPr lang="en-US" sz="2400" dirty="0">
                <a:effectLst>
                  <a:glow>
                    <a:srgbClr val="000000"/>
                  </a:glow>
                  <a:outerShdw sx="0" sy="0">
                    <a:srgbClr val="000000"/>
                  </a:outerShdw>
                  <a:reflection stA="0" endPos="0" fadeDir="0" sx="0" sy="0"/>
                </a:effectLst>
              </a:rPr>
              <a:t> primitive that the </a:t>
            </a:r>
            <a:r>
              <a:rPr lang="en-US" sz="2400" dirty="0" err="1">
                <a:effectLst>
                  <a:glow>
                    <a:srgbClr val="000000"/>
                  </a:glow>
                  <a:outerShdw sx="0" sy="0">
                    <a:srgbClr val="000000"/>
                  </a:outerShdw>
                  <a:reflection stA="0" endPos="0" fadeDir="0" sx="0" sy="0"/>
                </a:effectLst>
              </a:rPr>
              <a:t>Src</a:t>
            </a:r>
            <a:r>
              <a:rPr lang="en-US" sz="2400" dirty="0">
                <a:effectLst>
                  <a:glow>
                    <a:srgbClr val="000000"/>
                  </a:glow>
                  <a:outerShdw sx="0" sy="0">
                    <a:srgbClr val="000000"/>
                  </a:outerShdw>
                  <a:reflection stA="0" endPos="0" fadeDir="0" sx="0" sy="0"/>
                </a:effectLst>
              </a:rPr>
              <a:t> and </a:t>
            </a:r>
            <a:r>
              <a:rPr lang="en-US" sz="2400" dirty="0" err="1">
                <a:effectLst>
                  <a:glow>
                    <a:srgbClr val="000000"/>
                  </a:glow>
                  <a:outerShdw sx="0" sy="0">
                    <a:srgbClr val="000000"/>
                  </a:outerShdw>
                  <a:reflection stA="0" endPos="0" fadeDir="0" sx="0" sy="0"/>
                </a:effectLst>
              </a:rPr>
              <a:t>Dest</a:t>
            </a:r>
            <a:r>
              <a:rPr lang="en-US" sz="2400" dirty="0">
                <a:effectLst>
                  <a:glow>
                    <a:srgbClr val="000000"/>
                  </a:glow>
                  <a:outerShdw sx="0" sy="0">
                    <a:srgbClr val="000000"/>
                  </a:outerShdw>
                  <a:reflection stA="0" endPos="0" fadeDir="0" sx="0" sy="0"/>
                </a:effectLst>
              </a:rPr>
              <a:t> addresses form 16 octets of overhead while the SAP IDs and Module ID is 6 octets of overhead.</a:t>
            </a:r>
          </a:p>
          <a:p>
            <a:pPr marL="1200150" lvl="3" indent="0">
              <a:buNone/>
            </a:pPr>
            <a:r>
              <a:rPr lang="en-US" sz="2400" dirty="0">
                <a:effectLst>
                  <a:glow>
                    <a:srgbClr val="000000"/>
                  </a:glow>
                  <a:outerShdw sx="0" sy="0">
                    <a:srgbClr val="000000"/>
                  </a:outerShdw>
                  <a:reflection stA="0" endPos="0" fadeDir="0" sx="0" sy="0"/>
                </a:effectLst>
              </a:rPr>
              <a:t>Since the SAP IDs and Module ID are typically used together, future message lengths could be reduced by using a compressed value that the destination’s MMI could expand back to the original values of SAP IDs and Module ID.</a:t>
            </a:r>
          </a:p>
        </p:txBody>
      </p:sp>
      <p:sp>
        <p:nvSpPr>
          <p:cNvPr id="4" name="Date Placeholder 3">
            <a:extLst>
              <a:ext uri="{FF2B5EF4-FFF2-40B4-BE49-F238E27FC236}">
                <a16:creationId xmlns:a16="http://schemas.microsoft.com/office/drawing/2014/main" id="{EDD915C6-85F2-5F45-B926-841C9B7E596B}"/>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99649F1E-4D2E-834F-9FD9-2A4C796BAE6E}"/>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488E2AC1-8B98-6C40-9CCB-A0D6DF03158F}"/>
              </a:ext>
            </a:extLst>
          </p:cNvPr>
          <p:cNvSpPr>
            <a:spLocks noGrp="1"/>
          </p:cNvSpPr>
          <p:nvPr>
            <p:ph type="sldNum" sz="quarter" idx="12"/>
          </p:nvPr>
        </p:nvSpPr>
        <p:spPr/>
        <p:txBody>
          <a:bodyPr/>
          <a:lstStyle/>
          <a:p>
            <a:r>
              <a:rPr lang="en-US"/>
              <a:t>Slide </a:t>
            </a:r>
            <a:fld id="{70337B2E-2ECE-C749-8163-8E953C7317DE}" type="slidenum">
              <a:rPr lang="en-US" smtClean="0"/>
              <a:pPr/>
              <a:t>8</a:t>
            </a:fld>
            <a:endParaRPr lang="en-US"/>
          </a:p>
        </p:txBody>
      </p:sp>
    </p:spTree>
    <p:extLst>
      <p:ext uri="{BB962C8B-B14F-4D97-AF65-F5344CB8AC3E}">
        <p14:creationId xmlns:p14="http://schemas.microsoft.com/office/powerpoint/2010/main" val="3154759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D3127-8AE9-714D-9D7F-D18B92118099}"/>
              </a:ext>
            </a:extLst>
          </p:cNvPr>
          <p:cNvSpPr>
            <a:spLocks noGrp="1"/>
          </p:cNvSpPr>
          <p:nvPr>
            <p:ph type="title"/>
          </p:nvPr>
        </p:nvSpPr>
        <p:spPr/>
        <p:txBody>
          <a:bodyPr/>
          <a:lstStyle/>
          <a:p>
            <a:r>
              <a:rPr lang="en-US" dirty="0"/>
              <a:t>ULI IE</a:t>
            </a:r>
          </a:p>
        </p:txBody>
      </p:sp>
      <p:sp>
        <p:nvSpPr>
          <p:cNvPr id="4" name="Date Placeholder 3">
            <a:extLst>
              <a:ext uri="{FF2B5EF4-FFF2-40B4-BE49-F238E27FC236}">
                <a16:creationId xmlns:a16="http://schemas.microsoft.com/office/drawing/2014/main" id="{C8F146B4-C181-744A-8CD9-8C73046DFD96}"/>
              </a:ext>
            </a:extLst>
          </p:cNvPr>
          <p:cNvSpPr>
            <a:spLocks noGrp="1"/>
          </p:cNvSpPr>
          <p:nvPr>
            <p:ph type="dt" sz="half" idx="10"/>
          </p:nvPr>
        </p:nvSpPr>
        <p:spPr/>
        <p:txBody>
          <a:bodyPr/>
          <a:lstStyle/>
          <a:p>
            <a:r>
              <a:rPr lang="en-US"/>
              <a:t>&lt;March 2019&gt;</a:t>
            </a:r>
          </a:p>
        </p:txBody>
      </p:sp>
      <p:sp>
        <p:nvSpPr>
          <p:cNvPr id="5" name="Footer Placeholder 4">
            <a:extLst>
              <a:ext uri="{FF2B5EF4-FFF2-40B4-BE49-F238E27FC236}">
                <a16:creationId xmlns:a16="http://schemas.microsoft.com/office/drawing/2014/main" id="{DD41FC99-25AB-D748-AF8D-3317B2F1728B}"/>
              </a:ext>
            </a:extLst>
          </p:cNvPr>
          <p:cNvSpPr>
            <a:spLocks noGrp="1"/>
          </p:cNvSpPr>
          <p:nvPr>
            <p:ph type="ftr" sz="quarter" idx="11"/>
          </p:nvPr>
        </p:nvSpPr>
        <p:spPr/>
        <p:txBody>
          <a:bodyPr/>
          <a:lstStyle/>
          <a:p>
            <a:r>
              <a:rPr lang="en-US"/>
              <a:t>&lt;Pat Kinney&gt;, &lt;Kinney Consulting&gt;</a:t>
            </a:r>
          </a:p>
        </p:txBody>
      </p:sp>
      <p:sp>
        <p:nvSpPr>
          <p:cNvPr id="6" name="Slide Number Placeholder 5">
            <a:extLst>
              <a:ext uri="{FF2B5EF4-FFF2-40B4-BE49-F238E27FC236}">
                <a16:creationId xmlns:a16="http://schemas.microsoft.com/office/drawing/2014/main" id="{432EAFDB-8182-AF48-83A5-78AE8642D685}"/>
              </a:ext>
            </a:extLst>
          </p:cNvPr>
          <p:cNvSpPr>
            <a:spLocks noGrp="1"/>
          </p:cNvSpPr>
          <p:nvPr>
            <p:ph type="sldNum" sz="quarter" idx="12"/>
          </p:nvPr>
        </p:nvSpPr>
        <p:spPr/>
        <p:txBody>
          <a:bodyPr/>
          <a:lstStyle/>
          <a:p>
            <a:r>
              <a:rPr lang="en-US"/>
              <a:t>Slide </a:t>
            </a:r>
            <a:fld id="{70337B2E-2ECE-C749-8163-8E953C7317DE}" type="slidenum">
              <a:rPr lang="en-US" smtClean="0"/>
              <a:pPr/>
              <a:t>9</a:t>
            </a:fld>
            <a:endParaRPr lang="en-US"/>
          </a:p>
        </p:txBody>
      </p:sp>
      <p:sp>
        <p:nvSpPr>
          <p:cNvPr id="7" name="Rectangle 6">
            <a:extLst>
              <a:ext uri="{FF2B5EF4-FFF2-40B4-BE49-F238E27FC236}">
                <a16:creationId xmlns:a16="http://schemas.microsoft.com/office/drawing/2014/main" id="{57D12861-F137-6B4B-A3DF-900C94546C26}"/>
              </a:ext>
            </a:extLst>
          </p:cNvPr>
          <p:cNvSpPr/>
          <p:nvPr/>
        </p:nvSpPr>
        <p:spPr bwMode="auto">
          <a:xfrm>
            <a:off x="319257" y="2326068"/>
            <a:ext cx="564810" cy="524131"/>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8" name="Rectangle 7">
            <a:extLst>
              <a:ext uri="{FF2B5EF4-FFF2-40B4-BE49-F238E27FC236}">
                <a16:creationId xmlns:a16="http://schemas.microsoft.com/office/drawing/2014/main" id="{19F666E5-71B7-6B4D-8C16-13811BFD036D}"/>
              </a:ext>
            </a:extLst>
          </p:cNvPr>
          <p:cNvSpPr/>
          <p:nvPr/>
        </p:nvSpPr>
        <p:spPr bwMode="auto">
          <a:xfrm>
            <a:off x="879078" y="2326069"/>
            <a:ext cx="671590" cy="524131"/>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10" name="Rectangle 9">
            <a:extLst>
              <a:ext uri="{FF2B5EF4-FFF2-40B4-BE49-F238E27FC236}">
                <a16:creationId xmlns:a16="http://schemas.microsoft.com/office/drawing/2014/main" id="{DC2B1123-BC21-BF48-82F5-62F4685A92F5}"/>
              </a:ext>
            </a:extLst>
          </p:cNvPr>
          <p:cNvSpPr/>
          <p:nvPr/>
        </p:nvSpPr>
        <p:spPr bwMode="auto">
          <a:xfrm>
            <a:off x="1545874" y="2326069"/>
            <a:ext cx="822541" cy="524131"/>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11" name="Rectangle 10">
            <a:extLst>
              <a:ext uri="{FF2B5EF4-FFF2-40B4-BE49-F238E27FC236}">
                <a16:creationId xmlns:a16="http://schemas.microsoft.com/office/drawing/2014/main" id="{D4655522-837C-BD4B-8A91-F6B73C97DBE2}"/>
              </a:ext>
            </a:extLst>
          </p:cNvPr>
          <p:cNvSpPr/>
          <p:nvPr/>
        </p:nvSpPr>
        <p:spPr bwMode="auto">
          <a:xfrm>
            <a:off x="2362235" y="2316800"/>
            <a:ext cx="701230"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12" name="Rectangle 11">
            <a:extLst>
              <a:ext uri="{FF2B5EF4-FFF2-40B4-BE49-F238E27FC236}">
                <a16:creationId xmlns:a16="http://schemas.microsoft.com/office/drawing/2014/main" id="{F5C9B66E-6B3F-D348-A1A1-4AFAAB054776}"/>
              </a:ext>
            </a:extLst>
          </p:cNvPr>
          <p:cNvSpPr/>
          <p:nvPr/>
        </p:nvSpPr>
        <p:spPr bwMode="auto">
          <a:xfrm>
            <a:off x="3069265" y="2316800"/>
            <a:ext cx="864384"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13" name="Rectangle 12">
            <a:extLst>
              <a:ext uri="{FF2B5EF4-FFF2-40B4-BE49-F238E27FC236}">
                <a16:creationId xmlns:a16="http://schemas.microsoft.com/office/drawing/2014/main" id="{DA210E4F-7B71-7143-AB6C-CA10205B81AF}"/>
              </a:ext>
            </a:extLst>
          </p:cNvPr>
          <p:cNvSpPr/>
          <p:nvPr/>
        </p:nvSpPr>
        <p:spPr bwMode="auto">
          <a:xfrm>
            <a:off x="3938460" y="2316800"/>
            <a:ext cx="1066800"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14" name="TextBox 13">
            <a:extLst>
              <a:ext uri="{FF2B5EF4-FFF2-40B4-BE49-F238E27FC236}">
                <a16:creationId xmlns:a16="http://schemas.microsoft.com/office/drawing/2014/main" id="{45BC870E-74F2-EE48-98F2-79A0CF10968A}"/>
              </a:ext>
            </a:extLst>
          </p:cNvPr>
          <p:cNvSpPr txBox="1"/>
          <p:nvPr/>
        </p:nvSpPr>
        <p:spPr>
          <a:xfrm>
            <a:off x="297507" y="2388535"/>
            <a:ext cx="530915" cy="461665"/>
          </a:xfrm>
          <a:prstGeom prst="rect">
            <a:avLst/>
          </a:prstGeom>
          <a:noFill/>
        </p:spPr>
        <p:txBody>
          <a:bodyPr wrap="none" rtlCol="0">
            <a:spAutoFit/>
          </a:bodyPr>
          <a:lstStyle/>
          <a:p>
            <a:r>
              <a:rPr lang="en-US" dirty="0"/>
              <a:t>ULI </a:t>
            </a:r>
            <a:br>
              <a:rPr lang="en-US" dirty="0"/>
            </a:br>
            <a:r>
              <a:rPr lang="en-US" dirty="0"/>
              <a:t>IE ID</a:t>
            </a:r>
          </a:p>
        </p:txBody>
      </p:sp>
      <p:sp>
        <p:nvSpPr>
          <p:cNvPr id="15" name="TextBox 14">
            <a:extLst>
              <a:ext uri="{FF2B5EF4-FFF2-40B4-BE49-F238E27FC236}">
                <a16:creationId xmlns:a16="http://schemas.microsoft.com/office/drawing/2014/main" id="{DE0934AA-C0EF-7542-9E72-6906CF7B3E4C}"/>
              </a:ext>
            </a:extLst>
          </p:cNvPr>
          <p:cNvSpPr txBox="1"/>
          <p:nvPr/>
        </p:nvSpPr>
        <p:spPr>
          <a:xfrm>
            <a:off x="899536" y="2573201"/>
            <a:ext cx="622286" cy="276999"/>
          </a:xfrm>
          <a:prstGeom prst="rect">
            <a:avLst/>
          </a:prstGeom>
          <a:noFill/>
        </p:spPr>
        <p:txBody>
          <a:bodyPr wrap="none" rtlCol="0">
            <a:spAutoFit/>
          </a:bodyPr>
          <a:lstStyle/>
          <a:p>
            <a:r>
              <a:rPr lang="en-US" dirty="0"/>
              <a:t>Length</a:t>
            </a:r>
          </a:p>
        </p:txBody>
      </p:sp>
      <p:sp>
        <p:nvSpPr>
          <p:cNvPr id="16" name="TextBox 15">
            <a:extLst>
              <a:ext uri="{FF2B5EF4-FFF2-40B4-BE49-F238E27FC236}">
                <a16:creationId xmlns:a16="http://schemas.microsoft.com/office/drawing/2014/main" id="{D4786951-29F8-8847-BDDE-CD0FD066B3CE}"/>
              </a:ext>
            </a:extLst>
          </p:cNvPr>
          <p:cNvSpPr txBox="1"/>
          <p:nvPr/>
        </p:nvSpPr>
        <p:spPr>
          <a:xfrm>
            <a:off x="1570005" y="2388535"/>
            <a:ext cx="655949" cy="461665"/>
          </a:xfrm>
          <a:prstGeom prst="rect">
            <a:avLst/>
          </a:prstGeom>
          <a:noFill/>
        </p:spPr>
        <p:txBody>
          <a:bodyPr wrap="none" rtlCol="0">
            <a:spAutoFit/>
          </a:bodyPr>
          <a:lstStyle/>
          <a:p>
            <a:r>
              <a:rPr lang="en-US" dirty="0"/>
              <a:t>IE</a:t>
            </a:r>
          </a:p>
          <a:p>
            <a:r>
              <a:rPr lang="en-US" dirty="0"/>
              <a:t>Control</a:t>
            </a:r>
          </a:p>
        </p:txBody>
      </p:sp>
      <p:sp>
        <p:nvSpPr>
          <p:cNvPr id="17" name="TextBox 16">
            <a:extLst>
              <a:ext uri="{FF2B5EF4-FFF2-40B4-BE49-F238E27FC236}">
                <a16:creationId xmlns:a16="http://schemas.microsoft.com/office/drawing/2014/main" id="{1BF87AC4-A85E-0740-A2B1-E5D0BA5639A7}"/>
              </a:ext>
            </a:extLst>
          </p:cNvPr>
          <p:cNvSpPr txBox="1"/>
          <p:nvPr/>
        </p:nvSpPr>
        <p:spPr>
          <a:xfrm>
            <a:off x="2412324" y="2388535"/>
            <a:ext cx="651140" cy="461665"/>
          </a:xfrm>
          <a:prstGeom prst="rect">
            <a:avLst/>
          </a:prstGeom>
          <a:noFill/>
        </p:spPr>
        <p:txBody>
          <a:bodyPr wrap="none" rtlCol="0">
            <a:spAutoFit/>
          </a:bodyPr>
          <a:lstStyle/>
          <a:p>
            <a:r>
              <a:rPr lang="en-US" dirty="0"/>
              <a:t>Source </a:t>
            </a:r>
            <a:br>
              <a:rPr lang="en-US" dirty="0"/>
            </a:br>
            <a:r>
              <a:rPr lang="en-US" dirty="0"/>
              <a:t>SAP </a:t>
            </a:r>
          </a:p>
        </p:txBody>
      </p:sp>
      <p:sp>
        <p:nvSpPr>
          <p:cNvPr id="18" name="TextBox 17">
            <a:extLst>
              <a:ext uri="{FF2B5EF4-FFF2-40B4-BE49-F238E27FC236}">
                <a16:creationId xmlns:a16="http://schemas.microsoft.com/office/drawing/2014/main" id="{0EC74D12-D140-4348-8159-C5FBE656DB9B}"/>
              </a:ext>
            </a:extLst>
          </p:cNvPr>
          <p:cNvSpPr txBox="1"/>
          <p:nvPr/>
        </p:nvSpPr>
        <p:spPr>
          <a:xfrm>
            <a:off x="3025783" y="2388535"/>
            <a:ext cx="961911" cy="461665"/>
          </a:xfrm>
          <a:prstGeom prst="rect">
            <a:avLst/>
          </a:prstGeom>
          <a:noFill/>
        </p:spPr>
        <p:txBody>
          <a:bodyPr wrap="square" rtlCol="0">
            <a:spAutoFit/>
          </a:bodyPr>
          <a:lstStyle/>
          <a:p>
            <a:r>
              <a:rPr lang="en-US" dirty="0"/>
              <a:t>Destination SAP</a:t>
            </a:r>
          </a:p>
        </p:txBody>
      </p:sp>
      <p:sp>
        <p:nvSpPr>
          <p:cNvPr id="19" name="TextBox 18">
            <a:extLst>
              <a:ext uri="{FF2B5EF4-FFF2-40B4-BE49-F238E27FC236}">
                <a16:creationId xmlns:a16="http://schemas.microsoft.com/office/drawing/2014/main" id="{2A373003-90D8-0143-A5A8-21F4B535901B}"/>
              </a:ext>
            </a:extLst>
          </p:cNvPr>
          <p:cNvSpPr txBox="1"/>
          <p:nvPr/>
        </p:nvSpPr>
        <p:spPr>
          <a:xfrm>
            <a:off x="4026369" y="2388535"/>
            <a:ext cx="947490" cy="461665"/>
          </a:xfrm>
          <a:prstGeom prst="rect">
            <a:avLst/>
          </a:prstGeom>
          <a:noFill/>
        </p:spPr>
        <p:txBody>
          <a:bodyPr wrap="square" rtlCol="0">
            <a:spAutoFit/>
          </a:bodyPr>
          <a:lstStyle/>
          <a:p>
            <a:r>
              <a:rPr lang="en-US" dirty="0"/>
              <a:t>Source Module ID</a:t>
            </a:r>
          </a:p>
        </p:txBody>
      </p:sp>
      <p:sp>
        <p:nvSpPr>
          <p:cNvPr id="20" name="Rectangle 19">
            <a:extLst>
              <a:ext uri="{FF2B5EF4-FFF2-40B4-BE49-F238E27FC236}">
                <a16:creationId xmlns:a16="http://schemas.microsoft.com/office/drawing/2014/main" id="{7AE3580E-6397-6449-B1D1-DF1D83066528}"/>
              </a:ext>
            </a:extLst>
          </p:cNvPr>
          <p:cNvSpPr/>
          <p:nvPr/>
        </p:nvSpPr>
        <p:spPr bwMode="auto">
          <a:xfrm>
            <a:off x="5016685" y="2316800"/>
            <a:ext cx="985233"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21" name="TextBox 20">
            <a:extLst>
              <a:ext uri="{FF2B5EF4-FFF2-40B4-BE49-F238E27FC236}">
                <a16:creationId xmlns:a16="http://schemas.microsoft.com/office/drawing/2014/main" id="{839CD627-9B40-9941-8734-581CDD2CD267}"/>
              </a:ext>
            </a:extLst>
          </p:cNvPr>
          <p:cNvSpPr txBox="1"/>
          <p:nvPr/>
        </p:nvSpPr>
        <p:spPr>
          <a:xfrm>
            <a:off x="5071038" y="2388535"/>
            <a:ext cx="903897" cy="461665"/>
          </a:xfrm>
          <a:prstGeom prst="rect">
            <a:avLst/>
          </a:prstGeom>
          <a:noFill/>
        </p:spPr>
        <p:txBody>
          <a:bodyPr wrap="square" rtlCol="0">
            <a:spAutoFit/>
          </a:bodyPr>
          <a:lstStyle/>
          <a:p>
            <a:r>
              <a:rPr lang="en-US" dirty="0"/>
              <a:t>Destination Module ID</a:t>
            </a:r>
          </a:p>
        </p:txBody>
      </p:sp>
      <p:sp>
        <p:nvSpPr>
          <p:cNvPr id="22" name="Rectangle 21">
            <a:extLst>
              <a:ext uri="{FF2B5EF4-FFF2-40B4-BE49-F238E27FC236}">
                <a16:creationId xmlns:a16="http://schemas.microsoft.com/office/drawing/2014/main" id="{AC4C7FE2-6BED-6645-8BD2-82847505387D}"/>
              </a:ext>
            </a:extLst>
          </p:cNvPr>
          <p:cNvSpPr/>
          <p:nvPr/>
        </p:nvSpPr>
        <p:spPr bwMode="auto">
          <a:xfrm>
            <a:off x="6001253" y="2316800"/>
            <a:ext cx="732522"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23" name="TextBox 22">
            <a:extLst>
              <a:ext uri="{FF2B5EF4-FFF2-40B4-BE49-F238E27FC236}">
                <a16:creationId xmlns:a16="http://schemas.microsoft.com/office/drawing/2014/main" id="{3850FFCC-1880-F046-9BE2-48B713E1F158}"/>
              </a:ext>
            </a:extLst>
          </p:cNvPr>
          <p:cNvSpPr txBox="1"/>
          <p:nvPr/>
        </p:nvSpPr>
        <p:spPr>
          <a:xfrm>
            <a:off x="6002784" y="2388535"/>
            <a:ext cx="688009" cy="461665"/>
          </a:xfrm>
          <a:prstGeom prst="rect">
            <a:avLst/>
          </a:prstGeom>
          <a:noFill/>
        </p:spPr>
        <p:txBody>
          <a:bodyPr wrap="none" rtlCol="0">
            <a:spAutoFit/>
          </a:bodyPr>
          <a:lstStyle/>
          <a:p>
            <a:r>
              <a:rPr lang="en-US" dirty="0"/>
              <a:t>Source </a:t>
            </a:r>
            <a:br>
              <a:rPr lang="en-US" dirty="0"/>
            </a:br>
            <a:r>
              <a:rPr lang="en-US" dirty="0"/>
              <a:t>Address</a:t>
            </a:r>
          </a:p>
        </p:txBody>
      </p:sp>
      <p:sp>
        <p:nvSpPr>
          <p:cNvPr id="24" name="Rectangle 23">
            <a:extLst>
              <a:ext uri="{FF2B5EF4-FFF2-40B4-BE49-F238E27FC236}">
                <a16:creationId xmlns:a16="http://schemas.microsoft.com/office/drawing/2014/main" id="{26508E7B-831D-E84F-94E7-1A03667CEFC2}"/>
              </a:ext>
            </a:extLst>
          </p:cNvPr>
          <p:cNvSpPr/>
          <p:nvPr/>
        </p:nvSpPr>
        <p:spPr bwMode="auto">
          <a:xfrm>
            <a:off x="6746933" y="2316800"/>
            <a:ext cx="922717"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25" name="TextBox 24">
            <a:extLst>
              <a:ext uri="{FF2B5EF4-FFF2-40B4-BE49-F238E27FC236}">
                <a16:creationId xmlns:a16="http://schemas.microsoft.com/office/drawing/2014/main" id="{458009B2-4A6C-C74B-87CF-26AEEC996312}"/>
              </a:ext>
            </a:extLst>
          </p:cNvPr>
          <p:cNvSpPr txBox="1"/>
          <p:nvPr/>
        </p:nvSpPr>
        <p:spPr>
          <a:xfrm>
            <a:off x="6760093" y="2388535"/>
            <a:ext cx="896399" cy="461665"/>
          </a:xfrm>
          <a:prstGeom prst="rect">
            <a:avLst/>
          </a:prstGeom>
          <a:noFill/>
        </p:spPr>
        <p:txBody>
          <a:bodyPr wrap="none" rtlCol="0">
            <a:spAutoFit/>
          </a:bodyPr>
          <a:lstStyle/>
          <a:p>
            <a:r>
              <a:rPr lang="en-US" dirty="0"/>
              <a:t>Destination</a:t>
            </a:r>
            <a:br>
              <a:rPr lang="en-US" dirty="0"/>
            </a:br>
            <a:r>
              <a:rPr lang="en-US" dirty="0"/>
              <a:t>Address</a:t>
            </a:r>
          </a:p>
        </p:txBody>
      </p:sp>
      <p:sp>
        <p:nvSpPr>
          <p:cNvPr id="26" name="Rectangle 25">
            <a:extLst>
              <a:ext uri="{FF2B5EF4-FFF2-40B4-BE49-F238E27FC236}">
                <a16:creationId xmlns:a16="http://schemas.microsoft.com/office/drawing/2014/main" id="{4ECF503E-FC5D-A343-A2BA-FA81A19C3DAF}"/>
              </a:ext>
            </a:extLst>
          </p:cNvPr>
          <p:cNvSpPr/>
          <p:nvPr/>
        </p:nvSpPr>
        <p:spPr bwMode="auto">
          <a:xfrm>
            <a:off x="7685392" y="2316800"/>
            <a:ext cx="672642"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27" name="TextBox 26">
            <a:extLst>
              <a:ext uri="{FF2B5EF4-FFF2-40B4-BE49-F238E27FC236}">
                <a16:creationId xmlns:a16="http://schemas.microsoft.com/office/drawing/2014/main" id="{BCEAFA73-3C04-7346-BE8C-DBF467F9A241}"/>
              </a:ext>
            </a:extLst>
          </p:cNvPr>
          <p:cNvSpPr txBox="1"/>
          <p:nvPr/>
        </p:nvSpPr>
        <p:spPr>
          <a:xfrm>
            <a:off x="7669650" y="2573201"/>
            <a:ext cx="681597" cy="276999"/>
          </a:xfrm>
          <a:prstGeom prst="rect">
            <a:avLst/>
          </a:prstGeom>
          <a:noFill/>
        </p:spPr>
        <p:txBody>
          <a:bodyPr wrap="none" rtlCol="0">
            <a:spAutoFit/>
          </a:bodyPr>
          <a:lstStyle/>
          <a:p>
            <a:r>
              <a:rPr lang="en-US" dirty="0"/>
              <a:t>Payload</a:t>
            </a:r>
          </a:p>
        </p:txBody>
      </p:sp>
      <p:sp>
        <p:nvSpPr>
          <p:cNvPr id="29" name="Rectangle 28">
            <a:extLst>
              <a:ext uri="{FF2B5EF4-FFF2-40B4-BE49-F238E27FC236}">
                <a16:creationId xmlns:a16="http://schemas.microsoft.com/office/drawing/2014/main" id="{D02C20BB-E8C1-7B44-A0BE-C82F7C2E1FE4}"/>
              </a:ext>
            </a:extLst>
          </p:cNvPr>
          <p:cNvSpPr/>
          <p:nvPr/>
        </p:nvSpPr>
        <p:spPr bwMode="auto">
          <a:xfrm>
            <a:off x="1040891" y="4060956"/>
            <a:ext cx="890017" cy="531248"/>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32" name="Rectangle 31">
            <a:extLst>
              <a:ext uri="{FF2B5EF4-FFF2-40B4-BE49-F238E27FC236}">
                <a16:creationId xmlns:a16="http://schemas.microsoft.com/office/drawing/2014/main" id="{29C3B881-92FF-DB4F-9272-9C130839EA80}"/>
              </a:ext>
            </a:extLst>
          </p:cNvPr>
          <p:cNvSpPr/>
          <p:nvPr/>
        </p:nvSpPr>
        <p:spPr bwMode="auto">
          <a:xfrm>
            <a:off x="2660786" y="4060956"/>
            <a:ext cx="864384"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33" name="Rectangle 32">
            <a:extLst>
              <a:ext uri="{FF2B5EF4-FFF2-40B4-BE49-F238E27FC236}">
                <a16:creationId xmlns:a16="http://schemas.microsoft.com/office/drawing/2014/main" id="{58049272-5F7A-D64C-82B4-843B2376AC25}"/>
              </a:ext>
            </a:extLst>
          </p:cNvPr>
          <p:cNvSpPr/>
          <p:nvPr/>
        </p:nvSpPr>
        <p:spPr bwMode="auto">
          <a:xfrm>
            <a:off x="3519684" y="4060956"/>
            <a:ext cx="1066800"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34" name="TextBox 33">
            <a:extLst>
              <a:ext uri="{FF2B5EF4-FFF2-40B4-BE49-F238E27FC236}">
                <a16:creationId xmlns:a16="http://schemas.microsoft.com/office/drawing/2014/main" id="{0428EA40-519A-6943-8A1B-A9B00DCB78BD}"/>
              </a:ext>
            </a:extLst>
          </p:cNvPr>
          <p:cNvSpPr txBox="1"/>
          <p:nvPr/>
        </p:nvSpPr>
        <p:spPr>
          <a:xfrm>
            <a:off x="85436" y="4132691"/>
            <a:ext cx="1032493" cy="461665"/>
          </a:xfrm>
          <a:prstGeom prst="rect">
            <a:avLst/>
          </a:prstGeom>
          <a:noFill/>
        </p:spPr>
        <p:txBody>
          <a:bodyPr wrap="square" rtlCol="0">
            <a:spAutoFit/>
          </a:bodyPr>
          <a:lstStyle/>
          <a:p>
            <a:r>
              <a:rPr lang="en-US" dirty="0"/>
              <a:t>Module ID Compression</a:t>
            </a:r>
          </a:p>
        </p:txBody>
      </p:sp>
      <p:sp>
        <p:nvSpPr>
          <p:cNvPr id="35" name="TextBox 34">
            <a:extLst>
              <a:ext uri="{FF2B5EF4-FFF2-40B4-BE49-F238E27FC236}">
                <a16:creationId xmlns:a16="http://schemas.microsoft.com/office/drawing/2014/main" id="{F22FC4B6-A6AE-9849-9532-BD8E55608489}"/>
              </a:ext>
            </a:extLst>
          </p:cNvPr>
          <p:cNvSpPr txBox="1"/>
          <p:nvPr/>
        </p:nvSpPr>
        <p:spPr>
          <a:xfrm>
            <a:off x="1022107" y="4116736"/>
            <a:ext cx="954720" cy="461665"/>
          </a:xfrm>
          <a:prstGeom prst="rect">
            <a:avLst/>
          </a:prstGeom>
          <a:noFill/>
        </p:spPr>
        <p:txBody>
          <a:bodyPr wrap="square" rtlCol="0">
            <a:spAutoFit/>
          </a:bodyPr>
          <a:lstStyle/>
          <a:p>
            <a:r>
              <a:rPr lang="en-US" dirty="0"/>
              <a:t>SAP ID compression</a:t>
            </a:r>
          </a:p>
        </p:txBody>
      </p:sp>
      <p:sp>
        <p:nvSpPr>
          <p:cNvPr id="38" name="TextBox 37">
            <a:extLst>
              <a:ext uri="{FF2B5EF4-FFF2-40B4-BE49-F238E27FC236}">
                <a16:creationId xmlns:a16="http://schemas.microsoft.com/office/drawing/2014/main" id="{3C0442E2-13D6-B54C-9856-BC83A0985C28}"/>
              </a:ext>
            </a:extLst>
          </p:cNvPr>
          <p:cNvSpPr txBox="1"/>
          <p:nvPr/>
        </p:nvSpPr>
        <p:spPr>
          <a:xfrm>
            <a:off x="2606934" y="3994190"/>
            <a:ext cx="961911" cy="646331"/>
          </a:xfrm>
          <a:prstGeom prst="rect">
            <a:avLst/>
          </a:prstGeom>
          <a:noFill/>
        </p:spPr>
        <p:txBody>
          <a:bodyPr wrap="square" rtlCol="0">
            <a:spAutoFit/>
          </a:bodyPr>
          <a:lstStyle/>
          <a:p>
            <a:r>
              <a:rPr lang="en-US" dirty="0"/>
              <a:t>Destination Address Extended</a:t>
            </a:r>
          </a:p>
        </p:txBody>
      </p:sp>
      <p:sp>
        <p:nvSpPr>
          <p:cNvPr id="40" name="Rectangle 39">
            <a:extLst>
              <a:ext uri="{FF2B5EF4-FFF2-40B4-BE49-F238E27FC236}">
                <a16:creationId xmlns:a16="http://schemas.microsoft.com/office/drawing/2014/main" id="{DB03DE0E-9CE5-B74B-8774-AE14358249EE}"/>
              </a:ext>
            </a:extLst>
          </p:cNvPr>
          <p:cNvSpPr/>
          <p:nvPr/>
        </p:nvSpPr>
        <p:spPr bwMode="auto">
          <a:xfrm>
            <a:off x="6734869" y="4060956"/>
            <a:ext cx="985233"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42" name="Rectangle 41">
            <a:extLst>
              <a:ext uri="{FF2B5EF4-FFF2-40B4-BE49-F238E27FC236}">
                <a16:creationId xmlns:a16="http://schemas.microsoft.com/office/drawing/2014/main" id="{1D84AD72-F3B4-0243-9EED-8468EF080E10}"/>
              </a:ext>
            </a:extLst>
          </p:cNvPr>
          <p:cNvSpPr/>
          <p:nvPr/>
        </p:nvSpPr>
        <p:spPr bwMode="auto">
          <a:xfrm>
            <a:off x="1926738" y="4062124"/>
            <a:ext cx="732522"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43" name="TextBox 42">
            <a:extLst>
              <a:ext uri="{FF2B5EF4-FFF2-40B4-BE49-F238E27FC236}">
                <a16:creationId xmlns:a16="http://schemas.microsoft.com/office/drawing/2014/main" id="{A8AA75D3-ABAE-BC43-9D67-DBB8E98FC541}"/>
              </a:ext>
            </a:extLst>
          </p:cNvPr>
          <p:cNvSpPr txBox="1"/>
          <p:nvPr/>
        </p:nvSpPr>
        <p:spPr>
          <a:xfrm>
            <a:off x="1912124" y="4003414"/>
            <a:ext cx="768159" cy="646331"/>
          </a:xfrm>
          <a:prstGeom prst="rect">
            <a:avLst/>
          </a:prstGeom>
          <a:noFill/>
        </p:spPr>
        <p:txBody>
          <a:bodyPr wrap="none" rtlCol="0">
            <a:spAutoFit/>
          </a:bodyPr>
          <a:lstStyle/>
          <a:p>
            <a:r>
              <a:rPr lang="en-US" dirty="0"/>
              <a:t>Source </a:t>
            </a:r>
            <a:br>
              <a:rPr lang="en-US" dirty="0"/>
            </a:br>
            <a:r>
              <a:rPr lang="en-US" dirty="0"/>
              <a:t>Address</a:t>
            </a:r>
          </a:p>
          <a:p>
            <a:r>
              <a:rPr lang="en-US" dirty="0"/>
              <a:t>Extended</a:t>
            </a:r>
          </a:p>
        </p:txBody>
      </p:sp>
      <p:sp>
        <p:nvSpPr>
          <p:cNvPr id="44" name="Rectangle 43">
            <a:extLst>
              <a:ext uri="{FF2B5EF4-FFF2-40B4-BE49-F238E27FC236}">
                <a16:creationId xmlns:a16="http://schemas.microsoft.com/office/drawing/2014/main" id="{285AAC17-41DF-DC46-A797-4467AC263328}"/>
              </a:ext>
            </a:extLst>
          </p:cNvPr>
          <p:cNvSpPr/>
          <p:nvPr/>
        </p:nvSpPr>
        <p:spPr bwMode="auto">
          <a:xfrm>
            <a:off x="155723" y="4060956"/>
            <a:ext cx="890017" cy="531248"/>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45" name="TextBox 44">
            <a:extLst>
              <a:ext uri="{FF2B5EF4-FFF2-40B4-BE49-F238E27FC236}">
                <a16:creationId xmlns:a16="http://schemas.microsoft.com/office/drawing/2014/main" id="{07D1A546-AEF1-3343-B586-91F4708696BE}"/>
              </a:ext>
            </a:extLst>
          </p:cNvPr>
          <p:cNvSpPr txBox="1"/>
          <p:nvPr/>
        </p:nvSpPr>
        <p:spPr>
          <a:xfrm>
            <a:off x="6867827" y="4317357"/>
            <a:ext cx="801823" cy="276999"/>
          </a:xfrm>
          <a:prstGeom prst="rect">
            <a:avLst/>
          </a:prstGeom>
          <a:noFill/>
        </p:spPr>
        <p:txBody>
          <a:bodyPr wrap="none" rtlCol="0">
            <a:spAutoFit/>
          </a:bodyPr>
          <a:lstStyle/>
          <a:p>
            <a:r>
              <a:rPr lang="en-US" dirty="0"/>
              <a:t>Extension</a:t>
            </a:r>
          </a:p>
        </p:txBody>
      </p:sp>
      <p:sp>
        <p:nvSpPr>
          <p:cNvPr id="46" name="Rectangle 45">
            <a:extLst>
              <a:ext uri="{FF2B5EF4-FFF2-40B4-BE49-F238E27FC236}">
                <a16:creationId xmlns:a16="http://schemas.microsoft.com/office/drawing/2014/main" id="{16507E1A-D18A-5C4C-B34A-51EE0ED0F12C}"/>
              </a:ext>
            </a:extLst>
          </p:cNvPr>
          <p:cNvSpPr/>
          <p:nvPr/>
        </p:nvSpPr>
        <p:spPr bwMode="auto">
          <a:xfrm>
            <a:off x="4586484" y="4060956"/>
            <a:ext cx="1066800"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47" name="Rectangle 46">
            <a:extLst>
              <a:ext uri="{FF2B5EF4-FFF2-40B4-BE49-F238E27FC236}">
                <a16:creationId xmlns:a16="http://schemas.microsoft.com/office/drawing/2014/main" id="{4CDE412E-2C7C-EA4D-9D83-57C279D1C31B}"/>
              </a:ext>
            </a:extLst>
          </p:cNvPr>
          <p:cNvSpPr/>
          <p:nvPr/>
        </p:nvSpPr>
        <p:spPr bwMode="auto">
          <a:xfrm>
            <a:off x="5656337" y="4060956"/>
            <a:ext cx="1066800" cy="533400"/>
          </a:xfrm>
          <a:prstGeom prst="rect">
            <a:avLst/>
          </a:prstGeom>
          <a:no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48" name="TextBox 47">
            <a:extLst>
              <a:ext uri="{FF2B5EF4-FFF2-40B4-BE49-F238E27FC236}">
                <a16:creationId xmlns:a16="http://schemas.microsoft.com/office/drawing/2014/main" id="{43DE7EDB-EBC2-0B4C-8083-B97840F6B4DA}"/>
              </a:ext>
            </a:extLst>
          </p:cNvPr>
          <p:cNvSpPr txBox="1"/>
          <p:nvPr/>
        </p:nvSpPr>
        <p:spPr>
          <a:xfrm>
            <a:off x="3579022" y="4003414"/>
            <a:ext cx="918917" cy="646331"/>
          </a:xfrm>
          <a:prstGeom prst="rect">
            <a:avLst/>
          </a:prstGeom>
          <a:noFill/>
        </p:spPr>
        <p:txBody>
          <a:bodyPr wrap="square" rtlCol="0">
            <a:spAutoFit/>
          </a:bodyPr>
          <a:lstStyle/>
          <a:p>
            <a:r>
              <a:rPr lang="en-US" dirty="0"/>
              <a:t>Destination SAP = 0xA0ED</a:t>
            </a:r>
          </a:p>
        </p:txBody>
      </p:sp>
      <p:sp>
        <p:nvSpPr>
          <p:cNvPr id="49" name="TextBox 48">
            <a:extLst>
              <a:ext uri="{FF2B5EF4-FFF2-40B4-BE49-F238E27FC236}">
                <a16:creationId xmlns:a16="http://schemas.microsoft.com/office/drawing/2014/main" id="{6C423A67-DBD7-6342-A36C-AA2C447A7854}"/>
              </a:ext>
            </a:extLst>
          </p:cNvPr>
          <p:cNvSpPr txBox="1"/>
          <p:nvPr/>
        </p:nvSpPr>
        <p:spPr>
          <a:xfrm>
            <a:off x="4649056" y="4317357"/>
            <a:ext cx="758541" cy="276999"/>
          </a:xfrm>
          <a:prstGeom prst="rect">
            <a:avLst/>
          </a:prstGeom>
          <a:noFill/>
        </p:spPr>
        <p:txBody>
          <a:bodyPr wrap="none" rtlCol="0">
            <a:spAutoFit/>
          </a:bodyPr>
          <a:lstStyle/>
          <a:p>
            <a:r>
              <a:rPr lang="en-US" dirty="0"/>
              <a:t>Reserved</a:t>
            </a:r>
          </a:p>
        </p:txBody>
      </p:sp>
      <p:sp>
        <p:nvSpPr>
          <p:cNvPr id="50" name="TextBox 49">
            <a:extLst>
              <a:ext uri="{FF2B5EF4-FFF2-40B4-BE49-F238E27FC236}">
                <a16:creationId xmlns:a16="http://schemas.microsoft.com/office/drawing/2014/main" id="{57E2FABB-6D14-DE4E-BA6C-E9B383CE4476}"/>
              </a:ext>
            </a:extLst>
          </p:cNvPr>
          <p:cNvSpPr txBox="1"/>
          <p:nvPr/>
        </p:nvSpPr>
        <p:spPr>
          <a:xfrm>
            <a:off x="5786242" y="4317357"/>
            <a:ext cx="758541" cy="276999"/>
          </a:xfrm>
          <a:prstGeom prst="rect">
            <a:avLst/>
          </a:prstGeom>
          <a:noFill/>
        </p:spPr>
        <p:txBody>
          <a:bodyPr wrap="none" rtlCol="0">
            <a:spAutoFit/>
          </a:bodyPr>
          <a:lstStyle/>
          <a:p>
            <a:r>
              <a:rPr lang="en-US" dirty="0"/>
              <a:t>Reserved</a:t>
            </a:r>
          </a:p>
        </p:txBody>
      </p:sp>
      <p:sp>
        <p:nvSpPr>
          <p:cNvPr id="51" name="TextBox 50">
            <a:extLst>
              <a:ext uri="{FF2B5EF4-FFF2-40B4-BE49-F238E27FC236}">
                <a16:creationId xmlns:a16="http://schemas.microsoft.com/office/drawing/2014/main" id="{F7EC4B08-7FA8-9E4D-8126-8D88EA09651F}"/>
              </a:ext>
            </a:extLst>
          </p:cNvPr>
          <p:cNvSpPr txBox="1"/>
          <p:nvPr/>
        </p:nvSpPr>
        <p:spPr>
          <a:xfrm>
            <a:off x="2775143" y="2883653"/>
            <a:ext cx="625492" cy="276999"/>
          </a:xfrm>
          <a:prstGeom prst="rect">
            <a:avLst/>
          </a:prstGeom>
          <a:noFill/>
        </p:spPr>
        <p:txBody>
          <a:bodyPr wrap="none" rtlCol="0">
            <a:spAutoFit/>
          </a:bodyPr>
          <a:lstStyle/>
          <a:p>
            <a:r>
              <a:rPr lang="en-US" dirty="0"/>
              <a:t>ULI IE</a:t>
            </a:r>
          </a:p>
        </p:txBody>
      </p:sp>
      <p:sp>
        <p:nvSpPr>
          <p:cNvPr id="52" name="TextBox 51">
            <a:extLst>
              <a:ext uri="{FF2B5EF4-FFF2-40B4-BE49-F238E27FC236}">
                <a16:creationId xmlns:a16="http://schemas.microsoft.com/office/drawing/2014/main" id="{9BB5EEED-F102-4240-AE7D-65D92E324AD3}"/>
              </a:ext>
            </a:extLst>
          </p:cNvPr>
          <p:cNvSpPr txBox="1"/>
          <p:nvPr/>
        </p:nvSpPr>
        <p:spPr>
          <a:xfrm>
            <a:off x="2839004" y="4707287"/>
            <a:ext cx="840295" cy="276999"/>
          </a:xfrm>
          <a:prstGeom prst="rect">
            <a:avLst/>
          </a:prstGeom>
          <a:noFill/>
        </p:spPr>
        <p:txBody>
          <a:bodyPr wrap="none" rtlCol="0">
            <a:spAutoFit/>
          </a:bodyPr>
          <a:lstStyle/>
          <a:p>
            <a:r>
              <a:rPr lang="en-US" dirty="0"/>
              <a:t>IE Control</a:t>
            </a:r>
          </a:p>
        </p:txBody>
      </p:sp>
      <p:sp>
        <p:nvSpPr>
          <p:cNvPr id="53" name="TextBox 52">
            <a:extLst>
              <a:ext uri="{FF2B5EF4-FFF2-40B4-BE49-F238E27FC236}">
                <a16:creationId xmlns:a16="http://schemas.microsoft.com/office/drawing/2014/main" id="{8023336D-C4B8-1F44-9238-2A3B7D5FA461}"/>
              </a:ext>
            </a:extLst>
          </p:cNvPr>
          <p:cNvSpPr txBox="1"/>
          <p:nvPr/>
        </p:nvSpPr>
        <p:spPr>
          <a:xfrm>
            <a:off x="847898" y="2003367"/>
            <a:ext cx="261610" cy="276999"/>
          </a:xfrm>
          <a:prstGeom prst="rect">
            <a:avLst/>
          </a:prstGeom>
          <a:noFill/>
        </p:spPr>
        <p:txBody>
          <a:bodyPr wrap="none" rtlCol="0">
            <a:spAutoFit/>
          </a:bodyPr>
          <a:lstStyle/>
          <a:p>
            <a:r>
              <a:rPr lang="en-US" dirty="0"/>
              <a:t>2</a:t>
            </a:r>
          </a:p>
        </p:txBody>
      </p:sp>
      <p:sp>
        <p:nvSpPr>
          <p:cNvPr id="54" name="TextBox 53">
            <a:extLst>
              <a:ext uri="{FF2B5EF4-FFF2-40B4-BE49-F238E27FC236}">
                <a16:creationId xmlns:a16="http://schemas.microsoft.com/office/drawing/2014/main" id="{2F474D39-FD17-DB43-B023-063D226CB17A}"/>
              </a:ext>
            </a:extLst>
          </p:cNvPr>
          <p:cNvSpPr txBox="1"/>
          <p:nvPr/>
        </p:nvSpPr>
        <p:spPr>
          <a:xfrm>
            <a:off x="1826339" y="2012092"/>
            <a:ext cx="261610" cy="276999"/>
          </a:xfrm>
          <a:prstGeom prst="rect">
            <a:avLst/>
          </a:prstGeom>
          <a:noFill/>
        </p:spPr>
        <p:txBody>
          <a:bodyPr wrap="none" rtlCol="0">
            <a:spAutoFit/>
          </a:bodyPr>
          <a:lstStyle/>
          <a:p>
            <a:r>
              <a:rPr lang="en-US" dirty="0"/>
              <a:t>1</a:t>
            </a:r>
          </a:p>
        </p:txBody>
      </p:sp>
      <p:sp>
        <p:nvSpPr>
          <p:cNvPr id="55" name="TextBox 54">
            <a:extLst>
              <a:ext uri="{FF2B5EF4-FFF2-40B4-BE49-F238E27FC236}">
                <a16:creationId xmlns:a16="http://schemas.microsoft.com/office/drawing/2014/main" id="{CF12F37B-B130-264E-9D0B-77B3607EEFD8}"/>
              </a:ext>
            </a:extLst>
          </p:cNvPr>
          <p:cNvSpPr txBox="1"/>
          <p:nvPr/>
        </p:nvSpPr>
        <p:spPr>
          <a:xfrm>
            <a:off x="2582045" y="1993636"/>
            <a:ext cx="261610" cy="276999"/>
          </a:xfrm>
          <a:prstGeom prst="rect">
            <a:avLst/>
          </a:prstGeom>
          <a:noFill/>
        </p:spPr>
        <p:txBody>
          <a:bodyPr wrap="none" rtlCol="0">
            <a:spAutoFit/>
          </a:bodyPr>
          <a:lstStyle/>
          <a:p>
            <a:r>
              <a:rPr lang="en-US" dirty="0"/>
              <a:t>2</a:t>
            </a:r>
          </a:p>
        </p:txBody>
      </p:sp>
      <p:sp>
        <p:nvSpPr>
          <p:cNvPr id="56" name="TextBox 55">
            <a:extLst>
              <a:ext uri="{FF2B5EF4-FFF2-40B4-BE49-F238E27FC236}">
                <a16:creationId xmlns:a16="http://schemas.microsoft.com/office/drawing/2014/main" id="{9631A9F6-5AB8-BB41-AD4E-41581CD418C6}"/>
              </a:ext>
            </a:extLst>
          </p:cNvPr>
          <p:cNvSpPr txBox="1"/>
          <p:nvPr/>
        </p:nvSpPr>
        <p:spPr>
          <a:xfrm>
            <a:off x="3307235" y="2003367"/>
            <a:ext cx="261610" cy="276999"/>
          </a:xfrm>
          <a:prstGeom prst="rect">
            <a:avLst/>
          </a:prstGeom>
          <a:noFill/>
        </p:spPr>
        <p:txBody>
          <a:bodyPr wrap="none" rtlCol="0">
            <a:spAutoFit/>
          </a:bodyPr>
          <a:lstStyle/>
          <a:p>
            <a:r>
              <a:rPr lang="en-US" dirty="0"/>
              <a:t>2</a:t>
            </a:r>
          </a:p>
        </p:txBody>
      </p:sp>
      <p:sp>
        <p:nvSpPr>
          <p:cNvPr id="57" name="TextBox 56">
            <a:extLst>
              <a:ext uri="{FF2B5EF4-FFF2-40B4-BE49-F238E27FC236}">
                <a16:creationId xmlns:a16="http://schemas.microsoft.com/office/drawing/2014/main" id="{D844FF7F-A1FA-4345-A2D1-FF37BEB7DDD3}"/>
              </a:ext>
            </a:extLst>
          </p:cNvPr>
          <p:cNvSpPr txBox="1"/>
          <p:nvPr/>
        </p:nvSpPr>
        <p:spPr>
          <a:xfrm>
            <a:off x="4239963" y="2003367"/>
            <a:ext cx="261610" cy="276999"/>
          </a:xfrm>
          <a:prstGeom prst="rect">
            <a:avLst/>
          </a:prstGeom>
          <a:noFill/>
        </p:spPr>
        <p:txBody>
          <a:bodyPr wrap="none" rtlCol="0">
            <a:spAutoFit/>
          </a:bodyPr>
          <a:lstStyle/>
          <a:p>
            <a:r>
              <a:rPr lang="en-US" dirty="0"/>
              <a:t>2</a:t>
            </a:r>
          </a:p>
        </p:txBody>
      </p:sp>
      <p:sp>
        <p:nvSpPr>
          <p:cNvPr id="58" name="TextBox 57">
            <a:extLst>
              <a:ext uri="{FF2B5EF4-FFF2-40B4-BE49-F238E27FC236}">
                <a16:creationId xmlns:a16="http://schemas.microsoft.com/office/drawing/2014/main" id="{06791070-225E-AB4F-9736-ECC252132FB4}"/>
              </a:ext>
            </a:extLst>
          </p:cNvPr>
          <p:cNvSpPr txBox="1"/>
          <p:nvPr/>
        </p:nvSpPr>
        <p:spPr>
          <a:xfrm>
            <a:off x="5355595" y="1997713"/>
            <a:ext cx="261610" cy="276999"/>
          </a:xfrm>
          <a:prstGeom prst="rect">
            <a:avLst/>
          </a:prstGeom>
          <a:noFill/>
        </p:spPr>
        <p:txBody>
          <a:bodyPr wrap="none" rtlCol="0">
            <a:spAutoFit/>
          </a:bodyPr>
          <a:lstStyle/>
          <a:p>
            <a:r>
              <a:rPr lang="en-US" dirty="0"/>
              <a:t>2</a:t>
            </a:r>
          </a:p>
        </p:txBody>
      </p:sp>
      <p:sp>
        <p:nvSpPr>
          <p:cNvPr id="59" name="TextBox 58">
            <a:extLst>
              <a:ext uri="{FF2B5EF4-FFF2-40B4-BE49-F238E27FC236}">
                <a16:creationId xmlns:a16="http://schemas.microsoft.com/office/drawing/2014/main" id="{19FCBD28-29B0-EC48-8625-5389FD599881}"/>
              </a:ext>
            </a:extLst>
          </p:cNvPr>
          <p:cNvSpPr txBox="1"/>
          <p:nvPr/>
        </p:nvSpPr>
        <p:spPr>
          <a:xfrm>
            <a:off x="6283173" y="2012091"/>
            <a:ext cx="261610" cy="276999"/>
          </a:xfrm>
          <a:prstGeom prst="rect">
            <a:avLst/>
          </a:prstGeom>
          <a:noFill/>
        </p:spPr>
        <p:txBody>
          <a:bodyPr wrap="none" rtlCol="0">
            <a:spAutoFit/>
          </a:bodyPr>
          <a:lstStyle/>
          <a:p>
            <a:r>
              <a:rPr lang="en-US" dirty="0"/>
              <a:t>8</a:t>
            </a:r>
          </a:p>
        </p:txBody>
      </p:sp>
      <p:sp>
        <p:nvSpPr>
          <p:cNvPr id="60" name="TextBox 59">
            <a:extLst>
              <a:ext uri="{FF2B5EF4-FFF2-40B4-BE49-F238E27FC236}">
                <a16:creationId xmlns:a16="http://schemas.microsoft.com/office/drawing/2014/main" id="{A4F6845F-DDF0-A143-BABF-53B84547FC4C}"/>
              </a:ext>
            </a:extLst>
          </p:cNvPr>
          <p:cNvSpPr txBox="1"/>
          <p:nvPr/>
        </p:nvSpPr>
        <p:spPr>
          <a:xfrm>
            <a:off x="7007128" y="2009273"/>
            <a:ext cx="261610" cy="276999"/>
          </a:xfrm>
          <a:prstGeom prst="rect">
            <a:avLst/>
          </a:prstGeom>
          <a:noFill/>
        </p:spPr>
        <p:txBody>
          <a:bodyPr wrap="none" rtlCol="0">
            <a:spAutoFit/>
          </a:bodyPr>
          <a:lstStyle/>
          <a:p>
            <a:r>
              <a:rPr lang="en-US" dirty="0"/>
              <a:t>8</a:t>
            </a:r>
          </a:p>
        </p:txBody>
      </p:sp>
      <p:sp>
        <p:nvSpPr>
          <p:cNvPr id="61" name="TextBox 60">
            <a:extLst>
              <a:ext uri="{FF2B5EF4-FFF2-40B4-BE49-F238E27FC236}">
                <a16:creationId xmlns:a16="http://schemas.microsoft.com/office/drawing/2014/main" id="{740DAC19-9922-C741-A852-6ACAB5079319}"/>
              </a:ext>
            </a:extLst>
          </p:cNvPr>
          <p:cNvSpPr txBox="1"/>
          <p:nvPr/>
        </p:nvSpPr>
        <p:spPr>
          <a:xfrm>
            <a:off x="7663909" y="2012090"/>
            <a:ext cx="699807" cy="276999"/>
          </a:xfrm>
          <a:prstGeom prst="rect">
            <a:avLst/>
          </a:prstGeom>
          <a:noFill/>
        </p:spPr>
        <p:txBody>
          <a:bodyPr wrap="none" rtlCol="0">
            <a:spAutoFit/>
          </a:bodyPr>
          <a:lstStyle/>
          <a:p>
            <a:r>
              <a:rPr lang="en-US" dirty="0"/>
              <a:t>Variable</a:t>
            </a:r>
          </a:p>
        </p:txBody>
      </p:sp>
    </p:spTree>
    <p:extLst>
      <p:ext uri="{BB962C8B-B14F-4D97-AF65-F5344CB8AC3E}">
        <p14:creationId xmlns:p14="http://schemas.microsoft.com/office/powerpoint/2010/main" val="745824728"/>
      </p:ext>
    </p:extLst>
  </p:cSld>
  <p:clrMapOvr>
    <a:masterClrMapping/>
  </p:clrMapOvr>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72749</TotalTime>
  <Words>338</Words>
  <Application>Microsoft Macintosh PowerPoint</Application>
  <PresentationFormat>On-screen Show (4:3)</PresentationFormat>
  <Paragraphs>104</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ＭＳ Ｐゴシック</vt:lpstr>
      <vt:lpstr>Arial</vt:lpstr>
      <vt:lpstr>Times New Roman</vt:lpstr>
      <vt:lpstr>IEEE-P802_15</vt:lpstr>
      <vt:lpstr>PowerPoint Presentation</vt:lpstr>
      <vt:lpstr>802.15.12</vt:lpstr>
      <vt:lpstr>PowerPoint Presentation</vt:lpstr>
      <vt:lpstr>Step 1: Higher Layer data request</vt:lpstr>
      <vt:lpstr>Step 2: Higher Layer data request</vt:lpstr>
      <vt:lpstr>Step 3: Higher Layer data request</vt:lpstr>
      <vt:lpstr>Step 3: Higher Layer data request</vt:lpstr>
      <vt:lpstr>Compression potential</vt:lpstr>
      <vt:lpstr>ULI IE</vt:lpstr>
    </vt:vector>
  </TitlesOfParts>
  <Manager/>
  <Company>Kinney Consulting</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Compression Overview</dc:title>
  <dc:subject>IEEE 802.15 &lt;.12&gt;</dc:subject>
  <dc:creator>Pat Kinney</dc:creator>
  <cp:keywords/>
  <dc:description>&lt;15-19-0132-00-0012&gt;</dc:description>
  <cp:lastModifiedBy>pat@kinneys.us</cp:lastModifiedBy>
  <cp:revision>184</cp:revision>
  <cp:lastPrinted>1998-02-10T13:28:06Z</cp:lastPrinted>
  <dcterms:created xsi:type="dcterms:W3CDTF">1999-11-08T18:59:45Z</dcterms:created>
  <dcterms:modified xsi:type="dcterms:W3CDTF">2019-03-14T15:49:49Z</dcterms:modified>
  <cp:category/>
</cp:coreProperties>
</file>