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60" r:id="rId3"/>
    <p:sldId id="294" r:id="rId4"/>
    <p:sldId id="289" r:id="rId5"/>
    <p:sldId id="290" r:id="rId6"/>
    <p:sldId id="291" r:id="rId7"/>
    <p:sldId id="292" r:id="rId8"/>
    <p:sldId id="29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32" autoAdjust="0"/>
    <p:restoredTop sz="97163" autoAdjust="0"/>
  </p:normalViewPr>
  <p:slideViewPr>
    <p:cSldViewPr>
      <p:cViewPr varScale="1">
        <p:scale>
          <a:sx n="106" d="100"/>
          <a:sy n="106" d="100"/>
        </p:scale>
        <p:origin x="246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&lt;March 2019&gt;</a:t>
            </a:r>
          </a:p>
        </p:txBody>
      </p:sp>
      <p:sp>
        <p:nvSpPr>
          <p:cNvPr id="6" name="Footer Placeholder 5"/>
          <p:cNvSpPr>
            <a:spLocks noGrp="1"/>
          </p:cNvSpPr>
          <p:nvPr>
            <p:ph type="ftr" sz="quarter" idx="11"/>
          </p:nvPr>
        </p:nvSpPr>
        <p:spPr/>
        <p:txBody>
          <a:bodyPr/>
          <a:lstStyle>
            <a:lvl1pPr>
              <a:defRPr/>
            </a:lvl1pPr>
          </a:lstStyle>
          <a:p>
            <a:r>
              <a:rPr lang="en-US"/>
              <a:t>&lt;Pat Kinney&gt;, &lt;Kinney Consulting&gt;</a:t>
            </a:r>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&lt;March 2019&gt;</a:t>
            </a:r>
          </a:p>
        </p:txBody>
      </p:sp>
      <p:sp>
        <p:nvSpPr>
          <p:cNvPr id="8" name="Footer Placeholder 7"/>
          <p:cNvSpPr>
            <a:spLocks noGrp="1"/>
          </p:cNvSpPr>
          <p:nvPr>
            <p:ph type="ftr" sz="quarter" idx="11"/>
          </p:nvPr>
        </p:nvSpPr>
        <p:spPr/>
        <p:txBody>
          <a:bodyPr/>
          <a:lstStyle>
            <a:lvl1pPr>
              <a:defRPr/>
            </a:lvl1pPr>
          </a:lstStyle>
          <a:p>
            <a:r>
              <a:rPr lang="en-US"/>
              <a:t>&lt;Pat Kinney&gt;, &lt;Kinney Consulting&gt;</a:t>
            </a:r>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&lt;March 2019&gt;</a:t>
            </a:r>
          </a:p>
        </p:txBody>
      </p:sp>
      <p:sp>
        <p:nvSpPr>
          <p:cNvPr id="4" name="Footer Placeholder 3"/>
          <p:cNvSpPr>
            <a:spLocks noGrp="1"/>
          </p:cNvSpPr>
          <p:nvPr>
            <p:ph type="ftr" sz="quarter" idx="11"/>
          </p:nvPr>
        </p:nvSpPr>
        <p:spPr/>
        <p:txBody>
          <a:bodyPr/>
          <a:lstStyle>
            <a:lvl1pPr>
              <a:defRPr/>
            </a:lvl1pPr>
          </a:lstStyle>
          <a:p>
            <a:r>
              <a:rPr lang="en-US"/>
              <a:t>&lt;Pat Kinney&gt;, &lt;Kinney Consulting&gt;</a:t>
            </a:r>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&lt;March 2019&gt;</a:t>
            </a:r>
          </a:p>
        </p:txBody>
      </p:sp>
      <p:sp>
        <p:nvSpPr>
          <p:cNvPr id="3" name="Footer Placeholder 2"/>
          <p:cNvSpPr>
            <a:spLocks noGrp="1"/>
          </p:cNvSpPr>
          <p:nvPr>
            <p:ph type="ftr" sz="quarter" idx="11"/>
          </p:nvPr>
        </p:nvSpPr>
        <p:spPr/>
        <p:txBody>
          <a:bodyPr/>
          <a:lstStyle>
            <a:lvl1pPr>
              <a:defRPr/>
            </a:lvl1pPr>
          </a:lstStyle>
          <a:p>
            <a:r>
              <a:rPr lang="en-US"/>
              <a:t>&lt;Pat Kinney&gt;, &lt;Kinney Consulting&gt;</a:t>
            </a:r>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&lt;March 2019&gt;</a:t>
            </a:r>
          </a:p>
        </p:txBody>
      </p:sp>
      <p:sp>
        <p:nvSpPr>
          <p:cNvPr id="6" name="Footer Placeholder 5"/>
          <p:cNvSpPr>
            <a:spLocks noGrp="1"/>
          </p:cNvSpPr>
          <p:nvPr>
            <p:ph type="ftr" sz="quarter" idx="11"/>
          </p:nvPr>
        </p:nvSpPr>
        <p:spPr/>
        <p:txBody>
          <a:bodyPr/>
          <a:lstStyle>
            <a:lvl1pPr>
              <a:defRPr/>
            </a:lvl1pPr>
          </a:lstStyle>
          <a:p>
            <a:r>
              <a:rPr lang="en-US"/>
              <a:t>&lt;Pat Kinney&gt;, &lt;Kinney Consulting&gt;</a:t>
            </a:r>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&lt;March 2019&gt;</a:t>
            </a:r>
          </a:p>
        </p:txBody>
      </p:sp>
      <p:sp>
        <p:nvSpPr>
          <p:cNvPr id="6" name="Footer Placeholder 5"/>
          <p:cNvSpPr>
            <a:spLocks noGrp="1"/>
          </p:cNvSpPr>
          <p:nvPr>
            <p:ph type="ftr" sz="quarter" idx="11"/>
          </p:nvPr>
        </p:nvSpPr>
        <p:spPr/>
        <p:txBody>
          <a:bodyPr/>
          <a:lstStyle>
            <a:lvl1pPr>
              <a:defRPr/>
            </a:lvl1pPr>
          </a:lstStyle>
          <a:p>
            <a:r>
              <a:rPr lang="en-US"/>
              <a:t>&lt;Pat Kinney&gt;, &lt;Kinney Consulting&gt;</a:t>
            </a:r>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a:t>&lt;March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&lt;Pat Kinney&gt;, &lt;Kinney Consulting&gt;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802.15-&lt;15-19-0132-00-0012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&lt;March 2019&gt;</a:t>
            </a:r>
            <a:endParaRPr lang="en-US" dirty="0"/>
          </a:p>
        </p:txBody>
      </p:sp>
      <p:sp>
        <p:nvSpPr>
          <p:cNvPr id="5" name="Footer Placeholder 2"/>
          <p:cNvSpPr>
            <a:spLocks noGrp="1"/>
          </p:cNvSpPr>
          <p:nvPr>
            <p:ph type="ftr" sz="quarter" idx="11"/>
          </p:nvPr>
        </p:nvSpPr>
        <p:spPr/>
        <p:txBody>
          <a:bodyPr/>
          <a:lstStyle/>
          <a:p>
            <a:r>
              <a:rPr lang="en-US"/>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a:solidFill>
                  <a:srgbClr val="FF0000"/>
                </a:solidFill>
              </a:rPr>
              <a:t>802.15.12 </a:t>
            </a:r>
            <a:r>
              <a:rPr lang="mr-IN" sz="1600" dirty="0">
                <a:solidFill>
                  <a:srgbClr val="FF0000"/>
                </a:solidFill>
              </a:rPr>
              <a:t>–</a:t>
            </a:r>
            <a:r>
              <a:rPr lang="en-US" sz="1600" dirty="0">
                <a:solidFill>
                  <a:srgbClr val="FF0000"/>
                </a:solidFill>
              </a:rPr>
              <a:t> Compression Concept Overview</a:t>
            </a:r>
            <a:r>
              <a:rPr lang="en-US" sz="1600" dirty="0">
                <a:solidFill>
                  <a:schemeClr val="tx2"/>
                </a:solidFill>
              </a:rPr>
              <a:t>]	</a:t>
            </a:r>
          </a:p>
          <a:p>
            <a:r>
              <a:rPr lang="en-US" sz="1600" b="1" dirty="0">
                <a:solidFill>
                  <a:schemeClr val="tx2"/>
                </a:solidFill>
              </a:rPr>
              <a:t>Date Submitted: </a:t>
            </a:r>
            <a:r>
              <a:rPr lang="en-US" sz="1600" dirty="0">
                <a:solidFill>
                  <a:schemeClr val="tx2"/>
                </a:solidFill>
              </a:rPr>
              <a:t>[</a:t>
            </a:r>
            <a:r>
              <a:rPr lang="en-US" sz="1600" dirty="0">
                <a:solidFill>
                  <a:srgbClr val="FF0000"/>
                </a:solidFill>
              </a:rPr>
              <a:t>12 March 2019</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Pat Kinney</a:t>
            </a:r>
            <a:r>
              <a:rPr lang="en-US" sz="1600" dirty="0">
                <a:solidFill>
                  <a:schemeClr val="tx2"/>
                </a:solidFill>
              </a:rPr>
              <a:t>], Company: [</a:t>
            </a:r>
            <a:r>
              <a:rPr lang="en-US" sz="1600" dirty="0">
                <a:solidFill>
                  <a:srgbClr val="FF0000"/>
                </a:solidFill>
              </a:rPr>
              <a:t>Kinney Consulting</a:t>
            </a:r>
            <a:r>
              <a:rPr lang="en-US" sz="1600" dirty="0">
                <a:solidFill>
                  <a:schemeClr val="tx2"/>
                </a:solidFill>
              </a:rPr>
              <a:t>]</a:t>
            </a:r>
          </a:p>
          <a:p>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r>
              <a:rPr lang="en-US" sz="1600" dirty="0">
                <a:solidFill>
                  <a:schemeClr val="tx2"/>
                </a:solidFill>
              </a:rPr>
              <a:t>Voice: [</a:t>
            </a:r>
            <a:r>
              <a:rPr lang="en-US" sz="1600" dirty="0">
                <a:solidFill>
                  <a:srgbClr val="FF0000"/>
                </a:solidFill>
              </a:rPr>
              <a:t>+1.847.960.3715</a:t>
            </a:r>
            <a:r>
              <a:rPr lang="en-US" sz="1600" dirty="0">
                <a:solidFill>
                  <a:schemeClr val="tx2"/>
                </a:solidFill>
              </a:rPr>
              <a:t>], E-Mail: [</a:t>
            </a:r>
            <a:r>
              <a:rPr lang="en-US" sz="1600" dirty="0" err="1">
                <a:solidFill>
                  <a:srgbClr val="FF0000"/>
                </a:solidFill>
              </a:rPr>
              <a:t>pat.kinney@kinneyconsultingllc.com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Information on SAP and Module ID Compression</a:t>
            </a:r>
            <a:r>
              <a:rPr lang="en-US" sz="1600" dirty="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Information on SAP and Module ID Compression</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For informational purposes only</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802.15.12</a:t>
            </a:r>
          </a:p>
        </p:txBody>
      </p:sp>
      <p:sp>
        <p:nvSpPr>
          <p:cNvPr id="3" name="Subtitle 2"/>
          <p:cNvSpPr>
            <a:spLocks noGrp="1"/>
          </p:cNvSpPr>
          <p:nvPr>
            <p:ph type="subTitle" idx="1"/>
          </p:nvPr>
        </p:nvSpPr>
        <p:spPr/>
        <p:txBody>
          <a:bodyPr/>
          <a:lstStyle/>
          <a:p>
            <a:r>
              <a:rPr lang="en-US" dirty="0"/>
              <a:t>Compression Concept Overview</a:t>
            </a:r>
          </a:p>
        </p:txBody>
      </p:sp>
      <p:sp>
        <p:nvSpPr>
          <p:cNvPr id="4" name="Date Placeholder 3"/>
          <p:cNvSpPr>
            <a:spLocks noGrp="1"/>
          </p:cNvSpPr>
          <p:nvPr>
            <p:ph type="dt" sz="half" idx="10"/>
          </p:nvPr>
        </p:nvSpPr>
        <p:spPr/>
        <p:txBody>
          <a:bodyPr/>
          <a:lstStyle/>
          <a:p>
            <a:r>
              <a:rPr lang="en-US"/>
              <a:t>&lt;March 2019&gt;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D35E92C-8382-2549-8A91-80D4EEA03510}"/>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48190030-30E9-644B-B69E-6C71C1A19631}"/>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7826BD41-686A-3D4D-86C2-BE1B318F3F8A}"/>
              </a:ext>
            </a:extLst>
          </p:cNvPr>
          <p:cNvSpPr>
            <a:spLocks noGrp="1"/>
          </p:cNvSpPr>
          <p:nvPr>
            <p:ph type="sldNum" sz="quarter" idx="12"/>
          </p:nvPr>
        </p:nvSpPr>
        <p:spPr/>
        <p:txBody>
          <a:bodyPr/>
          <a:lstStyle/>
          <a:p>
            <a:r>
              <a:rPr lang="en-US"/>
              <a:t>Slide </a:t>
            </a:r>
            <a:fld id="{70337B2E-2ECE-C749-8163-8E953C7317DE}" type="slidenum">
              <a:rPr lang="en-US" smtClean="0"/>
              <a:pPr/>
              <a:t>3</a:t>
            </a:fld>
            <a:endParaRPr lang="en-US"/>
          </a:p>
        </p:txBody>
      </p:sp>
      <p:pic>
        <p:nvPicPr>
          <p:cNvPr id="12" name="Picture 11">
            <a:extLst>
              <a:ext uri="{FF2B5EF4-FFF2-40B4-BE49-F238E27FC236}">
                <a16:creationId xmlns:a16="http://schemas.microsoft.com/office/drawing/2014/main" id="{0437B637-A51D-994C-9557-3D3DB10ED853}"/>
              </a:ext>
            </a:extLst>
          </p:cNvPr>
          <p:cNvPicPr>
            <a:picLocks noChangeAspect="1"/>
          </p:cNvPicPr>
          <p:nvPr/>
        </p:nvPicPr>
        <p:blipFill>
          <a:blip r:embed="rId2"/>
          <a:stretch>
            <a:fillRect/>
          </a:stretch>
        </p:blipFill>
        <p:spPr>
          <a:xfrm>
            <a:off x="1265182" y="543087"/>
            <a:ext cx="6689835" cy="6298871"/>
          </a:xfrm>
          <a:prstGeom prst="rect">
            <a:avLst/>
          </a:prstGeom>
        </p:spPr>
      </p:pic>
    </p:spTree>
    <p:extLst>
      <p:ext uri="{BB962C8B-B14F-4D97-AF65-F5344CB8AC3E}">
        <p14:creationId xmlns:p14="http://schemas.microsoft.com/office/powerpoint/2010/main" val="161660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D742-0421-5341-BD4E-0327659CB6F8}"/>
              </a:ext>
            </a:extLst>
          </p:cNvPr>
          <p:cNvSpPr>
            <a:spLocks noGrp="1"/>
          </p:cNvSpPr>
          <p:nvPr>
            <p:ph type="title"/>
          </p:nvPr>
        </p:nvSpPr>
        <p:spPr/>
        <p:txBody>
          <a:bodyPr/>
          <a:lstStyle/>
          <a:p>
            <a:r>
              <a:rPr lang="en-US" dirty="0"/>
              <a:t>Step 1: Higher Layer data request</a:t>
            </a:r>
          </a:p>
        </p:txBody>
      </p:sp>
      <p:sp>
        <p:nvSpPr>
          <p:cNvPr id="3" name="Content Placeholder 2">
            <a:extLst>
              <a:ext uri="{FF2B5EF4-FFF2-40B4-BE49-F238E27FC236}">
                <a16:creationId xmlns:a16="http://schemas.microsoft.com/office/drawing/2014/main" id="{41CC7FB0-1EC7-2046-83FC-E0BBFA107D8A}"/>
              </a:ext>
            </a:extLst>
          </p:cNvPr>
          <p:cNvSpPr>
            <a:spLocks noGrp="1"/>
          </p:cNvSpPr>
          <p:nvPr>
            <p:ph idx="1"/>
          </p:nvPr>
        </p:nvSpPr>
        <p:spPr/>
        <p:txBody>
          <a:bodyPr/>
          <a:lstStyle/>
          <a:p>
            <a:pPr marL="514350" lvl="3" indent="0">
              <a:buNone/>
            </a:pPr>
            <a:r>
              <a:rPr lang="en-US" sz="2400" dirty="0">
                <a:effectLst>
                  <a:glow>
                    <a:srgbClr val="000000"/>
                  </a:glow>
                  <a:outerShdw sx="0" sy="0">
                    <a:srgbClr val="000000"/>
                  </a:outerShdw>
                  <a:reflection stA="0" endPos="0" fadeDir="0" sx="0" sy="0"/>
                </a:effectLst>
              </a:rPr>
              <a:t>PDE-</a:t>
            </a:r>
            <a:r>
              <a:rPr lang="en-US" sz="2400" dirty="0" err="1">
                <a:effectLst>
                  <a:glow>
                    <a:srgbClr val="000000"/>
                  </a:glow>
                  <a:outerShdw sx="0" sy="0">
                    <a:srgbClr val="000000"/>
                  </a:outerShdw>
                  <a:reflection stA="0" endPos="0" fadeDir="0" sx="0" sy="0"/>
                </a:effectLst>
              </a:rPr>
              <a:t>DATA.request</a:t>
            </a:r>
            <a:r>
              <a:rPr lang="en-US" dirty="0"/>
              <a:t> </a:t>
            </a:r>
          </a:p>
          <a:p>
            <a:pPr marL="1376363" indent="0">
              <a:buNone/>
            </a:pPr>
            <a:r>
              <a:rPr lang="en-US" sz="2400" dirty="0"/>
              <a:t>(</a:t>
            </a:r>
            <a:br>
              <a:rPr lang="en-US" sz="2400" dirty="0"/>
            </a:br>
            <a:r>
              <a:rPr lang="en-US" sz="2400" dirty="0" err="1"/>
              <a:t>DstAddr</a:t>
            </a:r>
            <a:r>
              <a:rPr lang="en-US" sz="2400" dirty="0"/>
              <a:t> (0x87654321) </a:t>
            </a:r>
          </a:p>
          <a:p>
            <a:pPr marL="1376363" indent="0">
              <a:buNone/>
            </a:pPr>
            <a:r>
              <a:rPr lang="en-US" sz="2400" dirty="0" err="1"/>
              <a:t>ModuleId</a:t>
            </a:r>
            <a:r>
              <a:rPr lang="en-US" sz="2400" dirty="0"/>
              <a:t> (“PTM”)</a:t>
            </a:r>
          </a:p>
          <a:p>
            <a:pPr marL="1376363" indent="0">
              <a:buNone/>
            </a:pPr>
            <a:r>
              <a:rPr lang="en-US" sz="2400" dirty="0" err="1"/>
              <a:t>ProfileId</a:t>
            </a:r>
            <a:r>
              <a:rPr lang="en-US" sz="2400" dirty="0"/>
              <a:t> (0xEB)</a:t>
            </a:r>
          </a:p>
          <a:p>
            <a:pPr marL="1376363" indent="0">
              <a:buNone/>
            </a:pPr>
            <a:r>
              <a:rPr lang="en-US" sz="2400" dirty="0" err="1"/>
              <a:t>PdeData</a:t>
            </a:r>
            <a:r>
              <a:rPr lang="en-US" sz="2400" dirty="0"/>
              <a:t> (payload)</a:t>
            </a:r>
          </a:p>
          <a:p>
            <a:pPr marL="1376363" indent="0">
              <a:buNone/>
            </a:pPr>
            <a:r>
              <a:rPr lang="en-US" sz="2400" dirty="0" err="1"/>
              <a:t>PdeHandle</a:t>
            </a:r>
            <a:r>
              <a:rPr lang="en-US" sz="2400" dirty="0"/>
              <a:t> (0xAE)</a:t>
            </a:r>
          </a:p>
          <a:p>
            <a:pPr marL="1376363" indent="0">
              <a:buNone/>
            </a:pPr>
            <a:r>
              <a:rPr lang="en-US" sz="2400" dirty="0"/>
              <a:t>)</a:t>
            </a:r>
          </a:p>
        </p:txBody>
      </p:sp>
      <p:sp>
        <p:nvSpPr>
          <p:cNvPr id="4" name="Date Placeholder 3">
            <a:extLst>
              <a:ext uri="{FF2B5EF4-FFF2-40B4-BE49-F238E27FC236}">
                <a16:creationId xmlns:a16="http://schemas.microsoft.com/office/drawing/2014/main" id="{EDD915C6-85F2-5F45-B926-841C9B7E596B}"/>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99649F1E-4D2E-834F-9FD9-2A4C796BAE6E}"/>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488E2AC1-8B98-6C40-9CCB-A0D6DF03158F}"/>
              </a:ext>
            </a:extLst>
          </p:cNvPr>
          <p:cNvSpPr>
            <a:spLocks noGrp="1"/>
          </p:cNvSpPr>
          <p:nvPr>
            <p:ph type="sldNum" sz="quarter" idx="12"/>
          </p:nvPr>
        </p:nvSpPr>
        <p:spPr/>
        <p:txBody>
          <a:bodyPr/>
          <a:lstStyle/>
          <a:p>
            <a:r>
              <a:rPr lang="en-US"/>
              <a:t>Slide </a:t>
            </a:r>
            <a:fld id="{70337B2E-2ECE-C749-8163-8E953C7317DE}" type="slidenum">
              <a:rPr lang="en-US" smtClean="0"/>
              <a:pPr/>
              <a:t>4</a:t>
            </a:fld>
            <a:endParaRPr lang="en-US"/>
          </a:p>
        </p:txBody>
      </p:sp>
    </p:spTree>
    <p:extLst>
      <p:ext uri="{BB962C8B-B14F-4D97-AF65-F5344CB8AC3E}">
        <p14:creationId xmlns:p14="http://schemas.microsoft.com/office/powerpoint/2010/main" val="2161990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D742-0421-5341-BD4E-0327659CB6F8}"/>
              </a:ext>
            </a:extLst>
          </p:cNvPr>
          <p:cNvSpPr>
            <a:spLocks noGrp="1"/>
          </p:cNvSpPr>
          <p:nvPr>
            <p:ph type="title"/>
          </p:nvPr>
        </p:nvSpPr>
        <p:spPr/>
        <p:txBody>
          <a:bodyPr/>
          <a:lstStyle/>
          <a:p>
            <a:r>
              <a:rPr lang="en-US" dirty="0"/>
              <a:t>Step 2: Higher Layer data request</a:t>
            </a:r>
          </a:p>
        </p:txBody>
      </p:sp>
      <p:sp>
        <p:nvSpPr>
          <p:cNvPr id="3" name="Content Placeholder 2">
            <a:extLst>
              <a:ext uri="{FF2B5EF4-FFF2-40B4-BE49-F238E27FC236}">
                <a16:creationId xmlns:a16="http://schemas.microsoft.com/office/drawing/2014/main" id="{41CC7FB0-1EC7-2046-83FC-E0BBFA107D8A}"/>
              </a:ext>
            </a:extLst>
          </p:cNvPr>
          <p:cNvSpPr>
            <a:spLocks noGrp="1"/>
          </p:cNvSpPr>
          <p:nvPr>
            <p:ph idx="1"/>
          </p:nvPr>
        </p:nvSpPr>
        <p:spPr>
          <a:xfrm>
            <a:off x="228600" y="1981200"/>
            <a:ext cx="8610600" cy="4114800"/>
          </a:xfrm>
        </p:spPr>
        <p:txBody>
          <a:bodyPr/>
          <a:lstStyle/>
          <a:p>
            <a:pPr marL="1200150" lvl="3" indent="0">
              <a:buNone/>
            </a:pPr>
            <a:r>
              <a:rPr lang="en-US" sz="2400" dirty="0">
                <a:effectLst>
                  <a:glow>
                    <a:srgbClr val="000000"/>
                  </a:glow>
                  <a:outerShdw sx="0" sy="0">
                    <a:srgbClr val="000000"/>
                  </a:outerShdw>
                  <a:reflection stA="0" endPos="0" fadeDir="0" sx="0" sy="0"/>
                </a:effectLst>
              </a:rPr>
              <a:t>PDE-</a:t>
            </a:r>
            <a:r>
              <a:rPr lang="en-US" sz="2400" dirty="0" err="1">
                <a:effectLst>
                  <a:glow>
                    <a:srgbClr val="000000"/>
                  </a:glow>
                  <a:outerShdw sx="0" sy="0">
                    <a:srgbClr val="000000"/>
                  </a:outerShdw>
                  <a:reflection stA="0" endPos="0" fadeDir="0" sx="0" sy="0"/>
                </a:effectLst>
              </a:rPr>
              <a:t>DATA.confirm</a:t>
            </a:r>
            <a:r>
              <a:rPr lang="en-US" dirty="0"/>
              <a:t> </a:t>
            </a:r>
          </a:p>
          <a:p>
            <a:pPr marL="2000250" indent="-47625">
              <a:buNone/>
            </a:pPr>
            <a:r>
              <a:rPr lang="en-US" sz="2400" dirty="0"/>
              <a:t>(</a:t>
            </a:r>
            <a:br>
              <a:rPr lang="en-US" sz="2400" dirty="0"/>
            </a:br>
            <a:r>
              <a:rPr lang="en-US" sz="2400" dirty="0" err="1"/>
              <a:t>PdeHandle</a:t>
            </a:r>
            <a:r>
              <a:rPr lang="en-US" sz="2400" dirty="0"/>
              <a:t> 		(0xAE)</a:t>
            </a:r>
            <a:br>
              <a:rPr lang="en-US" sz="2400" dirty="0"/>
            </a:br>
            <a:r>
              <a:rPr lang="en-US" sz="2400" dirty="0" err="1"/>
              <a:t>MaxTransferSize</a:t>
            </a:r>
            <a:r>
              <a:rPr lang="en-US" sz="2400" dirty="0"/>
              <a:t> 	(0)</a:t>
            </a:r>
            <a:br>
              <a:rPr lang="en-US" sz="2400" dirty="0"/>
            </a:br>
            <a:r>
              <a:rPr lang="en-US" sz="2400" dirty="0"/>
              <a:t>Status 		(Success)</a:t>
            </a:r>
            <a:br>
              <a:rPr lang="en-US" sz="2400" dirty="0"/>
            </a:br>
            <a:r>
              <a:rPr lang="en-US" sz="2400" dirty="0"/>
              <a:t>)</a:t>
            </a:r>
          </a:p>
          <a:p>
            <a:pPr marL="179388" indent="-60325">
              <a:buNone/>
            </a:pPr>
            <a:r>
              <a:rPr lang="en-US" sz="2400" dirty="0"/>
              <a:t>Note: confirm was automatically returned to correct SAP, i.e. Source SAP ID was noted.</a:t>
            </a:r>
          </a:p>
        </p:txBody>
      </p:sp>
      <p:sp>
        <p:nvSpPr>
          <p:cNvPr id="4" name="Date Placeholder 3">
            <a:extLst>
              <a:ext uri="{FF2B5EF4-FFF2-40B4-BE49-F238E27FC236}">
                <a16:creationId xmlns:a16="http://schemas.microsoft.com/office/drawing/2014/main" id="{EDD915C6-85F2-5F45-B926-841C9B7E596B}"/>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99649F1E-4D2E-834F-9FD9-2A4C796BAE6E}"/>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488E2AC1-8B98-6C40-9CCB-A0D6DF03158F}"/>
              </a:ext>
            </a:extLst>
          </p:cNvPr>
          <p:cNvSpPr>
            <a:spLocks noGrp="1"/>
          </p:cNvSpPr>
          <p:nvPr>
            <p:ph type="sldNum" sz="quarter" idx="12"/>
          </p:nvPr>
        </p:nvSpPr>
        <p:spPr/>
        <p:txBody>
          <a:bodyPr/>
          <a:lstStyle/>
          <a:p>
            <a:r>
              <a:rPr lang="en-US"/>
              <a:t>Slide </a:t>
            </a:r>
            <a:fld id="{70337B2E-2ECE-C749-8163-8E953C7317DE}" type="slidenum">
              <a:rPr lang="en-US" smtClean="0"/>
              <a:pPr/>
              <a:t>5</a:t>
            </a:fld>
            <a:endParaRPr lang="en-US"/>
          </a:p>
        </p:txBody>
      </p:sp>
    </p:spTree>
    <p:extLst>
      <p:ext uri="{BB962C8B-B14F-4D97-AF65-F5344CB8AC3E}">
        <p14:creationId xmlns:p14="http://schemas.microsoft.com/office/powerpoint/2010/main" val="877571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D742-0421-5341-BD4E-0327659CB6F8}"/>
              </a:ext>
            </a:extLst>
          </p:cNvPr>
          <p:cNvSpPr>
            <a:spLocks noGrp="1"/>
          </p:cNvSpPr>
          <p:nvPr>
            <p:ph type="title"/>
          </p:nvPr>
        </p:nvSpPr>
        <p:spPr/>
        <p:txBody>
          <a:bodyPr/>
          <a:lstStyle/>
          <a:p>
            <a:r>
              <a:rPr lang="en-US" dirty="0"/>
              <a:t>Step 3: Higher Layer data request</a:t>
            </a:r>
          </a:p>
        </p:txBody>
      </p:sp>
      <p:sp>
        <p:nvSpPr>
          <p:cNvPr id="3" name="Content Placeholder 2">
            <a:extLst>
              <a:ext uri="{FF2B5EF4-FFF2-40B4-BE49-F238E27FC236}">
                <a16:creationId xmlns:a16="http://schemas.microsoft.com/office/drawing/2014/main" id="{41CC7FB0-1EC7-2046-83FC-E0BBFA107D8A}"/>
              </a:ext>
            </a:extLst>
          </p:cNvPr>
          <p:cNvSpPr>
            <a:spLocks noGrp="1"/>
          </p:cNvSpPr>
          <p:nvPr>
            <p:ph idx="1"/>
          </p:nvPr>
        </p:nvSpPr>
        <p:spPr>
          <a:xfrm>
            <a:off x="228600" y="1981200"/>
            <a:ext cx="8610600" cy="4114800"/>
          </a:xfrm>
        </p:spPr>
        <p:txBody>
          <a:bodyPr/>
          <a:lstStyle/>
          <a:p>
            <a:pPr marL="1200150" lvl="3" indent="0">
              <a:buNone/>
            </a:pPr>
            <a:r>
              <a:rPr lang="en-US" sz="2400" dirty="0">
                <a:effectLst>
                  <a:glow>
                    <a:srgbClr val="000000"/>
                  </a:glow>
                  <a:outerShdw sx="0" sy="0">
                    <a:srgbClr val="000000"/>
                  </a:outerShdw>
                  <a:reflection stA="0" endPos="0" fadeDir="0" sx="0" sy="0"/>
                </a:effectLst>
              </a:rPr>
              <a:t>PDE-</a:t>
            </a:r>
            <a:r>
              <a:rPr lang="en-US" sz="2400" dirty="0" err="1">
                <a:effectLst>
                  <a:glow>
                    <a:srgbClr val="000000"/>
                  </a:glow>
                  <a:outerShdw sx="0" sy="0">
                    <a:srgbClr val="000000"/>
                  </a:outerShdw>
                  <a:reflection stA="0" endPos="0" fadeDir="0" sx="0" sy="0"/>
                </a:effectLst>
              </a:rPr>
              <a:t>DATA.indication</a:t>
            </a:r>
            <a:r>
              <a:rPr lang="en-US" dirty="0"/>
              <a:t> </a:t>
            </a:r>
          </a:p>
          <a:p>
            <a:pPr marL="2635250" indent="0">
              <a:buNone/>
            </a:pPr>
            <a:r>
              <a:rPr lang="en-US" sz="2400" dirty="0"/>
              <a:t>(</a:t>
            </a:r>
            <a:br>
              <a:rPr lang="en-US" sz="2400" dirty="0"/>
            </a:br>
            <a:r>
              <a:rPr lang="en-US" sz="2400" dirty="0" err="1"/>
              <a:t>SrcAddr</a:t>
            </a:r>
            <a:r>
              <a:rPr lang="en-US" sz="2400" dirty="0"/>
              <a:t> (0x12345678)</a:t>
            </a:r>
            <a:br>
              <a:rPr lang="en-US" sz="2400" dirty="0"/>
            </a:br>
            <a:r>
              <a:rPr lang="en-US" sz="2400" dirty="0" err="1"/>
              <a:t>SrcSapId</a:t>
            </a:r>
            <a:r>
              <a:rPr lang="en-US" sz="2400" dirty="0"/>
              <a:t> (0xA0ED)</a:t>
            </a:r>
          </a:p>
          <a:p>
            <a:pPr marL="2635250" indent="0">
              <a:buNone/>
            </a:pPr>
            <a:r>
              <a:rPr lang="en-US" sz="2400" dirty="0" err="1"/>
              <a:t>DstAddr</a:t>
            </a:r>
            <a:r>
              <a:rPr lang="en-US" sz="2400" dirty="0"/>
              <a:t> (0x87654321)</a:t>
            </a:r>
            <a:br>
              <a:rPr lang="en-US" sz="2400" dirty="0"/>
            </a:br>
            <a:r>
              <a:rPr lang="en-US" sz="2400" dirty="0" err="1"/>
              <a:t>DstSapId</a:t>
            </a:r>
            <a:r>
              <a:rPr lang="en-US" sz="2400" dirty="0"/>
              <a:t> (0xA0ED)</a:t>
            </a:r>
          </a:p>
          <a:p>
            <a:pPr marL="2635250" indent="0">
              <a:buNone/>
            </a:pPr>
            <a:r>
              <a:rPr lang="en-US" sz="2400" dirty="0" err="1"/>
              <a:t>ModuleId</a:t>
            </a:r>
            <a:r>
              <a:rPr lang="en-US" sz="2400" dirty="0"/>
              <a:t> (“PTM”)</a:t>
            </a:r>
            <a:br>
              <a:rPr lang="en-US" sz="2400" dirty="0"/>
            </a:br>
            <a:r>
              <a:rPr lang="en-US" sz="2400" dirty="0" err="1"/>
              <a:t>PdeData</a:t>
            </a:r>
            <a:r>
              <a:rPr lang="en-US" sz="2400" dirty="0"/>
              <a:t>  (payload)</a:t>
            </a:r>
          </a:p>
          <a:p>
            <a:pPr marL="2635250" indent="0">
              <a:buNone/>
            </a:pPr>
            <a:r>
              <a:rPr lang="en-US" sz="2400" dirty="0"/>
              <a:t>)</a:t>
            </a:r>
          </a:p>
        </p:txBody>
      </p:sp>
      <p:sp>
        <p:nvSpPr>
          <p:cNvPr id="4" name="Date Placeholder 3">
            <a:extLst>
              <a:ext uri="{FF2B5EF4-FFF2-40B4-BE49-F238E27FC236}">
                <a16:creationId xmlns:a16="http://schemas.microsoft.com/office/drawing/2014/main" id="{EDD915C6-85F2-5F45-B926-841C9B7E596B}"/>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99649F1E-4D2E-834F-9FD9-2A4C796BAE6E}"/>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488E2AC1-8B98-6C40-9CCB-A0D6DF03158F}"/>
              </a:ext>
            </a:extLst>
          </p:cNvPr>
          <p:cNvSpPr>
            <a:spLocks noGrp="1"/>
          </p:cNvSpPr>
          <p:nvPr>
            <p:ph type="sldNum" sz="quarter" idx="12"/>
          </p:nvPr>
        </p:nvSpPr>
        <p:spPr/>
        <p:txBody>
          <a:bodyPr/>
          <a:lstStyle/>
          <a:p>
            <a:r>
              <a:rPr lang="en-US"/>
              <a:t>Slide </a:t>
            </a:r>
            <a:fld id="{70337B2E-2ECE-C749-8163-8E953C7317DE}" type="slidenum">
              <a:rPr lang="en-US" smtClean="0"/>
              <a:pPr/>
              <a:t>6</a:t>
            </a:fld>
            <a:endParaRPr lang="en-US"/>
          </a:p>
        </p:txBody>
      </p:sp>
    </p:spTree>
    <p:extLst>
      <p:ext uri="{BB962C8B-B14F-4D97-AF65-F5344CB8AC3E}">
        <p14:creationId xmlns:p14="http://schemas.microsoft.com/office/powerpoint/2010/main" val="1003306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D742-0421-5341-BD4E-0327659CB6F8}"/>
              </a:ext>
            </a:extLst>
          </p:cNvPr>
          <p:cNvSpPr>
            <a:spLocks noGrp="1"/>
          </p:cNvSpPr>
          <p:nvPr>
            <p:ph type="title"/>
          </p:nvPr>
        </p:nvSpPr>
        <p:spPr/>
        <p:txBody>
          <a:bodyPr/>
          <a:lstStyle/>
          <a:p>
            <a:r>
              <a:rPr lang="en-US" dirty="0"/>
              <a:t>Step 3: Higher Layer data request</a:t>
            </a:r>
          </a:p>
        </p:txBody>
      </p:sp>
      <p:sp>
        <p:nvSpPr>
          <p:cNvPr id="3" name="Content Placeholder 2">
            <a:extLst>
              <a:ext uri="{FF2B5EF4-FFF2-40B4-BE49-F238E27FC236}">
                <a16:creationId xmlns:a16="http://schemas.microsoft.com/office/drawing/2014/main" id="{41CC7FB0-1EC7-2046-83FC-E0BBFA107D8A}"/>
              </a:ext>
            </a:extLst>
          </p:cNvPr>
          <p:cNvSpPr>
            <a:spLocks noGrp="1"/>
          </p:cNvSpPr>
          <p:nvPr>
            <p:ph idx="1"/>
          </p:nvPr>
        </p:nvSpPr>
        <p:spPr>
          <a:xfrm>
            <a:off x="228600" y="1981200"/>
            <a:ext cx="8610600" cy="4114800"/>
          </a:xfrm>
        </p:spPr>
        <p:txBody>
          <a:bodyPr/>
          <a:lstStyle/>
          <a:p>
            <a:pPr marL="1200150" lvl="3" indent="0">
              <a:buNone/>
            </a:pPr>
            <a:r>
              <a:rPr lang="en-US" sz="2400" dirty="0">
                <a:effectLst>
                  <a:glow>
                    <a:srgbClr val="000000"/>
                  </a:glow>
                  <a:outerShdw sx="0" sy="0">
                    <a:srgbClr val="000000"/>
                  </a:outerShdw>
                  <a:reflection stA="0" endPos="0" fadeDir="0" sx="0" sy="0"/>
                </a:effectLst>
              </a:rPr>
              <a:t>PDE-</a:t>
            </a:r>
            <a:r>
              <a:rPr lang="en-US" sz="2400" dirty="0" err="1">
                <a:effectLst>
                  <a:glow>
                    <a:srgbClr val="000000"/>
                  </a:glow>
                  <a:outerShdw sx="0" sy="0">
                    <a:srgbClr val="000000"/>
                  </a:outerShdw>
                  <a:reflection stA="0" endPos="0" fadeDir="0" sx="0" sy="0"/>
                </a:effectLst>
              </a:rPr>
              <a:t>DATA.indication</a:t>
            </a:r>
            <a:r>
              <a:rPr lang="en-US" dirty="0"/>
              <a:t> </a:t>
            </a:r>
          </a:p>
          <a:p>
            <a:pPr marL="2635250" indent="0">
              <a:buNone/>
            </a:pPr>
            <a:r>
              <a:rPr lang="en-US" sz="2400" dirty="0"/>
              <a:t>(</a:t>
            </a:r>
            <a:br>
              <a:rPr lang="en-US" sz="2400" dirty="0"/>
            </a:br>
            <a:r>
              <a:rPr lang="en-US" sz="2400" dirty="0" err="1"/>
              <a:t>SrcAddr</a:t>
            </a:r>
            <a:r>
              <a:rPr lang="en-US" sz="2400" dirty="0"/>
              <a:t> (extended </a:t>
            </a:r>
            <a:r>
              <a:rPr lang="en-US" sz="2400" dirty="0" err="1"/>
              <a:t>addr</a:t>
            </a:r>
            <a:r>
              <a:rPr lang="en-US" sz="2400" dirty="0"/>
              <a:t> of source = 8)</a:t>
            </a:r>
            <a:br>
              <a:rPr lang="en-US" sz="2400" dirty="0"/>
            </a:br>
            <a:r>
              <a:rPr lang="en-US" sz="2400" dirty="0" err="1"/>
              <a:t>SrcSapId</a:t>
            </a:r>
            <a:r>
              <a:rPr lang="en-US" sz="2400" dirty="0"/>
              <a:t> (PDE SAP ID of source = 2)</a:t>
            </a:r>
          </a:p>
          <a:p>
            <a:pPr marL="2635250" indent="0">
              <a:buNone/>
            </a:pPr>
            <a:r>
              <a:rPr lang="en-US" sz="2400" dirty="0" err="1"/>
              <a:t>DstAddr</a:t>
            </a:r>
            <a:r>
              <a:rPr lang="en-US" sz="2400" dirty="0"/>
              <a:t> (extended </a:t>
            </a:r>
            <a:r>
              <a:rPr lang="en-US" sz="2400" dirty="0" err="1"/>
              <a:t>addr</a:t>
            </a:r>
            <a:r>
              <a:rPr lang="en-US" sz="2400" dirty="0"/>
              <a:t> of destination =8)</a:t>
            </a:r>
            <a:br>
              <a:rPr lang="en-US" sz="2400" dirty="0"/>
            </a:br>
            <a:r>
              <a:rPr lang="en-US" sz="2400" dirty="0" err="1"/>
              <a:t>DstSapId</a:t>
            </a:r>
            <a:r>
              <a:rPr lang="en-US" sz="2400" dirty="0"/>
              <a:t> (PDE SAP ID of destination = 2)</a:t>
            </a:r>
          </a:p>
          <a:p>
            <a:pPr marL="2635250" indent="0">
              <a:buNone/>
            </a:pPr>
            <a:r>
              <a:rPr lang="en-US" sz="2400" dirty="0" err="1"/>
              <a:t>ModuleId</a:t>
            </a:r>
            <a:r>
              <a:rPr lang="en-US" sz="2400" dirty="0"/>
              <a:t> (module ID of both source and 				destination Module = 2)</a:t>
            </a:r>
            <a:br>
              <a:rPr lang="en-US" sz="2400" dirty="0"/>
            </a:br>
            <a:r>
              <a:rPr lang="en-US" sz="2400" dirty="0" err="1"/>
              <a:t>PdeData</a:t>
            </a:r>
            <a:r>
              <a:rPr lang="en-US" sz="2400" dirty="0"/>
              <a:t>  (payload =???)</a:t>
            </a:r>
          </a:p>
          <a:p>
            <a:pPr marL="2635250" indent="0">
              <a:buNone/>
            </a:pPr>
            <a:r>
              <a:rPr lang="en-US" sz="2400" dirty="0"/>
              <a:t>)</a:t>
            </a:r>
          </a:p>
        </p:txBody>
      </p:sp>
      <p:sp>
        <p:nvSpPr>
          <p:cNvPr id="4" name="Date Placeholder 3">
            <a:extLst>
              <a:ext uri="{FF2B5EF4-FFF2-40B4-BE49-F238E27FC236}">
                <a16:creationId xmlns:a16="http://schemas.microsoft.com/office/drawing/2014/main" id="{EDD915C6-85F2-5F45-B926-841C9B7E596B}"/>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99649F1E-4D2E-834F-9FD9-2A4C796BAE6E}"/>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488E2AC1-8B98-6C40-9CCB-A0D6DF03158F}"/>
              </a:ext>
            </a:extLst>
          </p:cNvPr>
          <p:cNvSpPr>
            <a:spLocks noGrp="1"/>
          </p:cNvSpPr>
          <p:nvPr>
            <p:ph type="sldNum" sz="quarter" idx="12"/>
          </p:nvPr>
        </p:nvSpPr>
        <p:spPr/>
        <p:txBody>
          <a:bodyPr/>
          <a:lstStyle/>
          <a:p>
            <a:r>
              <a:rPr lang="en-US"/>
              <a:t>Slide </a:t>
            </a:r>
            <a:fld id="{70337B2E-2ECE-C749-8163-8E953C7317DE}" type="slidenum">
              <a:rPr lang="en-US" smtClean="0"/>
              <a:pPr/>
              <a:t>7</a:t>
            </a:fld>
            <a:endParaRPr lang="en-US"/>
          </a:p>
        </p:txBody>
      </p:sp>
    </p:spTree>
    <p:extLst>
      <p:ext uri="{BB962C8B-B14F-4D97-AF65-F5344CB8AC3E}">
        <p14:creationId xmlns:p14="http://schemas.microsoft.com/office/powerpoint/2010/main" val="2348034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D742-0421-5341-BD4E-0327659CB6F8}"/>
              </a:ext>
            </a:extLst>
          </p:cNvPr>
          <p:cNvSpPr>
            <a:spLocks noGrp="1"/>
          </p:cNvSpPr>
          <p:nvPr>
            <p:ph type="title"/>
          </p:nvPr>
        </p:nvSpPr>
        <p:spPr/>
        <p:txBody>
          <a:bodyPr/>
          <a:lstStyle/>
          <a:p>
            <a:r>
              <a:rPr lang="en-US" dirty="0"/>
              <a:t>Compression potential</a:t>
            </a:r>
          </a:p>
        </p:txBody>
      </p:sp>
      <p:sp>
        <p:nvSpPr>
          <p:cNvPr id="3" name="Content Placeholder 2">
            <a:extLst>
              <a:ext uri="{FF2B5EF4-FFF2-40B4-BE49-F238E27FC236}">
                <a16:creationId xmlns:a16="http://schemas.microsoft.com/office/drawing/2014/main" id="{41CC7FB0-1EC7-2046-83FC-E0BBFA107D8A}"/>
              </a:ext>
            </a:extLst>
          </p:cNvPr>
          <p:cNvSpPr>
            <a:spLocks noGrp="1"/>
          </p:cNvSpPr>
          <p:nvPr>
            <p:ph idx="1"/>
          </p:nvPr>
        </p:nvSpPr>
        <p:spPr>
          <a:xfrm>
            <a:off x="228600" y="1981200"/>
            <a:ext cx="8610600" cy="4114800"/>
          </a:xfrm>
        </p:spPr>
        <p:txBody>
          <a:bodyPr/>
          <a:lstStyle/>
          <a:p>
            <a:pPr marL="1200150" lvl="3" indent="0">
              <a:buNone/>
            </a:pPr>
            <a:r>
              <a:rPr lang="en-US" sz="2400" dirty="0">
                <a:effectLst>
                  <a:glow>
                    <a:srgbClr val="000000"/>
                  </a:glow>
                  <a:outerShdw sx="0" sy="0">
                    <a:srgbClr val="000000"/>
                  </a:outerShdw>
                  <a:reflection stA="0" endPos="0" fadeDir="0" sx="0" sy="0"/>
                </a:effectLst>
              </a:rPr>
              <a:t>It can be seen from the PDE-</a:t>
            </a:r>
            <a:r>
              <a:rPr lang="en-US" sz="2400" dirty="0" err="1">
                <a:effectLst>
                  <a:glow>
                    <a:srgbClr val="000000"/>
                  </a:glow>
                  <a:outerShdw sx="0" sy="0">
                    <a:srgbClr val="000000"/>
                  </a:outerShdw>
                  <a:reflection stA="0" endPos="0" fadeDir="0" sx="0" sy="0"/>
                </a:effectLst>
              </a:rPr>
              <a:t>DATA.indication</a:t>
            </a:r>
            <a:r>
              <a:rPr lang="en-US" sz="2400" dirty="0">
                <a:effectLst>
                  <a:glow>
                    <a:srgbClr val="000000"/>
                  </a:glow>
                  <a:outerShdw sx="0" sy="0">
                    <a:srgbClr val="000000"/>
                  </a:outerShdw>
                  <a:reflection stA="0" endPos="0" fadeDir="0" sx="0" sy="0"/>
                </a:effectLst>
              </a:rPr>
              <a:t> primitive that the </a:t>
            </a:r>
            <a:r>
              <a:rPr lang="en-US" sz="2400" dirty="0" err="1">
                <a:effectLst>
                  <a:glow>
                    <a:srgbClr val="000000"/>
                  </a:glow>
                  <a:outerShdw sx="0" sy="0">
                    <a:srgbClr val="000000"/>
                  </a:outerShdw>
                  <a:reflection stA="0" endPos="0" fadeDir="0" sx="0" sy="0"/>
                </a:effectLst>
              </a:rPr>
              <a:t>Src</a:t>
            </a:r>
            <a:r>
              <a:rPr lang="en-US" sz="2400" dirty="0">
                <a:effectLst>
                  <a:glow>
                    <a:srgbClr val="000000"/>
                  </a:glow>
                  <a:outerShdw sx="0" sy="0">
                    <a:srgbClr val="000000"/>
                  </a:outerShdw>
                  <a:reflection stA="0" endPos="0" fadeDir="0" sx="0" sy="0"/>
                </a:effectLst>
              </a:rPr>
              <a:t> and </a:t>
            </a:r>
            <a:r>
              <a:rPr lang="en-US" sz="2400" dirty="0" err="1">
                <a:effectLst>
                  <a:glow>
                    <a:srgbClr val="000000"/>
                  </a:glow>
                  <a:outerShdw sx="0" sy="0">
                    <a:srgbClr val="000000"/>
                  </a:outerShdw>
                  <a:reflection stA="0" endPos="0" fadeDir="0" sx="0" sy="0"/>
                </a:effectLst>
              </a:rPr>
              <a:t>Dest</a:t>
            </a:r>
            <a:r>
              <a:rPr lang="en-US" sz="2400" dirty="0">
                <a:effectLst>
                  <a:glow>
                    <a:srgbClr val="000000"/>
                  </a:glow>
                  <a:outerShdw sx="0" sy="0">
                    <a:srgbClr val="000000"/>
                  </a:outerShdw>
                  <a:reflection stA="0" endPos="0" fadeDir="0" sx="0" sy="0"/>
                </a:effectLst>
              </a:rPr>
              <a:t> addresses form 16 octets of overhead while the SAP IDs and Module ID is 6 octets of overhead.</a:t>
            </a:r>
          </a:p>
          <a:p>
            <a:pPr marL="1200150" lvl="3" indent="0">
              <a:buNone/>
            </a:pPr>
            <a:r>
              <a:rPr lang="en-US" sz="2400" dirty="0">
                <a:effectLst>
                  <a:glow>
                    <a:srgbClr val="000000"/>
                  </a:glow>
                  <a:outerShdw sx="0" sy="0">
                    <a:srgbClr val="000000"/>
                  </a:outerShdw>
                  <a:reflection stA="0" endPos="0" fadeDir="0" sx="0" sy="0"/>
                </a:effectLst>
              </a:rPr>
              <a:t>Since the SAP IDs and Module ID are typically used together, future message lengths could be reduced by using a compressed value that the destination’s MMI could expand back to the original values of SAP IDs and Module ID.</a:t>
            </a:r>
          </a:p>
        </p:txBody>
      </p:sp>
      <p:sp>
        <p:nvSpPr>
          <p:cNvPr id="4" name="Date Placeholder 3">
            <a:extLst>
              <a:ext uri="{FF2B5EF4-FFF2-40B4-BE49-F238E27FC236}">
                <a16:creationId xmlns:a16="http://schemas.microsoft.com/office/drawing/2014/main" id="{EDD915C6-85F2-5F45-B926-841C9B7E596B}"/>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99649F1E-4D2E-834F-9FD9-2A4C796BAE6E}"/>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488E2AC1-8B98-6C40-9CCB-A0D6DF03158F}"/>
              </a:ext>
            </a:extLst>
          </p:cNvPr>
          <p:cNvSpPr>
            <a:spLocks noGrp="1"/>
          </p:cNvSpPr>
          <p:nvPr>
            <p:ph type="sldNum" sz="quarter" idx="12"/>
          </p:nvPr>
        </p:nvSpPr>
        <p:spPr/>
        <p:txBody>
          <a:bodyPr/>
          <a:lstStyle/>
          <a:p>
            <a:r>
              <a:rPr lang="en-US"/>
              <a:t>Slide </a:t>
            </a:r>
            <a:fld id="{70337B2E-2ECE-C749-8163-8E953C7317DE}" type="slidenum">
              <a:rPr lang="en-US" smtClean="0"/>
              <a:pPr/>
              <a:t>8</a:t>
            </a:fld>
            <a:endParaRPr lang="en-US"/>
          </a:p>
        </p:txBody>
      </p:sp>
    </p:spTree>
    <p:extLst>
      <p:ext uri="{BB962C8B-B14F-4D97-AF65-F5344CB8AC3E}">
        <p14:creationId xmlns:p14="http://schemas.microsoft.com/office/powerpoint/2010/main" val="3154759783"/>
      </p:ext>
    </p:extLst>
  </p:cSld>
  <p:clrMapOvr>
    <a:masterClrMapping/>
  </p:clrMapOvr>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70291</TotalTime>
  <Words>276</Words>
  <Application>Microsoft Macintosh PowerPoint</Application>
  <PresentationFormat>On-screen Show (4:3)</PresentationFormat>
  <Paragraphs>69</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ＭＳ Ｐゴシック</vt:lpstr>
      <vt:lpstr>Arial</vt:lpstr>
      <vt:lpstr>Times New Roman</vt:lpstr>
      <vt:lpstr>IEEE-P802_15</vt:lpstr>
      <vt:lpstr>PowerPoint Presentation</vt:lpstr>
      <vt:lpstr>802.15.12</vt:lpstr>
      <vt:lpstr>PowerPoint Presentation</vt:lpstr>
      <vt:lpstr>Step 1: Higher Layer data request</vt:lpstr>
      <vt:lpstr>Step 2: Higher Layer data request</vt:lpstr>
      <vt:lpstr>Step 3: Higher Layer data request</vt:lpstr>
      <vt:lpstr>Step 3: Higher Layer data request</vt:lpstr>
      <vt:lpstr>Compression potential</vt:lpstr>
    </vt:vector>
  </TitlesOfParts>
  <Manager/>
  <Company>Kinney Consulting</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cp:keywords/>
  <dc:description>&lt;15-17-0113-06-0012&gt;</dc:description>
  <cp:lastModifiedBy>pat@kinneys.us</cp:lastModifiedBy>
  <cp:revision>172</cp:revision>
  <cp:lastPrinted>1998-02-10T13:28:06Z</cp:lastPrinted>
  <dcterms:created xsi:type="dcterms:W3CDTF">1999-11-08T18:59:45Z</dcterms:created>
  <dcterms:modified xsi:type="dcterms:W3CDTF">2019-03-12T22:51:42Z</dcterms:modified>
  <cp:category/>
</cp:coreProperties>
</file>