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308" r:id="rId3"/>
    <p:sldId id="309" r:id="rId4"/>
    <p:sldId id="307" r:id="rId5"/>
  </p:sldIdLst>
  <p:sldSz cx="9144000" cy="6858000" type="screen4x3"/>
  <p:notesSz cx="6799263" cy="9929813"/>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96" autoAdjust="0"/>
    <p:restoredTop sz="94660"/>
  </p:normalViewPr>
  <p:slideViewPr>
    <p:cSldViewPr>
      <p:cViewPr varScale="1">
        <p:scale>
          <a:sx n="68" d="100"/>
          <a:sy n="68" d="100"/>
        </p:scale>
        <p:origin x="140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906" y="-13039"/>
            <a:ext cx="264156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3075" name="Rectangle 3"/>
          <p:cNvSpPr>
            <a:spLocks noGrp="1" noChangeArrowheads="1"/>
          </p:cNvSpPr>
          <p:nvPr>
            <p:ph type="dt" sz="quarter" idx="1"/>
          </p:nvPr>
        </p:nvSpPr>
        <p:spPr bwMode="auto">
          <a:xfrm>
            <a:off x="681795" y="202404"/>
            <a:ext cx="22648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9869" y="9610483"/>
            <a:ext cx="21154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4678" y="9610483"/>
            <a:ext cx="135891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238" y="414450"/>
            <a:ext cx="5438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238" y="9610483"/>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238" y="9598593"/>
            <a:ext cx="55897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9632" y="117475"/>
            <a:ext cx="275986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2051" name="Rectangle 3"/>
          <p:cNvSpPr>
            <a:spLocks noGrp="1" noChangeArrowheads="1"/>
          </p:cNvSpPr>
          <p:nvPr>
            <p:ph type="dt" idx="1"/>
          </p:nvPr>
        </p:nvSpPr>
        <p:spPr bwMode="auto">
          <a:xfrm>
            <a:off x="641322" y="117475"/>
            <a:ext cx="268359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8237"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946" y="4716916"/>
            <a:ext cx="4987371" cy="44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698500" y="9613880"/>
            <a:ext cx="24609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6611" y="9613880"/>
            <a:ext cx="7860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813" y="9613880"/>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813" y="9612182"/>
            <a:ext cx="53796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5096" y="317632"/>
            <a:ext cx="552907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7388" y="803275"/>
            <a:ext cx="5291137" cy="397033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a:t>doc.: IEEE 802.15-15-0850-00-004s</a:t>
            </a:r>
          </a:p>
        </p:txBody>
      </p:sp>
      <p:sp>
        <p:nvSpPr>
          <p:cNvPr id="5" name="Date Placeholder 4"/>
          <p:cNvSpPr>
            <a:spLocks noGrp="1"/>
          </p:cNvSpPr>
          <p:nvPr>
            <p:ph type="dt" idx="11"/>
          </p:nvPr>
        </p:nvSpPr>
        <p:spPr/>
        <p:txBody>
          <a:bodyPr/>
          <a:lstStyle/>
          <a:p>
            <a:r>
              <a:rPr lang="en-US" altLang="ja-JP"/>
              <a:t>&lt;month year&gt;</a:t>
            </a:r>
          </a:p>
        </p:txBody>
      </p:sp>
      <p:sp>
        <p:nvSpPr>
          <p:cNvPr id="6" name="Footer Placeholder 5"/>
          <p:cNvSpPr>
            <a:spLocks noGrp="1"/>
          </p:cNvSpPr>
          <p:nvPr>
            <p:ph type="ftr" sz="quarter" idx="12"/>
          </p:nvPr>
        </p:nvSpPr>
        <p:spPr/>
        <p:txBody>
          <a:bodyPr/>
          <a:lstStyle/>
          <a:p>
            <a:pPr lvl="4"/>
            <a:r>
              <a:rPr lang="en-US" altLang="ja-JP"/>
              <a:t>&lt;H.Yokota&gt;, &lt;Landis&amp;Gyr&gt;</a:t>
            </a:r>
          </a:p>
        </p:txBody>
      </p:sp>
      <p:sp>
        <p:nvSpPr>
          <p:cNvPr id="7" name="Slide Number Placeholder 6"/>
          <p:cNvSpPr>
            <a:spLocks noGrp="1"/>
          </p:cNvSpPr>
          <p:nvPr>
            <p:ph type="sldNum" sz="quarter" idx="13"/>
          </p:nvPr>
        </p:nvSpPr>
        <p:spPr/>
        <p:txBody>
          <a:bodyPr/>
          <a:lstStyle/>
          <a:p>
            <a:r>
              <a:rPr lang="en-US" altLang="ja-JP"/>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ja-JP"/>
              <a:t>March 2019</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a:t>Hidetoshi Yokota and Shoichi Kitazawa</a:t>
            </a:r>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ja-JP"/>
              <a:t>March 2019</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a:t>Hidetoshi Yokota and Shoichi Kitazawa</a:t>
            </a:r>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a:t>March 2019</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ja-JP" dirty="0"/>
              <a:t>Hidetoshi Yokota and Shoichi Kitazawa</a:t>
            </a:r>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a:t>March 2019</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a:t>Hidetoshi Yokota and Shoichi Kitazawa</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802.</a:t>
            </a:r>
            <a:r>
              <a:rPr lang="en-US" altLang="ja-JP" sz="1400" b="1" dirty="0">
                <a:effectLst/>
              </a:rPr>
              <a:t>15-19-0130-01-04md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[Proposed resolution for CID#222]	</a:t>
            </a:r>
          </a:p>
          <a:p>
            <a:r>
              <a:rPr lang="en-US" altLang="ja-JP" sz="1600" b="1" dirty="0">
                <a:ea typeface="ＭＳ Ｐゴシック" panose="020B0600070205080204" pitchFamily="34" charset="-128"/>
              </a:rPr>
              <a:t>Date Submitted: </a:t>
            </a:r>
            <a:r>
              <a:rPr lang="en-US" altLang="ja-JP" sz="1600" dirty="0">
                <a:ea typeface="ＭＳ Ｐゴシック" panose="020B0600070205080204" pitchFamily="34" charset="-128"/>
              </a:rPr>
              <a:t>[12 March, 2019]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a:solidFill>
                  <a:schemeClr val="tx2"/>
                </a:solidFill>
                <a:ea typeface="ＭＳ Ｐゴシック" charset="-128"/>
              </a:rPr>
              <a:t>Hidetoshi Yokota, Shoichi Kitazawa</a:t>
            </a:r>
            <a:r>
              <a:rPr lang="en-US" altLang="ja-JP" sz="1600" dirty="0">
                <a:ea typeface="ＭＳ Ｐゴシック" panose="020B0600070205080204" pitchFamily="34" charset="-128"/>
              </a:rPr>
              <a:t>] Company [</a:t>
            </a:r>
            <a:r>
              <a:rPr lang="en-US" altLang="ja-JP" sz="1600" dirty="0" err="1">
                <a:ea typeface="ＭＳ Ｐゴシック" panose="020B0600070205080204" pitchFamily="34" charset="-128"/>
              </a:rPr>
              <a:t>Landis&amp;Gyr</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Muroran</a:t>
            </a:r>
            <a:r>
              <a:rPr lang="en-US" altLang="ja-JP" sz="1600" dirty="0">
                <a:ea typeface="ＭＳ Ｐゴシック" panose="020B0600070205080204" pitchFamily="34" charset="-128"/>
              </a:rPr>
              <a:t> IT]</a:t>
            </a:r>
          </a:p>
          <a:p>
            <a:r>
              <a:rPr lang="en-US" altLang="ja-JP" sz="1600" dirty="0">
                <a:ea typeface="ＭＳ Ｐゴシック" panose="020B0600070205080204" pitchFamily="34" charset="-128"/>
              </a:rPr>
              <a:t>Address: [</a:t>
            </a:r>
            <a:r>
              <a:rPr lang="en-US" altLang="ja-JP" sz="1600" dirty="0">
                <a:solidFill>
                  <a:schemeClr val="tx2"/>
                </a:solidFill>
                <a:ea typeface="ＭＳ Ｐゴシック" charset="-128"/>
              </a:rPr>
              <a:t>Tokyo Japan, Hokkaido Japan</a:t>
            </a:r>
            <a:r>
              <a:rPr lang="en-US" altLang="ja-JP" sz="1600" dirty="0">
                <a:ea typeface="ＭＳ Ｐゴシック" panose="020B0600070205080204" pitchFamily="34" charset="-128"/>
              </a:rPr>
              <a:t>]</a:t>
            </a:r>
          </a:p>
          <a:p>
            <a:r>
              <a:rPr lang="en-US" altLang="ja-JP" sz="1600" dirty="0">
                <a:ea typeface="ＭＳ Ｐゴシック" panose="020B0600070205080204" pitchFamily="34" charset="-128"/>
              </a:rPr>
              <a:t>Voice: [], </a:t>
            </a:r>
            <a:br>
              <a:rPr lang="en-US" altLang="ja-JP" sz="1600" dirty="0">
                <a:ea typeface="ＭＳ Ｐゴシック" panose="020B0600070205080204" pitchFamily="34" charset="-128"/>
              </a:rPr>
            </a:br>
            <a:r>
              <a:rPr lang="en-US" altLang="ja-JP" sz="1600" dirty="0">
                <a:ea typeface="ＭＳ Ｐゴシック" panose="020B0600070205080204" pitchFamily="34" charset="-128"/>
              </a:rPr>
              <a:t>E-Mail: [hidetoshi.yokota@landisgyr.com, kitazawa@ieee.org]</a:t>
            </a: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[This contribution proposes </a:t>
            </a:r>
            <a:r>
              <a:rPr kumimoji="1" lang="en-US" altLang="ja-JP" sz="1600" dirty="0"/>
              <a:t>additional descriptions and SRM specific MAC PIB attributes as a resolution for CID#222</a:t>
            </a:r>
            <a:r>
              <a:rPr lang="en-US" altLang="ja-JP" sz="1600" dirty="0">
                <a:ea typeface="ＭＳ Ｐゴシック" panose="020B0600070205080204" pitchFamily="34" charset="-128"/>
              </a:rPr>
              <a:t>]</a:t>
            </a: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[Discussion and Approval]</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a:t>Slide </a:t>
            </a:r>
            <a:fld id="{E911133F-B508-4E30-9F6C-14EB93D2B7C3}" type="slidenum">
              <a:rPr lang="en-US" altLang="ja-JP" smtClean="0"/>
              <a:pPr/>
              <a:t>1</a:t>
            </a:fld>
            <a:endParaRPr lang="en-US" altLang="ja-JP" dirty="0"/>
          </a:p>
        </p:txBody>
      </p:sp>
      <p:sp>
        <p:nvSpPr>
          <p:cNvPr id="3" name="Footer Placeholder 2">
            <a:extLst>
              <a:ext uri="{FF2B5EF4-FFF2-40B4-BE49-F238E27FC236}">
                <a16:creationId xmlns:a16="http://schemas.microsoft.com/office/drawing/2014/main" id="{122175B7-09D6-42F5-B7E1-CB2F081DD62A}"/>
              </a:ext>
            </a:extLst>
          </p:cNvPr>
          <p:cNvSpPr>
            <a:spLocks noGrp="1"/>
          </p:cNvSpPr>
          <p:nvPr>
            <p:ph type="ftr" sz="quarter" idx="11"/>
          </p:nvPr>
        </p:nvSpPr>
        <p:spPr/>
        <p:txBody>
          <a:bodyPr/>
          <a:lstStyle/>
          <a:p>
            <a:r>
              <a:rPr lang="en-US" altLang="ja-JP"/>
              <a:t>Hidetoshi Yokota and Shoichi Kitazawa</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84DF1D1-5FD8-47D1-A124-D8868F6C061C}"/>
              </a:ext>
            </a:extLst>
          </p:cNvPr>
          <p:cNvSpPr>
            <a:spLocks noGrp="1"/>
          </p:cNvSpPr>
          <p:nvPr>
            <p:ph type="title"/>
          </p:nvPr>
        </p:nvSpPr>
        <p:spPr/>
        <p:txBody>
          <a:bodyPr/>
          <a:lstStyle/>
          <a:p>
            <a:r>
              <a:rPr lang="en-US" dirty="0"/>
              <a:t>Comments on SRM specific MAC PIB (Table 8-106 on p.399) </a:t>
            </a:r>
          </a:p>
        </p:txBody>
      </p:sp>
      <p:sp>
        <p:nvSpPr>
          <p:cNvPr id="2" name="Date Placeholder 1">
            <a:extLst>
              <a:ext uri="{FF2B5EF4-FFF2-40B4-BE49-F238E27FC236}">
                <a16:creationId xmlns:a16="http://schemas.microsoft.com/office/drawing/2014/main" id="{C0F883CA-C77A-4155-AF89-A374F8F6FD1A}"/>
              </a:ext>
            </a:extLst>
          </p:cNvPr>
          <p:cNvSpPr>
            <a:spLocks noGrp="1"/>
          </p:cNvSpPr>
          <p:nvPr>
            <p:ph type="dt" sz="half" idx="10"/>
          </p:nvPr>
        </p:nvSpPr>
        <p:spPr/>
        <p:txBody>
          <a:bodyPr/>
          <a:lstStyle/>
          <a:p>
            <a:r>
              <a:rPr lang="en-US" altLang="ja-JP"/>
              <a:t>March 2019</a:t>
            </a:r>
            <a:endParaRPr lang="en-US" altLang="ja-JP" dirty="0"/>
          </a:p>
        </p:txBody>
      </p:sp>
      <p:sp>
        <p:nvSpPr>
          <p:cNvPr id="3" name="Footer Placeholder 2">
            <a:extLst>
              <a:ext uri="{FF2B5EF4-FFF2-40B4-BE49-F238E27FC236}">
                <a16:creationId xmlns:a16="http://schemas.microsoft.com/office/drawing/2014/main" id="{3DFD8B0E-B851-4C1C-8287-2683885D94D1}"/>
              </a:ext>
            </a:extLst>
          </p:cNvPr>
          <p:cNvSpPr>
            <a:spLocks noGrp="1"/>
          </p:cNvSpPr>
          <p:nvPr>
            <p:ph type="ftr" sz="quarter" idx="11"/>
          </p:nvPr>
        </p:nvSpPr>
        <p:spPr/>
        <p:txBody>
          <a:bodyPr/>
          <a:lstStyle/>
          <a:p>
            <a:r>
              <a:rPr lang="en-US" altLang="ja-JP"/>
              <a:t>Hidetoshi Yokota and Shoichi Kitazawa</a:t>
            </a:r>
            <a:endParaRPr lang="en-US" altLang="ja-JP" dirty="0"/>
          </a:p>
        </p:txBody>
      </p:sp>
      <p:sp>
        <p:nvSpPr>
          <p:cNvPr id="4" name="Slide Number Placeholder 3">
            <a:extLst>
              <a:ext uri="{FF2B5EF4-FFF2-40B4-BE49-F238E27FC236}">
                <a16:creationId xmlns:a16="http://schemas.microsoft.com/office/drawing/2014/main" id="{EB193970-BDF4-49EC-846E-700091E43EFD}"/>
              </a:ext>
            </a:extLst>
          </p:cNvPr>
          <p:cNvSpPr>
            <a:spLocks noGrp="1"/>
          </p:cNvSpPr>
          <p:nvPr>
            <p:ph type="sldNum" sz="quarter" idx="12"/>
          </p:nvPr>
        </p:nvSpPr>
        <p:spPr/>
        <p:txBody>
          <a:bodyPr/>
          <a:lstStyle/>
          <a:p>
            <a:r>
              <a:rPr lang="en-US" altLang="ja-JP"/>
              <a:t>Slide </a:t>
            </a:r>
            <a:fld id="{E911133F-B508-4E30-9F6C-14EB93D2B7C3}" type="slidenum">
              <a:rPr lang="en-US" altLang="ja-JP" smtClean="0"/>
              <a:pPr/>
              <a:t>2</a:t>
            </a:fld>
            <a:endParaRPr lang="en-US" altLang="ja-JP"/>
          </a:p>
        </p:txBody>
      </p:sp>
      <p:graphicFrame>
        <p:nvGraphicFramePr>
          <p:cNvPr id="7" name="Table 6">
            <a:extLst>
              <a:ext uri="{FF2B5EF4-FFF2-40B4-BE49-F238E27FC236}">
                <a16:creationId xmlns:a16="http://schemas.microsoft.com/office/drawing/2014/main" id="{A4F30A74-8BEA-49A4-B63E-A31E3FD31ABF}"/>
              </a:ext>
            </a:extLst>
          </p:cNvPr>
          <p:cNvGraphicFramePr>
            <a:graphicFrameLocks noGrp="1"/>
          </p:cNvGraphicFramePr>
          <p:nvPr>
            <p:extLst>
              <p:ext uri="{D42A27DB-BD31-4B8C-83A1-F6EECF244321}">
                <p14:modId xmlns:p14="http://schemas.microsoft.com/office/powerpoint/2010/main" val="3120726376"/>
              </p:ext>
            </p:extLst>
          </p:nvPr>
        </p:nvGraphicFramePr>
        <p:xfrm>
          <a:off x="496093" y="2148840"/>
          <a:ext cx="7962107" cy="2194560"/>
        </p:xfrm>
        <a:graphic>
          <a:graphicData uri="http://schemas.openxmlformats.org/drawingml/2006/table">
            <a:tbl>
              <a:tblPr firstRow="1" firstCol="1" bandRow="1"/>
              <a:tblGrid>
                <a:gridCol w="632682">
                  <a:extLst>
                    <a:ext uri="{9D8B030D-6E8A-4147-A177-3AD203B41FA5}">
                      <a16:colId xmlns:a16="http://schemas.microsoft.com/office/drawing/2014/main" val="1913724455"/>
                    </a:ext>
                  </a:extLst>
                </a:gridCol>
                <a:gridCol w="1081024">
                  <a:extLst>
                    <a:ext uri="{9D8B030D-6E8A-4147-A177-3AD203B41FA5}">
                      <a16:colId xmlns:a16="http://schemas.microsoft.com/office/drawing/2014/main" val="2372849590"/>
                    </a:ext>
                  </a:extLst>
                </a:gridCol>
                <a:gridCol w="4191000">
                  <a:extLst>
                    <a:ext uri="{9D8B030D-6E8A-4147-A177-3AD203B41FA5}">
                      <a16:colId xmlns:a16="http://schemas.microsoft.com/office/drawing/2014/main" val="17428234"/>
                    </a:ext>
                  </a:extLst>
                </a:gridCol>
                <a:gridCol w="2057401">
                  <a:extLst>
                    <a:ext uri="{9D8B030D-6E8A-4147-A177-3AD203B41FA5}">
                      <a16:colId xmlns:a16="http://schemas.microsoft.com/office/drawing/2014/main" val="558731604"/>
                    </a:ext>
                  </a:extLst>
                </a:gridCol>
              </a:tblGrid>
              <a:tr h="0">
                <a:tc>
                  <a:txBody>
                    <a:bodyPr/>
                    <a:lstStyle/>
                    <a:p>
                      <a:pPr marL="0" marR="0">
                        <a:spcBef>
                          <a:spcPts val="0"/>
                        </a:spcBef>
                        <a:spcAft>
                          <a:spcPts val="0"/>
                        </a:spcAft>
                      </a:pPr>
                      <a:r>
                        <a:rPr lang="en-US" sz="1800" b="1">
                          <a:solidFill>
                            <a:schemeClr val="tx1"/>
                          </a:solidFill>
                          <a:effectLst/>
                          <a:latin typeface="Times New Roman" panose="02020603050405020304" pitchFamily="18" charset="0"/>
                          <a:ea typeface="Yu Mincho" panose="02020400000000000000" pitchFamily="18" charset="-128"/>
                          <a:cs typeface="Times New Roman" panose="02020603050405020304" pitchFamily="18" charset="0"/>
                        </a:rPr>
                        <a:t>CID</a:t>
                      </a:r>
                      <a:endParaRPr lang="en-US" sz="1800">
                        <a:solidFill>
                          <a:schemeClr val="tx1"/>
                        </a:solidFill>
                        <a:effectLst/>
                        <a:latin typeface="Times New Roman" panose="02020603050405020304" pitchFamily="18" charset="0"/>
                        <a:ea typeface="Yu Mincho" panose="02020400000000000000" pitchFamily="18"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a:solidFill>
                            <a:schemeClr val="tx1"/>
                          </a:solidFill>
                          <a:effectLst/>
                          <a:latin typeface="Times New Roman" panose="02020603050405020304" pitchFamily="18" charset="0"/>
                          <a:ea typeface="Yu Mincho" panose="02020400000000000000" pitchFamily="18" charset="-128"/>
                          <a:cs typeface="Times New Roman" panose="02020603050405020304" pitchFamily="18" charset="0"/>
                        </a:rPr>
                        <a:t>Clause</a:t>
                      </a:r>
                      <a:endParaRPr lang="en-US" sz="1800">
                        <a:solidFill>
                          <a:schemeClr val="tx1"/>
                        </a:solidFill>
                        <a:effectLst/>
                        <a:latin typeface="Times New Roman" panose="02020603050405020304" pitchFamily="18" charset="0"/>
                        <a:ea typeface="Yu Mincho" panose="02020400000000000000" pitchFamily="18"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a:solidFill>
                            <a:schemeClr val="tx1"/>
                          </a:solidFill>
                          <a:effectLst/>
                          <a:latin typeface="Times New Roman" panose="02020603050405020304" pitchFamily="18" charset="0"/>
                          <a:ea typeface="Yu Mincho" panose="02020400000000000000" pitchFamily="18" charset="-128"/>
                          <a:cs typeface="Times New Roman" panose="02020603050405020304" pitchFamily="18" charset="0"/>
                        </a:rPr>
                        <a:t>Comment</a:t>
                      </a:r>
                      <a:endParaRPr lang="en-US" sz="1800">
                        <a:solidFill>
                          <a:schemeClr val="tx1"/>
                        </a:solidFill>
                        <a:effectLst/>
                        <a:latin typeface="Times New Roman" panose="02020603050405020304" pitchFamily="18" charset="0"/>
                        <a:ea typeface="Yu Mincho" panose="02020400000000000000" pitchFamily="18"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a:solidFill>
                            <a:schemeClr val="tx1"/>
                          </a:solidFill>
                          <a:effectLst/>
                          <a:latin typeface="Times New Roman" panose="02020603050405020304" pitchFamily="18" charset="0"/>
                          <a:ea typeface="Yu Mincho" panose="02020400000000000000" pitchFamily="18" charset="-128"/>
                          <a:cs typeface="Times New Roman" panose="02020603050405020304" pitchFamily="18" charset="0"/>
                        </a:rPr>
                        <a:t>Proposed change</a:t>
                      </a:r>
                      <a:endParaRPr lang="en-US" sz="1800">
                        <a:solidFill>
                          <a:schemeClr val="tx1"/>
                        </a:solidFill>
                        <a:effectLst/>
                        <a:latin typeface="Times New Roman" panose="02020603050405020304" pitchFamily="18" charset="0"/>
                        <a:ea typeface="Yu Mincho" panose="02020400000000000000" pitchFamily="18"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0355775"/>
                  </a:ext>
                </a:extLst>
              </a:tr>
              <a:tr h="176530">
                <a:tc>
                  <a:txBody>
                    <a:bodyPr/>
                    <a:lstStyle/>
                    <a:p>
                      <a:pPr marL="0" marR="0" algn="ctr">
                        <a:spcBef>
                          <a:spcPts val="0"/>
                        </a:spcBef>
                        <a:spcAft>
                          <a:spcPts val="0"/>
                        </a:spcAft>
                      </a:pPr>
                      <a:r>
                        <a:rPr lang="en-US" sz="1800">
                          <a:solidFill>
                            <a:schemeClr val="tx1"/>
                          </a:solidFill>
                          <a:effectLst/>
                          <a:latin typeface="Arial" panose="020B0604020202020204" pitchFamily="34" charset="0"/>
                          <a:ea typeface="Yu Mincho" panose="02020400000000000000" pitchFamily="18" charset="-128"/>
                        </a:rPr>
                        <a:t>222</a:t>
                      </a:r>
                      <a:endParaRPr lang="en-US" sz="1800">
                        <a:solidFill>
                          <a:schemeClr val="tx1"/>
                        </a:solidFill>
                        <a:effectLst/>
                        <a:latin typeface="Times New Roman" panose="02020603050405020304" pitchFamily="18" charset="0"/>
                        <a:ea typeface="Yu Mincho" panose="02020400000000000000" pitchFamily="18"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chemeClr val="tx1"/>
                          </a:solidFill>
                          <a:effectLst/>
                          <a:latin typeface="Arial" panose="020B0604020202020204" pitchFamily="34" charset="0"/>
                          <a:ea typeface="Yu Mincho" panose="02020400000000000000" pitchFamily="18" charset="-128"/>
                        </a:rPr>
                        <a:t>8.4.2.9</a:t>
                      </a:r>
                      <a:endParaRPr lang="en-US" sz="1800" dirty="0">
                        <a:solidFill>
                          <a:schemeClr val="tx1"/>
                        </a:solidFill>
                        <a:effectLst/>
                        <a:latin typeface="Times New Roman" panose="02020603050405020304" pitchFamily="18" charset="0"/>
                        <a:ea typeface="Yu Mincho" panose="02020400000000000000" pitchFamily="18"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solidFill>
                            <a:schemeClr val="tx1"/>
                          </a:solidFill>
                          <a:effectLst/>
                          <a:latin typeface="Arial" panose="020B0604020202020204" pitchFamily="34" charset="0"/>
                          <a:ea typeface="Yu Mincho" panose="02020400000000000000" pitchFamily="18" charset="-128"/>
                        </a:rPr>
                        <a:t>Why is there </a:t>
                      </a:r>
                      <a:r>
                        <a:rPr lang="en-US" sz="1800" dirty="0" err="1">
                          <a:solidFill>
                            <a:schemeClr val="tx1"/>
                          </a:solidFill>
                          <a:effectLst/>
                          <a:latin typeface="Arial" panose="020B0604020202020204" pitchFamily="34" charset="0"/>
                          <a:ea typeface="Yu Mincho" panose="02020400000000000000" pitchFamily="18" charset="-128"/>
                        </a:rPr>
                        <a:t>macChannelPage</a:t>
                      </a:r>
                      <a:r>
                        <a:rPr lang="en-US" sz="1800" dirty="0">
                          <a:solidFill>
                            <a:schemeClr val="tx1"/>
                          </a:solidFill>
                          <a:effectLst/>
                          <a:latin typeface="Arial" panose="020B0604020202020204" pitchFamily="34" charset="0"/>
                          <a:ea typeface="Yu Mincho" panose="02020400000000000000" pitchFamily="18" charset="-128"/>
                        </a:rPr>
                        <a:t>, </a:t>
                      </a:r>
                      <a:r>
                        <a:rPr lang="en-US" sz="1800" dirty="0" err="1">
                          <a:solidFill>
                            <a:schemeClr val="tx1"/>
                          </a:solidFill>
                          <a:effectLst/>
                          <a:latin typeface="Arial" panose="020B0604020202020204" pitchFamily="34" charset="0"/>
                          <a:ea typeface="Yu Mincho" panose="02020400000000000000" pitchFamily="18" charset="-128"/>
                        </a:rPr>
                        <a:t>macChannelNumber</a:t>
                      </a:r>
                      <a:r>
                        <a:rPr lang="en-US" sz="1800" dirty="0">
                          <a:solidFill>
                            <a:schemeClr val="tx1"/>
                          </a:solidFill>
                          <a:effectLst/>
                          <a:latin typeface="Arial" panose="020B0604020202020204" pitchFamily="34" charset="0"/>
                          <a:ea typeface="Yu Mincho" panose="02020400000000000000" pitchFamily="18" charset="-128"/>
                        </a:rPr>
                        <a:t>, </a:t>
                      </a:r>
                      <a:r>
                        <a:rPr lang="en-US" sz="1800" dirty="0" err="1">
                          <a:solidFill>
                            <a:schemeClr val="tx1"/>
                          </a:solidFill>
                          <a:effectLst/>
                          <a:latin typeface="Arial" panose="020B0604020202020204" pitchFamily="34" charset="0"/>
                          <a:ea typeface="Yu Mincho" panose="02020400000000000000" pitchFamily="18" charset="-128"/>
                        </a:rPr>
                        <a:t>macRxAddrMode</a:t>
                      </a:r>
                      <a:r>
                        <a:rPr lang="en-US" sz="1800" dirty="0">
                          <a:solidFill>
                            <a:schemeClr val="tx1"/>
                          </a:solidFill>
                          <a:effectLst/>
                          <a:latin typeface="Arial" panose="020B0604020202020204" pitchFamily="34" charset="0"/>
                          <a:ea typeface="Yu Mincho" panose="02020400000000000000" pitchFamily="18" charset="-128"/>
                        </a:rPr>
                        <a:t> and </a:t>
                      </a:r>
                      <a:r>
                        <a:rPr lang="en-US" sz="1800" dirty="0" err="1">
                          <a:solidFill>
                            <a:schemeClr val="tx1"/>
                          </a:solidFill>
                          <a:effectLst/>
                          <a:latin typeface="Arial" panose="020B0604020202020204" pitchFamily="34" charset="0"/>
                          <a:ea typeface="Yu Mincho" panose="02020400000000000000" pitchFamily="18" charset="-128"/>
                        </a:rPr>
                        <a:t>macRxDeviceAddress</a:t>
                      </a:r>
                      <a:r>
                        <a:rPr lang="en-US" sz="1800" dirty="0">
                          <a:solidFill>
                            <a:schemeClr val="tx1"/>
                          </a:solidFill>
                          <a:effectLst/>
                          <a:latin typeface="Arial" panose="020B0604020202020204" pitchFamily="34" charset="0"/>
                          <a:ea typeface="Yu Mincho" panose="02020400000000000000" pitchFamily="18" charset="-128"/>
                        </a:rPr>
                        <a:t> in this PIB table. What is this table used for? I assumed this was global table used to measure global metrics, but it seems it is not.</a:t>
                      </a:r>
                      <a:endParaRPr lang="en-US" sz="1800" dirty="0">
                        <a:solidFill>
                          <a:schemeClr val="tx1"/>
                        </a:solidFill>
                        <a:effectLst/>
                        <a:latin typeface="Times New Roman" panose="02020603050405020304" pitchFamily="18" charset="0"/>
                        <a:ea typeface="Yu Mincho" panose="02020400000000000000" pitchFamily="18" charset="-128"/>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solidFill>
                            <a:schemeClr val="tx1"/>
                          </a:solidFill>
                          <a:effectLst/>
                          <a:latin typeface="Arial" panose="020B0604020202020204" pitchFamily="34" charset="0"/>
                          <a:ea typeface="Yu Mincho" panose="02020400000000000000" pitchFamily="18" charset="-128"/>
                        </a:rPr>
                        <a:t>Clarify the role of this table.</a:t>
                      </a:r>
                      <a:endParaRPr lang="en-US" sz="1800" dirty="0">
                        <a:solidFill>
                          <a:schemeClr val="tx1"/>
                        </a:solidFill>
                        <a:effectLst/>
                        <a:latin typeface="Times New Roman" panose="02020603050405020304" pitchFamily="18" charset="0"/>
                        <a:ea typeface="Yu Mincho" panose="02020400000000000000" pitchFamily="18" charset="-128"/>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5349777"/>
                  </a:ext>
                </a:extLst>
              </a:tr>
            </a:tbl>
          </a:graphicData>
        </a:graphic>
      </p:graphicFrame>
    </p:spTree>
    <p:extLst>
      <p:ext uri="{BB962C8B-B14F-4D97-AF65-F5344CB8AC3E}">
        <p14:creationId xmlns:p14="http://schemas.microsoft.com/office/powerpoint/2010/main" val="2673510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84DF1D1-5FD8-47D1-A124-D8868F6C061C}"/>
              </a:ext>
            </a:extLst>
          </p:cNvPr>
          <p:cNvSpPr>
            <a:spLocks noGrp="1"/>
          </p:cNvSpPr>
          <p:nvPr>
            <p:ph type="title"/>
          </p:nvPr>
        </p:nvSpPr>
        <p:spPr>
          <a:xfrm>
            <a:off x="685800" y="685800"/>
            <a:ext cx="7772400" cy="1066800"/>
          </a:xfrm>
        </p:spPr>
        <p:txBody>
          <a:bodyPr/>
          <a:lstStyle/>
          <a:p>
            <a:r>
              <a:rPr lang="en-US" dirty="0"/>
              <a:t>Proposed resolution (1)</a:t>
            </a:r>
          </a:p>
        </p:txBody>
      </p:sp>
      <p:sp>
        <p:nvSpPr>
          <p:cNvPr id="2" name="Date Placeholder 1">
            <a:extLst>
              <a:ext uri="{FF2B5EF4-FFF2-40B4-BE49-F238E27FC236}">
                <a16:creationId xmlns:a16="http://schemas.microsoft.com/office/drawing/2014/main" id="{C0F883CA-C77A-4155-AF89-A374F8F6FD1A}"/>
              </a:ext>
            </a:extLst>
          </p:cNvPr>
          <p:cNvSpPr>
            <a:spLocks noGrp="1"/>
          </p:cNvSpPr>
          <p:nvPr>
            <p:ph type="dt" sz="half" idx="10"/>
          </p:nvPr>
        </p:nvSpPr>
        <p:spPr/>
        <p:txBody>
          <a:bodyPr/>
          <a:lstStyle/>
          <a:p>
            <a:r>
              <a:rPr lang="en-US" altLang="ja-JP"/>
              <a:t>March 2019</a:t>
            </a:r>
            <a:endParaRPr lang="en-US" altLang="ja-JP" dirty="0"/>
          </a:p>
        </p:txBody>
      </p:sp>
      <p:sp>
        <p:nvSpPr>
          <p:cNvPr id="3" name="Footer Placeholder 2">
            <a:extLst>
              <a:ext uri="{FF2B5EF4-FFF2-40B4-BE49-F238E27FC236}">
                <a16:creationId xmlns:a16="http://schemas.microsoft.com/office/drawing/2014/main" id="{3DFD8B0E-B851-4C1C-8287-2683885D94D1}"/>
              </a:ext>
            </a:extLst>
          </p:cNvPr>
          <p:cNvSpPr>
            <a:spLocks noGrp="1"/>
          </p:cNvSpPr>
          <p:nvPr>
            <p:ph type="ftr" sz="quarter" idx="11"/>
          </p:nvPr>
        </p:nvSpPr>
        <p:spPr>
          <a:xfrm>
            <a:off x="5324036" y="6466563"/>
            <a:ext cx="3124200" cy="182562"/>
          </a:xfrm>
        </p:spPr>
        <p:txBody>
          <a:bodyPr/>
          <a:lstStyle/>
          <a:p>
            <a:r>
              <a:rPr lang="en-US" altLang="ja-JP"/>
              <a:t>Hidetoshi Yokota and Shoichi Kitazawa</a:t>
            </a:r>
            <a:endParaRPr lang="en-US" altLang="ja-JP" dirty="0"/>
          </a:p>
        </p:txBody>
      </p:sp>
      <p:sp>
        <p:nvSpPr>
          <p:cNvPr id="4" name="Slide Number Placeholder 3">
            <a:extLst>
              <a:ext uri="{FF2B5EF4-FFF2-40B4-BE49-F238E27FC236}">
                <a16:creationId xmlns:a16="http://schemas.microsoft.com/office/drawing/2014/main" id="{EB193970-BDF4-49EC-846E-700091E43EFD}"/>
              </a:ext>
            </a:extLst>
          </p:cNvPr>
          <p:cNvSpPr>
            <a:spLocks noGrp="1"/>
          </p:cNvSpPr>
          <p:nvPr>
            <p:ph type="sldNum" sz="quarter" idx="12"/>
          </p:nvPr>
        </p:nvSpPr>
        <p:spPr>
          <a:xfrm>
            <a:off x="4182624" y="6466563"/>
            <a:ext cx="530225" cy="182562"/>
          </a:xfrm>
        </p:spPr>
        <p:txBody>
          <a:bodyPr/>
          <a:lstStyle/>
          <a:p>
            <a:r>
              <a:rPr lang="en-US" altLang="ja-JP"/>
              <a:t>Slide </a:t>
            </a:r>
            <a:fld id="{E911133F-B508-4E30-9F6C-14EB93D2B7C3}" type="slidenum">
              <a:rPr lang="en-US" altLang="ja-JP" smtClean="0"/>
              <a:pPr/>
              <a:t>3</a:t>
            </a:fld>
            <a:endParaRPr lang="en-US" altLang="ja-JP"/>
          </a:p>
        </p:txBody>
      </p:sp>
      <p:sp>
        <p:nvSpPr>
          <p:cNvPr id="8" name="Rectangle 2">
            <a:extLst>
              <a:ext uri="{FF2B5EF4-FFF2-40B4-BE49-F238E27FC236}">
                <a16:creationId xmlns:a16="http://schemas.microsoft.com/office/drawing/2014/main" id="{A2B9D59B-CFD4-493B-AD73-B03B76DE76F1}"/>
              </a:ext>
            </a:extLst>
          </p:cNvPr>
          <p:cNvSpPr>
            <a:spLocks noChangeArrowheads="1"/>
          </p:cNvSpPr>
          <p:nvPr/>
        </p:nvSpPr>
        <p:spPr bwMode="auto">
          <a:xfrm>
            <a:off x="464615" y="2105800"/>
            <a:ext cx="829097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effectLst/>
                <a:latin typeface="Times New Roman" panose="02020603050405020304" pitchFamily="18" charset="0"/>
                <a:ea typeface="Yu Mincho" panose="02020400000000000000" pitchFamily="18" charset="-128"/>
                <a:cs typeface="Times New Roman" panose="02020603050405020304" pitchFamily="18" charset="0"/>
              </a:rPr>
              <a:t>Add the following sentence at the end of l.4 of p.399: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latin typeface="Times New Roman" panose="02020603050405020304" pitchFamily="18" charset="0"/>
              <a:ea typeface="Yu Mincho" panose="02020400000000000000" pitchFamily="18" charset="-128"/>
              <a:cs typeface="Times New Roman" panose="02020603050405020304" pitchFamily="18" charset="0"/>
            </a:endParaRPr>
          </a:p>
          <a:p>
            <a:pPr lvl="0"/>
            <a:r>
              <a:rPr lang="en-US" sz="1800" b="1" dirty="0"/>
              <a:t>8.4.2.9 SRM specific MAC PIB attributes</a:t>
            </a:r>
          </a:p>
          <a:p>
            <a:pPr lvl="0"/>
            <a:endParaRPr lang="en-US" altLang="en-US" sz="1800" dirty="0">
              <a:latin typeface="Times New Roman" panose="02020603050405020304" pitchFamily="18" charset="0"/>
              <a:ea typeface="Yu Mincho" panose="02020400000000000000" pitchFamily="18" charset="-128"/>
              <a:cs typeface="Times New Roman" panose="02020603050405020304" pitchFamily="18" charset="0"/>
            </a:endParaRPr>
          </a:p>
          <a:p>
            <a:pPr lvl="0"/>
            <a:r>
              <a:rPr lang="en-US" altLang="en-US" sz="1800" dirty="0">
                <a:latin typeface="Times New Roman" panose="02020603050405020304" pitchFamily="18" charset="0"/>
                <a:ea typeface="Yu Mincho" panose="02020400000000000000" pitchFamily="18" charset="-128"/>
                <a:cs typeface="Times New Roman" panose="02020603050405020304" pitchFamily="18" charset="0"/>
              </a:rPr>
              <a:t>Table 8-106 contains the PIB values for SRM. </a:t>
            </a:r>
            <a:r>
              <a:rPr lang="en-US" altLang="en-US" sz="1800" dirty="0">
                <a:solidFill>
                  <a:srgbClr val="FF0000"/>
                </a:solidFill>
                <a:latin typeface="Times New Roman" panose="02020603050405020304" pitchFamily="18" charset="0"/>
                <a:ea typeface="Yu Mincho" panose="02020400000000000000" pitchFamily="18" charset="-128"/>
                <a:cs typeface="Times New Roman" panose="02020603050405020304" pitchFamily="18" charset="0"/>
              </a:rPr>
              <a:t>The stored attributes are a snapshot of the last or ongoing measurement, which can be referred to by the upper layer</a:t>
            </a:r>
            <a:r>
              <a:rPr kumimoji="0" lang="en-US" altLang="en-US" sz="1800" b="0" i="0" u="none" strike="noStrike" cap="none" normalizeH="0" baseline="0" dirty="0">
                <a:ln>
                  <a:noFill/>
                </a:ln>
                <a:solidFill>
                  <a:srgbClr val="FF0000"/>
                </a:solidFill>
                <a:effectLst/>
                <a:latin typeface="Times New Roman" panose="02020603050405020304" pitchFamily="18" charset="0"/>
                <a:ea typeface="Yu Mincho" panose="02020400000000000000" pitchFamily="18" charset="-128"/>
                <a:cs typeface="Times New Roman" panose="02020603050405020304" pitchFamily="18" charset="0"/>
              </a:rPr>
              <a:t>. The usages of </a:t>
            </a:r>
            <a:r>
              <a:rPr lang="en-US" altLang="en-US" sz="1800" dirty="0">
                <a:solidFill>
                  <a:srgbClr val="FF0000"/>
                </a:solidFill>
                <a:latin typeface="Times New Roman" panose="02020603050405020304" pitchFamily="18" charset="0"/>
                <a:ea typeface="Yu Mincho" panose="02020400000000000000" pitchFamily="18" charset="-128"/>
                <a:cs typeface="Times New Roman" panose="02020603050405020304" pitchFamily="18" charset="0"/>
              </a:rPr>
              <a:t>these</a:t>
            </a:r>
            <a:r>
              <a:rPr kumimoji="0" lang="en-US" altLang="en-US" sz="1800" b="0" i="0" u="none" strike="noStrike" cap="none" normalizeH="0" baseline="0" dirty="0">
                <a:ln>
                  <a:noFill/>
                </a:ln>
                <a:solidFill>
                  <a:srgbClr val="FF0000"/>
                </a:solidFill>
                <a:effectLst/>
                <a:latin typeface="Times New Roman" panose="02020603050405020304" pitchFamily="18" charset="0"/>
                <a:ea typeface="Yu Mincho" panose="02020400000000000000" pitchFamily="18" charset="-128"/>
                <a:cs typeface="Times New Roman" panose="02020603050405020304" pitchFamily="18" charset="0"/>
              </a:rPr>
              <a:t> attributes are described in Section 6.17.</a:t>
            </a:r>
          </a:p>
        </p:txBody>
      </p:sp>
    </p:spTree>
    <p:extLst>
      <p:ext uri="{BB962C8B-B14F-4D97-AF65-F5344CB8AC3E}">
        <p14:creationId xmlns:p14="http://schemas.microsoft.com/office/powerpoint/2010/main" val="1869207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Proposed resolution (2)</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a:xfrm>
            <a:off x="5486400" y="6475413"/>
            <a:ext cx="3124200" cy="182562"/>
          </a:xfrm>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a:xfrm>
            <a:off x="4344988" y="6475413"/>
            <a:ext cx="530225" cy="182562"/>
          </a:xfrm>
        </p:spPr>
        <p:txBody>
          <a:bodyPr/>
          <a:lstStyle/>
          <a:p>
            <a:r>
              <a:rPr lang="en-US" altLang="ja-JP"/>
              <a:t>Slide </a:t>
            </a:r>
            <a:fld id="{7E4A064A-F100-45E5-BB56-E199832A2C3D}" type="slidenum">
              <a:rPr lang="en-US" altLang="ja-JP" smtClean="0"/>
              <a:pPr/>
              <a:t>4</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1950945154"/>
              </p:ext>
            </p:extLst>
          </p:nvPr>
        </p:nvGraphicFramePr>
        <p:xfrm>
          <a:off x="647699" y="2895600"/>
          <a:ext cx="7924801" cy="3215640"/>
        </p:xfrm>
        <a:graphic>
          <a:graphicData uri="http://schemas.openxmlformats.org/drawingml/2006/table">
            <a:tbl>
              <a:tblPr>
                <a:tableStyleId>{616DA210-FB5B-4158-B5E0-FEB733F419BA}</a:tableStyleId>
              </a:tblPr>
              <a:tblGrid>
                <a:gridCol w="1752600">
                  <a:extLst>
                    <a:ext uri="{9D8B030D-6E8A-4147-A177-3AD203B41FA5}">
                      <a16:colId xmlns:a16="http://schemas.microsoft.com/office/drawing/2014/main" val="1294158072"/>
                    </a:ext>
                  </a:extLst>
                </a:gridCol>
                <a:gridCol w="1257301">
                  <a:extLst>
                    <a:ext uri="{9D8B030D-6E8A-4147-A177-3AD203B41FA5}">
                      <a16:colId xmlns:a16="http://schemas.microsoft.com/office/drawing/2014/main" val="2513426883"/>
                    </a:ext>
                  </a:extLst>
                </a:gridCol>
                <a:gridCol w="1600200">
                  <a:extLst>
                    <a:ext uri="{9D8B030D-6E8A-4147-A177-3AD203B41FA5}">
                      <a16:colId xmlns:a16="http://schemas.microsoft.com/office/drawing/2014/main" val="832493110"/>
                    </a:ext>
                  </a:extLst>
                </a:gridCol>
                <a:gridCol w="3314700">
                  <a:extLst>
                    <a:ext uri="{9D8B030D-6E8A-4147-A177-3AD203B41FA5}">
                      <a16:colId xmlns:a16="http://schemas.microsoft.com/office/drawing/2014/main" val="1566549248"/>
                    </a:ext>
                  </a:extLst>
                </a:gridCol>
              </a:tblGrid>
              <a:tr h="350520">
                <a:tc>
                  <a:txBody>
                    <a:bodyPr/>
                    <a:lstStyle/>
                    <a:p>
                      <a:pPr algn="ctr"/>
                      <a:r>
                        <a:rPr lang="en-US" sz="1600" dirty="0"/>
                        <a:t>Attribute</a:t>
                      </a:r>
                    </a:p>
                  </a:txBody>
                  <a:tcPr/>
                </a:tc>
                <a:tc>
                  <a:txBody>
                    <a:bodyPr/>
                    <a:lstStyle/>
                    <a:p>
                      <a:pPr algn="ctr"/>
                      <a:r>
                        <a:rPr lang="en-US" sz="1600" dirty="0"/>
                        <a:t>Type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Range</a:t>
                      </a:r>
                    </a:p>
                  </a:txBody>
                  <a:tcPr/>
                </a:tc>
                <a:tc>
                  <a:txBody>
                    <a:bodyPr/>
                    <a:lstStyle/>
                    <a:p>
                      <a:pPr algn="ctr"/>
                      <a:r>
                        <a:rPr lang="en-US" sz="1600" dirty="0"/>
                        <a:t>Description</a:t>
                      </a:r>
                    </a:p>
                  </a:txBody>
                  <a:tcPr/>
                </a:tc>
                <a:extLst>
                  <a:ext uri="{0D108BD9-81ED-4DB2-BD59-A6C34878D82A}">
                    <a16:rowId xmlns:a16="http://schemas.microsoft.com/office/drawing/2014/main" val="958327450"/>
                  </a:ext>
                </a:extLst>
              </a:tr>
              <a:tr h="574040">
                <a:tc>
                  <a:txBody>
                    <a:bodyPr/>
                    <a:lstStyle/>
                    <a:p>
                      <a:r>
                        <a:rPr lang="en-US" sz="1600" dirty="0" err="1">
                          <a:solidFill>
                            <a:schemeClr val="tx1"/>
                          </a:solidFill>
                        </a:rPr>
                        <a:t>macStartTime</a:t>
                      </a:r>
                      <a:endParaRPr lang="en-US" sz="1600" dirty="0">
                        <a:solidFill>
                          <a:schemeClr val="tx1"/>
                        </a:solidFill>
                      </a:endParaRPr>
                    </a:p>
                  </a:txBody>
                  <a:tcPr/>
                </a:tc>
                <a:tc>
                  <a:txBody>
                    <a:bodyPr/>
                    <a:lstStyle/>
                    <a:p>
                      <a:r>
                        <a:rPr lang="en-US" sz="1600" dirty="0">
                          <a:solidFill>
                            <a:schemeClr val="tx1"/>
                          </a:solidFill>
                        </a:rPr>
                        <a:t>Integer</a:t>
                      </a:r>
                    </a:p>
                  </a:txBody>
                  <a:tcPr/>
                </a:tc>
                <a:tc>
                  <a:txBody>
                    <a:bodyPr/>
                    <a:lstStyle/>
                    <a:p>
                      <a:r>
                        <a:rPr lang="en-US" sz="1600" dirty="0">
                          <a:solidFill>
                            <a:schemeClr val="tx1"/>
                          </a:solidFill>
                        </a:rPr>
                        <a:t>0x00–0xff</a:t>
                      </a:r>
                    </a:p>
                  </a:txBody>
                  <a:tcPr/>
                </a:tc>
                <a:tc>
                  <a:txBody>
                    <a:bodyPr/>
                    <a:lstStyle/>
                    <a:p>
                      <a:r>
                        <a:rPr lang="en-US" sz="1600" dirty="0">
                          <a:solidFill>
                            <a:schemeClr val="tx1"/>
                          </a:solidFill>
                        </a:rPr>
                        <a:t>The remaining time to start the next measurement that can be referred to by the upper layer. If this value is zero, the requested measurement has been started or finished.</a:t>
                      </a:r>
                    </a:p>
                  </a:txBody>
                  <a:tcPr/>
                </a:tc>
                <a:extLst>
                  <a:ext uri="{0D108BD9-81ED-4DB2-BD59-A6C34878D82A}">
                    <a16:rowId xmlns:a16="http://schemas.microsoft.com/office/drawing/2014/main" val="4281308756"/>
                  </a:ext>
                </a:extLst>
              </a:tr>
              <a:tr h="574040">
                <a:tc>
                  <a:txBody>
                    <a:bodyPr/>
                    <a:lstStyle/>
                    <a:p>
                      <a:r>
                        <a:rPr lang="en-US" sz="1600" dirty="0" err="1">
                          <a:solidFill>
                            <a:schemeClr val="tx1"/>
                          </a:solidFill>
                        </a:rPr>
                        <a:t>macDuration</a:t>
                      </a:r>
                      <a:endParaRPr lang="en-US" sz="1600" dirty="0">
                        <a:solidFill>
                          <a:schemeClr val="tx1"/>
                        </a:solidFill>
                      </a:endParaRPr>
                    </a:p>
                  </a:txBody>
                  <a:tcPr/>
                </a:tc>
                <a:tc>
                  <a:txBody>
                    <a:bodyPr/>
                    <a:lstStyle/>
                    <a:p>
                      <a:r>
                        <a:rPr lang="en-US" sz="1600" dirty="0">
                          <a:solidFill>
                            <a:schemeClr val="tx1"/>
                          </a:solidFill>
                        </a:rPr>
                        <a:t>Integer</a:t>
                      </a:r>
                    </a:p>
                  </a:txBody>
                  <a:tcPr/>
                </a:tc>
                <a:tc>
                  <a:txBody>
                    <a:bodyPr/>
                    <a:lstStyle/>
                    <a:p>
                      <a:r>
                        <a:rPr kumimoji="1" lang="en-US" sz="1600" b="0" i="0" u="none" strike="noStrike" kern="1200" baseline="0" dirty="0">
                          <a:solidFill>
                            <a:schemeClr val="tx1"/>
                          </a:solidFill>
                          <a:latin typeface="+mn-lt"/>
                          <a:ea typeface="+mn-ea"/>
                          <a:cs typeface="+mn-cs"/>
                        </a:rPr>
                        <a:t>0x0000-0xffff</a:t>
                      </a:r>
                      <a:endParaRPr lang="en-US" sz="1600" dirty="0">
                        <a:solidFill>
                          <a:srgbClr val="FF0000"/>
                        </a:solidFill>
                      </a:endParaRPr>
                    </a:p>
                  </a:txBody>
                  <a:tcPr/>
                </a:tc>
                <a:tc>
                  <a:txBody>
                    <a:bodyPr/>
                    <a:lstStyle/>
                    <a:p>
                      <a:r>
                        <a:rPr lang="en-US" sz="1600" dirty="0">
                          <a:solidFill>
                            <a:schemeClr val="tx1"/>
                          </a:solidFill>
                        </a:rPr>
                        <a:t>The remaining duration of the next or on going measurement that can be referred to by the upper layer. If this value is zero, the requested measurement has been finished.</a:t>
                      </a:r>
                      <a:endParaRPr lang="en-US" sz="1600" dirty="0">
                        <a:solidFill>
                          <a:srgbClr val="FF0000"/>
                        </a:solidFill>
                      </a:endParaRPr>
                    </a:p>
                  </a:txBody>
                  <a:tcPr/>
                </a:tc>
                <a:extLst>
                  <a:ext uri="{0D108BD9-81ED-4DB2-BD59-A6C34878D82A}">
                    <a16:rowId xmlns:a16="http://schemas.microsoft.com/office/drawing/2014/main" val="2903356067"/>
                  </a:ext>
                </a:extLst>
              </a:tr>
            </a:tbl>
          </a:graphicData>
        </a:graphic>
      </p:graphicFrame>
      <p:sp>
        <p:nvSpPr>
          <p:cNvPr id="7" name="TextBox 6">
            <a:extLst>
              <a:ext uri="{FF2B5EF4-FFF2-40B4-BE49-F238E27FC236}">
                <a16:creationId xmlns:a16="http://schemas.microsoft.com/office/drawing/2014/main" id="{A36C025C-0533-432D-9415-65C327E43D82}"/>
              </a:ext>
            </a:extLst>
          </p:cNvPr>
          <p:cNvSpPr txBox="1"/>
          <p:nvPr/>
        </p:nvSpPr>
        <p:spPr>
          <a:xfrm>
            <a:off x="2049108" y="2463809"/>
            <a:ext cx="5121980" cy="369332"/>
          </a:xfrm>
          <a:prstGeom prst="rect">
            <a:avLst/>
          </a:prstGeom>
          <a:noFill/>
        </p:spPr>
        <p:txBody>
          <a:bodyPr wrap="none" rtlCol="0">
            <a:spAutoFit/>
          </a:bodyPr>
          <a:lstStyle/>
          <a:p>
            <a:r>
              <a:rPr lang="en-US" sz="1800" dirty="0">
                <a:latin typeface="+mn-lt"/>
              </a:rPr>
              <a:t>Table 8-106 --- SRM specific MAC PIB attributes</a:t>
            </a:r>
          </a:p>
        </p:txBody>
      </p:sp>
      <p:sp>
        <p:nvSpPr>
          <p:cNvPr id="8" name="TextBox 7">
            <a:extLst>
              <a:ext uri="{FF2B5EF4-FFF2-40B4-BE49-F238E27FC236}">
                <a16:creationId xmlns:a16="http://schemas.microsoft.com/office/drawing/2014/main" id="{07E287BD-3E1E-4960-8687-C9DE9B08874A}"/>
              </a:ext>
            </a:extLst>
          </p:cNvPr>
          <p:cNvSpPr txBox="1"/>
          <p:nvPr/>
        </p:nvSpPr>
        <p:spPr>
          <a:xfrm>
            <a:off x="285750" y="1817478"/>
            <a:ext cx="8172450" cy="646331"/>
          </a:xfrm>
          <a:prstGeom prst="rect">
            <a:avLst/>
          </a:prstGeom>
          <a:noFill/>
        </p:spPr>
        <p:txBody>
          <a:bodyPr wrap="square" rtlCol="0">
            <a:spAutoFit/>
          </a:bodyPr>
          <a:lstStyle/>
          <a:p>
            <a:r>
              <a:rPr lang="en-US" sz="1800" i="1" dirty="0">
                <a:latin typeface="+mn-lt"/>
              </a:rPr>
              <a:t>Add the following items after </a:t>
            </a:r>
            <a:r>
              <a:rPr lang="en-US" sz="1800" i="1" dirty="0" err="1">
                <a:latin typeface="+mn-lt"/>
              </a:rPr>
              <a:t>macRxDeviceAddress</a:t>
            </a:r>
            <a:r>
              <a:rPr lang="en-US" sz="1800" i="1" dirty="0">
                <a:latin typeface="+mn-lt"/>
              </a:rPr>
              <a:t> in Table 8-106 (the entire table is not shown)</a:t>
            </a:r>
          </a:p>
        </p:txBody>
      </p:sp>
    </p:spTree>
    <p:extLst>
      <p:ext uri="{BB962C8B-B14F-4D97-AF65-F5344CB8AC3E}">
        <p14:creationId xmlns:p14="http://schemas.microsoft.com/office/powerpoint/2010/main" val="31915624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6530</TotalTime>
  <Words>326</Words>
  <Application>Microsoft Office PowerPoint</Application>
  <PresentationFormat>On-screen Show (4:3)</PresentationFormat>
  <Paragraphs>58</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Office Theme</vt:lpstr>
      <vt:lpstr>PowerPoint Presentation</vt:lpstr>
      <vt:lpstr>Comments on SRM specific MAC PIB (Table 8-106 on p.399) </vt:lpstr>
      <vt:lpstr>Proposed resolution (1)</vt:lpstr>
      <vt:lpstr>Proposed resolution (2)</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Yokota, Hidetoshi</cp:lastModifiedBy>
  <cp:revision>280</cp:revision>
  <cp:lastPrinted>2019-02-21T03:58:11Z</cp:lastPrinted>
  <dcterms:created xsi:type="dcterms:W3CDTF">2015-03-06T22:24:22Z</dcterms:created>
  <dcterms:modified xsi:type="dcterms:W3CDTF">2019-03-12T19:30:05Z</dcterms:modified>
</cp:coreProperties>
</file>