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308" r:id="rId3"/>
    <p:sldId id="309" r:id="rId4"/>
    <p:sldId id="310" r:id="rId5"/>
    <p:sldId id="307" r:id="rId6"/>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68" d="100"/>
          <a:sy n="68" d="100"/>
        </p:scale>
        <p:origin x="140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March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Hidetoshi Yokota and Shoichi Kitazawa</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Hidetoshi Yokota and Shoichi Kitazawa</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a:t>Hidetoshi Yokota and Shoichi Kitazawa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a:t>
            </a:r>
            <a:r>
              <a:rPr lang="en-US" altLang="ja-JP" sz="1400" b="1" dirty="0">
                <a:effectLst/>
              </a:rPr>
              <a:t>15-19-0130-00-04md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[Proposed resolution for CID#222]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[12 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Hidetoshi Yokota, Shoichi Kitazawa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Landis&amp;Gyr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Tokyo Japan, Hokkaido Japan</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[hidetoshi.yokota@landisgyr.com, kitazawa@ieee.org]</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a:t>
            </a:r>
            <a:r>
              <a:rPr kumimoji="1" lang="en-US" altLang="ja-JP" sz="1600" dirty="0"/>
              <a:t>additional descriptions and SRM specific MAC PIB attributes as a resolutions for CID#222</a:t>
            </a:r>
            <a:r>
              <a:rPr lang="en-US" altLang="ja-JP" sz="1600" dirty="0">
                <a:ea typeface="ＭＳ Ｐゴシック" panose="020B0600070205080204" pitchFamily="34" charset="-128"/>
              </a:rPr>
              <a:t>]</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a:t>Hidetoshi Yokota and Shoichi Kitazawa</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4DF1D1-5FD8-47D1-A124-D8868F6C061C}"/>
              </a:ext>
            </a:extLst>
          </p:cNvPr>
          <p:cNvSpPr>
            <a:spLocks noGrp="1"/>
          </p:cNvSpPr>
          <p:nvPr>
            <p:ph type="title"/>
          </p:nvPr>
        </p:nvSpPr>
        <p:spPr/>
        <p:txBody>
          <a:bodyPr/>
          <a:lstStyle/>
          <a:p>
            <a:r>
              <a:rPr lang="en-US" dirty="0"/>
              <a:t>Comments on SRM specific MAC PIB (Table 8-106 on p.399) </a:t>
            </a:r>
          </a:p>
        </p:txBody>
      </p:sp>
      <p:sp>
        <p:nvSpPr>
          <p:cNvPr id="2" name="Date Placeholder 1">
            <a:extLst>
              <a:ext uri="{FF2B5EF4-FFF2-40B4-BE49-F238E27FC236}">
                <a16:creationId xmlns:a16="http://schemas.microsoft.com/office/drawing/2014/main" id="{C0F883CA-C77A-4155-AF89-A374F8F6FD1A}"/>
              </a:ext>
            </a:extLst>
          </p:cNvPr>
          <p:cNvSpPr>
            <a:spLocks noGrp="1"/>
          </p:cNvSpPr>
          <p:nvPr>
            <p:ph type="dt" sz="half" idx="10"/>
          </p:nvPr>
        </p:nvSpPr>
        <p:spPr/>
        <p:txBody>
          <a:bodyPr/>
          <a:lstStyle/>
          <a:p>
            <a:r>
              <a:rPr lang="en-US" altLang="ja-JP"/>
              <a:t>March 2019</a:t>
            </a:r>
            <a:endParaRPr lang="en-US" altLang="ja-JP" dirty="0"/>
          </a:p>
        </p:txBody>
      </p:sp>
      <p:sp>
        <p:nvSpPr>
          <p:cNvPr id="3" name="Footer Placeholder 2">
            <a:extLst>
              <a:ext uri="{FF2B5EF4-FFF2-40B4-BE49-F238E27FC236}">
                <a16:creationId xmlns:a16="http://schemas.microsoft.com/office/drawing/2014/main" id="{3DFD8B0E-B851-4C1C-8287-2683885D94D1}"/>
              </a:ext>
            </a:extLst>
          </p:cNvPr>
          <p:cNvSpPr>
            <a:spLocks noGrp="1"/>
          </p:cNvSpPr>
          <p:nvPr>
            <p:ph type="ftr" sz="quarter" idx="11"/>
          </p:nvPr>
        </p:nvSpPr>
        <p:spPr/>
        <p:txBody>
          <a:bodyPr/>
          <a:lstStyle/>
          <a:p>
            <a:r>
              <a:rPr lang="en-US" altLang="ja-JP"/>
              <a:t>Hidetoshi Yokota and Shoichi Kitazawa</a:t>
            </a:r>
            <a:endParaRPr lang="en-US" altLang="ja-JP" dirty="0"/>
          </a:p>
        </p:txBody>
      </p:sp>
      <p:sp>
        <p:nvSpPr>
          <p:cNvPr id="4" name="Slide Number Placeholder 3">
            <a:extLst>
              <a:ext uri="{FF2B5EF4-FFF2-40B4-BE49-F238E27FC236}">
                <a16:creationId xmlns:a16="http://schemas.microsoft.com/office/drawing/2014/main" id="{EB193970-BDF4-49EC-846E-700091E43EFD}"/>
              </a:ext>
            </a:extLst>
          </p:cNvPr>
          <p:cNvSpPr>
            <a:spLocks noGrp="1"/>
          </p:cNvSpPr>
          <p:nvPr>
            <p:ph type="sldNum" sz="quarter" idx="12"/>
          </p:nvPr>
        </p:nvSpPr>
        <p:spPr/>
        <p:txBody>
          <a:bodyPr/>
          <a:lstStyle/>
          <a:p>
            <a:r>
              <a:rPr lang="en-US" altLang="ja-JP"/>
              <a:t>Slide </a:t>
            </a:r>
            <a:fld id="{E911133F-B508-4E30-9F6C-14EB93D2B7C3}" type="slidenum">
              <a:rPr lang="en-US" altLang="ja-JP" smtClean="0"/>
              <a:pPr/>
              <a:t>2</a:t>
            </a:fld>
            <a:endParaRPr lang="en-US" altLang="ja-JP"/>
          </a:p>
        </p:txBody>
      </p:sp>
      <p:graphicFrame>
        <p:nvGraphicFramePr>
          <p:cNvPr id="7" name="Table 6">
            <a:extLst>
              <a:ext uri="{FF2B5EF4-FFF2-40B4-BE49-F238E27FC236}">
                <a16:creationId xmlns:a16="http://schemas.microsoft.com/office/drawing/2014/main" id="{A4F30A74-8BEA-49A4-B63E-A31E3FD31ABF}"/>
              </a:ext>
            </a:extLst>
          </p:cNvPr>
          <p:cNvGraphicFramePr>
            <a:graphicFrameLocks noGrp="1"/>
          </p:cNvGraphicFramePr>
          <p:nvPr>
            <p:extLst>
              <p:ext uri="{D42A27DB-BD31-4B8C-83A1-F6EECF244321}">
                <p14:modId xmlns:p14="http://schemas.microsoft.com/office/powerpoint/2010/main" val="3120726376"/>
              </p:ext>
            </p:extLst>
          </p:nvPr>
        </p:nvGraphicFramePr>
        <p:xfrm>
          <a:off x="496093" y="2148840"/>
          <a:ext cx="7962107" cy="2194560"/>
        </p:xfrm>
        <a:graphic>
          <a:graphicData uri="http://schemas.openxmlformats.org/drawingml/2006/table">
            <a:tbl>
              <a:tblPr firstRow="1" firstCol="1" bandRow="1"/>
              <a:tblGrid>
                <a:gridCol w="632682">
                  <a:extLst>
                    <a:ext uri="{9D8B030D-6E8A-4147-A177-3AD203B41FA5}">
                      <a16:colId xmlns:a16="http://schemas.microsoft.com/office/drawing/2014/main" val="1913724455"/>
                    </a:ext>
                  </a:extLst>
                </a:gridCol>
                <a:gridCol w="1081024">
                  <a:extLst>
                    <a:ext uri="{9D8B030D-6E8A-4147-A177-3AD203B41FA5}">
                      <a16:colId xmlns:a16="http://schemas.microsoft.com/office/drawing/2014/main" val="2372849590"/>
                    </a:ext>
                  </a:extLst>
                </a:gridCol>
                <a:gridCol w="4191000">
                  <a:extLst>
                    <a:ext uri="{9D8B030D-6E8A-4147-A177-3AD203B41FA5}">
                      <a16:colId xmlns:a16="http://schemas.microsoft.com/office/drawing/2014/main" val="17428234"/>
                    </a:ext>
                  </a:extLst>
                </a:gridCol>
                <a:gridCol w="2057401">
                  <a:extLst>
                    <a:ext uri="{9D8B030D-6E8A-4147-A177-3AD203B41FA5}">
                      <a16:colId xmlns:a16="http://schemas.microsoft.com/office/drawing/2014/main" val="558731604"/>
                    </a:ext>
                  </a:extLst>
                </a:gridCol>
              </a:tblGrid>
              <a:tr h="0">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CID</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Clause</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Comment</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solidFill>
                            <a:schemeClr val="tx1"/>
                          </a:solidFill>
                          <a:effectLst/>
                          <a:latin typeface="Times New Roman" panose="02020603050405020304" pitchFamily="18" charset="0"/>
                          <a:ea typeface="Yu Mincho" panose="02020400000000000000" pitchFamily="18" charset="-128"/>
                          <a:cs typeface="Times New Roman" panose="02020603050405020304" pitchFamily="18" charset="0"/>
                        </a:rPr>
                        <a:t>Proposed change</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0355775"/>
                  </a:ext>
                </a:extLst>
              </a:tr>
              <a:tr h="176530">
                <a:tc>
                  <a:txBody>
                    <a:bodyPr/>
                    <a:lstStyle/>
                    <a:p>
                      <a:pPr marL="0" marR="0" algn="ctr">
                        <a:spcBef>
                          <a:spcPts val="0"/>
                        </a:spcBef>
                        <a:spcAft>
                          <a:spcPts val="0"/>
                        </a:spcAft>
                      </a:pPr>
                      <a:r>
                        <a:rPr lang="en-US" sz="1800">
                          <a:solidFill>
                            <a:schemeClr val="tx1"/>
                          </a:solidFill>
                          <a:effectLst/>
                          <a:latin typeface="Arial" panose="020B0604020202020204" pitchFamily="34" charset="0"/>
                          <a:ea typeface="Yu Mincho" panose="02020400000000000000" pitchFamily="18" charset="-128"/>
                        </a:rPr>
                        <a:t>222</a:t>
                      </a:r>
                      <a:endParaRPr lang="en-US" sz="1800">
                        <a:solidFill>
                          <a:schemeClr val="tx1"/>
                        </a:solidFill>
                        <a:effectLst/>
                        <a:latin typeface="Times New Roman" panose="02020603050405020304" pitchFamily="18" charset="0"/>
                        <a:ea typeface="Yu Mincho" panose="02020400000000000000" pitchFamily="18"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8.4.2.9</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Why is there </a:t>
                      </a:r>
                      <a:r>
                        <a:rPr lang="en-US" sz="1800" dirty="0" err="1">
                          <a:solidFill>
                            <a:schemeClr val="tx1"/>
                          </a:solidFill>
                          <a:effectLst/>
                          <a:latin typeface="Arial" panose="020B0604020202020204" pitchFamily="34" charset="0"/>
                          <a:ea typeface="Yu Mincho" panose="02020400000000000000" pitchFamily="18" charset="-128"/>
                        </a:rPr>
                        <a:t>macChannelPage</a:t>
                      </a:r>
                      <a:r>
                        <a:rPr lang="en-US" sz="1800" dirty="0">
                          <a:solidFill>
                            <a:schemeClr val="tx1"/>
                          </a:solidFill>
                          <a:effectLst/>
                          <a:latin typeface="Arial" panose="020B0604020202020204" pitchFamily="34" charset="0"/>
                          <a:ea typeface="Yu Mincho" panose="02020400000000000000" pitchFamily="18" charset="-128"/>
                        </a:rPr>
                        <a:t>, </a:t>
                      </a:r>
                      <a:r>
                        <a:rPr lang="en-US" sz="1800" dirty="0" err="1">
                          <a:solidFill>
                            <a:schemeClr val="tx1"/>
                          </a:solidFill>
                          <a:effectLst/>
                          <a:latin typeface="Arial" panose="020B0604020202020204" pitchFamily="34" charset="0"/>
                          <a:ea typeface="Yu Mincho" panose="02020400000000000000" pitchFamily="18" charset="-128"/>
                        </a:rPr>
                        <a:t>macChannelNumber</a:t>
                      </a:r>
                      <a:r>
                        <a:rPr lang="en-US" sz="1800" dirty="0">
                          <a:solidFill>
                            <a:schemeClr val="tx1"/>
                          </a:solidFill>
                          <a:effectLst/>
                          <a:latin typeface="Arial" panose="020B0604020202020204" pitchFamily="34" charset="0"/>
                          <a:ea typeface="Yu Mincho" panose="02020400000000000000" pitchFamily="18" charset="-128"/>
                        </a:rPr>
                        <a:t>, </a:t>
                      </a:r>
                      <a:r>
                        <a:rPr lang="en-US" sz="1800" dirty="0" err="1">
                          <a:solidFill>
                            <a:schemeClr val="tx1"/>
                          </a:solidFill>
                          <a:effectLst/>
                          <a:latin typeface="Arial" panose="020B0604020202020204" pitchFamily="34" charset="0"/>
                          <a:ea typeface="Yu Mincho" panose="02020400000000000000" pitchFamily="18" charset="-128"/>
                        </a:rPr>
                        <a:t>macRxAddrMode</a:t>
                      </a:r>
                      <a:r>
                        <a:rPr lang="en-US" sz="1800" dirty="0">
                          <a:solidFill>
                            <a:schemeClr val="tx1"/>
                          </a:solidFill>
                          <a:effectLst/>
                          <a:latin typeface="Arial" panose="020B0604020202020204" pitchFamily="34" charset="0"/>
                          <a:ea typeface="Yu Mincho" panose="02020400000000000000" pitchFamily="18" charset="-128"/>
                        </a:rPr>
                        <a:t> and </a:t>
                      </a:r>
                      <a:r>
                        <a:rPr lang="en-US" sz="1800" dirty="0" err="1">
                          <a:solidFill>
                            <a:schemeClr val="tx1"/>
                          </a:solidFill>
                          <a:effectLst/>
                          <a:latin typeface="Arial" panose="020B0604020202020204" pitchFamily="34" charset="0"/>
                          <a:ea typeface="Yu Mincho" panose="02020400000000000000" pitchFamily="18" charset="-128"/>
                        </a:rPr>
                        <a:t>macRxDeviceAddress</a:t>
                      </a:r>
                      <a:r>
                        <a:rPr lang="en-US" sz="1800" dirty="0">
                          <a:solidFill>
                            <a:schemeClr val="tx1"/>
                          </a:solidFill>
                          <a:effectLst/>
                          <a:latin typeface="Arial" panose="020B0604020202020204" pitchFamily="34" charset="0"/>
                          <a:ea typeface="Yu Mincho" panose="02020400000000000000" pitchFamily="18" charset="-128"/>
                        </a:rPr>
                        <a:t> in this PIB table. What is this table used for? I assumed this was global table used to measure global metrics, but it seems it is not.</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solidFill>
                            <a:schemeClr val="tx1"/>
                          </a:solidFill>
                          <a:effectLst/>
                          <a:latin typeface="Arial" panose="020B0604020202020204" pitchFamily="34" charset="0"/>
                          <a:ea typeface="Yu Mincho" panose="02020400000000000000" pitchFamily="18" charset="-128"/>
                        </a:rPr>
                        <a:t>Clarify the role of this table.</a:t>
                      </a:r>
                      <a:endParaRPr lang="en-US" sz="1800" dirty="0">
                        <a:solidFill>
                          <a:schemeClr val="tx1"/>
                        </a:solidFill>
                        <a:effectLst/>
                        <a:latin typeface="Times New Roman" panose="02020603050405020304" pitchFamily="18" charset="0"/>
                        <a:ea typeface="Yu Mincho" panose="02020400000000000000" pitchFamily="18" charset="-128"/>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349777"/>
                  </a:ext>
                </a:extLst>
              </a:tr>
            </a:tbl>
          </a:graphicData>
        </a:graphic>
      </p:graphicFrame>
    </p:spTree>
    <p:extLst>
      <p:ext uri="{BB962C8B-B14F-4D97-AF65-F5344CB8AC3E}">
        <p14:creationId xmlns:p14="http://schemas.microsoft.com/office/powerpoint/2010/main" val="267351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4DF1D1-5FD8-47D1-A124-D8868F6C061C}"/>
              </a:ext>
            </a:extLst>
          </p:cNvPr>
          <p:cNvSpPr>
            <a:spLocks noGrp="1"/>
          </p:cNvSpPr>
          <p:nvPr>
            <p:ph type="title"/>
          </p:nvPr>
        </p:nvSpPr>
        <p:spPr>
          <a:xfrm>
            <a:off x="685800" y="685800"/>
            <a:ext cx="7772400" cy="1066800"/>
          </a:xfrm>
        </p:spPr>
        <p:txBody>
          <a:bodyPr/>
          <a:lstStyle/>
          <a:p>
            <a:r>
              <a:rPr lang="en-US" dirty="0"/>
              <a:t>Proposed resolution (1)</a:t>
            </a:r>
          </a:p>
        </p:txBody>
      </p:sp>
      <p:sp>
        <p:nvSpPr>
          <p:cNvPr id="2" name="Date Placeholder 1">
            <a:extLst>
              <a:ext uri="{FF2B5EF4-FFF2-40B4-BE49-F238E27FC236}">
                <a16:creationId xmlns:a16="http://schemas.microsoft.com/office/drawing/2014/main" id="{C0F883CA-C77A-4155-AF89-A374F8F6FD1A}"/>
              </a:ext>
            </a:extLst>
          </p:cNvPr>
          <p:cNvSpPr>
            <a:spLocks noGrp="1"/>
          </p:cNvSpPr>
          <p:nvPr>
            <p:ph type="dt" sz="half" idx="10"/>
          </p:nvPr>
        </p:nvSpPr>
        <p:spPr/>
        <p:txBody>
          <a:bodyPr/>
          <a:lstStyle/>
          <a:p>
            <a:r>
              <a:rPr lang="en-US" altLang="ja-JP"/>
              <a:t>March 2019</a:t>
            </a:r>
            <a:endParaRPr lang="en-US" altLang="ja-JP" dirty="0"/>
          </a:p>
        </p:txBody>
      </p:sp>
      <p:sp>
        <p:nvSpPr>
          <p:cNvPr id="3" name="Footer Placeholder 2">
            <a:extLst>
              <a:ext uri="{FF2B5EF4-FFF2-40B4-BE49-F238E27FC236}">
                <a16:creationId xmlns:a16="http://schemas.microsoft.com/office/drawing/2014/main" id="{3DFD8B0E-B851-4C1C-8287-2683885D94D1}"/>
              </a:ext>
            </a:extLst>
          </p:cNvPr>
          <p:cNvSpPr>
            <a:spLocks noGrp="1"/>
          </p:cNvSpPr>
          <p:nvPr>
            <p:ph type="ftr" sz="quarter" idx="11"/>
          </p:nvPr>
        </p:nvSpPr>
        <p:spPr>
          <a:xfrm>
            <a:off x="5324036" y="6466563"/>
            <a:ext cx="3124200" cy="182562"/>
          </a:xfrm>
        </p:spPr>
        <p:txBody>
          <a:bodyPr/>
          <a:lstStyle/>
          <a:p>
            <a:r>
              <a:rPr lang="en-US" altLang="ja-JP"/>
              <a:t>Hidetoshi Yokota and Shoichi Kitazawa</a:t>
            </a:r>
            <a:endParaRPr lang="en-US" altLang="ja-JP" dirty="0"/>
          </a:p>
        </p:txBody>
      </p:sp>
      <p:sp>
        <p:nvSpPr>
          <p:cNvPr id="4" name="Slide Number Placeholder 3">
            <a:extLst>
              <a:ext uri="{FF2B5EF4-FFF2-40B4-BE49-F238E27FC236}">
                <a16:creationId xmlns:a16="http://schemas.microsoft.com/office/drawing/2014/main" id="{EB193970-BDF4-49EC-846E-700091E43EFD}"/>
              </a:ext>
            </a:extLst>
          </p:cNvPr>
          <p:cNvSpPr>
            <a:spLocks noGrp="1"/>
          </p:cNvSpPr>
          <p:nvPr>
            <p:ph type="sldNum" sz="quarter" idx="12"/>
          </p:nvPr>
        </p:nvSpPr>
        <p:spPr>
          <a:xfrm>
            <a:off x="4182624" y="6466563"/>
            <a:ext cx="530225" cy="182562"/>
          </a:xfrm>
        </p:spPr>
        <p:txBody>
          <a:bodyPr/>
          <a:lstStyle/>
          <a:p>
            <a:r>
              <a:rPr lang="en-US" altLang="ja-JP"/>
              <a:t>Slide </a:t>
            </a:r>
            <a:fld id="{E911133F-B508-4E30-9F6C-14EB93D2B7C3}" type="slidenum">
              <a:rPr lang="en-US" altLang="ja-JP" smtClean="0"/>
              <a:pPr/>
              <a:t>3</a:t>
            </a:fld>
            <a:endParaRPr lang="en-US" altLang="ja-JP"/>
          </a:p>
        </p:txBody>
      </p:sp>
      <p:sp>
        <p:nvSpPr>
          <p:cNvPr id="8" name="Rectangle 2">
            <a:extLst>
              <a:ext uri="{FF2B5EF4-FFF2-40B4-BE49-F238E27FC236}">
                <a16:creationId xmlns:a16="http://schemas.microsoft.com/office/drawing/2014/main" id="{A2B9D59B-CFD4-493B-AD73-B03B76DE76F1}"/>
              </a:ext>
            </a:extLst>
          </p:cNvPr>
          <p:cNvSpPr>
            <a:spLocks noChangeArrowheads="1"/>
          </p:cNvSpPr>
          <p:nvPr/>
        </p:nvSpPr>
        <p:spPr bwMode="auto">
          <a:xfrm>
            <a:off x="464615" y="2244299"/>
            <a:ext cx="829097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effectLst/>
                <a:latin typeface="Times New Roman" panose="02020603050405020304" pitchFamily="18" charset="0"/>
                <a:ea typeface="Yu Mincho" panose="02020400000000000000" pitchFamily="18" charset="-128"/>
                <a:cs typeface="Times New Roman" panose="02020603050405020304" pitchFamily="18" charset="0"/>
              </a:rPr>
              <a:t>Add the following sentence at the end of l.4 of p.399: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lvl="0"/>
            <a:r>
              <a:rPr lang="en-US" sz="1800" b="1" dirty="0"/>
              <a:t>8.4.2.9 SRM specific MAC PIB attributes</a:t>
            </a:r>
          </a:p>
          <a:p>
            <a:pPr lvl="0"/>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lvl="0"/>
            <a:r>
              <a:rPr lang="en-US" altLang="en-US" sz="1800" dirty="0">
                <a:latin typeface="Times New Roman" panose="02020603050405020304" pitchFamily="18" charset="0"/>
                <a:ea typeface="Yu Mincho" panose="02020400000000000000" pitchFamily="18" charset="-128"/>
                <a:cs typeface="Times New Roman" panose="02020603050405020304" pitchFamily="18" charset="0"/>
              </a:rPr>
              <a:t>Table 8-106 contains the PIB values for SRM. </a:t>
            </a:r>
            <a:r>
              <a:rPr lang="en-US" altLang="en-US" sz="1800" dirty="0">
                <a:solidFill>
                  <a:srgbClr val="FF0000"/>
                </a:solidFill>
                <a:latin typeface="Times New Roman" panose="02020603050405020304" pitchFamily="18" charset="0"/>
                <a:ea typeface="Yu Mincho" panose="02020400000000000000" pitchFamily="18" charset="-128"/>
                <a:cs typeface="Times New Roman" panose="02020603050405020304" pitchFamily="18" charset="0"/>
              </a:rPr>
              <a:t>The </a:t>
            </a: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roles of some of these attributes for a specific measurement are described in 7.4.2.21.</a:t>
            </a:r>
          </a:p>
        </p:txBody>
      </p:sp>
    </p:spTree>
    <p:extLst>
      <p:ext uri="{BB962C8B-B14F-4D97-AF65-F5344CB8AC3E}">
        <p14:creationId xmlns:p14="http://schemas.microsoft.com/office/powerpoint/2010/main" val="186920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84DF1D1-5FD8-47D1-A124-D8868F6C061C}"/>
              </a:ext>
            </a:extLst>
          </p:cNvPr>
          <p:cNvSpPr>
            <a:spLocks noGrp="1"/>
          </p:cNvSpPr>
          <p:nvPr>
            <p:ph type="title"/>
          </p:nvPr>
        </p:nvSpPr>
        <p:spPr/>
        <p:txBody>
          <a:bodyPr/>
          <a:lstStyle/>
          <a:p>
            <a:r>
              <a:rPr lang="en-US" dirty="0"/>
              <a:t>Proposed resolution (2)</a:t>
            </a:r>
          </a:p>
        </p:txBody>
      </p:sp>
      <p:sp>
        <p:nvSpPr>
          <p:cNvPr id="2" name="Date Placeholder 1">
            <a:extLst>
              <a:ext uri="{FF2B5EF4-FFF2-40B4-BE49-F238E27FC236}">
                <a16:creationId xmlns:a16="http://schemas.microsoft.com/office/drawing/2014/main" id="{C0F883CA-C77A-4155-AF89-A374F8F6FD1A}"/>
              </a:ext>
            </a:extLst>
          </p:cNvPr>
          <p:cNvSpPr>
            <a:spLocks noGrp="1"/>
          </p:cNvSpPr>
          <p:nvPr>
            <p:ph type="dt" sz="half" idx="10"/>
          </p:nvPr>
        </p:nvSpPr>
        <p:spPr/>
        <p:txBody>
          <a:bodyPr/>
          <a:lstStyle/>
          <a:p>
            <a:r>
              <a:rPr lang="en-US" altLang="ja-JP"/>
              <a:t>March 2019</a:t>
            </a:r>
            <a:endParaRPr lang="en-US" altLang="ja-JP" dirty="0"/>
          </a:p>
        </p:txBody>
      </p:sp>
      <p:sp>
        <p:nvSpPr>
          <p:cNvPr id="3" name="Footer Placeholder 2">
            <a:extLst>
              <a:ext uri="{FF2B5EF4-FFF2-40B4-BE49-F238E27FC236}">
                <a16:creationId xmlns:a16="http://schemas.microsoft.com/office/drawing/2014/main" id="{3DFD8B0E-B851-4C1C-8287-2683885D94D1}"/>
              </a:ext>
            </a:extLst>
          </p:cNvPr>
          <p:cNvSpPr>
            <a:spLocks noGrp="1"/>
          </p:cNvSpPr>
          <p:nvPr>
            <p:ph type="ftr" sz="quarter" idx="11"/>
          </p:nvPr>
        </p:nvSpPr>
        <p:spPr/>
        <p:txBody>
          <a:bodyPr/>
          <a:lstStyle/>
          <a:p>
            <a:r>
              <a:rPr lang="en-US" altLang="ja-JP"/>
              <a:t>Hidetoshi Yokota and Shoichi Kitazawa</a:t>
            </a:r>
            <a:endParaRPr lang="en-US" altLang="ja-JP" dirty="0"/>
          </a:p>
        </p:txBody>
      </p:sp>
      <p:sp>
        <p:nvSpPr>
          <p:cNvPr id="4" name="Slide Number Placeholder 3">
            <a:extLst>
              <a:ext uri="{FF2B5EF4-FFF2-40B4-BE49-F238E27FC236}">
                <a16:creationId xmlns:a16="http://schemas.microsoft.com/office/drawing/2014/main" id="{EB193970-BDF4-49EC-846E-700091E43EFD}"/>
              </a:ext>
            </a:extLst>
          </p:cNvPr>
          <p:cNvSpPr>
            <a:spLocks noGrp="1"/>
          </p:cNvSpPr>
          <p:nvPr>
            <p:ph type="sldNum" sz="quarter" idx="12"/>
          </p:nvPr>
        </p:nvSpPr>
        <p:spPr/>
        <p:txBody>
          <a:bodyPr/>
          <a:lstStyle/>
          <a:p>
            <a:r>
              <a:rPr lang="en-US" altLang="ja-JP"/>
              <a:t>Slide </a:t>
            </a:r>
            <a:fld id="{E911133F-B508-4E30-9F6C-14EB93D2B7C3}" type="slidenum">
              <a:rPr lang="en-US" altLang="ja-JP" smtClean="0"/>
              <a:pPr/>
              <a:t>4</a:t>
            </a:fld>
            <a:endParaRPr lang="en-US" altLang="ja-JP"/>
          </a:p>
        </p:txBody>
      </p:sp>
      <p:sp>
        <p:nvSpPr>
          <p:cNvPr id="8" name="Rectangle 2">
            <a:extLst>
              <a:ext uri="{FF2B5EF4-FFF2-40B4-BE49-F238E27FC236}">
                <a16:creationId xmlns:a16="http://schemas.microsoft.com/office/drawing/2014/main" id="{A2B9D59B-CFD4-493B-AD73-B03B76DE76F1}"/>
              </a:ext>
            </a:extLst>
          </p:cNvPr>
          <p:cNvSpPr>
            <a:spLocks noChangeArrowheads="1"/>
          </p:cNvSpPr>
          <p:nvPr/>
        </p:nvSpPr>
        <p:spPr bwMode="auto">
          <a:xfrm>
            <a:off x="464615" y="1385501"/>
            <a:ext cx="829097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800" i="1" dirty="0">
                <a:latin typeface="Times New Roman" panose="02020603050405020304" pitchFamily="18" charset="0"/>
                <a:ea typeface="Yu Mincho" panose="02020400000000000000" pitchFamily="18" charset="-128"/>
                <a:cs typeface="Times New Roman" panose="02020603050405020304" pitchFamily="18" charset="0"/>
              </a:rPr>
              <a:t>Replace lines12-14  on p.204 and Figure 7-48 on p.205 with the following sentences and figure:</a:t>
            </a:r>
          </a:p>
          <a:p>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lvl="0"/>
            <a:r>
              <a:rPr lang="en-US" sz="1800" b="1" dirty="0"/>
              <a:t>7.4.2.21 Example of Signal quality related IEs</a:t>
            </a:r>
          </a:p>
          <a:p>
            <a:pPr lvl="0"/>
            <a:r>
              <a:rPr lang="en-US" altLang="en-US" sz="1800" dirty="0">
                <a:latin typeface="Times New Roman" panose="02020603050405020304" pitchFamily="18" charset="0"/>
                <a:ea typeface="Yu Mincho" panose="02020400000000000000" pitchFamily="18" charset="-128"/>
                <a:cs typeface="Times New Roman" panose="02020603050405020304" pitchFamily="18" charset="0"/>
              </a:rPr>
              <a:t>In the case that SRM capabilities is supported, the SRM measurement shall be carried by IEs as following:</a:t>
            </a:r>
          </a:p>
          <a:p>
            <a:pPr lvl="0"/>
            <a:endParaRPr lang="en-US" altLang="en-US" sz="1800" dirty="0">
              <a:latin typeface="Times New Roman" panose="02020603050405020304" pitchFamily="18" charset="0"/>
              <a:ea typeface="Yu Mincho" panose="02020400000000000000" pitchFamily="18" charset="-128"/>
              <a:cs typeface="Times New Roman" panose="02020603050405020304" pitchFamily="18"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When multiple channels are used, the </a:t>
            </a:r>
            <a:r>
              <a:rPr lang="en-US" altLang="en-US" sz="1800" dirty="0">
                <a:solidFill>
                  <a:srgbClr val="FF0000"/>
                </a:solidFill>
                <a:latin typeface="Times New Roman" panose="02020603050405020304" pitchFamily="18" charset="0"/>
                <a:ea typeface="Yu Mincho" panose="02020400000000000000" pitchFamily="18" charset="-128"/>
                <a:cs typeface="Times New Roman" panose="02020603050405020304" pitchFamily="18" charset="0"/>
              </a:rPr>
              <a:t>targeted </a:t>
            </a: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channel for the measurement may be specified </a:t>
            </a:r>
            <a:endParaRPr lang="en-US" altLang="en-US" sz="1800" dirty="0">
              <a:solidFill>
                <a:srgbClr val="FF0000"/>
              </a:solidFill>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Device address for which the measurement is executed may also be specified</a:t>
            </a:r>
            <a:endParaRPr lang="en-US" altLang="en-US" sz="1800" dirty="0">
              <a:solidFill>
                <a:srgbClr val="FF0000"/>
              </a:solidFill>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0" i="0" u="none" strike="noStrike" cap="none" normalizeH="0" baseline="0" dirty="0">
                <a:ln>
                  <a:noFill/>
                </a:ln>
                <a:solidFill>
                  <a:srgbClr val="FF0000"/>
                </a:solidFill>
                <a:effectLst/>
                <a:latin typeface="Times New Roman" panose="02020603050405020304" pitchFamily="18" charset="0"/>
                <a:ea typeface="Yu Mincho" panose="02020400000000000000" pitchFamily="18" charset="-128"/>
                <a:cs typeface="Times New Roman" panose="02020603050405020304" pitchFamily="18" charset="0"/>
              </a:rPr>
              <a:t>If applicable, measurement start time and duration may also be specified</a:t>
            </a:r>
            <a:endParaRPr kumimoji="0" lang="en-US" altLang="en-US" sz="1800" b="0" i="0" u="none" strike="noStrike" cap="none" normalizeH="0" baseline="0" dirty="0">
              <a:ln>
                <a:noFill/>
              </a:ln>
              <a:solidFill>
                <a:srgbClr val="FF0000"/>
              </a:solidFill>
              <a:effectLst/>
            </a:endParaRPr>
          </a:p>
        </p:txBody>
      </p:sp>
      <p:sp>
        <p:nvSpPr>
          <p:cNvPr id="10" name="Left Brace 9">
            <a:extLst>
              <a:ext uri="{FF2B5EF4-FFF2-40B4-BE49-F238E27FC236}">
                <a16:creationId xmlns:a16="http://schemas.microsoft.com/office/drawing/2014/main" id="{7DC57383-5E89-4D31-B1DD-5574EB005DC7}"/>
              </a:ext>
            </a:extLst>
          </p:cNvPr>
          <p:cNvSpPr/>
          <p:nvPr/>
        </p:nvSpPr>
        <p:spPr bwMode="auto">
          <a:xfrm rot="16200000">
            <a:off x="1703754" y="4701627"/>
            <a:ext cx="176511" cy="1887082"/>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Left Brace 10">
            <a:extLst>
              <a:ext uri="{FF2B5EF4-FFF2-40B4-BE49-F238E27FC236}">
                <a16:creationId xmlns:a16="http://schemas.microsoft.com/office/drawing/2014/main" id="{56706CA4-E12E-4800-9453-BA52991F6407}"/>
              </a:ext>
            </a:extLst>
          </p:cNvPr>
          <p:cNvSpPr/>
          <p:nvPr/>
        </p:nvSpPr>
        <p:spPr bwMode="auto">
          <a:xfrm rot="16200000">
            <a:off x="3663627" y="4623683"/>
            <a:ext cx="176511" cy="2032663"/>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74D8EC05-9C3B-4BB7-BAB5-4F5EFEF75C78}"/>
              </a:ext>
            </a:extLst>
          </p:cNvPr>
          <p:cNvSpPr txBox="1"/>
          <p:nvPr/>
        </p:nvSpPr>
        <p:spPr>
          <a:xfrm>
            <a:off x="838200" y="5711195"/>
            <a:ext cx="1794825" cy="461665"/>
          </a:xfrm>
          <a:prstGeom prst="rect">
            <a:avLst/>
          </a:prstGeom>
          <a:noFill/>
        </p:spPr>
        <p:txBody>
          <a:bodyPr wrap="square" rtlCol="0">
            <a:spAutoFit/>
          </a:bodyPr>
          <a:lstStyle/>
          <a:p>
            <a:pPr algn="ctr"/>
            <a:r>
              <a:rPr kumimoji="1" lang="en-US" dirty="0">
                <a:latin typeface="+mj-lt"/>
              </a:rPr>
              <a:t>Channel used for the measurement</a:t>
            </a:r>
          </a:p>
        </p:txBody>
      </p:sp>
      <p:sp>
        <p:nvSpPr>
          <p:cNvPr id="13" name="TextBox 12">
            <a:extLst>
              <a:ext uri="{FF2B5EF4-FFF2-40B4-BE49-F238E27FC236}">
                <a16:creationId xmlns:a16="http://schemas.microsoft.com/office/drawing/2014/main" id="{D0E0EAB8-AEAC-4071-92F7-1BE58DEDAFB4}"/>
              </a:ext>
            </a:extLst>
          </p:cNvPr>
          <p:cNvSpPr txBox="1"/>
          <p:nvPr/>
        </p:nvSpPr>
        <p:spPr>
          <a:xfrm>
            <a:off x="2783823" y="5696744"/>
            <a:ext cx="1984391" cy="461665"/>
          </a:xfrm>
          <a:prstGeom prst="rect">
            <a:avLst/>
          </a:prstGeom>
          <a:noFill/>
        </p:spPr>
        <p:txBody>
          <a:bodyPr wrap="square" rtlCol="0">
            <a:spAutoFit/>
          </a:bodyPr>
          <a:lstStyle/>
          <a:p>
            <a:pPr algn="ctr"/>
            <a:r>
              <a:rPr kumimoji="1" lang="en-US" dirty="0">
                <a:latin typeface="+mj-lt"/>
              </a:rPr>
              <a:t>Device that sent the measured frame</a:t>
            </a:r>
          </a:p>
        </p:txBody>
      </p:sp>
      <p:sp>
        <p:nvSpPr>
          <p:cNvPr id="14" name="TextBox 13">
            <a:extLst>
              <a:ext uri="{FF2B5EF4-FFF2-40B4-BE49-F238E27FC236}">
                <a16:creationId xmlns:a16="http://schemas.microsoft.com/office/drawing/2014/main" id="{56A1508E-8FB7-4329-905A-82186147E7FD}"/>
              </a:ext>
            </a:extLst>
          </p:cNvPr>
          <p:cNvSpPr txBox="1"/>
          <p:nvPr/>
        </p:nvSpPr>
        <p:spPr>
          <a:xfrm>
            <a:off x="6906694" y="5682293"/>
            <a:ext cx="1212732" cy="461665"/>
          </a:xfrm>
          <a:prstGeom prst="rect">
            <a:avLst/>
          </a:prstGeom>
          <a:noFill/>
        </p:spPr>
        <p:txBody>
          <a:bodyPr wrap="square" rtlCol="0">
            <a:spAutoFit/>
          </a:bodyPr>
          <a:lstStyle/>
          <a:p>
            <a:pPr algn="ctr"/>
            <a:r>
              <a:rPr kumimoji="1" lang="en-US" dirty="0">
                <a:latin typeface="+mj-lt"/>
              </a:rPr>
              <a:t>Attribute(s) to be measured</a:t>
            </a:r>
          </a:p>
        </p:txBody>
      </p:sp>
      <p:cxnSp>
        <p:nvCxnSpPr>
          <p:cNvPr id="15" name="Straight Arrow Connector 14">
            <a:extLst>
              <a:ext uri="{FF2B5EF4-FFF2-40B4-BE49-F238E27FC236}">
                <a16:creationId xmlns:a16="http://schemas.microsoft.com/office/drawing/2014/main" id="{CA38633C-0AAC-429D-A828-36FA5E4A9C7B}"/>
              </a:ext>
            </a:extLst>
          </p:cNvPr>
          <p:cNvCxnSpPr/>
          <p:nvPr/>
        </p:nvCxnSpPr>
        <p:spPr bwMode="auto">
          <a:xfrm flipH="1" flipV="1">
            <a:off x="7521338" y="5552126"/>
            <a:ext cx="0" cy="23570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6" name="Table 15">
            <a:extLst>
              <a:ext uri="{FF2B5EF4-FFF2-40B4-BE49-F238E27FC236}">
                <a16:creationId xmlns:a16="http://schemas.microsoft.com/office/drawing/2014/main" id="{290F603D-4F4D-4F5E-A86B-83FE2986BADD}"/>
              </a:ext>
            </a:extLst>
          </p:cNvPr>
          <p:cNvGraphicFramePr>
            <a:graphicFrameLocks noGrp="1"/>
          </p:cNvGraphicFramePr>
          <p:nvPr>
            <p:extLst>
              <p:ext uri="{D42A27DB-BD31-4B8C-83A1-F6EECF244321}">
                <p14:modId xmlns:p14="http://schemas.microsoft.com/office/powerpoint/2010/main" val="1815442779"/>
              </p:ext>
            </p:extLst>
          </p:nvPr>
        </p:nvGraphicFramePr>
        <p:xfrm>
          <a:off x="848164" y="4648200"/>
          <a:ext cx="7195060" cy="885770"/>
        </p:xfrm>
        <a:graphic>
          <a:graphicData uri="http://schemas.openxmlformats.org/drawingml/2006/table">
            <a:tbl>
              <a:tblPr>
                <a:tableStyleId>{5940675A-B579-460E-94D1-54222C63F5DA}</a:tableStyleId>
              </a:tblPr>
              <a:tblGrid>
                <a:gridCol w="888172">
                  <a:extLst>
                    <a:ext uri="{9D8B030D-6E8A-4147-A177-3AD203B41FA5}">
                      <a16:colId xmlns:a16="http://schemas.microsoft.com/office/drawing/2014/main" val="1848281671"/>
                    </a:ext>
                  </a:extLst>
                </a:gridCol>
                <a:gridCol w="985457">
                  <a:extLst>
                    <a:ext uri="{9D8B030D-6E8A-4147-A177-3AD203B41FA5}">
                      <a16:colId xmlns:a16="http://schemas.microsoft.com/office/drawing/2014/main" val="2998275722"/>
                    </a:ext>
                  </a:extLst>
                </a:gridCol>
                <a:gridCol w="985457">
                  <a:extLst>
                    <a:ext uri="{9D8B030D-6E8A-4147-A177-3AD203B41FA5}">
                      <a16:colId xmlns:a16="http://schemas.microsoft.com/office/drawing/2014/main" val="2932666087"/>
                    </a:ext>
                  </a:extLst>
                </a:gridCol>
                <a:gridCol w="1061261">
                  <a:extLst>
                    <a:ext uri="{9D8B030D-6E8A-4147-A177-3AD203B41FA5}">
                      <a16:colId xmlns:a16="http://schemas.microsoft.com/office/drawing/2014/main" val="968006856"/>
                    </a:ext>
                  </a:extLst>
                </a:gridCol>
                <a:gridCol w="988715">
                  <a:extLst>
                    <a:ext uri="{9D8B030D-6E8A-4147-A177-3AD203B41FA5}">
                      <a16:colId xmlns:a16="http://schemas.microsoft.com/office/drawing/2014/main" val="1572633314"/>
                    </a:ext>
                  </a:extLst>
                </a:gridCol>
                <a:gridCol w="1066800">
                  <a:extLst>
                    <a:ext uri="{9D8B030D-6E8A-4147-A177-3AD203B41FA5}">
                      <a16:colId xmlns:a16="http://schemas.microsoft.com/office/drawing/2014/main" val="1882582288"/>
                    </a:ext>
                  </a:extLst>
                </a:gridCol>
                <a:gridCol w="1219198">
                  <a:extLst>
                    <a:ext uri="{9D8B030D-6E8A-4147-A177-3AD203B41FA5}">
                      <a16:colId xmlns:a16="http://schemas.microsoft.com/office/drawing/2014/main" val="1543245033"/>
                    </a:ext>
                  </a:extLst>
                </a:gridCol>
              </a:tblGrid>
              <a:tr h="257319">
                <a:tc>
                  <a:txBody>
                    <a:bodyPr/>
                    <a:lstStyle/>
                    <a:p>
                      <a:pPr algn="ctr"/>
                      <a:r>
                        <a:rPr lang="en-US" sz="1200" dirty="0">
                          <a:latin typeface="+mj-lt"/>
                        </a:rPr>
                        <a:t>SRM IE</a:t>
                      </a:r>
                    </a:p>
                  </a:txBody>
                  <a:tcPr anchor="ctr">
                    <a:solidFill>
                      <a:schemeClr val="bg1"/>
                    </a:solidFill>
                  </a:tcPr>
                </a:tc>
                <a:tc>
                  <a:txBody>
                    <a:bodyPr/>
                    <a:lstStyle/>
                    <a:p>
                      <a:pPr algn="ctr"/>
                      <a:r>
                        <a:rPr lang="en-US" sz="1200" dirty="0">
                          <a:latin typeface="+mj-lt"/>
                        </a:rPr>
                        <a:t>SRM</a:t>
                      </a:r>
                      <a:r>
                        <a:rPr lang="en-US" sz="1200" baseline="0" dirty="0">
                          <a:latin typeface="+mj-lt"/>
                        </a:rPr>
                        <a:t> IE</a:t>
                      </a:r>
                      <a:endParaRPr lang="en-US" sz="1200" dirty="0">
                        <a:latin typeface="+mj-lt"/>
                      </a:endParaRPr>
                    </a:p>
                  </a:txBody>
                  <a:tcPr anchor="ctr">
                    <a:solidFill>
                      <a:schemeClr val="bg1"/>
                    </a:solidFill>
                  </a:tcPr>
                </a:tc>
                <a:tc>
                  <a:txBody>
                    <a:bodyPr/>
                    <a:lstStyle/>
                    <a:p>
                      <a:pPr algn="ctr"/>
                      <a:r>
                        <a:rPr lang="en-US" sz="1200" dirty="0">
                          <a:latin typeface="+mj-lt"/>
                        </a:rPr>
                        <a:t>SRM IE</a:t>
                      </a:r>
                    </a:p>
                  </a:txBody>
                  <a:tcPr anchor="ctr">
                    <a:solidFill>
                      <a:schemeClr val="bg1"/>
                    </a:solidFill>
                  </a:tcPr>
                </a:tc>
                <a:tc>
                  <a:txBody>
                    <a:bodyPr/>
                    <a:lstStyle/>
                    <a:p>
                      <a:pPr algn="ctr"/>
                      <a:r>
                        <a:rPr lang="en-US" sz="1200" dirty="0">
                          <a:latin typeface="+mj-lt"/>
                        </a:rPr>
                        <a:t>SRM IE</a:t>
                      </a:r>
                    </a:p>
                  </a:txBody>
                  <a:tcPr anchor="ctr">
                    <a:solidFill>
                      <a:schemeClr val="bg1"/>
                    </a:solidFill>
                  </a:tcPr>
                </a:tc>
                <a:tc>
                  <a:txBody>
                    <a:bodyPr/>
                    <a:lstStyle/>
                    <a:p>
                      <a:pPr algn="ctr"/>
                      <a:r>
                        <a:rPr lang="en-US" sz="1200" dirty="0">
                          <a:latin typeface="+mj-lt"/>
                        </a:rPr>
                        <a:t>SRM IE</a:t>
                      </a:r>
                    </a:p>
                  </a:txBody>
                  <a:tcPr anchor="ctr">
                    <a:solidFill>
                      <a:schemeClr val="bg1"/>
                    </a:solidFill>
                  </a:tcPr>
                </a:tc>
                <a:tc>
                  <a:txBody>
                    <a:bodyPr/>
                    <a:lstStyle/>
                    <a:p>
                      <a:pPr algn="ctr"/>
                      <a:r>
                        <a:rPr lang="en-US" sz="1200" dirty="0">
                          <a:latin typeface="+mj-lt"/>
                        </a:rPr>
                        <a:t>SRM IE</a:t>
                      </a:r>
                    </a:p>
                  </a:txBody>
                  <a:tcPr anchor="ctr">
                    <a:solidFill>
                      <a:schemeClr val="bg1"/>
                    </a:solidFill>
                  </a:tcPr>
                </a:tc>
                <a:tc>
                  <a:txBody>
                    <a:bodyPr/>
                    <a:lstStyle/>
                    <a:p>
                      <a:pPr algn="ctr"/>
                      <a:r>
                        <a:rPr lang="en-US" sz="1200" dirty="0">
                          <a:latin typeface="+mj-lt"/>
                        </a:rPr>
                        <a:t>SRM IE</a:t>
                      </a:r>
                    </a:p>
                  </a:txBody>
                  <a:tcPr anchor="ctr">
                    <a:solidFill>
                      <a:schemeClr val="bg1"/>
                    </a:solidFill>
                  </a:tcPr>
                </a:tc>
                <a:extLst>
                  <a:ext uri="{0D108BD9-81ED-4DB2-BD59-A6C34878D82A}">
                    <a16:rowId xmlns:a16="http://schemas.microsoft.com/office/drawing/2014/main" val="1615208"/>
                  </a:ext>
                </a:extLst>
              </a:tr>
              <a:tr h="611450">
                <a:tc>
                  <a:txBody>
                    <a:bodyPr/>
                    <a:lstStyle/>
                    <a:p>
                      <a:pPr algn="ctr"/>
                      <a:r>
                        <a:rPr lang="en-US" sz="1200" dirty="0">
                          <a:latin typeface="+mj-lt"/>
                        </a:rPr>
                        <a:t>Channel</a:t>
                      </a:r>
                      <a:r>
                        <a:rPr lang="en-US" sz="1200" baseline="0" dirty="0">
                          <a:latin typeface="+mj-lt"/>
                        </a:rPr>
                        <a:t> page</a:t>
                      </a:r>
                      <a:endParaRPr lang="en-US" sz="1200" dirty="0">
                        <a:latin typeface="+mj-lt"/>
                      </a:endParaRPr>
                    </a:p>
                  </a:txBody>
                  <a:tcPr anchor="ctr">
                    <a:solidFill>
                      <a:schemeClr val="bg1"/>
                    </a:solidFill>
                  </a:tcPr>
                </a:tc>
                <a:tc>
                  <a:txBody>
                    <a:bodyPr/>
                    <a:lstStyle/>
                    <a:p>
                      <a:pPr algn="ctr"/>
                      <a:r>
                        <a:rPr lang="en-US" sz="1200" dirty="0">
                          <a:latin typeface="+mj-lt"/>
                        </a:rPr>
                        <a:t>Channel</a:t>
                      </a:r>
                      <a:r>
                        <a:rPr lang="en-US" sz="1200" baseline="0" dirty="0">
                          <a:latin typeface="+mj-lt"/>
                        </a:rPr>
                        <a:t> number</a:t>
                      </a:r>
                      <a:endParaRPr lang="en-US" sz="1200" dirty="0">
                        <a:latin typeface="+mj-lt"/>
                      </a:endParaRPr>
                    </a:p>
                  </a:txBody>
                  <a:tcPr anchor="ctr">
                    <a:solidFill>
                      <a:schemeClr val="bg1"/>
                    </a:solidFill>
                  </a:tcPr>
                </a:tc>
                <a:tc>
                  <a:txBody>
                    <a:bodyPr/>
                    <a:lstStyle/>
                    <a:p>
                      <a:pPr algn="ctr"/>
                      <a:r>
                        <a:rPr lang="en-US" sz="1200" dirty="0">
                          <a:latin typeface="+mj-lt"/>
                        </a:rPr>
                        <a:t>Address Mode</a:t>
                      </a:r>
                    </a:p>
                  </a:txBody>
                  <a:tcPr anchor="ctr">
                    <a:solidFill>
                      <a:schemeClr val="bg1"/>
                    </a:solidFill>
                  </a:tcPr>
                </a:tc>
                <a:tc>
                  <a:txBody>
                    <a:bodyPr/>
                    <a:lstStyle/>
                    <a:p>
                      <a:pPr algn="ctr"/>
                      <a:r>
                        <a:rPr lang="en-US" sz="1200" dirty="0">
                          <a:latin typeface="+mj-lt"/>
                        </a:rPr>
                        <a:t>Device</a:t>
                      </a:r>
                      <a:r>
                        <a:rPr lang="en-US" sz="1200" baseline="0" dirty="0">
                          <a:latin typeface="+mj-lt"/>
                        </a:rPr>
                        <a:t> Address</a:t>
                      </a:r>
                      <a:endParaRPr lang="en-US" sz="1200" dirty="0">
                        <a:latin typeface="+mj-lt"/>
                      </a:endParaRPr>
                    </a:p>
                  </a:txBody>
                  <a:tcPr anchor="ctr">
                    <a:solidFill>
                      <a:schemeClr val="bg1"/>
                    </a:solidFill>
                  </a:tcPr>
                </a:tc>
                <a:tc>
                  <a:txBody>
                    <a:bodyPr/>
                    <a:lstStyle/>
                    <a:p>
                      <a:pPr algn="ctr"/>
                      <a:r>
                        <a:rPr lang="en-US" sz="1200" dirty="0">
                          <a:latin typeface="+mj-lt"/>
                        </a:rPr>
                        <a:t>Start Time</a:t>
                      </a:r>
                    </a:p>
                  </a:txBody>
                  <a:tcPr anchor="ctr">
                    <a:solidFill>
                      <a:schemeClr val="bg1"/>
                    </a:solidFill>
                  </a:tcPr>
                </a:tc>
                <a:tc>
                  <a:txBody>
                    <a:bodyPr/>
                    <a:lstStyle/>
                    <a:p>
                      <a:pPr algn="ctr"/>
                      <a:r>
                        <a:rPr lang="en-US" sz="1200" dirty="0">
                          <a:latin typeface="+mj-lt"/>
                        </a:rPr>
                        <a:t>Duration</a:t>
                      </a:r>
                    </a:p>
                  </a:txBody>
                  <a:tcPr anchor="ctr">
                    <a:solidFill>
                      <a:schemeClr val="bg1"/>
                    </a:solidFill>
                  </a:tcPr>
                </a:tc>
                <a:tc>
                  <a:txBody>
                    <a:bodyPr/>
                    <a:lstStyle/>
                    <a:p>
                      <a:pPr algn="ctr"/>
                      <a:r>
                        <a:rPr lang="en-US" sz="1200" dirty="0">
                          <a:latin typeface="+mj-lt"/>
                        </a:rPr>
                        <a:t>Signal</a:t>
                      </a:r>
                      <a:r>
                        <a:rPr lang="en-US" sz="1200" baseline="0" dirty="0">
                          <a:latin typeface="+mj-lt"/>
                        </a:rPr>
                        <a:t> quality related IEs</a:t>
                      </a:r>
                      <a:endParaRPr lang="en-US" sz="1200" dirty="0">
                        <a:latin typeface="+mj-lt"/>
                      </a:endParaRPr>
                    </a:p>
                  </a:txBody>
                  <a:tcPr anchor="ctr">
                    <a:solidFill>
                      <a:schemeClr val="bg1"/>
                    </a:solidFill>
                  </a:tcPr>
                </a:tc>
                <a:extLst>
                  <a:ext uri="{0D108BD9-81ED-4DB2-BD59-A6C34878D82A}">
                    <a16:rowId xmlns:a16="http://schemas.microsoft.com/office/drawing/2014/main" val="987761826"/>
                  </a:ext>
                </a:extLst>
              </a:tr>
            </a:tbl>
          </a:graphicData>
        </a:graphic>
      </p:graphicFrame>
      <p:sp>
        <p:nvSpPr>
          <p:cNvPr id="17" name="Left Brace 16">
            <a:extLst>
              <a:ext uri="{FF2B5EF4-FFF2-40B4-BE49-F238E27FC236}">
                <a16:creationId xmlns:a16="http://schemas.microsoft.com/office/drawing/2014/main" id="{1406BB51-874C-4105-BB95-AF6F6E405235}"/>
              </a:ext>
            </a:extLst>
          </p:cNvPr>
          <p:cNvSpPr/>
          <p:nvPr/>
        </p:nvSpPr>
        <p:spPr bwMode="auto">
          <a:xfrm rot="16200000">
            <a:off x="5699464" y="4615420"/>
            <a:ext cx="176511" cy="2032663"/>
          </a:xfrm>
          <a:prstGeom prst="leftBrace">
            <a:avLst>
              <a:gd name="adj1" fmla="val 27611"/>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282E3494-AB56-4BF9-A4BA-138561DF59C7}"/>
              </a:ext>
            </a:extLst>
          </p:cNvPr>
          <p:cNvSpPr txBox="1"/>
          <p:nvPr/>
        </p:nvSpPr>
        <p:spPr>
          <a:xfrm>
            <a:off x="4819660" y="5685718"/>
            <a:ext cx="1984391" cy="461665"/>
          </a:xfrm>
          <a:prstGeom prst="rect">
            <a:avLst/>
          </a:prstGeom>
          <a:noFill/>
        </p:spPr>
        <p:txBody>
          <a:bodyPr wrap="square" rtlCol="0">
            <a:spAutoFit/>
          </a:bodyPr>
          <a:lstStyle/>
          <a:p>
            <a:pPr algn="ctr"/>
            <a:r>
              <a:rPr kumimoji="1" lang="en-US" dirty="0">
                <a:latin typeface="+mj-lt"/>
              </a:rPr>
              <a:t>Measurement start time and duration</a:t>
            </a:r>
          </a:p>
        </p:txBody>
      </p:sp>
      <p:sp>
        <p:nvSpPr>
          <p:cNvPr id="5" name="Rectangle 4">
            <a:extLst>
              <a:ext uri="{FF2B5EF4-FFF2-40B4-BE49-F238E27FC236}">
                <a16:creationId xmlns:a16="http://schemas.microsoft.com/office/drawing/2014/main" id="{C8CDBBA4-0A42-436D-8FED-F12E9027356B}"/>
              </a:ext>
            </a:extLst>
          </p:cNvPr>
          <p:cNvSpPr/>
          <p:nvPr/>
        </p:nvSpPr>
        <p:spPr>
          <a:xfrm>
            <a:off x="1792009" y="6079461"/>
            <a:ext cx="5673348" cy="369332"/>
          </a:xfrm>
          <a:prstGeom prst="rect">
            <a:avLst/>
          </a:prstGeom>
        </p:spPr>
        <p:txBody>
          <a:bodyPr wrap="none">
            <a:spAutoFit/>
          </a:bodyPr>
          <a:lstStyle/>
          <a:p>
            <a:r>
              <a:rPr lang="en-US" sz="1800" b="1" dirty="0">
                <a:latin typeface="Arial,Bold"/>
              </a:rPr>
              <a:t>Figure 7-48—Example of Signal quality related IEs</a:t>
            </a:r>
            <a:endParaRPr lang="en-US" sz="1800" dirty="0"/>
          </a:p>
        </p:txBody>
      </p:sp>
    </p:spTree>
    <p:extLst>
      <p:ext uri="{BB962C8B-B14F-4D97-AF65-F5344CB8AC3E}">
        <p14:creationId xmlns:p14="http://schemas.microsoft.com/office/powerpoint/2010/main" val="372701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0253-34F3-4160-BC81-59870502FD12}"/>
              </a:ext>
            </a:extLst>
          </p:cNvPr>
          <p:cNvSpPr>
            <a:spLocks noGrp="1"/>
          </p:cNvSpPr>
          <p:nvPr>
            <p:ph type="title"/>
          </p:nvPr>
        </p:nvSpPr>
        <p:spPr/>
        <p:txBody>
          <a:bodyPr/>
          <a:lstStyle/>
          <a:p>
            <a:r>
              <a:rPr lang="en-US" dirty="0"/>
              <a:t>Proposed resolution (3)</a:t>
            </a:r>
          </a:p>
        </p:txBody>
      </p:sp>
      <p:sp>
        <p:nvSpPr>
          <p:cNvPr id="3" name="Date Placeholder 2">
            <a:extLst>
              <a:ext uri="{FF2B5EF4-FFF2-40B4-BE49-F238E27FC236}">
                <a16:creationId xmlns:a16="http://schemas.microsoft.com/office/drawing/2014/main" id="{B7CD78EF-3CEC-4635-9136-A5F6E8CB1EDB}"/>
              </a:ext>
            </a:extLst>
          </p:cNvPr>
          <p:cNvSpPr>
            <a:spLocks noGrp="1"/>
          </p:cNvSpPr>
          <p:nvPr>
            <p:ph type="dt" sz="half" idx="10"/>
          </p:nvPr>
        </p:nvSpPr>
        <p:spPr>
          <a:xfrm>
            <a:off x="685800" y="378281"/>
            <a:ext cx="1600200" cy="215444"/>
          </a:xfrm>
        </p:spPr>
        <p:txBody>
          <a:bodyPr/>
          <a:lstStyle/>
          <a:p>
            <a:r>
              <a:rPr lang="en-US" altLang="ja-JP"/>
              <a:t>March 2019</a:t>
            </a:r>
            <a:endParaRPr lang="en-US" altLang="ja-JP" dirty="0"/>
          </a:p>
        </p:txBody>
      </p:sp>
      <p:sp>
        <p:nvSpPr>
          <p:cNvPr id="4" name="Footer Placeholder 3">
            <a:extLst>
              <a:ext uri="{FF2B5EF4-FFF2-40B4-BE49-F238E27FC236}">
                <a16:creationId xmlns:a16="http://schemas.microsoft.com/office/drawing/2014/main" id="{4BCA7C6E-A8C8-4090-968A-F79FEB4C9F0F}"/>
              </a:ext>
            </a:extLst>
          </p:cNvPr>
          <p:cNvSpPr>
            <a:spLocks noGrp="1"/>
          </p:cNvSpPr>
          <p:nvPr>
            <p:ph type="ftr" sz="quarter" idx="11"/>
          </p:nvPr>
        </p:nvSpPr>
        <p:spPr>
          <a:xfrm>
            <a:off x="5486400" y="6475413"/>
            <a:ext cx="3124200" cy="182562"/>
          </a:xfrm>
        </p:spPr>
        <p:txBody>
          <a:bodyPr/>
          <a:lstStyle/>
          <a:p>
            <a:r>
              <a:rPr lang="en-US" altLang="ja-JP"/>
              <a:t>Hidetoshi Yokota and Shoichi Kitazawa</a:t>
            </a:r>
          </a:p>
        </p:txBody>
      </p:sp>
      <p:sp>
        <p:nvSpPr>
          <p:cNvPr id="5" name="Slide Number Placeholder 4">
            <a:extLst>
              <a:ext uri="{FF2B5EF4-FFF2-40B4-BE49-F238E27FC236}">
                <a16:creationId xmlns:a16="http://schemas.microsoft.com/office/drawing/2014/main" id="{9974803F-3951-4CA8-A0DF-19EBBBEA5553}"/>
              </a:ext>
            </a:extLst>
          </p:cNvPr>
          <p:cNvSpPr>
            <a:spLocks noGrp="1"/>
          </p:cNvSpPr>
          <p:nvPr>
            <p:ph type="sldNum" sz="quarter" idx="12"/>
          </p:nvPr>
        </p:nvSpPr>
        <p:spPr>
          <a:xfrm>
            <a:off x="4344988" y="6475413"/>
            <a:ext cx="530225" cy="182562"/>
          </a:xfrm>
        </p:spPr>
        <p:txBody>
          <a:bodyPr/>
          <a:lstStyle/>
          <a:p>
            <a:r>
              <a:rPr lang="en-US" altLang="ja-JP"/>
              <a:t>Slide </a:t>
            </a:r>
            <a:fld id="{7E4A064A-F100-45E5-BB56-E199832A2C3D}" type="slidenum">
              <a:rPr lang="en-US" altLang="ja-JP" smtClean="0"/>
              <a:pPr/>
              <a:t>5</a:t>
            </a:fld>
            <a:endParaRPr lang="en-US" altLang="ja-JP"/>
          </a:p>
        </p:txBody>
      </p:sp>
      <p:graphicFrame>
        <p:nvGraphicFramePr>
          <p:cNvPr id="6" name="Table 5">
            <a:extLst>
              <a:ext uri="{FF2B5EF4-FFF2-40B4-BE49-F238E27FC236}">
                <a16:creationId xmlns:a16="http://schemas.microsoft.com/office/drawing/2014/main" id="{41850A9C-B4EA-4D8C-B8F5-50D5BAF9D020}"/>
              </a:ext>
            </a:extLst>
          </p:cNvPr>
          <p:cNvGraphicFramePr>
            <a:graphicFrameLocks noGrp="1"/>
          </p:cNvGraphicFramePr>
          <p:nvPr>
            <p:extLst>
              <p:ext uri="{D42A27DB-BD31-4B8C-83A1-F6EECF244321}">
                <p14:modId xmlns:p14="http://schemas.microsoft.com/office/powerpoint/2010/main" val="2512184958"/>
              </p:ext>
            </p:extLst>
          </p:nvPr>
        </p:nvGraphicFramePr>
        <p:xfrm>
          <a:off x="647699" y="2895600"/>
          <a:ext cx="7924801" cy="2971800"/>
        </p:xfrm>
        <a:graphic>
          <a:graphicData uri="http://schemas.openxmlformats.org/drawingml/2006/table">
            <a:tbl>
              <a:tblPr>
                <a:tableStyleId>{616DA210-FB5B-4158-B5E0-FEB733F419BA}</a:tableStyleId>
              </a:tblPr>
              <a:tblGrid>
                <a:gridCol w="1752600">
                  <a:extLst>
                    <a:ext uri="{9D8B030D-6E8A-4147-A177-3AD203B41FA5}">
                      <a16:colId xmlns:a16="http://schemas.microsoft.com/office/drawing/2014/main" val="1294158072"/>
                    </a:ext>
                  </a:extLst>
                </a:gridCol>
                <a:gridCol w="1676400">
                  <a:extLst>
                    <a:ext uri="{9D8B030D-6E8A-4147-A177-3AD203B41FA5}">
                      <a16:colId xmlns:a16="http://schemas.microsoft.com/office/drawing/2014/main" val="2513426883"/>
                    </a:ext>
                  </a:extLst>
                </a:gridCol>
                <a:gridCol w="2209800">
                  <a:extLst>
                    <a:ext uri="{9D8B030D-6E8A-4147-A177-3AD203B41FA5}">
                      <a16:colId xmlns:a16="http://schemas.microsoft.com/office/drawing/2014/main" val="832493110"/>
                    </a:ext>
                  </a:extLst>
                </a:gridCol>
                <a:gridCol w="2286001">
                  <a:extLst>
                    <a:ext uri="{9D8B030D-6E8A-4147-A177-3AD203B41FA5}">
                      <a16:colId xmlns:a16="http://schemas.microsoft.com/office/drawing/2014/main" val="1566549248"/>
                    </a:ext>
                  </a:extLst>
                </a:gridCol>
              </a:tblGrid>
              <a:tr h="350520">
                <a:tc>
                  <a:txBody>
                    <a:bodyPr/>
                    <a:lstStyle/>
                    <a:p>
                      <a:pPr algn="ctr"/>
                      <a:r>
                        <a:rPr lang="en-US" sz="1600" dirty="0"/>
                        <a:t>Attribute</a:t>
                      </a:r>
                    </a:p>
                  </a:txBody>
                  <a:tcPr/>
                </a:tc>
                <a:tc>
                  <a:txBody>
                    <a:bodyPr/>
                    <a:lstStyle/>
                    <a:p>
                      <a:pPr algn="ctr"/>
                      <a:r>
                        <a:rPr lang="en-US" sz="1600" dirty="0"/>
                        <a:t>Type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Range</a:t>
                      </a:r>
                    </a:p>
                  </a:txBody>
                  <a:tcPr/>
                </a:tc>
                <a:tc>
                  <a:txBody>
                    <a:bodyPr/>
                    <a:lstStyle/>
                    <a:p>
                      <a:pPr algn="ctr"/>
                      <a:r>
                        <a:rPr lang="en-US" sz="1600" dirty="0"/>
                        <a:t>Description</a:t>
                      </a:r>
                    </a:p>
                  </a:txBody>
                  <a:tcPr/>
                </a:tc>
                <a:extLst>
                  <a:ext uri="{0D108BD9-81ED-4DB2-BD59-A6C34878D82A}">
                    <a16:rowId xmlns:a16="http://schemas.microsoft.com/office/drawing/2014/main" val="958327450"/>
                  </a:ext>
                </a:extLst>
              </a:tr>
              <a:tr h="574040">
                <a:tc>
                  <a:txBody>
                    <a:bodyPr/>
                    <a:lstStyle/>
                    <a:p>
                      <a:r>
                        <a:rPr lang="en-US" sz="1600" dirty="0" err="1">
                          <a:solidFill>
                            <a:schemeClr val="tx1"/>
                          </a:solidFill>
                        </a:rPr>
                        <a:t>macStartTime</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lang="en-US" sz="1600" dirty="0">
                          <a:solidFill>
                            <a:schemeClr val="tx1"/>
                          </a:solidFill>
                        </a:rPr>
                        <a:t>0x00–0xff</a:t>
                      </a:r>
                    </a:p>
                  </a:txBody>
                  <a:tcPr/>
                </a:tc>
                <a:tc>
                  <a:txBody>
                    <a:bodyPr/>
                    <a:lstStyle/>
                    <a:p>
                      <a:r>
                        <a:rPr lang="en-US" sz="1600" dirty="0">
                          <a:solidFill>
                            <a:schemeClr val="tx1"/>
                          </a:solidFill>
                        </a:rPr>
                        <a:t>The time at which the requested measurement should be started as specified in 7.5.27.</a:t>
                      </a:r>
                    </a:p>
                  </a:txBody>
                  <a:tcPr/>
                </a:tc>
                <a:extLst>
                  <a:ext uri="{0D108BD9-81ED-4DB2-BD59-A6C34878D82A}">
                    <a16:rowId xmlns:a16="http://schemas.microsoft.com/office/drawing/2014/main" val="4281308756"/>
                  </a:ext>
                </a:extLst>
              </a:tr>
              <a:tr h="574040">
                <a:tc>
                  <a:txBody>
                    <a:bodyPr/>
                    <a:lstStyle/>
                    <a:p>
                      <a:r>
                        <a:rPr lang="en-US" sz="1600" dirty="0" err="1">
                          <a:solidFill>
                            <a:schemeClr val="tx1"/>
                          </a:solidFill>
                        </a:rPr>
                        <a:t>macDuration</a:t>
                      </a:r>
                      <a:endParaRPr lang="en-US" sz="1600" dirty="0">
                        <a:solidFill>
                          <a:schemeClr val="tx1"/>
                        </a:solidFill>
                      </a:endParaRPr>
                    </a:p>
                  </a:txBody>
                  <a:tcPr/>
                </a:tc>
                <a:tc>
                  <a:txBody>
                    <a:bodyPr/>
                    <a:lstStyle/>
                    <a:p>
                      <a:r>
                        <a:rPr lang="en-US" sz="1600" dirty="0">
                          <a:solidFill>
                            <a:schemeClr val="tx1"/>
                          </a:solidFill>
                        </a:rPr>
                        <a:t>Integer</a:t>
                      </a:r>
                    </a:p>
                  </a:txBody>
                  <a:tcPr/>
                </a:tc>
                <a:tc>
                  <a:txBody>
                    <a:bodyPr/>
                    <a:lstStyle/>
                    <a:p>
                      <a:r>
                        <a:rPr kumimoji="1" lang="en-US" sz="1600" b="0" i="0" u="none" strike="noStrike" kern="1200" baseline="0" dirty="0">
                          <a:solidFill>
                            <a:schemeClr val="tx1"/>
                          </a:solidFill>
                          <a:latin typeface="+mn-lt"/>
                          <a:ea typeface="+mn-ea"/>
                          <a:cs typeface="+mn-cs"/>
                        </a:rPr>
                        <a:t>0x0000-0xffff</a:t>
                      </a:r>
                      <a:endParaRPr lang="en-US" sz="1600" dirty="0">
                        <a:solidFill>
                          <a:srgbClr val="FF0000"/>
                        </a:solidFill>
                      </a:endParaRPr>
                    </a:p>
                  </a:txBody>
                  <a:tcPr/>
                </a:tc>
                <a:tc>
                  <a:txBody>
                    <a:bodyPr/>
                    <a:lstStyle/>
                    <a:p>
                      <a:r>
                        <a:rPr lang="en-US" sz="1600" dirty="0">
                          <a:solidFill>
                            <a:schemeClr val="tx1"/>
                          </a:solidFill>
                        </a:rPr>
                        <a:t>The duration over which the requested measurement should be measured as defined in 7.5.27.</a:t>
                      </a:r>
                      <a:endParaRPr lang="en-US" sz="1600" dirty="0">
                        <a:solidFill>
                          <a:srgbClr val="FF0000"/>
                        </a:solidFill>
                      </a:endParaRPr>
                    </a:p>
                  </a:txBody>
                  <a:tcPr/>
                </a:tc>
                <a:extLst>
                  <a:ext uri="{0D108BD9-81ED-4DB2-BD59-A6C34878D82A}">
                    <a16:rowId xmlns:a16="http://schemas.microsoft.com/office/drawing/2014/main" val="2903356067"/>
                  </a:ext>
                </a:extLst>
              </a:tr>
            </a:tbl>
          </a:graphicData>
        </a:graphic>
      </p:graphicFrame>
      <p:sp>
        <p:nvSpPr>
          <p:cNvPr id="7" name="TextBox 6">
            <a:extLst>
              <a:ext uri="{FF2B5EF4-FFF2-40B4-BE49-F238E27FC236}">
                <a16:creationId xmlns:a16="http://schemas.microsoft.com/office/drawing/2014/main" id="{A36C025C-0533-432D-9415-65C327E43D82}"/>
              </a:ext>
            </a:extLst>
          </p:cNvPr>
          <p:cNvSpPr txBox="1"/>
          <p:nvPr/>
        </p:nvSpPr>
        <p:spPr>
          <a:xfrm>
            <a:off x="2049108" y="2463809"/>
            <a:ext cx="5121980" cy="369332"/>
          </a:xfrm>
          <a:prstGeom prst="rect">
            <a:avLst/>
          </a:prstGeom>
          <a:noFill/>
        </p:spPr>
        <p:txBody>
          <a:bodyPr wrap="none" rtlCol="0">
            <a:spAutoFit/>
          </a:bodyPr>
          <a:lstStyle/>
          <a:p>
            <a:r>
              <a:rPr lang="en-US" sz="1800" dirty="0">
                <a:latin typeface="+mn-lt"/>
              </a:rPr>
              <a:t>Table 8-106 --- SRM specific MAC PIB attributes</a:t>
            </a:r>
          </a:p>
        </p:txBody>
      </p:sp>
      <p:sp>
        <p:nvSpPr>
          <p:cNvPr id="8" name="TextBox 7">
            <a:extLst>
              <a:ext uri="{FF2B5EF4-FFF2-40B4-BE49-F238E27FC236}">
                <a16:creationId xmlns:a16="http://schemas.microsoft.com/office/drawing/2014/main" id="{07E287BD-3E1E-4960-8687-C9DE9B08874A}"/>
              </a:ext>
            </a:extLst>
          </p:cNvPr>
          <p:cNvSpPr txBox="1"/>
          <p:nvPr/>
        </p:nvSpPr>
        <p:spPr>
          <a:xfrm>
            <a:off x="285750" y="1817478"/>
            <a:ext cx="8572500" cy="646331"/>
          </a:xfrm>
          <a:prstGeom prst="rect">
            <a:avLst/>
          </a:prstGeom>
          <a:noFill/>
        </p:spPr>
        <p:txBody>
          <a:bodyPr wrap="square" rtlCol="0">
            <a:spAutoFit/>
          </a:bodyPr>
          <a:lstStyle/>
          <a:p>
            <a:r>
              <a:rPr lang="en-US" sz="1800" i="1" dirty="0">
                <a:latin typeface="+mn-lt"/>
              </a:rPr>
              <a:t>Add the following items after </a:t>
            </a:r>
            <a:r>
              <a:rPr lang="en-US" sz="1800" i="1" dirty="0" err="1">
                <a:latin typeface="+mn-lt"/>
              </a:rPr>
              <a:t>macRxDeviceAddress</a:t>
            </a:r>
            <a:r>
              <a:rPr lang="en-US" sz="1800" i="1" dirty="0">
                <a:latin typeface="+mn-lt"/>
              </a:rPr>
              <a:t> in Table 8-106 (the entire table is not shown)</a:t>
            </a:r>
          </a:p>
        </p:txBody>
      </p:sp>
    </p:spTree>
    <p:extLst>
      <p:ext uri="{BB962C8B-B14F-4D97-AF65-F5344CB8AC3E}">
        <p14:creationId xmlns:p14="http://schemas.microsoft.com/office/powerpoint/2010/main" val="3191562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6435</TotalTime>
  <Words>433</Words>
  <Application>Microsoft Office PowerPoint</Application>
  <PresentationFormat>On-screen Show (4:3)</PresentationFormat>
  <Paragraphs>89</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Arial,Bold</vt:lpstr>
      <vt:lpstr>Arial</vt:lpstr>
      <vt:lpstr>Times New Roman</vt:lpstr>
      <vt:lpstr>Office Theme</vt:lpstr>
      <vt:lpstr>PowerPoint Presentation</vt:lpstr>
      <vt:lpstr>Comments on SRM specific MAC PIB (Table 8-106 on p.399) </vt:lpstr>
      <vt:lpstr>Proposed resolution (1)</vt:lpstr>
      <vt:lpstr>Proposed resolution (2)</vt:lpstr>
      <vt:lpstr>Proposed resolution (3)</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273</cp:revision>
  <cp:lastPrinted>2019-02-21T03:58:11Z</cp:lastPrinted>
  <dcterms:created xsi:type="dcterms:W3CDTF">2015-03-06T22:24:22Z</dcterms:created>
  <dcterms:modified xsi:type="dcterms:W3CDTF">2019-03-12T16:13:51Z</dcterms:modified>
</cp:coreProperties>
</file>