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81" r:id="rId3"/>
    <p:sldId id="282" r:id="rId4"/>
    <p:sldId id="283" r:id="rId5"/>
    <p:sldId id="286" r:id="rId6"/>
    <p:sldId id="284" r:id="rId7"/>
    <p:sldId id="285" r:id="rId8"/>
    <p:sldId id="288" r:id="rId9"/>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96" d="100"/>
          <a:sy n="96" d="100"/>
        </p:scale>
        <p:origin x="60" y="2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3</a:t>
            </a:fld>
            <a:endParaRPr kumimoji="1" lang="en-US"/>
          </a:p>
        </p:txBody>
      </p:sp>
    </p:spTree>
    <p:extLst>
      <p:ext uri="{BB962C8B-B14F-4D97-AF65-F5344CB8AC3E}">
        <p14:creationId xmlns:p14="http://schemas.microsoft.com/office/powerpoint/2010/main" val="3540296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398910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323578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1940176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7</a:t>
            </a:fld>
            <a:endParaRPr kumimoji="1" lang="en-US"/>
          </a:p>
        </p:txBody>
      </p:sp>
    </p:spTree>
    <p:extLst>
      <p:ext uri="{BB962C8B-B14F-4D97-AF65-F5344CB8AC3E}">
        <p14:creationId xmlns:p14="http://schemas.microsoft.com/office/powerpoint/2010/main" val="4077035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8</a:t>
            </a:fld>
            <a:endParaRPr kumimoji="1" lang="en-US"/>
          </a:p>
        </p:txBody>
      </p:sp>
    </p:spTree>
    <p:extLst>
      <p:ext uri="{BB962C8B-B14F-4D97-AF65-F5344CB8AC3E}">
        <p14:creationId xmlns:p14="http://schemas.microsoft.com/office/powerpoint/2010/main" val="679456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dirty="0"/>
              <a:t>March 2019</a:t>
            </a:r>
          </a:p>
        </p:txBody>
      </p:sp>
      <p:sp>
        <p:nvSpPr>
          <p:cNvPr id="4" name="Footer Placeholder 3"/>
          <p:cNvSpPr>
            <a:spLocks noGrp="1"/>
          </p:cNvSpPr>
          <p:nvPr>
            <p:ph type="ftr" sz="quarter" idx="11"/>
          </p:nvPr>
        </p:nvSpPr>
        <p:spPr/>
        <p:txBody>
          <a:bodyPr/>
          <a:lstStyle>
            <a:lvl1pPr>
              <a:defRPr/>
            </a:lvl1pPr>
          </a:lstStyle>
          <a:p>
            <a:r>
              <a:rPr lang="en-US" altLang="ja-JP" dirty="0"/>
              <a:t>Chris Hett – Ruben Salazar</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Chris Hett – Ruben Salazar</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Chris Hett - Ruben Salazar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sz="1400" dirty="0">
                <a:effectLst/>
              </a:rPr>
              <a:t>DCN </a:t>
            </a:r>
            <a:r>
              <a:rPr lang="en-US" sz="1400" b="1" dirty="0" smtClean="0">
                <a:effectLst/>
              </a:rPr>
              <a:t>15-19-0129-01-04md</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a:t>March 2019</a:t>
            </a: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[Proposed Resolution for comment CID 1035]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[12 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Chris Hett, Ruben Salazar</a:t>
            </a:r>
            <a:r>
              <a:rPr lang="en-US" altLang="ja-JP" sz="1600" dirty="0">
                <a:ea typeface="ＭＳ Ｐゴシック" panose="020B0600070205080204" pitchFamily="34" charset="-128"/>
              </a:rPr>
              <a:t>] Company [Landis+Gyr]</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30000 mill creek avenue Alpharetta GA USA</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[chris.hett@landisgyr.com, ruben.Salazar@landisgyr.com]</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[Comment resolution for 802.15.4md REV]</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a resolution for comment CID1035 of the current ballot]</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xmlns="" id="{122175B7-09D6-42F5-B7E1-CB2F081DD62A}"/>
              </a:ext>
            </a:extLst>
          </p:cNvPr>
          <p:cNvSpPr>
            <a:spLocks noGrp="1"/>
          </p:cNvSpPr>
          <p:nvPr>
            <p:ph type="ftr" sz="quarter" idx="11"/>
          </p:nvPr>
        </p:nvSpPr>
        <p:spPr/>
        <p:txBody>
          <a:bodyPr/>
          <a:lstStyle/>
          <a:p>
            <a:r>
              <a:rPr lang="en-US" altLang="ja-JP" dirty="0"/>
              <a:t>Chris Hett – Ruben Salazar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CID 1035</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graphicFrame>
        <p:nvGraphicFramePr>
          <p:cNvPr id="21" name="Table 20"/>
          <p:cNvGraphicFramePr>
            <a:graphicFrameLocks noGrp="1"/>
          </p:cNvGraphicFramePr>
          <p:nvPr>
            <p:extLst>
              <p:ext uri="{D42A27DB-BD31-4B8C-83A1-F6EECF244321}">
                <p14:modId xmlns:p14="http://schemas.microsoft.com/office/powerpoint/2010/main" val="754807177"/>
              </p:ext>
            </p:extLst>
          </p:nvPr>
        </p:nvGraphicFramePr>
        <p:xfrm>
          <a:off x="458788" y="2057400"/>
          <a:ext cx="8151811" cy="3291840"/>
        </p:xfrm>
        <a:graphic>
          <a:graphicData uri="http://schemas.openxmlformats.org/drawingml/2006/table">
            <a:tbl>
              <a:tblPr firstRow="1" firstCol="1" bandRow="1">
                <a:tableStyleId>{5C22544A-7EE6-4342-B048-85BDC9FD1C3A}</a:tableStyleId>
              </a:tblPr>
              <a:tblGrid>
                <a:gridCol w="1516809">
                  <a:extLst>
                    <a:ext uri="{9D8B030D-6E8A-4147-A177-3AD203B41FA5}">
                      <a16:colId xmlns:a16="http://schemas.microsoft.com/office/drawing/2014/main" xmlns="" val="20000"/>
                    </a:ext>
                  </a:extLst>
                </a:gridCol>
                <a:gridCol w="559438">
                  <a:extLst>
                    <a:ext uri="{9D8B030D-6E8A-4147-A177-3AD203B41FA5}">
                      <a16:colId xmlns:a16="http://schemas.microsoft.com/office/drawing/2014/main" xmlns="" val="20001"/>
                    </a:ext>
                  </a:extLst>
                </a:gridCol>
                <a:gridCol w="2696924">
                  <a:extLst>
                    <a:ext uri="{9D8B030D-6E8A-4147-A177-3AD203B41FA5}">
                      <a16:colId xmlns:a16="http://schemas.microsoft.com/office/drawing/2014/main" xmlns="" val="20002"/>
                    </a:ext>
                  </a:extLst>
                </a:gridCol>
                <a:gridCol w="3378640">
                  <a:extLst>
                    <a:ext uri="{9D8B030D-6E8A-4147-A177-3AD203B41FA5}">
                      <a16:colId xmlns:a16="http://schemas.microsoft.com/office/drawing/2014/main" xmlns="" val="20003"/>
                    </a:ext>
                  </a:extLst>
                </a:gridCol>
              </a:tblGrid>
              <a:tr h="2514600">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8.2.19.1</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15</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There needs to be a way to identify which configured slotframes and links should be advertised in Enhanced Beacons.</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Add a </a:t>
                      </a:r>
                      <a:r>
                        <a:rPr kumimoji="1" lang="en-US" sz="1800" kern="1200" dirty="0" err="1">
                          <a:solidFill>
                            <a:schemeClr val="dk1"/>
                          </a:solidFill>
                          <a:effectLst/>
                          <a:latin typeface="+mn-lt"/>
                          <a:ea typeface="+mn-ea"/>
                          <a:cs typeface="+mn-cs"/>
                        </a:rPr>
                        <a:t>boolean</a:t>
                      </a:r>
                      <a:r>
                        <a:rPr kumimoji="1" lang="en-US" sz="1800" kern="1200" dirty="0">
                          <a:solidFill>
                            <a:schemeClr val="dk1"/>
                          </a:solidFill>
                          <a:effectLst/>
                          <a:latin typeface="+mn-lt"/>
                          <a:ea typeface="+mn-ea"/>
                          <a:cs typeface="+mn-cs"/>
                        </a:rPr>
                        <a:t> parameter to the MLME-SET-</a:t>
                      </a:r>
                      <a:r>
                        <a:rPr kumimoji="1" lang="en-US" sz="1800" kern="1200" dirty="0" err="1">
                          <a:solidFill>
                            <a:schemeClr val="dk1"/>
                          </a:solidFill>
                          <a:effectLst/>
                          <a:latin typeface="+mn-lt"/>
                          <a:ea typeface="+mn-ea"/>
                          <a:cs typeface="+mn-cs"/>
                        </a:rPr>
                        <a:t>SLOTFRAME.request</a:t>
                      </a:r>
                      <a:r>
                        <a:rPr kumimoji="1" lang="en-US" sz="1800" kern="1200" dirty="0">
                          <a:solidFill>
                            <a:schemeClr val="dk1"/>
                          </a:solidFill>
                          <a:effectLst/>
                          <a:latin typeface="+mn-lt"/>
                          <a:ea typeface="+mn-ea"/>
                          <a:cs typeface="+mn-cs"/>
                        </a:rPr>
                        <a:t> primitive. It could be named “advertise”, “publicize”, etc. If true, then the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all its links represent network-wide information applicable to all devices, and should be added to the TSCH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Link IE. If false, it would not be added.</a:t>
                      </a:r>
                    </a:p>
                  </a:txBody>
                  <a:tcPr marL="28225" marR="28225" marT="0" marB="0">
                    <a:solidFill>
                      <a:schemeClr val="accent1">
                        <a:lumMod val="40000"/>
                        <a:lumOff val="60000"/>
                      </a:schemeClr>
                    </a:solidFill>
                  </a:tcPr>
                </a:tc>
                <a:extLst>
                  <a:ext uri="{0D108BD9-81ED-4DB2-BD59-A6C34878D82A}">
                    <a16:rowId xmlns:a16="http://schemas.microsoft.com/office/drawing/2014/main" xmlns="" val="10000"/>
                  </a:ext>
                </a:extLst>
              </a:tr>
            </a:tbl>
          </a:graphicData>
        </a:graphic>
      </p:graphicFrame>
      <p:sp>
        <p:nvSpPr>
          <p:cNvPr id="22" name="TextBox 21"/>
          <p:cNvSpPr txBox="1"/>
          <p:nvPr/>
        </p:nvSpPr>
        <p:spPr>
          <a:xfrm>
            <a:off x="381000" y="5562600"/>
            <a:ext cx="5519460" cy="646331"/>
          </a:xfrm>
          <a:prstGeom prst="rect">
            <a:avLst/>
          </a:prstGeom>
          <a:noFill/>
        </p:spPr>
        <p:txBody>
          <a:bodyPr wrap="none" rtlCol="0">
            <a:spAutoFit/>
          </a:bodyPr>
          <a:lstStyle/>
          <a:p>
            <a:r>
              <a:rPr lang="en-US" sz="3600" dirty="0"/>
              <a:t>Proposed Resolution: Revise</a:t>
            </a:r>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- 1</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1447800" y="2551837"/>
            <a:ext cx="7467600" cy="3170099"/>
          </a:xfrm>
          <a:prstGeom prst="rect">
            <a:avLst/>
          </a:prstGeom>
        </p:spPr>
        <p:txBody>
          <a:bodyPr wrap="square">
            <a:spAutoFit/>
          </a:bodyPr>
          <a:lstStyle/>
          <a:p>
            <a:pPr marL="0" marR="0">
              <a:spcBef>
                <a:spcPts val="0"/>
              </a:spcBef>
              <a:spcAft>
                <a:spcPts val="0"/>
              </a:spcAft>
            </a:pPr>
            <a:r>
              <a:rPr lang="en-US" sz="2000" b="1" dirty="0">
                <a:latin typeface="Calibri" panose="020F0502020204030204" pitchFamily="34" charset="0"/>
                <a:ea typeface="Calibri" panose="020F0502020204030204" pitchFamily="34" charset="0"/>
              </a:rPr>
              <a:t>Section 8.2.19.1 – MLME-SET-</a:t>
            </a:r>
            <a:r>
              <a:rPr lang="en-US" sz="2000" b="1" dirty="0" err="1">
                <a:latin typeface="Calibri" panose="020F0502020204030204" pitchFamily="34" charset="0"/>
                <a:ea typeface="Calibri" panose="020F0502020204030204" pitchFamily="34" charset="0"/>
              </a:rPr>
              <a:t>SLOTFRAME.request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Add parameter called ‘Advertise’ to the primitive:</a:t>
            </a:r>
          </a:p>
          <a:p>
            <a:pPr marL="0" marR="0">
              <a:spcBef>
                <a:spcPts val="0"/>
              </a:spcBef>
              <a:spcAft>
                <a:spcPts val="0"/>
              </a:spcAft>
            </a:pP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MLME-SET-</a:t>
            </a:r>
            <a:r>
              <a:rPr lang="en-US" sz="2000" dirty="0" err="1">
                <a:latin typeface="Calibri" panose="020F0502020204030204" pitchFamily="34" charset="0"/>
                <a:ea typeface="Calibri" panose="020F0502020204030204" pitchFamily="34" charset="0"/>
              </a:rPr>
              <a:t>SLOTFRAME.request</a:t>
            </a: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SlotframeHandle</a:t>
            </a:r>
            <a:r>
              <a:rPr lang="en-US" sz="2000" dirty="0">
                <a:latin typeface="Calibri" panose="020F0502020204030204" pitchFamily="34" charset="0"/>
                <a:ea typeface="Calibri" panose="020F0502020204030204" pitchFamily="34" charset="0"/>
              </a:rPr>
              <a:t>,</a:t>
            </a:r>
          </a:p>
          <a:p>
            <a:pPr marL="0" marR="0">
              <a:spcBef>
                <a:spcPts val="0"/>
              </a:spcBef>
              <a:spcAft>
                <a:spcPts val="0"/>
              </a:spcAft>
            </a:pPr>
            <a:r>
              <a:rPr lang="en-US" sz="2000" dirty="0">
                <a:latin typeface="Calibri" panose="020F0502020204030204" pitchFamily="34" charset="0"/>
                <a:ea typeface="Calibri" panose="020F0502020204030204" pitchFamily="34" charset="0"/>
              </a:rPr>
              <a:t>                                                            Operation,</a:t>
            </a:r>
          </a:p>
          <a:p>
            <a:pPr marL="0" marR="0">
              <a:spcBef>
                <a:spcPts val="0"/>
              </a:spcBef>
              <a:spcAft>
                <a:spcPts val="0"/>
              </a:spcAft>
            </a:pPr>
            <a:r>
              <a:rPr lang="en-US" sz="2000" dirty="0">
                <a:latin typeface="Calibri" panose="020F0502020204030204" pitchFamily="34" charset="0"/>
                <a:ea typeface="Calibri" panose="020F0502020204030204" pitchFamily="34" charset="0"/>
              </a:rPr>
              <a:t>                                                            Size</a:t>
            </a:r>
            <a:r>
              <a:rPr lang="en-US" sz="2000" dirty="0">
                <a:highlight>
                  <a:srgbClr val="FFFF00"/>
                </a:highlight>
                <a:latin typeface="Calibri" panose="020F0502020204030204" pitchFamily="34" charset="0"/>
                <a:ea typeface="Calibri" panose="020F0502020204030204" pitchFamily="34" charset="0"/>
              </a:rPr>
              <a: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highlight>
                  <a:srgbClr val="FFFF00"/>
                </a:highlight>
                <a:latin typeface="Calibri" panose="020F0502020204030204" pitchFamily="34" charset="0"/>
                <a:ea typeface="Calibri" panose="020F0502020204030204" pitchFamily="34" charset="0"/>
              </a:rPr>
              <a:t>                                                            Advertise</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3824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- 2</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1427635658"/>
              </p:ext>
            </p:extLst>
          </p:nvPr>
        </p:nvGraphicFramePr>
        <p:xfrm>
          <a:off x="609600" y="2590800"/>
          <a:ext cx="7772399" cy="2438400"/>
        </p:xfrm>
        <a:graphic>
          <a:graphicData uri="http://schemas.openxmlformats.org/drawingml/2006/table">
            <a:tbl>
              <a:tblPr firstRow="1" firstCol="1" bandRow="1">
                <a:tableStyleId>{5C22544A-7EE6-4342-B048-85BDC9FD1C3A}</a:tableStyleId>
              </a:tblPr>
              <a:tblGrid>
                <a:gridCol w="1600200">
                  <a:extLst>
                    <a:ext uri="{9D8B030D-6E8A-4147-A177-3AD203B41FA5}">
                      <a16:colId xmlns:a16="http://schemas.microsoft.com/office/drawing/2014/main" xmlns="" val="20000"/>
                    </a:ext>
                  </a:extLst>
                </a:gridCol>
                <a:gridCol w="11430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gridCol w="3657599">
                  <a:extLst>
                    <a:ext uri="{9D8B030D-6E8A-4147-A177-3AD203B41FA5}">
                      <a16:colId xmlns:a16="http://schemas.microsoft.com/office/drawing/2014/main" xmlns="" val="20003"/>
                    </a:ext>
                  </a:extLst>
                </a:gridCol>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Type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Valid range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Description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xmlns="" val="10000"/>
                  </a:ext>
                </a:extLst>
              </a:tr>
              <a:tr h="0">
                <a:tc>
                  <a:txBody>
                    <a:bodyPr/>
                    <a:lstStyle/>
                    <a:p>
                      <a:pPr marL="0" marR="0">
                        <a:spcBef>
                          <a:spcPts val="0"/>
                        </a:spcBef>
                        <a:spcAft>
                          <a:spcPts val="0"/>
                        </a:spcAft>
                      </a:pPr>
                      <a:r>
                        <a:rPr lang="en-US" sz="2000" dirty="0">
                          <a:solidFill>
                            <a:schemeClr val="tx1"/>
                          </a:solidFill>
                          <a:effectLst/>
                        </a:rPr>
                        <a:t>Advertise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Boolean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TRUE, FALSE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a:t>
                      </a:r>
                      <a:r>
                        <a:rPr lang="en-US" sz="2000" dirty="0" err="1">
                          <a:solidFill>
                            <a:schemeClr val="tx1"/>
                          </a:solidFill>
                          <a:effectLst/>
                        </a:rPr>
                        <a:t>Slotframe</a:t>
                      </a:r>
                      <a:r>
                        <a:rPr lang="en-US" sz="2000" dirty="0">
                          <a:solidFill>
                            <a:schemeClr val="tx1"/>
                          </a:solidFill>
                          <a:effectLst/>
                        </a:rPr>
                        <a:t>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a:t>
                      </a:r>
                      <a:r>
                        <a:rPr lang="en-US" sz="2000" dirty="0" err="1">
                          <a:solidFill>
                            <a:schemeClr val="tx1"/>
                          </a:solidFill>
                          <a:effectLst/>
                        </a:rPr>
                        <a:t>Slotframe</a:t>
                      </a:r>
                      <a:r>
                        <a:rPr lang="en-US" sz="2000" dirty="0">
                          <a:solidFill>
                            <a:schemeClr val="tx1"/>
                          </a:solidFill>
                          <a:effectLst/>
                        </a:rPr>
                        <a:t>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8-45 – MLME-SET-</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SLOTFRAME.request</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parameters</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767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- 3</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3564675212"/>
              </p:ext>
            </p:extLst>
          </p:nvPr>
        </p:nvGraphicFramePr>
        <p:xfrm>
          <a:off x="457200" y="2590800"/>
          <a:ext cx="8229600" cy="1493520"/>
        </p:xfrm>
        <a:graphic>
          <a:graphicData uri="http://schemas.openxmlformats.org/drawingml/2006/table">
            <a:tbl>
              <a:tblPr firstRow="1" firstCol="1" bandRow="1">
                <a:tableStyleId>{5C22544A-7EE6-4342-B048-85BDC9FD1C3A}</a:tableStyleId>
              </a:tblPr>
              <a:tblGrid>
                <a:gridCol w="15240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838200">
                  <a:extLst>
                    <a:ext uri="{9D8B030D-6E8A-4147-A177-3AD203B41FA5}">
                      <a16:colId xmlns:a16="http://schemas.microsoft.com/office/drawing/2014/main" xmlns="" val="20002"/>
                    </a:ext>
                  </a:extLst>
                </a:gridCol>
                <a:gridCol w="4038600">
                  <a:extLst>
                    <a:ext uri="{9D8B030D-6E8A-4147-A177-3AD203B41FA5}">
                      <a16:colId xmlns:a16="http://schemas.microsoft.com/office/drawing/2014/main" xmlns="" val="20003"/>
                    </a:ext>
                  </a:extLst>
                </a:gridCol>
                <a:gridCol w="838200">
                  <a:extLst>
                    <a:ext uri="{9D8B030D-6E8A-4147-A177-3AD203B41FA5}">
                      <a16:colId xmlns:a16="http://schemas.microsoft.com/office/drawing/2014/main" xmlns="" val="481299571"/>
                    </a:ext>
                  </a:extLst>
                </a:gridCol>
              </a:tblGrid>
              <a:tr h="0">
                <a:tc>
                  <a:txBody>
                    <a:bodyPr/>
                    <a:lstStyle/>
                    <a:p>
                      <a:pPr marL="0" marR="0" algn="ctr">
                        <a:spcBef>
                          <a:spcPts val="0"/>
                        </a:spcBef>
                        <a:spcAft>
                          <a:spcPts val="0"/>
                        </a:spcAft>
                      </a:pPr>
                      <a:r>
                        <a:rPr lang="en-US" sz="1800" dirty="0">
                          <a:solidFill>
                            <a:schemeClr val="tx1"/>
                          </a:solidFill>
                          <a:effectLst/>
                        </a:rPr>
                        <a:t>Attribute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Type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Range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Description</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rPr>
                        <a:t>Default</a:t>
                      </a:r>
                    </a:p>
                  </a:txBody>
                  <a:tcPr marL="68580" marR="68580" marT="0" marB="0">
                    <a:solidFill>
                      <a:schemeClr val="accent1">
                        <a:lumMod val="40000"/>
                        <a:lumOff val="60000"/>
                      </a:schemeClr>
                    </a:solidFill>
                  </a:tcPr>
                </a:tc>
                <a:extLst>
                  <a:ext uri="{0D108BD9-81ED-4DB2-BD59-A6C34878D82A}">
                    <a16:rowId xmlns:a16="http://schemas.microsoft.com/office/drawing/2014/main" xmlns="" val="10000"/>
                  </a:ext>
                </a:extLst>
              </a:tr>
              <a:tr h="0">
                <a:tc>
                  <a:txBody>
                    <a:bodyPr/>
                    <a:lstStyle/>
                    <a:p>
                      <a:pPr marL="0" marR="0">
                        <a:spcBef>
                          <a:spcPts val="0"/>
                        </a:spcBef>
                        <a:spcAft>
                          <a:spcPts val="0"/>
                        </a:spcAft>
                      </a:pPr>
                      <a:r>
                        <a:rPr lang="en-US" sz="1600" b="0" i="1" dirty="0" err="1">
                          <a:solidFill>
                            <a:schemeClr val="tx1"/>
                          </a:solidFill>
                          <a:effectLst/>
                        </a:rPr>
                        <a:t>macSlotframeAdvertise</a:t>
                      </a:r>
                      <a:endParaRPr lang="en-US" sz="1600" b="0" i="1"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Boolean</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400" dirty="0">
                          <a:solidFill>
                            <a:schemeClr val="tx1"/>
                          </a:solidFill>
                          <a:effectLst/>
                        </a:rPr>
                        <a:t>TRUE, FALSE</a:t>
                      </a:r>
                      <a:endParaRPr lang="en-US" sz="14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If TRUE, this </a:t>
                      </a:r>
                      <a:r>
                        <a:rPr lang="en-US" sz="1600" dirty="0" err="1">
                          <a:solidFill>
                            <a:schemeClr val="tx1"/>
                          </a:solidFill>
                          <a:effectLst/>
                        </a:rPr>
                        <a:t>Slotframe</a:t>
                      </a:r>
                      <a:r>
                        <a:rPr lang="en-US" sz="1600" dirty="0">
                          <a:solidFill>
                            <a:schemeClr val="tx1"/>
                          </a:solidFill>
                          <a:effectLst/>
                        </a:rPr>
                        <a:t> should be advertised in Enhanced Beacon frames using the “TSCH </a:t>
                      </a:r>
                      <a:r>
                        <a:rPr lang="en-US" sz="1600" dirty="0" err="1">
                          <a:solidFill>
                            <a:schemeClr val="tx1"/>
                          </a:solidFill>
                          <a:effectLst/>
                        </a:rPr>
                        <a:t>Slotframe</a:t>
                      </a:r>
                      <a:r>
                        <a:rPr lang="en-US" sz="1600" dirty="0">
                          <a:solidFill>
                            <a:schemeClr val="tx1"/>
                          </a:solidFill>
                          <a:effectLst/>
                        </a:rPr>
                        <a:t> and Link IE.”</a:t>
                      </a:r>
                    </a:p>
                    <a:p>
                      <a:pPr marL="0" marR="0">
                        <a:spcBef>
                          <a:spcPts val="0"/>
                        </a:spcBef>
                        <a:spcAft>
                          <a:spcPts val="0"/>
                        </a:spcAft>
                      </a:pPr>
                      <a:r>
                        <a:rPr lang="en-US" sz="1600" dirty="0">
                          <a:solidFill>
                            <a:schemeClr val="tx1"/>
                          </a:solidFill>
                          <a:effectLst/>
                        </a:rPr>
                        <a:t>If FALSE, this </a:t>
                      </a:r>
                      <a:r>
                        <a:rPr lang="en-US" sz="1600" dirty="0" err="1">
                          <a:solidFill>
                            <a:schemeClr val="tx1"/>
                          </a:solidFill>
                          <a:effectLst/>
                        </a:rPr>
                        <a:t>Slotframe</a:t>
                      </a:r>
                      <a:r>
                        <a:rPr lang="en-US" sz="1600" dirty="0">
                          <a:solidFill>
                            <a:schemeClr val="tx1"/>
                          </a:solidFill>
                          <a:effectLst/>
                        </a:rPr>
                        <a:t> should be added locally only.</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a:t>
                      </a:r>
                    </a:p>
                  </a:txBody>
                  <a:tcPr marL="68580" marR="68580" marT="0" marB="0">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8-95 – TSCH MAC PIB attributes for </a:t>
            </a:r>
            <a:r>
              <a:rPr kumimoji="0" lang="en-US" altLang="en-US" sz="1800" b="0" i="1" u="none" strike="noStrike" cap="none" normalizeH="0" baseline="0" dirty="0" err="1">
                <a:ln>
                  <a:noFill/>
                </a:ln>
                <a:solidFill>
                  <a:schemeClr val="tx1"/>
                </a:solidFill>
                <a:effectLst/>
                <a:latin typeface="Arial" panose="020B0604020202020204" pitchFamily="34" charset="0"/>
                <a:ea typeface="Calibri" panose="020F0502020204030204" pitchFamily="34" charset="0"/>
              </a:rPr>
              <a:t>macSlotframeTable</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022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- 4</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3" name="Rectangle 2"/>
          <p:cNvSpPr/>
          <p:nvPr/>
        </p:nvSpPr>
        <p:spPr>
          <a:xfrm>
            <a:off x="1447800" y="1524000"/>
            <a:ext cx="7086600" cy="5078313"/>
          </a:xfrm>
          <a:prstGeom prst="rect">
            <a:avLst/>
          </a:prstGeom>
        </p:spPr>
        <p:txBody>
          <a:bodyPr wrap="square">
            <a:spAutoFit/>
          </a:bodyPr>
          <a:lstStyle/>
          <a:p>
            <a:pPr marL="0" marR="0">
              <a:spcBef>
                <a:spcPts val="0"/>
              </a:spcBef>
              <a:spcAft>
                <a:spcPts val="0"/>
              </a:spcAft>
            </a:pPr>
            <a:r>
              <a:rPr lang="en-US" sz="1800" dirty="0">
                <a:latin typeface="Calibri" panose="020F0502020204030204" pitchFamily="34" charset="0"/>
                <a:ea typeface="Calibri" panose="020F0502020204030204" pitchFamily="34" charset="0"/>
              </a:rPr>
              <a:t>Add parameter called ‘Advertise’ to the primitive</a:t>
            </a: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MLME-SET-</a:t>
            </a:r>
            <a:r>
              <a:rPr lang="en-US" sz="1800" dirty="0" err="1">
                <a:latin typeface="Calibri" panose="020F0502020204030204" pitchFamily="34" charset="0"/>
                <a:ea typeface="Calibri" panose="020F0502020204030204" pitchFamily="34" charset="0"/>
              </a:rPr>
              <a:t>LINK.request</a:t>
            </a:r>
            <a:r>
              <a:rPr lang="en-US" sz="1800" dirty="0">
                <a:latin typeface="Calibri" panose="020F0502020204030204" pitchFamily="34" charset="0"/>
                <a:ea typeface="Calibri" panose="020F0502020204030204" pitchFamily="34" charset="0"/>
              </a:rPr>
              <a:t> (</a:t>
            </a:r>
          </a:p>
          <a:p>
            <a:pPr marL="0" marR="0">
              <a:spcBef>
                <a:spcPts val="0"/>
              </a:spcBef>
              <a:spcAft>
                <a:spcPts val="0"/>
              </a:spcAft>
            </a:pPr>
            <a:r>
              <a:rPr lang="en-US" sz="1800" dirty="0">
                <a:latin typeface="Calibri" panose="020F0502020204030204" pitchFamily="34" charset="0"/>
                <a:ea typeface="Calibri" panose="020F0502020204030204" pitchFamily="34" charset="0"/>
              </a:rPr>
              <a:t>                                                            Operation, </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SlotframeHandle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Timeslot,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ChannelOffset</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RxLink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SharedLink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TimekeepingLink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PriorityLink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LinkType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NodeAddrMode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a:t>
            </a:r>
            <a:r>
              <a:rPr lang="en-US" sz="1800" dirty="0">
                <a:highlight>
                  <a:srgbClr val="FFFF00"/>
                </a:highlight>
                <a:latin typeface="Calibri" panose="020F0502020204030204" pitchFamily="34" charset="0"/>
                <a:ea typeface="Calibri" panose="020F0502020204030204" pitchFamily="34" charset="0"/>
              </a:rPr>
              <a:t>,</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highlight>
                  <a:srgbClr val="FFFF00"/>
                </a:highlight>
                <a:latin typeface="Calibri" panose="020F0502020204030204" pitchFamily="34" charset="0"/>
                <a:ea typeface="Calibri" panose="020F0502020204030204" pitchFamily="34" charset="0"/>
              </a:rPr>
              <a:t>                                                            Advertise</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85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- 5</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2" name="Table 1"/>
          <p:cNvGraphicFramePr>
            <a:graphicFrameLocks noGrp="1"/>
          </p:cNvGraphicFramePr>
          <p:nvPr>
            <p:extLst>
              <p:ext uri="{D42A27DB-BD31-4B8C-83A1-F6EECF244321}">
                <p14:modId xmlns:p14="http://schemas.microsoft.com/office/powerpoint/2010/main" val="511181733"/>
              </p:ext>
            </p:extLst>
          </p:nvPr>
        </p:nvGraphicFramePr>
        <p:xfrm>
          <a:off x="609600" y="2590800"/>
          <a:ext cx="7696200" cy="2438400"/>
        </p:xfrm>
        <a:graphic>
          <a:graphicData uri="http://schemas.openxmlformats.org/drawingml/2006/table">
            <a:tbl>
              <a:tblPr firstRow="1" firstCol="1" bandRow="1">
                <a:tableStyleId>{5C22544A-7EE6-4342-B048-85BDC9FD1C3A}</a:tableStyleId>
              </a:tblPr>
              <a:tblGrid>
                <a:gridCol w="1600200">
                  <a:extLst>
                    <a:ext uri="{9D8B030D-6E8A-4147-A177-3AD203B41FA5}">
                      <a16:colId xmlns:a16="http://schemas.microsoft.com/office/drawing/2014/main" xmlns="" val="20000"/>
                    </a:ext>
                  </a:extLst>
                </a:gridCol>
                <a:gridCol w="1143000">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3657600">
                  <a:extLst>
                    <a:ext uri="{9D8B030D-6E8A-4147-A177-3AD203B41FA5}">
                      <a16:colId xmlns:a16="http://schemas.microsoft.com/office/drawing/2014/main" xmlns="" val="20003"/>
                    </a:ext>
                  </a:extLst>
                </a:gridCol>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Type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Valid range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Description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xmlns="" val="10000"/>
                  </a:ext>
                </a:extLst>
              </a:tr>
              <a:tr h="0">
                <a:tc>
                  <a:txBody>
                    <a:bodyPr/>
                    <a:lstStyle/>
                    <a:p>
                      <a:pPr marL="0" marR="0">
                        <a:spcBef>
                          <a:spcPts val="0"/>
                        </a:spcBef>
                        <a:spcAft>
                          <a:spcPts val="0"/>
                        </a:spcAft>
                      </a:pPr>
                      <a:r>
                        <a:rPr lang="en-US" sz="2000">
                          <a:solidFill>
                            <a:schemeClr val="tx1"/>
                          </a:solidFill>
                          <a:effectLst/>
                        </a:rPr>
                        <a:t>Advertise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Boolean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TRUE, FALSE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Link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Link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sp>
        <p:nvSpPr>
          <p:cNvPr id="6" name="Rectangle 1"/>
          <p:cNvSpPr>
            <a:spLocks noChangeArrowheads="1"/>
          </p:cNvSpPr>
          <p:nvPr/>
        </p:nvSpPr>
        <p:spPr bwMode="auto">
          <a:xfrm>
            <a:off x="685800" y="1922621"/>
            <a:ext cx="7086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8-47 – MLME-SET-</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LINK.request</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parameters:</a:t>
            </a:r>
            <a:endParaRPr kumimoji="0" lang="en-US" altLang="en-US" sz="9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12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- 6</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1405328278"/>
              </p:ext>
            </p:extLst>
          </p:nvPr>
        </p:nvGraphicFramePr>
        <p:xfrm>
          <a:off x="457200" y="2590800"/>
          <a:ext cx="8229600" cy="1493520"/>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3733800">
                  <a:extLst>
                    <a:ext uri="{9D8B030D-6E8A-4147-A177-3AD203B41FA5}">
                      <a16:colId xmlns:a16="http://schemas.microsoft.com/office/drawing/2014/main" xmlns="" val="20003"/>
                    </a:ext>
                  </a:extLst>
                </a:gridCol>
                <a:gridCol w="838200">
                  <a:extLst>
                    <a:ext uri="{9D8B030D-6E8A-4147-A177-3AD203B41FA5}">
                      <a16:colId xmlns:a16="http://schemas.microsoft.com/office/drawing/2014/main" xmlns="" val="481299571"/>
                    </a:ext>
                  </a:extLst>
                </a:gridCol>
              </a:tblGrid>
              <a:tr h="0">
                <a:tc>
                  <a:txBody>
                    <a:bodyPr/>
                    <a:lstStyle/>
                    <a:p>
                      <a:pPr marL="0" marR="0" algn="ctr">
                        <a:spcBef>
                          <a:spcPts val="0"/>
                        </a:spcBef>
                        <a:spcAft>
                          <a:spcPts val="0"/>
                        </a:spcAft>
                      </a:pPr>
                      <a:r>
                        <a:rPr lang="en-US" sz="1800" dirty="0">
                          <a:solidFill>
                            <a:schemeClr val="tx1"/>
                          </a:solidFill>
                          <a:effectLst/>
                        </a:rPr>
                        <a:t>Attribute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Type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Range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Description</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rPr>
                        <a:t>Default</a:t>
                      </a:r>
                    </a:p>
                  </a:txBody>
                  <a:tcPr marL="68580" marR="68580" marT="0" marB="0">
                    <a:solidFill>
                      <a:schemeClr val="accent1">
                        <a:lumMod val="40000"/>
                        <a:lumOff val="60000"/>
                      </a:schemeClr>
                    </a:solidFill>
                  </a:tcPr>
                </a:tc>
                <a:extLst>
                  <a:ext uri="{0D108BD9-81ED-4DB2-BD59-A6C34878D82A}">
                    <a16:rowId xmlns:a16="http://schemas.microsoft.com/office/drawing/2014/main" xmlns="" val="10000"/>
                  </a:ext>
                </a:extLst>
              </a:tr>
              <a:tr h="0">
                <a:tc>
                  <a:txBody>
                    <a:bodyPr/>
                    <a:lstStyle/>
                    <a:p>
                      <a:pPr marL="0" marR="0">
                        <a:spcBef>
                          <a:spcPts val="0"/>
                        </a:spcBef>
                        <a:spcAft>
                          <a:spcPts val="0"/>
                        </a:spcAft>
                      </a:pPr>
                      <a:r>
                        <a:rPr lang="en-US" sz="1600" b="0" i="1" dirty="0" err="1">
                          <a:solidFill>
                            <a:schemeClr val="tx1"/>
                          </a:solidFill>
                          <a:effectLst/>
                        </a:rPr>
                        <a:t>macLinkAdvertise</a:t>
                      </a:r>
                      <a:endParaRPr lang="en-US" sz="1600" b="0" i="1"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Boolean</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400" dirty="0">
                          <a:solidFill>
                            <a:schemeClr val="tx1"/>
                          </a:solidFill>
                          <a:effectLst/>
                        </a:rPr>
                        <a:t>TRUE, FALSE</a:t>
                      </a:r>
                      <a:endParaRPr lang="en-US" sz="14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If TRUE, this Link should be advertised in Enhanced Beacon frames using the “TSCH </a:t>
                      </a:r>
                      <a:r>
                        <a:rPr lang="en-US" sz="1600" dirty="0" err="1">
                          <a:solidFill>
                            <a:schemeClr val="tx1"/>
                          </a:solidFill>
                          <a:effectLst/>
                        </a:rPr>
                        <a:t>Slotframe</a:t>
                      </a:r>
                      <a:r>
                        <a:rPr lang="en-US" sz="1600" dirty="0">
                          <a:solidFill>
                            <a:schemeClr val="tx1"/>
                          </a:solidFill>
                          <a:effectLst/>
                        </a:rPr>
                        <a:t> and Link IE.”</a:t>
                      </a:r>
                    </a:p>
                    <a:p>
                      <a:pPr marL="0" marR="0">
                        <a:spcBef>
                          <a:spcPts val="0"/>
                        </a:spcBef>
                        <a:spcAft>
                          <a:spcPts val="0"/>
                        </a:spcAft>
                      </a:pPr>
                      <a:r>
                        <a:rPr lang="en-US" sz="1600" dirty="0">
                          <a:solidFill>
                            <a:schemeClr val="tx1"/>
                          </a:solidFill>
                          <a:effectLst/>
                        </a:rPr>
                        <a:t>If FALSE, this Link should be added locally only.</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a:t>
                      </a:r>
                    </a:p>
                  </a:txBody>
                  <a:tcPr marL="68580" marR="68580" marT="0" marB="0">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8-96 – TSCH MAC PIB attributes for </a:t>
            </a:r>
            <a:r>
              <a:rPr kumimoji="0" lang="en-US" altLang="en-US" sz="1800" b="0" i="1" u="none" strike="noStrike" cap="none" normalizeH="0" baseline="0" dirty="0" err="1">
                <a:ln>
                  <a:noFill/>
                </a:ln>
                <a:solidFill>
                  <a:schemeClr val="tx1"/>
                </a:solidFill>
                <a:effectLst/>
                <a:latin typeface="Arial" panose="020B0604020202020204" pitchFamily="34" charset="0"/>
                <a:ea typeface="Calibri" panose="020F0502020204030204" pitchFamily="34" charset="0"/>
              </a:rPr>
              <a:t>macLinkTable</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071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6433</TotalTime>
  <Words>461</Words>
  <Application>Microsoft Office PowerPoint</Application>
  <PresentationFormat>On-screen Show (4:3)</PresentationFormat>
  <Paragraphs>131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Times New Roman</vt:lpstr>
      <vt:lpstr>Office Theme</vt:lpstr>
      <vt:lpstr>PowerPoint Presentation</vt:lpstr>
      <vt:lpstr>CID 1035</vt:lpstr>
      <vt:lpstr>Revised text - 1</vt:lpstr>
      <vt:lpstr>Revised text - 2</vt:lpstr>
      <vt:lpstr>Revised text - 3</vt:lpstr>
      <vt:lpstr>Revised text - 4</vt:lpstr>
      <vt:lpstr>Revised text - 5</vt:lpstr>
      <vt:lpstr>Revised text - 6</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Salazar, Ruben</cp:lastModifiedBy>
  <cp:revision>269</cp:revision>
  <cp:lastPrinted>2019-02-21T03:58:11Z</cp:lastPrinted>
  <dcterms:created xsi:type="dcterms:W3CDTF">2015-03-06T22:24:22Z</dcterms:created>
  <dcterms:modified xsi:type="dcterms:W3CDTF">2019-03-12T21:00:09Z</dcterms:modified>
</cp:coreProperties>
</file>