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81" r:id="rId3"/>
    <p:sldId id="282" r:id="rId4"/>
    <p:sldId id="283" r:id="rId5"/>
    <p:sldId id="286" r:id="rId6"/>
    <p:sldId id="284" r:id="rId7"/>
    <p:sldId id="285" r:id="rId8"/>
    <p:sldId id="288" r:id="rId9"/>
  </p:sldIdLst>
  <p:sldSz cx="9144000" cy="6858000" type="screen4x3"/>
  <p:notesSz cx="6799263" cy="9929813"/>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96" autoAdjust="0"/>
    <p:restoredTop sz="94660"/>
  </p:normalViewPr>
  <p:slideViewPr>
    <p:cSldViewPr>
      <p:cViewPr>
        <p:scale>
          <a:sx n="100" d="100"/>
          <a:sy n="100" d="100"/>
        </p:scale>
        <p:origin x="1974" y="42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906" y="-13039"/>
            <a:ext cx="264156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802.15-15-0177-00-004s</a:t>
            </a:r>
          </a:p>
        </p:txBody>
      </p:sp>
      <p:sp>
        <p:nvSpPr>
          <p:cNvPr id="3075" name="Rectangle 3"/>
          <p:cNvSpPr>
            <a:spLocks noGrp="1" noChangeArrowheads="1"/>
          </p:cNvSpPr>
          <p:nvPr>
            <p:ph type="dt" sz="quarter" idx="1"/>
          </p:nvPr>
        </p:nvSpPr>
        <p:spPr bwMode="auto">
          <a:xfrm>
            <a:off x="681795" y="202404"/>
            <a:ext cx="22648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9869" y="9610483"/>
            <a:ext cx="21154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4678" y="9610483"/>
            <a:ext cx="1358918"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80238" y="414450"/>
            <a:ext cx="54387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80238" y="9610483"/>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80238" y="9598593"/>
            <a:ext cx="55897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9632" y="117475"/>
            <a:ext cx="275986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802.15-15-0177-00-004s</a:t>
            </a:r>
          </a:p>
        </p:txBody>
      </p:sp>
      <p:sp>
        <p:nvSpPr>
          <p:cNvPr id="2051" name="Rectangle 3"/>
          <p:cNvSpPr>
            <a:spLocks noGrp="1" noChangeArrowheads="1"/>
          </p:cNvSpPr>
          <p:nvPr>
            <p:ph type="dt" idx="1"/>
          </p:nvPr>
        </p:nvSpPr>
        <p:spPr bwMode="auto">
          <a:xfrm>
            <a:off x="641322" y="117475"/>
            <a:ext cx="268359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8237" cy="37115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946" y="4716916"/>
            <a:ext cx="4987371" cy="446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698500" y="9613880"/>
            <a:ext cx="24609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6611" y="9613880"/>
            <a:ext cx="7860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09813" y="9613880"/>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813" y="9612182"/>
            <a:ext cx="53796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5096" y="317632"/>
            <a:ext cx="552907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7388" y="803275"/>
            <a:ext cx="5291137" cy="3970338"/>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a:t>doc.: IEEE 802.15-15-0850-00-004s</a:t>
            </a:r>
          </a:p>
        </p:txBody>
      </p:sp>
      <p:sp>
        <p:nvSpPr>
          <p:cNvPr id="5" name="Date Placeholder 4"/>
          <p:cNvSpPr>
            <a:spLocks noGrp="1"/>
          </p:cNvSpPr>
          <p:nvPr>
            <p:ph type="dt" idx="11"/>
          </p:nvPr>
        </p:nvSpPr>
        <p:spPr/>
        <p:txBody>
          <a:bodyPr/>
          <a:lstStyle/>
          <a:p>
            <a:r>
              <a:rPr lang="en-US" altLang="ja-JP"/>
              <a:t>&lt;month year&gt;</a:t>
            </a:r>
          </a:p>
        </p:txBody>
      </p:sp>
      <p:sp>
        <p:nvSpPr>
          <p:cNvPr id="6" name="Footer Placeholder 5"/>
          <p:cNvSpPr>
            <a:spLocks noGrp="1"/>
          </p:cNvSpPr>
          <p:nvPr>
            <p:ph type="ftr" sz="quarter" idx="12"/>
          </p:nvPr>
        </p:nvSpPr>
        <p:spPr/>
        <p:txBody>
          <a:bodyPr/>
          <a:lstStyle/>
          <a:p>
            <a:pPr lvl="4"/>
            <a:r>
              <a:rPr lang="en-US" altLang="ja-JP"/>
              <a:t>&lt;H.Yokota&gt;, &lt;Landis&amp;Gyr&gt;</a:t>
            </a:r>
          </a:p>
        </p:txBody>
      </p:sp>
      <p:sp>
        <p:nvSpPr>
          <p:cNvPr id="7" name="Slide Number Placeholder 6"/>
          <p:cNvSpPr>
            <a:spLocks noGrp="1"/>
          </p:cNvSpPr>
          <p:nvPr>
            <p:ph type="sldNum" sz="quarter" idx="13"/>
          </p:nvPr>
        </p:nvSpPr>
        <p:spPr/>
        <p:txBody>
          <a:bodyPr/>
          <a:lstStyle/>
          <a:p>
            <a:r>
              <a:rPr lang="en-US" altLang="ja-JP"/>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2</a:t>
            </a:fld>
            <a:endParaRPr kumimoji="1" lang="en-US"/>
          </a:p>
        </p:txBody>
      </p:sp>
    </p:spTree>
    <p:extLst>
      <p:ext uri="{BB962C8B-B14F-4D97-AF65-F5344CB8AC3E}">
        <p14:creationId xmlns:p14="http://schemas.microsoft.com/office/powerpoint/2010/main" val="222372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3</a:t>
            </a:fld>
            <a:endParaRPr kumimoji="1" lang="en-US"/>
          </a:p>
        </p:txBody>
      </p:sp>
    </p:spTree>
    <p:extLst>
      <p:ext uri="{BB962C8B-B14F-4D97-AF65-F5344CB8AC3E}">
        <p14:creationId xmlns:p14="http://schemas.microsoft.com/office/powerpoint/2010/main" val="3540296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4</a:t>
            </a:fld>
            <a:endParaRPr kumimoji="1" lang="en-US"/>
          </a:p>
        </p:txBody>
      </p:sp>
    </p:spTree>
    <p:extLst>
      <p:ext uri="{BB962C8B-B14F-4D97-AF65-F5344CB8AC3E}">
        <p14:creationId xmlns:p14="http://schemas.microsoft.com/office/powerpoint/2010/main" val="3989103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5</a:t>
            </a:fld>
            <a:endParaRPr kumimoji="1" lang="en-US"/>
          </a:p>
        </p:txBody>
      </p:sp>
    </p:spTree>
    <p:extLst>
      <p:ext uri="{BB962C8B-B14F-4D97-AF65-F5344CB8AC3E}">
        <p14:creationId xmlns:p14="http://schemas.microsoft.com/office/powerpoint/2010/main" val="3235782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6</a:t>
            </a:fld>
            <a:endParaRPr kumimoji="1" lang="en-US"/>
          </a:p>
        </p:txBody>
      </p:sp>
    </p:spTree>
    <p:extLst>
      <p:ext uri="{BB962C8B-B14F-4D97-AF65-F5344CB8AC3E}">
        <p14:creationId xmlns:p14="http://schemas.microsoft.com/office/powerpoint/2010/main" val="19401763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7</a:t>
            </a:fld>
            <a:endParaRPr kumimoji="1" lang="en-US"/>
          </a:p>
        </p:txBody>
      </p:sp>
    </p:spTree>
    <p:extLst>
      <p:ext uri="{BB962C8B-B14F-4D97-AF65-F5344CB8AC3E}">
        <p14:creationId xmlns:p14="http://schemas.microsoft.com/office/powerpoint/2010/main" val="4077035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8</a:t>
            </a:fld>
            <a:endParaRPr kumimoji="1" lang="en-US"/>
          </a:p>
        </p:txBody>
      </p:sp>
    </p:spTree>
    <p:extLst>
      <p:ext uri="{BB962C8B-B14F-4D97-AF65-F5344CB8AC3E}">
        <p14:creationId xmlns:p14="http://schemas.microsoft.com/office/powerpoint/2010/main" val="679456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a:t>March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Hidetoshi Yokota and Shoichi Kitazawa</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Hidetoshi Yokota and Shoichi Kitazawa</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ja-JP"/>
              <a:t>March 2019</a:t>
            </a:r>
            <a:endParaRPr lang="en-US" altLang="ja-JP" dirty="0"/>
          </a:p>
        </p:txBody>
      </p:sp>
      <p:sp>
        <p:nvSpPr>
          <p:cNvPr id="8" name="Footer Placeholder 7"/>
          <p:cNvSpPr>
            <a:spLocks noGrp="1"/>
          </p:cNvSpPr>
          <p:nvPr>
            <p:ph type="ftr" sz="quarter" idx="11"/>
          </p:nvPr>
        </p:nvSpPr>
        <p:spPr/>
        <p:txBody>
          <a:bodyPr/>
          <a:lstStyle>
            <a:lvl1pPr>
              <a:defRPr/>
            </a:lvl1pPr>
          </a:lstStyle>
          <a:p>
            <a:r>
              <a:rPr lang="en-US" altLang="ja-JP"/>
              <a:t>Hidetoshi Yokota and Shoichi Kitazawa</a:t>
            </a:r>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ja-JP" dirty="0"/>
              <a:t>March 2019</a:t>
            </a:r>
          </a:p>
        </p:txBody>
      </p:sp>
      <p:sp>
        <p:nvSpPr>
          <p:cNvPr id="4" name="Footer Placeholder 3"/>
          <p:cNvSpPr>
            <a:spLocks noGrp="1"/>
          </p:cNvSpPr>
          <p:nvPr>
            <p:ph type="ftr" sz="quarter" idx="11"/>
          </p:nvPr>
        </p:nvSpPr>
        <p:spPr/>
        <p:txBody>
          <a:bodyPr/>
          <a:lstStyle>
            <a:lvl1pPr>
              <a:defRPr/>
            </a:lvl1pPr>
          </a:lstStyle>
          <a:p>
            <a:r>
              <a:rPr lang="en-US" altLang="ja-JP" dirty="0"/>
              <a:t>Chris Hett – Ruben Salazar</a:t>
            </a:r>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a:t>March 2019</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ja-JP" dirty="0"/>
              <a:t>Chris Hett – Ruben Salazar</a:t>
            </a:r>
          </a:p>
        </p:txBody>
      </p:sp>
      <p:sp>
        <p:nvSpPr>
          <p:cNvPr id="4" name="Slide Number Placeholder 3"/>
          <p:cNvSpPr>
            <a:spLocks noGrp="1"/>
          </p:cNvSpPr>
          <p:nvPr>
            <p:ph type="sldNum" sz="quarter" idx="12"/>
          </p:nvPr>
        </p:nvSpPr>
        <p:spPr/>
        <p:txBody>
          <a:bodyPr/>
          <a:lstStyle>
            <a:lvl1pPr>
              <a:defRPr/>
            </a:lvl1pPr>
          </a:lstStyle>
          <a:p>
            <a:r>
              <a:rPr lang="en-US" altLang="ja-JP"/>
              <a:t>Slide </a:t>
            </a:r>
            <a:fld id="{E911133F-B508-4E30-9F6C-14EB93D2B7C3}" type="slidenum">
              <a:rPr lang="en-US" altLang="ja-JP"/>
              <a:pPr/>
              <a:t>‹#›</a:t>
            </a:fld>
            <a:endParaRPr lang="en-US" altLang="ja-JP"/>
          </a:p>
        </p:txBody>
      </p:sp>
    </p:spTree>
    <p:extLst>
      <p:ext uri="{BB962C8B-B14F-4D97-AF65-F5344CB8AC3E}">
        <p14:creationId xmlns:p14="http://schemas.microsoft.com/office/powerpoint/2010/main" val="299903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Hidetoshi Yokota and Shoichi Kitazawa</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a:t>March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Hidetoshi Yokota and Shoichi Kitazawa</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a:t>March 2019</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Chris Hett - Ruben Salazar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sz="1400" dirty="0">
                <a:effectLst/>
              </a:rPr>
              <a:t>DCN </a:t>
            </a:r>
            <a:r>
              <a:rPr lang="en-US" sz="1400" b="1" dirty="0">
                <a:effectLst/>
              </a:rPr>
              <a:t>15-19-0129-00-04md</a:t>
            </a:r>
            <a:endParaRPr lang="en-US" altLang="ja-JP" sz="1400" b="1" dirty="0">
              <a:ea typeface="ＭＳ Ｐゴシック" panose="020B0600070205080204"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dirty="0"/>
              <a:t>March 2019</a:t>
            </a:r>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[Proposed Resolution for comment CID 1035]	</a:t>
            </a:r>
          </a:p>
          <a:p>
            <a:r>
              <a:rPr lang="en-US" altLang="ja-JP" sz="1600" b="1" dirty="0">
                <a:ea typeface="ＭＳ Ｐゴシック" panose="020B0600070205080204" pitchFamily="34" charset="-128"/>
              </a:rPr>
              <a:t>Date Submitted: </a:t>
            </a:r>
            <a:r>
              <a:rPr lang="en-US" altLang="ja-JP" sz="1600" dirty="0">
                <a:ea typeface="ＭＳ Ｐゴシック" panose="020B0600070205080204" pitchFamily="34" charset="-128"/>
              </a:rPr>
              <a:t>[12 March, 2019]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a:solidFill>
                  <a:schemeClr val="tx2"/>
                </a:solidFill>
                <a:ea typeface="ＭＳ Ｐゴシック" charset="-128"/>
              </a:rPr>
              <a:t>Chris Hett, Ruben Salazar</a:t>
            </a:r>
            <a:r>
              <a:rPr lang="en-US" altLang="ja-JP" sz="1600" dirty="0">
                <a:ea typeface="ＭＳ Ｐゴシック" panose="020B0600070205080204" pitchFamily="34" charset="-128"/>
              </a:rPr>
              <a:t>] Company [Landis+Gyr]</a:t>
            </a:r>
          </a:p>
          <a:p>
            <a:r>
              <a:rPr lang="en-US" altLang="ja-JP" sz="1600" dirty="0">
                <a:ea typeface="ＭＳ Ｐゴシック" panose="020B0600070205080204" pitchFamily="34" charset="-128"/>
              </a:rPr>
              <a:t>Address: [</a:t>
            </a:r>
            <a:r>
              <a:rPr lang="en-US" altLang="ja-JP" sz="1600" dirty="0">
                <a:solidFill>
                  <a:schemeClr val="tx2"/>
                </a:solidFill>
                <a:ea typeface="ＭＳ Ｐゴシック" charset="-128"/>
              </a:rPr>
              <a:t>30000 mill creek avenue Alpharetta GA USA</a:t>
            </a:r>
            <a:r>
              <a:rPr lang="en-US" altLang="ja-JP" sz="1600" dirty="0">
                <a:ea typeface="ＭＳ Ｐゴシック" panose="020B0600070205080204" pitchFamily="34" charset="-128"/>
              </a:rPr>
              <a:t>]</a:t>
            </a:r>
          </a:p>
          <a:p>
            <a:r>
              <a:rPr lang="en-US" altLang="ja-JP" sz="1600" dirty="0">
                <a:ea typeface="ＭＳ Ｐゴシック" panose="020B0600070205080204" pitchFamily="34" charset="-128"/>
              </a:rPr>
              <a:t>Voice: [], </a:t>
            </a:r>
            <a:br>
              <a:rPr lang="en-US" altLang="ja-JP" sz="1600" dirty="0">
                <a:ea typeface="ＭＳ Ｐゴシック" panose="020B0600070205080204" pitchFamily="34" charset="-128"/>
              </a:rPr>
            </a:br>
            <a:r>
              <a:rPr lang="en-US" altLang="ja-JP" sz="1600" dirty="0">
                <a:ea typeface="ＭＳ Ｐゴシック" panose="020B0600070205080204" pitchFamily="34" charset="-128"/>
              </a:rPr>
              <a:t>E-Mail: [chris.hett@landisgyr.com, ruben.Salazar@landisgyr.com]</a:t>
            </a: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[Comment resolution for 802.15.4md REV]</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[This contribution proposes a resolution for comment CID1035 of the current ballot]</a:t>
            </a: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[Discussion and Approval]</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Slide Number Placeholder 1"/>
          <p:cNvSpPr>
            <a:spLocks noGrp="1"/>
          </p:cNvSpPr>
          <p:nvPr>
            <p:ph type="sldNum" sz="quarter" idx="12"/>
          </p:nvPr>
        </p:nvSpPr>
        <p:spPr/>
        <p:txBody>
          <a:bodyPr/>
          <a:lstStyle/>
          <a:p>
            <a:r>
              <a:rPr lang="en-US" altLang="ja-JP"/>
              <a:t>Slide </a:t>
            </a:r>
            <a:fld id="{E911133F-B508-4E30-9F6C-14EB93D2B7C3}" type="slidenum">
              <a:rPr lang="en-US" altLang="ja-JP" smtClean="0"/>
              <a:pPr/>
              <a:t>1</a:t>
            </a:fld>
            <a:endParaRPr lang="en-US" altLang="ja-JP" dirty="0"/>
          </a:p>
        </p:txBody>
      </p:sp>
      <p:sp>
        <p:nvSpPr>
          <p:cNvPr id="3" name="Footer Placeholder 2">
            <a:extLst>
              <a:ext uri="{FF2B5EF4-FFF2-40B4-BE49-F238E27FC236}">
                <a16:creationId xmlns:a16="http://schemas.microsoft.com/office/drawing/2014/main" id="{122175B7-09D6-42F5-B7E1-CB2F081DD62A}"/>
              </a:ext>
            </a:extLst>
          </p:cNvPr>
          <p:cNvSpPr>
            <a:spLocks noGrp="1"/>
          </p:cNvSpPr>
          <p:nvPr>
            <p:ph type="ftr" sz="quarter" idx="11"/>
          </p:nvPr>
        </p:nvSpPr>
        <p:spPr/>
        <p:txBody>
          <a:bodyPr/>
          <a:lstStyle/>
          <a:p>
            <a:r>
              <a:rPr lang="en-US" altLang="ja-JP" dirty="0"/>
              <a:t>Chris Hett – Ruben Salazar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CID 1035</a:t>
            </a:r>
          </a:p>
        </p:txBody>
      </p:sp>
      <p:sp>
        <p:nvSpPr>
          <p:cNvPr id="19" name="Date Placeholder 18"/>
          <p:cNvSpPr>
            <a:spLocks noGrp="1"/>
          </p:cNvSpPr>
          <p:nvPr>
            <p:ph type="dt" sz="half" idx="10"/>
          </p:nvPr>
        </p:nvSpPr>
        <p:spPr/>
        <p:txBody>
          <a:bodyPr/>
          <a:lstStyle/>
          <a:p>
            <a:r>
              <a:rPr lang="en-US" altLang="ja-JP"/>
              <a:t>March 2019</a:t>
            </a:r>
            <a:endParaRPr lang="en-US" altLang="ja-JP" dirty="0"/>
          </a:p>
        </p:txBody>
      </p:sp>
      <p:sp>
        <p:nvSpPr>
          <p:cNvPr id="20" name="Footer Placeholder 19"/>
          <p:cNvSpPr>
            <a:spLocks noGrp="1"/>
          </p:cNvSpPr>
          <p:nvPr>
            <p:ph type="ftr" sz="quarter" idx="11"/>
          </p:nvPr>
        </p:nvSpPr>
        <p:spPr>
          <a:xfrm>
            <a:off x="5486400" y="6475413"/>
            <a:ext cx="3124200" cy="369332"/>
          </a:xfrm>
        </p:spPr>
        <p:txBody>
          <a:bodyPr/>
          <a:lstStyle/>
          <a:p>
            <a:r>
              <a:rPr lang="en-US" altLang="ja-JP" dirty="0"/>
              <a:t>Chris Hett – Ruben Salazar</a:t>
            </a:r>
          </a:p>
          <a:p>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2</a:t>
            </a:fld>
            <a:endParaRPr lang="en-US" altLang="ja-JP"/>
          </a:p>
        </p:txBody>
      </p:sp>
      <p:graphicFrame>
        <p:nvGraphicFramePr>
          <p:cNvPr id="21" name="Table 20"/>
          <p:cNvGraphicFramePr>
            <a:graphicFrameLocks noGrp="1"/>
          </p:cNvGraphicFramePr>
          <p:nvPr>
            <p:extLst>
              <p:ext uri="{D42A27DB-BD31-4B8C-83A1-F6EECF244321}">
                <p14:modId xmlns:p14="http://schemas.microsoft.com/office/powerpoint/2010/main" val="754807177"/>
              </p:ext>
            </p:extLst>
          </p:nvPr>
        </p:nvGraphicFramePr>
        <p:xfrm>
          <a:off x="458788" y="2057400"/>
          <a:ext cx="8151811" cy="3291840"/>
        </p:xfrm>
        <a:graphic>
          <a:graphicData uri="http://schemas.openxmlformats.org/drawingml/2006/table">
            <a:tbl>
              <a:tblPr firstRow="1" firstCol="1" bandRow="1">
                <a:tableStyleId>{5C22544A-7EE6-4342-B048-85BDC9FD1C3A}</a:tableStyleId>
              </a:tblPr>
              <a:tblGrid>
                <a:gridCol w="1516809">
                  <a:extLst>
                    <a:ext uri="{9D8B030D-6E8A-4147-A177-3AD203B41FA5}">
                      <a16:colId xmlns:a16="http://schemas.microsoft.com/office/drawing/2014/main" val="20000"/>
                    </a:ext>
                  </a:extLst>
                </a:gridCol>
                <a:gridCol w="559438">
                  <a:extLst>
                    <a:ext uri="{9D8B030D-6E8A-4147-A177-3AD203B41FA5}">
                      <a16:colId xmlns:a16="http://schemas.microsoft.com/office/drawing/2014/main" val="20001"/>
                    </a:ext>
                  </a:extLst>
                </a:gridCol>
                <a:gridCol w="2696924">
                  <a:extLst>
                    <a:ext uri="{9D8B030D-6E8A-4147-A177-3AD203B41FA5}">
                      <a16:colId xmlns:a16="http://schemas.microsoft.com/office/drawing/2014/main" val="20002"/>
                    </a:ext>
                  </a:extLst>
                </a:gridCol>
                <a:gridCol w="3378640">
                  <a:extLst>
                    <a:ext uri="{9D8B030D-6E8A-4147-A177-3AD203B41FA5}">
                      <a16:colId xmlns:a16="http://schemas.microsoft.com/office/drawing/2014/main" val="20003"/>
                    </a:ext>
                  </a:extLst>
                </a:gridCol>
              </a:tblGrid>
              <a:tr h="2514600">
                <a:tc>
                  <a:txBody>
                    <a:bodyPr/>
                    <a:lstStyle/>
                    <a:p>
                      <a:pPr marL="0" marR="0" algn="l" defTabSz="914400" rtl="0" eaLnBrk="1" latinLnBrk="0" hangingPunct="1">
                        <a:spcBef>
                          <a:spcPts val="0"/>
                        </a:spcBef>
                        <a:spcAft>
                          <a:spcPts val="0"/>
                        </a:spcAft>
                      </a:pPr>
                      <a:r>
                        <a:rPr kumimoji="1" lang="en-US" sz="1800" kern="1200" dirty="0">
                          <a:solidFill>
                            <a:schemeClr val="dk1"/>
                          </a:solidFill>
                          <a:effectLst/>
                          <a:latin typeface="+mn-lt"/>
                          <a:ea typeface="+mn-ea"/>
                          <a:cs typeface="+mn-cs"/>
                        </a:rPr>
                        <a:t>8.2.19.1</a:t>
                      </a:r>
                    </a:p>
                  </a:txBody>
                  <a:tcPr marL="28225" marR="28225" marT="0" marB="0">
                    <a:solidFill>
                      <a:schemeClr val="accent1">
                        <a:lumMod val="40000"/>
                        <a:lumOff val="60000"/>
                      </a:schemeClr>
                    </a:solidFill>
                  </a:tcPr>
                </a:tc>
                <a:tc>
                  <a:txBody>
                    <a:bodyPr/>
                    <a:lstStyle/>
                    <a:p>
                      <a:pPr marL="0" marR="0" algn="l" defTabSz="914400" rtl="0" eaLnBrk="1" latinLnBrk="0" hangingPunct="1">
                        <a:spcBef>
                          <a:spcPts val="0"/>
                        </a:spcBef>
                        <a:spcAft>
                          <a:spcPts val="0"/>
                        </a:spcAft>
                      </a:pPr>
                      <a:r>
                        <a:rPr kumimoji="1" lang="en-US" sz="1800" kern="1200">
                          <a:solidFill>
                            <a:schemeClr val="dk1"/>
                          </a:solidFill>
                          <a:effectLst/>
                          <a:latin typeface="+mn-lt"/>
                          <a:ea typeface="+mn-ea"/>
                          <a:cs typeface="+mn-cs"/>
                        </a:rPr>
                        <a:t>15</a:t>
                      </a:r>
                    </a:p>
                  </a:txBody>
                  <a:tcPr marL="28225" marR="28225" marT="0" marB="0">
                    <a:solidFill>
                      <a:schemeClr val="accent1">
                        <a:lumMod val="40000"/>
                        <a:lumOff val="60000"/>
                      </a:schemeClr>
                    </a:solidFill>
                  </a:tcPr>
                </a:tc>
                <a:tc>
                  <a:txBody>
                    <a:bodyPr/>
                    <a:lstStyle/>
                    <a:p>
                      <a:pPr marL="0" marR="0" algn="l" defTabSz="914400" rtl="0" eaLnBrk="1" latinLnBrk="0" hangingPunct="1">
                        <a:spcBef>
                          <a:spcPts val="0"/>
                        </a:spcBef>
                        <a:spcAft>
                          <a:spcPts val="0"/>
                        </a:spcAft>
                      </a:pPr>
                      <a:r>
                        <a:rPr kumimoji="1" lang="en-US" sz="1800" kern="1200">
                          <a:solidFill>
                            <a:schemeClr val="dk1"/>
                          </a:solidFill>
                          <a:effectLst/>
                          <a:latin typeface="+mn-lt"/>
                          <a:ea typeface="+mn-ea"/>
                          <a:cs typeface="+mn-cs"/>
                        </a:rPr>
                        <a:t>There needs to be a way to identify which configured slotframes and links should be advertised in Enhanced Beacons.</a:t>
                      </a:r>
                    </a:p>
                  </a:txBody>
                  <a:tcPr marL="28225" marR="28225" marT="0" marB="0">
                    <a:solidFill>
                      <a:schemeClr val="accent1">
                        <a:lumMod val="40000"/>
                        <a:lumOff val="60000"/>
                      </a:schemeClr>
                    </a:solidFill>
                  </a:tcPr>
                </a:tc>
                <a:tc>
                  <a:txBody>
                    <a:bodyPr/>
                    <a:lstStyle/>
                    <a:p>
                      <a:pPr marL="0" marR="0" algn="l" defTabSz="914400" rtl="0" eaLnBrk="1" latinLnBrk="0" hangingPunct="1">
                        <a:spcBef>
                          <a:spcPts val="0"/>
                        </a:spcBef>
                        <a:spcAft>
                          <a:spcPts val="0"/>
                        </a:spcAft>
                      </a:pPr>
                      <a:r>
                        <a:rPr kumimoji="1" lang="en-US" sz="1800" kern="1200" dirty="0">
                          <a:solidFill>
                            <a:schemeClr val="dk1"/>
                          </a:solidFill>
                          <a:effectLst/>
                          <a:latin typeface="+mn-lt"/>
                          <a:ea typeface="+mn-ea"/>
                          <a:cs typeface="+mn-cs"/>
                        </a:rPr>
                        <a:t>Add a </a:t>
                      </a:r>
                      <a:r>
                        <a:rPr kumimoji="1" lang="en-US" sz="1800" kern="1200" dirty="0" err="1">
                          <a:solidFill>
                            <a:schemeClr val="dk1"/>
                          </a:solidFill>
                          <a:effectLst/>
                          <a:latin typeface="+mn-lt"/>
                          <a:ea typeface="+mn-ea"/>
                          <a:cs typeface="+mn-cs"/>
                        </a:rPr>
                        <a:t>boolean</a:t>
                      </a:r>
                      <a:r>
                        <a:rPr kumimoji="1" lang="en-US" sz="1800" kern="1200" dirty="0">
                          <a:solidFill>
                            <a:schemeClr val="dk1"/>
                          </a:solidFill>
                          <a:effectLst/>
                          <a:latin typeface="+mn-lt"/>
                          <a:ea typeface="+mn-ea"/>
                          <a:cs typeface="+mn-cs"/>
                        </a:rPr>
                        <a:t> parameter to the MLME-SET-</a:t>
                      </a:r>
                      <a:r>
                        <a:rPr kumimoji="1" lang="en-US" sz="1800" kern="1200" dirty="0" err="1">
                          <a:solidFill>
                            <a:schemeClr val="dk1"/>
                          </a:solidFill>
                          <a:effectLst/>
                          <a:latin typeface="+mn-lt"/>
                          <a:ea typeface="+mn-ea"/>
                          <a:cs typeface="+mn-cs"/>
                        </a:rPr>
                        <a:t>SLOTFRAME.request</a:t>
                      </a:r>
                      <a:r>
                        <a:rPr kumimoji="1" lang="en-US" sz="1800" kern="1200" dirty="0">
                          <a:solidFill>
                            <a:schemeClr val="dk1"/>
                          </a:solidFill>
                          <a:effectLst/>
                          <a:latin typeface="+mn-lt"/>
                          <a:ea typeface="+mn-ea"/>
                          <a:cs typeface="+mn-cs"/>
                        </a:rPr>
                        <a:t> primitive. It could be named “advertise”, “publicize”, etc. If true, then the </a:t>
                      </a:r>
                      <a:r>
                        <a:rPr kumimoji="1" lang="en-US" sz="1800" kern="1200" dirty="0" err="1">
                          <a:solidFill>
                            <a:schemeClr val="dk1"/>
                          </a:solidFill>
                          <a:effectLst/>
                          <a:latin typeface="+mn-lt"/>
                          <a:ea typeface="+mn-ea"/>
                          <a:cs typeface="+mn-cs"/>
                        </a:rPr>
                        <a:t>slotframe</a:t>
                      </a:r>
                      <a:r>
                        <a:rPr kumimoji="1" lang="en-US" sz="1800" kern="1200" dirty="0">
                          <a:solidFill>
                            <a:schemeClr val="dk1"/>
                          </a:solidFill>
                          <a:effectLst/>
                          <a:latin typeface="+mn-lt"/>
                          <a:ea typeface="+mn-ea"/>
                          <a:cs typeface="+mn-cs"/>
                        </a:rPr>
                        <a:t> and all its links represent network-wide information applicable to all devices, and should be added to the TSCH </a:t>
                      </a:r>
                      <a:r>
                        <a:rPr kumimoji="1" lang="en-US" sz="1800" kern="1200" dirty="0" err="1">
                          <a:solidFill>
                            <a:schemeClr val="dk1"/>
                          </a:solidFill>
                          <a:effectLst/>
                          <a:latin typeface="+mn-lt"/>
                          <a:ea typeface="+mn-ea"/>
                          <a:cs typeface="+mn-cs"/>
                        </a:rPr>
                        <a:t>Slotframe</a:t>
                      </a:r>
                      <a:r>
                        <a:rPr kumimoji="1" lang="en-US" sz="1800" kern="1200" dirty="0">
                          <a:solidFill>
                            <a:schemeClr val="dk1"/>
                          </a:solidFill>
                          <a:effectLst/>
                          <a:latin typeface="+mn-lt"/>
                          <a:ea typeface="+mn-ea"/>
                          <a:cs typeface="+mn-cs"/>
                        </a:rPr>
                        <a:t> and Link IE. If false, it would not be added.</a:t>
                      </a:r>
                    </a:p>
                  </a:txBody>
                  <a:tcPr marL="28225" marR="28225" marT="0" marB="0">
                    <a:solidFill>
                      <a:schemeClr val="accent1">
                        <a:lumMod val="40000"/>
                        <a:lumOff val="60000"/>
                      </a:schemeClr>
                    </a:solidFill>
                  </a:tcPr>
                </a:tc>
                <a:extLst>
                  <a:ext uri="{0D108BD9-81ED-4DB2-BD59-A6C34878D82A}">
                    <a16:rowId xmlns:a16="http://schemas.microsoft.com/office/drawing/2014/main" val="10000"/>
                  </a:ext>
                </a:extLst>
              </a:tr>
            </a:tbl>
          </a:graphicData>
        </a:graphic>
      </p:graphicFrame>
      <p:sp>
        <p:nvSpPr>
          <p:cNvPr id="22" name="TextBox 21"/>
          <p:cNvSpPr txBox="1"/>
          <p:nvPr/>
        </p:nvSpPr>
        <p:spPr>
          <a:xfrm>
            <a:off x="381000" y="5562600"/>
            <a:ext cx="5519460" cy="646331"/>
          </a:xfrm>
          <a:prstGeom prst="rect">
            <a:avLst/>
          </a:prstGeom>
          <a:noFill/>
        </p:spPr>
        <p:txBody>
          <a:bodyPr wrap="none" rtlCol="0">
            <a:spAutoFit/>
          </a:bodyPr>
          <a:lstStyle/>
          <a:p>
            <a:r>
              <a:rPr lang="en-US" sz="3600" dirty="0"/>
              <a:t>Proposed Resolution: Revise</a:t>
            </a:r>
          </a:p>
        </p:txBody>
      </p:sp>
    </p:spTree>
    <p:extLst>
      <p:ext uri="{BB962C8B-B14F-4D97-AF65-F5344CB8AC3E}">
        <p14:creationId xmlns:p14="http://schemas.microsoft.com/office/powerpoint/2010/main" val="4140046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Revised text - 1</a:t>
            </a:r>
          </a:p>
        </p:txBody>
      </p:sp>
      <p:sp>
        <p:nvSpPr>
          <p:cNvPr id="19" name="Date Placeholder 18"/>
          <p:cNvSpPr>
            <a:spLocks noGrp="1"/>
          </p:cNvSpPr>
          <p:nvPr>
            <p:ph type="dt" sz="half" idx="10"/>
          </p:nvPr>
        </p:nvSpPr>
        <p:spPr/>
        <p:txBody>
          <a:bodyPr/>
          <a:lstStyle/>
          <a:p>
            <a:r>
              <a:rPr lang="en-US" altLang="ja-JP"/>
              <a:t>March 2019</a:t>
            </a:r>
            <a:endParaRPr lang="en-US" altLang="ja-JP" dirty="0"/>
          </a:p>
        </p:txBody>
      </p:sp>
      <p:sp>
        <p:nvSpPr>
          <p:cNvPr id="20" name="Footer Placeholder 19"/>
          <p:cNvSpPr>
            <a:spLocks noGrp="1"/>
          </p:cNvSpPr>
          <p:nvPr>
            <p:ph type="ftr" sz="quarter" idx="11"/>
          </p:nvPr>
        </p:nvSpPr>
        <p:spPr>
          <a:xfrm>
            <a:off x="5486400" y="6475413"/>
            <a:ext cx="3124200" cy="369332"/>
          </a:xfrm>
        </p:spPr>
        <p:txBody>
          <a:bodyPr/>
          <a:lstStyle/>
          <a:p>
            <a:r>
              <a:rPr lang="en-US" altLang="ja-JP" dirty="0"/>
              <a:t>Chris Hett – Ruben Salazar</a:t>
            </a:r>
          </a:p>
          <a:p>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3</a:t>
            </a:fld>
            <a:endParaRPr lang="en-US" altLang="ja-JP"/>
          </a:p>
        </p:txBody>
      </p:sp>
      <p:sp>
        <p:nvSpPr>
          <p:cNvPr id="2" name="Rectangle 1"/>
          <p:cNvSpPr/>
          <p:nvPr/>
        </p:nvSpPr>
        <p:spPr>
          <a:xfrm>
            <a:off x="1447800" y="2551837"/>
            <a:ext cx="7467600" cy="3170099"/>
          </a:xfrm>
          <a:prstGeom prst="rect">
            <a:avLst/>
          </a:prstGeom>
        </p:spPr>
        <p:txBody>
          <a:bodyPr wrap="square">
            <a:spAutoFit/>
          </a:bodyPr>
          <a:lstStyle/>
          <a:p>
            <a:pPr marL="0" marR="0">
              <a:spcBef>
                <a:spcPts val="0"/>
              </a:spcBef>
              <a:spcAft>
                <a:spcPts val="0"/>
              </a:spcAft>
            </a:pPr>
            <a:r>
              <a:rPr lang="en-US" sz="2000" b="1" dirty="0">
                <a:latin typeface="Calibri" panose="020F0502020204030204" pitchFamily="34" charset="0"/>
                <a:ea typeface="Calibri" panose="020F0502020204030204" pitchFamily="34" charset="0"/>
              </a:rPr>
              <a:t>Section 8.2.19.1 – MLME-SET-</a:t>
            </a:r>
            <a:r>
              <a:rPr lang="en-US" sz="2000" b="1" dirty="0" err="1">
                <a:latin typeface="Calibri" panose="020F0502020204030204" pitchFamily="34" charset="0"/>
                <a:ea typeface="Calibri" panose="020F0502020204030204" pitchFamily="34" charset="0"/>
              </a:rPr>
              <a:t>SLOTFRAME.request</a:t>
            </a:r>
            <a:endParaRPr lang="en-US" sz="2000" dirty="0">
              <a:latin typeface="Calibri" panose="020F0502020204030204" pitchFamily="34" charset="0"/>
              <a:ea typeface="Calibri" panose="020F0502020204030204" pitchFamily="34" charset="0"/>
            </a:endParaRPr>
          </a:p>
          <a:p>
            <a:pPr marL="0" marR="0">
              <a:spcBef>
                <a:spcPts val="0"/>
              </a:spcBef>
              <a:spcAft>
                <a:spcPts val="0"/>
              </a:spcAft>
            </a:pPr>
            <a:r>
              <a:rPr lang="en-US" sz="2000" dirty="0">
                <a:latin typeface="Calibri" panose="020F0502020204030204" pitchFamily="34" charset="0"/>
                <a:ea typeface="Calibri" panose="020F0502020204030204" pitchFamily="34" charset="0"/>
              </a:rPr>
              <a:t> </a:t>
            </a:r>
          </a:p>
          <a:p>
            <a:pPr marL="0" marR="0">
              <a:spcBef>
                <a:spcPts val="0"/>
              </a:spcBef>
              <a:spcAft>
                <a:spcPts val="0"/>
              </a:spcAft>
            </a:pPr>
            <a:r>
              <a:rPr lang="en-US" sz="2000" dirty="0">
                <a:latin typeface="Calibri" panose="020F0502020204030204" pitchFamily="34" charset="0"/>
                <a:ea typeface="Calibri" panose="020F0502020204030204" pitchFamily="34" charset="0"/>
              </a:rPr>
              <a:t>Add parameter called ‘Advertise’ to the primitive:</a:t>
            </a:r>
          </a:p>
          <a:p>
            <a:pPr marL="0" marR="0">
              <a:spcBef>
                <a:spcPts val="0"/>
              </a:spcBef>
              <a:spcAft>
                <a:spcPts val="0"/>
              </a:spcAft>
            </a:pPr>
            <a:endParaRPr lang="en-US" sz="2000" dirty="0">
              <a:latin typeface="Calibri" panose="020F0502020204030204" pitchFamily="34" charset="0"/>
              <a:ea typeface="Calibri" panose="020F0502020204030204" pitchFamily="34" charset="0"/>
            </a:endParaRPr>
          </a:p>
          <a:p>
            <a:pPr marL="0" marR="0">
              <a:spcBef>
                <a:spcPts val="0"/>
              </a:spcBef>
              <a:spcAft>
                <a:spcPts val="0"/>
              </a:spcAft>
            </a:pPr>
            <a:r>
              <a:rPr lang="en-US" sz="2000" dirty="0">
                <a:latin typeface="Calibri" panose="020F0502020204030204" pitchFamily="34" charset="0"/>
                <a:ea typeface="Calibri" panose="020F0502020204030204" pitchFamily="34" charset="0"/>
              </a:rPr>
              <a:t>MLME-SET-</a:t>
            </a:r>
            <a:r>
              <a:rPr lang="en-US" sz="2000" dirty="0" err="1">
                <a:latin typeface="Calibri" panose="020F0502020204030204" pitchFamily="34" charset="0"/>
                <a:ea typeface="Calibri" panose="020F0502020204030204" pitchFamily="34" charset="0"/>
              </a:rPr>
              <a:t>SLOTFRAME.request</a:t>
            </a:r>
            <a:r>
              <a:rPr lang="en-US" sz="2000" dirty="0">
                <a:latin typeface="Calibri" panose="020F0502020204030204" pitchFamily="34" charset="0"/>
                <a:ea typeface="Calibri" panose="020F0502020204030204" pitchFamily="34" charset="0"/>
              </a:rPr>
              <a:t> (</a:t>
            </a:r>
          </a:p>
          <a:p>
            <a:pPr marL="0" marR="0">
              <a:spcBef>
                <a:spcPts val="0"/>
              </a:spcBef>
              <a:spcAft>
                <a:spcPts val="0"/>
              </a:spcAft>
            </a:pPr>
            <a:r>
              <a:rPr lang="en-US" sz="2000" dirty="0">
                <a:latin typeface="Calibri" panose="020F0502020204030204" pitchFamily="34" charset="0"/>
                <a:ea typeface="Calibri" panose="020F0502020204030204" pitchFamily="34" charset="0"/>
              </a:rPr>
              <a:t>                                                            </a:t>
            </a:r>
            <a:r>
              <a:rPr lang="en-US" sz="2000" dirty="0" err="1">
                <a:latin typeface="Calibri" panose="020F0502020204030204" pitchFamily="34" charset="0"/>
                <a:ea typeface="Calibri" panose="020F0502020204030204" pitchFamily="34" charset="0"/>
              </a:rPr>
              <a:t>SlotframeHandle</a:t>
            </a:r>
            <a:r>
              <a:rPr lang="en-US" sz="2000" dirty="0">
                <a:latin typeface="Calibri" panose="020F0502020204030204" pitchFamily="34" charset="0"/>
                <a:ea typeface="Calibri" panose="020F0502020204030204" pitchFamily="34" charset="0"/>
              </a:rPr>
              <a:t>,</a:t>
            </a:r>
          </a:p>
          <a:p>
            <a:pPr marL="0" marR="0">
              <a:spcBef>
                <a:spcPts val="0"/>
              </a:spcBef>
              <a:spcAft>
                <a:spcPts val="0"/>
              </a:spcAft>
            </a:pPr>
            <a:r>
              <a:rPr lang="en-US" sz="2000" dirty="0">
                <a:latin typeface="Calibri" panose="020F0502020204030204" pitchFamily="34" charset="0"/>
                <a:ea typeface="Calibri" panose="020F0502020204030204" pitchFamily="34" charset="0"/>
              </a:rPr>
              <a:t>                                                            Operation,</a:t>
            </a:r>
          </a:p>
          <a:p>
            <a:pPr marL="0" marR="0">
              <a:spcBef>
                <a:spcPts val="0"/>
              </a:spcBef>
              <a:spcAft>
                <a:spcPts val="0"/>
              </a:spcAft>
            </a:pPr>
            <a:r>
              <a:rPr lang="en-US" sz="2000" dirty="0">
                <a:latin typeface="Calibri" panose="020F0502020204030204" pitchFamily="34" charset="0"/>
                <a:ea typeface="Calibri" panose="020F0502020204030204" pitchFamily="34" charset="0"/>
              </a:rPr>
              <a:t>                                                            Size</a:t>
            </a:r>
            <a:r>
              <a:rPr lang="en-US" sz="2000" dirty="0">
                <a:highlight>
                  <a:srgbClr val="FFFF00"/>
                </a:highlight>
                <a:latin typeface="Calibri" panose="020F0502020204030204" pitchFamily="34" charset="0"/>
                <a:ea typeface="Calibri" panose="020F0502020204030204" pitchFamily="34" charset="0"/>
              </a:rPr>
              <a:t>,</a:t>
            </a:r>
            <a:endParaRPr lang="en-US" sz="2000" dirty="0">
              <a:latin typeface="Calibri" panose="020F0502020204030204" pitchFamily="34" charset="0"/>
              <a:ea typeface="Calibri" panose="020F0502020204030204" pitchFamily="34" charset="0"/>
            </a:endParaRPr>
          </a:p>
          <a:p>
            <a:pPr marL="0" marR="0">
              <a:spcBef>
                <a:spcPts val="0"/>
              </a:spcBef>
              <a:spcAft>
                <a:spcPts val="0"/>
              </a:spcAft>
            </a:pPr>
            <a:r>
              <a:rPr lang="en-US" sz="2000" dirty="0">
                <a:highlight>
                  <a:srgbClr val="FFFF00"/>
                </a:highlight>
                <a:latin typeface="Calibri" panose="020F0502020204030204" pitchFamily="34" charset="0"/>
                <a:ea typeface="Calibri" panose="020F0502020204030204" pitchFamily="34" charset="0"/>
              </a:rPr>
              <a:t>                                                            Advertise</a:t>
            </a:r>
            <a:endParaRPr lang="en-US" sz="2000" dirty="0">
              <a:latin typeface="Calibri" panose="020F0502020204030204" pitchFamily="34" charset="0"/>
              <a:ea typeface="Calibri" panose="020F0502020204030204" pitchFamily="34" charset="0"/>
            </a:endParaRPr>
          </a:p>
          <a:p>
            <a:pPr marL="0" marR="0">
              <a:spcBef>
                <a:spcPts val="0"/>
              </a:spcBef>
              <a:spcAft>
                <a:spcPts val="0"/>
              </a:spcAft>
            </a:pPr>
            <a:r>
              <a:rPr lang="en-US" sz="2000" dirty="0">
                <a:latin typeface="Calibri" panose="020F0502020204030204" pitchFamily="34" charset="0"/>
                <a:ea typeface="Calibri" panose="020F0502020204030204" pitchFamily="34" charset="0"/>
              </a:rPr>
              <a:t>                                                          )</a:t>
            </a:r>
            <a:endParaRPr lang="en-US" sz="2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23824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Revised text - 2</a:t>
            </a:r>
          </a:p>
        </p:txBody>
      </p:sp>
      <p:sp>
        <p:nvSpPr>
          <p:cNvPr id="19" name="Date Placeholder 18"/>
          <p:cNvSpPr>
            <a:spLocks noGrp="1"/>
          </p:cNvSpPr>
          <p:nvPr>
            <p:ph type="dt" sz="half" idx="10"/>
          </p:nvPr>
        </p:nvSpPr>
        <p:spPr/>
        <p:txBody>
          <a:bodyPr/>
          <a:lstStyle/>
          <a:p>
            <a:r>
              <a:rPr lang="en-US" altLang="ja-JP"/>
              <a:t>March 2019</a:t>
            </a:r>
            <a:endParaRPr lang="en-US" altLang="ja-JP" dirty="0"/>
          </a:p>
        </p:txBody>
      </p:sp>
      <p:sp>
        <p:nvSpPr>
          <p:cNvPr id="20" name="Footer Placeholder 19"/>
          <p:cNvSpPr>
            <a:spLocks noGrp="1"/>
          </p:cNvSpPr>
          <p:nvPr>
            <p:ph type="ftr" sz="quarter" idx="11"/>
          </p:nvPr>
        </p:nvSpPr>
        <p:spPr>
          <a:xfrm>
            <a:off x="5486400" y="6475413"/>
            <a:ext cx="3124200" cy="369332"/>
          </a:xfrm>
        </p:spPr>
        <p:txBody>
          <a:bodyPr/>
          <a:lstStyle/>
          <a:p>
            <a:r>
              <a:rPr lang="en-US" altLang="ja-JP" dirty="0"/>
              <a:t>Chris Hett – Ruben Salazar</a:t>
            </a:r>
          </a:p>
          <a:p>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4</a:t>
            </a:fld>
            <a:endParaRPr lang="en-US" altLang="ja-JP"/>
          </a:p>
        </p:txBody>
      </p:sp>
      <p:graphicFrame>
        <p:nvGraphicFramePr>
          <p:cNvPr id="3" name="Table 2"/>
          <p:cNvGraphicFramePr>
            <a:graphicFrameLocks noGrp="1"/>
          </p:cNvGraphicFramePr>
          <p:nvPr>
            <p:extLst>
              <p:ext uri="{D42A27DB-BD31-4B8C-83A1-F6EECF244321}">
                <p14:modId xmlns:p14="http://schemas.microsoft.com/office/powerpoint/2010/main" val="1427635658"/>
              </p:ext>
            </p:extLst>
          </p:nvPr>
        </p:nvGraphicFramePr>
        <p:xfrm>
          <a:off x="609600" y="2590800"/>
          <a:ext cx="7772399" cy="2438400"/>
        </p:xfrm>
        <a:graphic>
          <a:graphicData uri="http://schemas.openxmlformats.org/drawingml/2006/table">
            <a:tbl>
              <a:tblPr firstRow="1" firstCol="1" bandRow="1">
                <a:tableStyleId>{5C22544A-7EE6-4342-B048-85BDC9FD1C3A}</a:tableStyleId>
              </a:tblPr>
              <a:tblGrid>
                <a:gridCol w="16002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3657599">
                  <a:extLst>
                    <a:ext uri="{9D8B030D-6E8A-4147-A177-3AD203B41FA5}">
                      <a16:colId xmlns:a16="http://schemas.microsoft.com/office/drawing/2014/main" val="20003"/>
                    </a:ext>
                  </a:extLst>
                </a:gridCol>
              </a:tblGrid>
              <a:tr h="0">
                <a:tc>
                  <a:txBody>
                    <a:bodyPr/>
                    <a:lstStyle/>
                    <a:p>
                      <a:pPr marL="0" marR="0" algn="ctr">
                        <a:spcBef>
                          <a:spcPts val="0"/>
                        </a:spcBef>
                        <a:spcAft>
                          <a:spcPts val="0"/>
                        </a:spcAft>
                      </a:pPr>
                      <a:r>
                        <a:rPr lang="en-US" sz="2000" dirty="0">
                          <a:solidFill>
                            <a:schemeClr val="tx1"/>
                          </a:solidFill>
                          <a:effectLst/>
                        </a:rPr>
                        <a:t>Name</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2000" dirty="0">
                          <a:solidFill>
                            <a:schemeClr val="tx1"/>
                          </a:solidFill>
                          <a:effectLst/>
                        </a:rPr>
                        <a:t>Type</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2000" dirty="0">
                          <a:solidFill>
                            <a:schemeClr val="tx1"/>
                          </a:solidFill>
                          <a:effectLst/>
                        </a:rPr>
                        <a:t>Valid range</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2000" dirty="0">
                          <a:solidFill>
                            <a:schemeClr val="tx1"/>
                          </a:solidFill>
                          <a:effectLst/>
                        </a:rPr>
                        <a:t>Description</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000"/>
                  </a:ext>
                </a:extLst>
              </a:tr>
              <a:tr h="0">
                <a:tc>
                  <a:txBody>
                    <a:bodyPr/>
                    <a:lstStyle/>
                    <a:p>
                      <a:pPr marL="0" marR="0">
                        <a:spcBef>
                          <a:spcPts val="0"/>
                        </a:spcBef>
                        <a:spcAft>
                          <a:spcPts val="0"/>
                        </a:spcAft>
                      </a:pPr>
                      <a:r>
                        <a:rPr lang="en-US" sz="2000" dirty="0">
                          <a:solidFill>
                            <a:schemeClr val="tx1"/>
                          </a:solidFill>
                          <a:effectLst/>
                        </a:rPr>
                        <a:t>Advertise</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2000" dirty="0">
                          <a:solidFill>
                            <a:schemeClr val="tx1"/>
                          </a:solidFill>
                          <a:effectLst/>
                        </a:rPr>
                        <a:t>Boolean</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2000" dirty="0">
                          <a:solidFill>
                            <a:schemeClr val="tx1"/>
                          </a:solidFill>
                          <a:effectLst/>
                        </a:rPr>
                        <a:t>TRUE, FALSE</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2000" dirty="0">
                          <a:solidFill>
                            <a:schemeClr val="tx1"/>
                          </a:solidFill>
                          <a:effectLst/>
                        </a:rPr>
                        <a:t>If TRUE, this </a:t>
                      </a:r>
                      <a:r>
                        <a:rPr lang="en-US" sz="2000" dirty="0" err="1">
                          <a:solidFill>
                            <a:schemeClr val="tx1"/>
                          </a:solidFill>
                          <a:effectLst/>
                        </a:rPr>
                        <a:t>Slotframe</a:t>
                      </a:r>
                      <a:r>
                        <a:rPr lang="en-US" sz="2000" dirty="0">
                          <a:solidFill>
                            <a:schemeClr val="tx1"/>
                          </a:solidFill>
                          <a:effectLst/>
                        </a:rPr>
                        <a:t> should be advertised in Enhanced Beacon frames using the “TSCH </a:t>
                      </a:r>
                      <a:r>
                        <a:rPr lang="en-US" sz="2000" dirty="0" err="1">
                          <a:solidFill>
                            <a:schemeClr val="tx1"/>
                          </a:solidFill>
                          <a:effectLst/>
                        </a:rPr>
                        <a:t>Slotframe</a:t>
                      </a:r>
                      <a:r>
                        <a:rPr lang="en-US" sz="2000" dirty="0">
                          <a:solidFill>
                            <a:schemeClr val="tx1"/>
                          </a:solidFill>
                          <a:effectLst/>
                        </a:rPr>
                        <a:t> and Link IE.”</a:t>
                      </a:r>
                    </a:p>
                    <a:p>
                      <a:pPr marL="0" marR="0">
                        <a:spcBef>
                          <a:spcPts val="0"/>
                        </a:spcBef>
                        <a:spcAft>
                          <a:spcPts val="0"/>
                        </a:spcAft>
                      </a:pPr>
                      <a:r>
                        <a:rPr lang="en-US" sz="2000" dirty="0">
                          <a:solidFill>
                            <a:schemeClr val="tx1"/>
                          </a:solidFill>
                          <a:effectLst/>
                        </a:rPr>
                        <a:t>If FALSE, this </a:t>
                      </a:r>
                      <a:r>
                        <a:rPr lang="en-US" sz="2000" dirty="0" err="1">
                          <a:solidFill>
                            <a:schemeClr val="tx1"/>
                          </a:solidFill>
                          <a:effectLst/>
                        </a:rPr>
                        <a:t>Slotframe</a:t>
                      </a:r>
                      <a:r>
                        <a:rPr lang="en-US" sz="2000" dirty="0">
                          <a:solidFill>
                            <a:schemeClr val="tx1"/>
                          </a:solidFill>
                          <a:effectLst/>
                        </a:rPr>
                        <a:t> should be added locally only.</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001"/>
                  </a:ext>
                </a:extLst>
              </a:tr>
            </a:tbl>
          </a:graphicData>
        </a:graphic>
      </p:graphicFrame>
      <p:sp>
        <p:nvSpPr>
          <p:cNvPr id="5" name="Rectangle 1"/>
          <p:cNvSpPr>
            <a:spLocks noChangeArrowheads="1"/>
          </p:cNvSpPr>
          <p:nvPr/>
        </p:nvSpPr>
        <p:spPr bwMode="auto">
          <a:xfrm>
            <a:off x="685800" y="1905000"/>
            <a:ext cx="777239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Add entry in table 8-45 – MLME-SET-</a:t>
            </a:r>
            <a:r>
              <a:rPr kumimoji="0" lang="en-US" altLang="en-US" sz="18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rPr>
              <a:t>SLOTFRAME.request</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parameters</a:t>
            </a: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a:t>
            </a:r>
            <a:endParaRPr kumimoji="0" lang="en-US" altLang="en-US" sz="5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67670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Revised text - 3</a:t>
            </a:r>
          </a:p>
        </p:txBody>
      </p:sp>
      <p:sp>
        <p:nvSpPr>
          <p:cNvPr id="19" name="Date Placeholder 18"/>
          <p:cNvSpPr>
            <a:spLocks noGrp="1"/>
          </p:cNvSpPr>
          <p:nvPr>
            <p:ph type="dt" sz="half" idx="10"/>
          </p:nvPr>
        </p:nvSpPr>
        <p:spPr/>
        <p:txBody>
          <a:bodyPr/>
          <a:lstStyle/>
          <a:p>
            <a:r>
              <a:rPr lang="en-US" altLang="ja-JP"/>
              <a:t>March 2019</a:t>
            </a:r>
            <a:endParaRPr lang="en-US" altLang="ja-JP" dirty="0"/>
          </a:p>
        </p:txBody>
      </p:sp>
      <p:sp>
        <p:nvSpPr>
          <p:cNvPr id="20" name="Footer Placeholder 19"/>
          <p:cNvSpPr>
            <a:spLocks noGrp="1"/>
          </p:cNvSpPr>
          <p:nvPr>
            <p:ph type="ftr" sz="quarter" idx="11"/>
          </p:nvPr>
        </p:nvSpPr>
        <p:spPr>
          <a:xfrm>
            <a:off x="5486400" y="6475413"/>
            <a:ext cx="3124200" cy="369332"/>
          </a:xfrm>
        </p:spPr>
        <p:txBody>
          <a:bodyPr/>
          <a:lstStyle/>
          <a:p>
            <a:r>
              <a:rPr lang="en-US" altLang="ja-JP" dirty="0"/>
              <a:t>Chris Hett – Ruben Salazar</a:t>
            </a:r>
          </a:p>
          <a:p>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5</a:t>
            </a:fld>
            <a:endParaRPr lang="en-US" altLang="ja-JP"/>
          </a:p>
        </p:txBody>
      </p:sp>
      <p:graphicFrame>
        <p:nvGraphicFramePr>
          <p:cNvPr id="3" name="Table 2"/>
          <p:cNvGraphicFramePr>
            <a:graphicFrameLocks noGrp="1"/>
          </p:cNvGraphicFramePr>
          <p:nvPr>
            <p:extLst>
              <p:ext uri="{D42A27DB-BD31-4B8C-83A1-F6EECF244321}">
                <p14:modId xmlns:p14="http://schemas.microsoft.com/office/powerpoint/2010/main" val="3564675212"/>
              </p:ext>
            </p:extLst>
          </p:nvPr>
        </p:nvGraphicFramePr>
        <p:xfrm>
          <a:off x="457200" y="2590800"/>
          <a:ext cx="8229600" cy="1493520"/>
        </p:xfrm>
        <a:graphic>
          <a:graphicData uri="http://schemas.openxmlformats.org/drawingml/2006/table">
            <a:tbl>
              <a:tblPr firstRow="1" firstCol="1" bandRow="1">
                <a:tableStyleId>{5C22544A-7EE6-4342-B048-85BDC9FD1C3A}</a:tableStyleId>
              </a:tblPr>
              <a:tblGrid>
                <a:gridCol w="15240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4038600">
                  <a:extLst>
                    <a:ext uri="{9D8B030D-6E8A-4147-A177-3AD203B41FA5}">
                      <a16:colId xmlns:a16="http://schemas.microsoft.com/office/drawing/2014/main" val="20003"/>
                    </a:ext>
                  </a:extLst>
                </a:gridCol>
                <a:gridCol w="838200">
                  <a:extLst>
                    <a:ext uri="{9D8B030D-6E8A-4147-A177-3AD203B41FA5}">
                      <a16:colId xmlns:a16="http://schemas.microsoft.com/office/drawing/2014/main" val="481299571"/>
                    </a:ext>
                  </a:extLst>
                </a:gridCol>
              </a:tblGrid>
              <a:tr h="0">
                <a:tc>
                  <a:txBody>
                    <a:bodyPr/>
                    <a:lstStyle/>
                    <a:p>
                      <a:pPr marL="0" marR="0" algn="ctr">
                        <a:spcBef>
                          <a:spcPts val="0"/>
                        </a:spcBef>
                        <a:spcAft>
                          <a:spcPts val="0"/>
                        </a:spcAft>
                      </a:pPr>
                      <a:r>
                        <a:rPr lang="en-US" sz="1800" dirty="0">
                          <a:solidFill>
                            <a:schemeClr val="tx1"/>
                          </a:solidFill>
                          <a:effectLst/>
                        </a:rPr>
                        <a:t>Attribute</a:t>
                      </a:r>
                      <a:endParaRPr lang="en-US" sz="18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1800" dirty="0">
                          <a:solidFill>
                            <a:schemeClr val="tx1"/>
                          </a:solidFill>
                          <a:effectLst/>
                        </a:rPr>
                        <a:t>Type</a:t>
                      </a:r>
                      <a:endParaRPr lang="en-US" sz="18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1800" dirty="0">
                          <a:solidFill>
                            <a:schemeClr val="tx1"/>
                          </a:solidFill>
                          <a:effectLst/>
                        </a:rPr>
                        <a:t>Range</a:t>
                      </a:r>
                      <a:endParaRPr lang="en-US" sz="18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1800" dirty="0">
                          <a:solidFill>
                            <a:schemeClr val="tx1"/>
                          </a:solidFill>
                          <a:effectLst/>
                        </a:rPr>
                        <a:t>Description</a:t>
                      </a:r>
                      <a:endParaRPr lang="en-US" sz="18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rPr>
                        <a:t>Default</a:t>
                      </a:r>
                    </a:p>
                  </a:txBody>
                  <a:tcPr marL="68580" marR="68580" marT="0" marB="0">
                    <a:solidFill>
                      <a:schemeClr val="accent1">
                        <a:lumMod val="40000"/>
                        <a:lumOff val="60000"/>
                      </a:schemeClr>
                    </a:solidFill>
                  </a:tcPr>
                </a:tc>
                <a:extLst>
                  <a:ext uri="{0D108BD9-81ED-4DB2-BD59-A6C34878D82A}">
                    <a16:rowId xmlns:a16="http://schemas.microsoft.com/office/drawing/2014/main" val="10000"/>
                  </a:ext>
                </a:extLst>
              </a:tr>
              <a:tr h="0">
                <a:tc>
                  <a:txBody>
                    <a:bodyPr/>
                    <a:lstStyle/>
                    <a:p>
                      <a:pPr marL="0" marR="0">
                        <a:spcBef>
                          <a:spcPts val="0"/>
                        </a:spcBef>
                        <a:spcAft>
                          <a:spcPts val="0"/>
                        </a:spcAft>
                      </a:pPr>
                      <a:r>
                        <a:rPr lang="en-US" sz="1600" b="0" i="1" dirty="0" err="1">
                          <a:solidFill>
                            <a:schemeClr val="tx1"/>
                          </a:solidFill>
                          <a:effectLst/>
                        </a:rPr>
                        <a:t>macSlotframeAdvertise</a:t>
                      </a:r>
                      <a:endParaRPr lang="en-US" sz="1600" b="0" i="1"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1600" dirty="0">
                          <a:solidFill>
                            <a:schemeClr val="tx1"/>
                          </a:solidFill>
                          <a:effectLst/>
                        </a:rPr>
                        <a:t>Boolean</a:t>
                      </a:r>
                      <a:endParaRPr lang="en-US" sz="16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1400" dirty="0">
                          <a:solidFill>
                            <a:schemeClr val="tx1"/>
                          </a:solidFill>
                          <a:effectLst/>
                        </a:rPr>
                        <a:t>TRUE, FALSE</a:t>
                      </a:r>
                      <a:endParaRPr lang="en-US" sz="14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1600" dirty="0">
                          <a:solidFill>
                            <a:schemeClr val="tx1"/>
                          </a:solidFill>
                          <a:effectLst/>
                        </a:rPr>
                        <a:t>If TRUE, this </a:t>
                      </a:r>
                      <a:r>
                        <a:rPr lang="en-US" sz="1600" dirty="0" err="1">
                          <a:solidFill>
                            <a:schemeClr val="tx1"/>
                          </a:solidFill>
                          <a:effectLst/>
                        </a:rPr>
                        <a:t>Slotframe</a:t>
                      </a:r>
                      <a:r>
                        <a:rPr lang="en-US" sz="1600" dirty="0">
                          <a:solidFill>
                            <a:schemeClr val="tx1"/>
                          </a:solidFill>
                          <a:effectLst/>
                        </a:rPr>
                        <a:t> should be advertised in Enhanced Beacon frames using the “TSCH </a:t>
                      </a:r>
                      <a:r>
                        <a:rPr lang="en-US" sz="1600" dirty="0" err="1">
                          <a:solidFill>
                            <a:schemeClr val="tx1"/>
                          </a:solidFill>
                          <a:effectLst/>
                        </a:rPr>
                        <a:t>Slotframe</a:t>
                      </a:r>
                      <a:r>
                        <a:rPr lang="en-US" sz="1600" dirty="0">
                          <a:solidFill>
                            <a:schemeClr val="tx1"/>
                          </a:solidFill>
                          <a:effectLst/>
                        </a:rPr>
                        <a:t> and Link IE.”</a:t>
                      </a:r>
                    </a:p>
                    <a:p>
                      <a:pPr marL="0" marR="0">
                        <a:spcBef>
                          <a:spcPts val="0"/>
                        </a:spcBef>
                        <a:spcAft>
                          <a:spcPts val="0"/>
                        </a:spcAft>
                      </a:pPr>
                      <a:r>
                        <a:rPr lang="en-US" sz="1600" dirty="0">
                          <a:solidFill>
                            <a:schemeClr val="tx1"/>
                          </a:solidFill>
                          <a:effectLst/>
                        </a:rPr>
                        <a:t>If FALSE, this </a:t>
                      </a:r>
                      <a:r>
                        <a:rPr lang="en-US" sz="1600" dirty="0" err="1">
                          <a:solidFill>
                            <a:schemeClr val="tx1"/>
                          </a:solidFill>
                          <a:effectLst/>
                        </a:rPr>
                        <a:t>Slotframe</a:t>
                      </a:r>
                      <a:r>
                        <a:rPr lang="en-US" sz="1600" dirty="0">
                          <a:solidFill>
                            <a:schemeClr val="tx1"/>
                          </a:solidFill>
                          <a:effectLst/>
                        </a:rPr>
                        <a:t> should be added locally only.</a:t>
                      </a:r>
                      <a:endParaRPr lang="en-US" sz="16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rPr>
                        <a:t>-</a:t>
                      </a:r>
                    </a:p>
                  </a:txBody>
                  <a:tcPr marL="68580" marR="68580" marT="0" marB="0">
                    <a:solidFill>
                      <a:schemeClr val="accent1">
                        <a:lumMod val="40000"/>
                        <a:lumOff val="60000"/>
                      </a:schemeClr>
                    </a:solidFill>
                  </a:tcPr>
                </a:tc>
                <a:extLst>
                  <a:ext uri="{0D108BD9-81ED-4DB2-BD59-A6C34878D82A}">
                    <a16:rowId xmlns:a16="http://schemas.microsoft.com/office/drawing/2014/main" val="10001"/>
                  </a:ext>
                </a:extLst>
              </a:tr>
            </a:tbl>
          </a:graphicData>
        </a:graphic>
      </p:graphicFrame>
      <p:sp>
        <p:nvSpPr>
          <p:cNvPr id="5" name="Rectangle 1"/>
          <p:cNvSpPr>
            <a:spLocks noChangeArrowheads="1"/>
          </p:cNvSpPr>
          <p:nvPr/>
        </p:nvSpPr>
        <p:spPr bwMode="auto">
          <a:xfrm>
            <a:off x="685800" y="1905000"/>
            <a:ext cx="777239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Add entry in table 8-95 – TSCH MAC PIB attributes for </a:t>
            </a:r>
            <a:r>
              <a:rPr kumimoji="0" lang="en-US" altLang="en-US" sz="1800" b="0" i="1" u="none" strike="noStrike" cap="none" normalizeH="0" baseline="0" dirty="0" err="1">
                <a:ln>
                  <a:noFill/>
                </a:ln>
                <a:solidFill>
                  <a:schemeClr val="tx1"/>
                </a:solidFill>
                <a:effectLst/>
                <a:latin typeface="Arial" panose="020B0604020202020204" pitchFamily="34" charset="0"/>
                <a:ea typeface="Calibri" panose="020F0502020204030204" pitchFamily="34" charset="0"/>
              </a:rPr>
              <a:t>macSlotframeTable</a:t>
            </a: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a:t>
            </a:r>
            <a:endParaRPr kumimoji="0" lang="en-US" altLang="en-US" sz="5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30226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Revised text - 4</a:t>
            </a:r>
          </a:p>
        </p:txBody>
      </p:sp>
      <p:sp>
        <p:nvSpPr>
          <p:cNvPr id="19" name="Date Placeholder 18"/>
          <p:cNvSpPr>
            <a:spLocks noGrp="1"/>
          </p:cNvSpPr>
          <p:nvPr>
            <p:ph type="dt" sz="half" idx="10"/>
          </p:nvPr>
        </p:nvSpPr>
        <p:spPr/>
        <p:txBody>
          <a:bodyPr/>
          <a:lstStyle/>
          <a:p>
            <a:r>
              <a:rPr lang="en-US" altLang="ja-JP"/>
              <a:t>March 2019</a:t>
            </a:r>
            <a:endParaRPr lang="en-US" altLang="ja-JP" dirty="0"/>
          </a:p>
        </p:txBody>
      </p:sp>
      <p:sp>
        <p:nvSpPr>
          <p:cNvPr id="20" name="Footer Placeholder 19"/>
          <p:cNvSpPr>
            <a:spLocks noGrp="1"/>
          </p:cNvSpPr>
          <p:nvPr>
            <p:ph type="ftr" sz="quarter" idx="11"/>
          </p:nvPr>
        </p:nvSpPr>
        <p:spPr>
          <a:xfrm>
            <a:off x="5486400" y="6475413"/>
            <a:ext cx="3124200" cy="369332"/>
          </a:xfrm>
        </p:spPr>
        <p:txBody>
          <a:bodyPr/>
          <a:lstStyle/>
          <a:p>
            <a:r>
              <a:rPr lang="en-US" altLang="ja-JP" dirty="0"/>
              <a:t>Chris Hett – Ruben Salazar</a:t>
            </a:r>
          </a:p>
          <a:p>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6</a:t>
            </a:fld>
            <a:endParaRPr lang="en-US" altLang="ja-JP"/>
          </a:p>
        </p:txBody>
      </p:sp>
      <p:sp>
        <p:nvSpPr>
          <p:cNvPr id="3" name="Rectangle 2"/>
          <p:cNvSpPr/>
          <p:nvPr/>
        </p:nvSpPr>
        <p:spPr>
          <a:xfrm>
            <a:off x="1447800" y="1524000"/>
            <a:ext cx="7086600" cy="5078313"/>
          </a:xfrm>
          <a:prstGeom prst="rect">
            <a:avLst/>
          </a:prstGeom>
        </p:spPr>
        <p:txBody>
          <a:bodyPr wrap="square">
            <a:spAutoFit/>
          </a:bodyPr>
          <a:lstStyle/>
          <a:p>
            <a:pPr marL="0" marR="0">
              <a:spcBef>
                <a:spcPts val="0"/>
              </a:spcBef>
              <a:spcAft>
                <a:spcPts val="0"/>
              </a:spcAft>
            </a:pPr>
            <a:r>
              <a:rPr lang="en-US" sz="1800" dirty="0">
                <a:latin typeface="Calibri" panose="020F0502020204030204" pitchFamily="34" charset="0"/>
                <a:ea typeface="Calibri" panose="020F0502020204030204" pitchFamily="34" charset="0"/>
              </a:rPr>
              <a:t>Add parameter called ‘Advertise’ to the primitive</a:t>
            </a:r>
          </a:p>
          <a:p>
            <a:pPr marL="0" marR="0">
              <a:spcBef>
                <a:spcPts val="0"/>
              </a:spcBef>
              <a:spcAft>
                <a:spcPts val="0"/>
              </a:spcAft>
            </a:pPr>
            <a:endParaRPr lang="en-US" sz="1800" dirty="0">
              <a:latin typeface="Calibri" panose="020F0502020204030204" pitchFamily="34" charset="0"/>
              <a:ea typeface="Calibri" panose="020F0502020204030204" pitchFamily="34" charset="0"/>
            </a:endParaRPr>
          </a:p>
          <a:p>
            <a:pPr marL="0" marR="0">
              <a:spcBef>
                <a:spcPts val="0"/>
              </a:spcBef>
              <a:spcAft>
                <a:spcPts val="0"/>
              </a:spcAft>
            </a:pPr>
            <a:r>
              <a:rPr lang="en-US" sz="1800" dirty="0">
                <a:latin typeface="Calibri" panose="020F0502020204030204" pitchFamily="34" charset="0"/>
                <a:ea typeface="Calibri" panose="020F0502020204030204" pitchFamily="34" charset="0"/>
              </a:rPr>
              <a:t>MLME-SET-</a:t>
            </a:r>
            <a:r>
              <a:rPr lang="en-US" sz="1800" dirty="0" err="1">
                <a:latin typeface="Calibri" panose="020F0502020204030204" pitchFamily="34" charset="0"/>
                <a:ea typeface="Calibri" panose="020F0502020204030204" pitchFamily="34" charset="0"/>
              </a:rPr>
              <a:t>LINK.request</a:t>
            </a:r>
            <a:r>
              <a:rPr lang="en-US" sz="1800" dirty="0">
                <a:latin typeface="Calibri" panose="020F0502020204030204" pitchFamily="34" charset="0"/>
                <a:ea typeface="Calibri" panose="020F0502020204030204" pitchFamily="34" charset="0"/>
              </a:rPr>
              <a:t> (</a:t>
            </a:r>
          </a:p>
          <a:p>
            <a:pPr marL="0" marR="0">
              <a:spcBef>
                <a:spcPts val="0"/>
              </a:spcBef>
              <a:spcAft>
                <a:spcPts val="0"/>
              </a:spcAft>
            </a:pPr>
            <a:r>
              <a:rPr lang="en-US" sz="1800" dirty="0">
                <a:latin typeface="Calibri" panose="020F0502020204030204" pitchFamily="34" charset="0"/>
                <a:ea typeface="Calibri" panose="020F0502020204030204" pitchFamily="34" charset="0"/>
              </a:rPr>
              <a:t>                                                            Operation, </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LinkHandle</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SlotframeHandle</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Timeslot,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ChannelOffset</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TxLink</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RxLink</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SharedLink</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TimekeepingLink</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PriorityLink</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LinkType</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NodeAddrMode</a:t>
            </a:r>
            <a:r>
              <a:rPr lang="en-US" sz="1800" dirty="0">
                <a:latin typeface="Calibri" panose="020F0502020204030204" pitchFamily="34" charset="0"/>
                <a:ea typeface="Calibri" panose="020F0502020204030204" pitchFamily="34" charset="0"/>
              </a:rPr>
              <a:t>,</a:t>
            </a:r>
          </a:p>
          <a:p>
            <a:pPr marL="0" marR="0">
              <a:spcBef>
                <a:spcPts val="0"/>
              </a:spcBef>
              <a:spcAft>
                <a:spcPts val="0"/>
              </a:spcAft>
            </a:pPr>
            <a:r>
              <a:rPr lang="en-US" sz="1800" dirty="0">
                <a:latin typeface="Calibri" panose="020F0502020204030204" pitchFamily="34" charset="0"/>
                <a:ea typeface="Calibri" panose="020F0502020204030204" pitchFamily="34" charset="0"/>
              </a:rPr>
              <a:t>                                                            </a:t>
            </a:r>
            <a:r>
              <a:rPr lang="en-US" sz="1800" dirty="0" err="1">
                <a:latin typeface="Calibri" panose="020F0502020204030204" pitchFamily="34" charset="0"/>
                <a:ea typeface="Calibri" panose="020F0502020204030204" pitchFamily="34" charset="0"/>
              </a:rPr>
              <a:t>NodeAddr</a:t>
            </a:r>
            <a:r>
              <a:rPr lang="en-US" sz="1800" dirty="0">
                <a:highlight>
                  <a:srgbClr val="FFFF00"/>
                </a:highlight>
                <a:latin typeface="Calibri" panose="020F0502020204030204" pitchFamily="34" charset="0"/>
                <a:ea typeface="Calibri" panose="020F0502020204030204" pitchFamily="34" charset="0"/>
              </a:rPr>
              <a:t>,</a:t>
            </a:r>
            <a:endParaRPr lang="en-US" sz="1800" dirty="0">
              <a:latin typeface="Calibri" panose="020F0502020204030204" pitchFamily="34" charset="0"/>
              <a:ea typeface="Calibri" panose="020F0502020204030204" pitchFamily="34" charset="0"/>
            </a:endParaRPr>
          </a:p>
          <a:p>
            <a:pPr marL="0" marR="0">
              <a:spcBef>
                <a:spcPts val="0"/>
              </a:spcBef>
              <a:spcAft>
                <a:spcPts val="0"/>
              </a:spcAft>
            </a:pPr>
            <a:r>
              <a:rPr lang="en-US" sz="1800" dirty="0">
                <a:highlight>
                  <a:srgbClr val="FFFF00"/>
                </a:highlight>
                <a:latin typeface="Calibri" panose="020F0502020204030204" pitchFamily="34" charset="0"/>
                <a:ea typeface="Calibri" panose="020F0502020204030204" pitchFamily="34" charset="0"/>
              </a:rPr>
              <a:t>                                                            Advertise</a:t>
            </a:r>
            <a:endParaRPr lang="en-US" sz="1800" dirty="0">
              <a:latin typeface="Calibri" panose="020F0502020204030204" pitchFamily="34" charset="0"/>
              <a:ea typeface="Calibri" panose="020F0502020204030204" pitchFamily="34" charset="0"/>
            </a:endParaRPr>
          </a:p>
          <a:p>
            <a:pPr marL="0" marR="0">
              <a:spcBef>
                <a:spcPts val="0"/>
              </a:spcBef>
              <a:spcAft>
                <a:spcPts val="0"/>
              </a:spcAft>
            </a:pPr>
            <a:r>
              <a:rPr lang="en-US" sz="1800" dirty="0">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045853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Revised text - 5</a:t>
            </a:r>
          </a:p>
        </p:txBody>
      </p:sp>
      <p:sp>
        <p:nvSpPr>
          <p:cNvPr id="19" name="Date Placeholder 18"/>
          <p:cNvSpPr>
            <a:spLocks noGrp="1"/>
          </p:cNvSpPr>
          <p:nvPr>
            <p:ph type="dt" sz="half" idx="10"/>
          </p:nvPr>
        </p:nvSpPr>
        <p:spPr/>
        <p:txBody>
          <a:bodyPr/>
          <a:lstStyle/>
          <a:p>
            <a:r>
              <a:rPr lang="en-US" altLang="ja-JP"/>
              <a:t>March 2019</a:t>
            </a:r>
            <a:endParaRPr lang="en-US" altLang="ja-JP" dirty="0"/>
          </a:p>
        </p:txBody>
      </p:sp>
      <p:sp>
        <p:nvSpPr>
          <p:cNvPr id="20" name="Footer Placeholder 19"/>
          <p:cNvSpPr>
            <a:spLocks noGrp="1"/>
          </p:cNvSpPr>
          <p:nvPr>
            <p:ph type="ftr" sz="quarter" idx="11"/>
          </p:nvPr>
        </p:nvSpPr>
        <p:spPr>
          <a:xfrm>
            <a:off x="5486400" y="6475413"/>
            <a:ext cx="3124200" cy="369332"/>
          </a:xfrm>
        </p:spPr>
        <p:txBody>
          <a:bodyPr/>
          <a:lstStyle/>
          <a:p>
            <a:r>
              <a:rPr lang="en-US" altLang="ja-JP" dirty="0"/>
              <a:t>Chris Hett – Ruben Salazar</a:t>
            </a:r>
          </a:p>
          <a:p>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7</a:t>
            </a:fld>
            <a:endParaRPr lang="en-US" altLang="ja-JP"/>
          </a:p>
        </p:txBody>
      </p:sp>
      <p:graphicFrame>
        <p:nvGraphicFramePr>
          <p:cNvPr id="2" name="Table 1"/>
          <p:cNvGraphicFramePr>
            <a:graphicFrameLocks noGrp="1"/>
          </p:cNvGraphicFramePr>
          <p:nvPr>
            <p:extLst>
              <p:ext uri="{D42A27DB-BD31-4B8C-83A1-F6EECF244321}">
                <p14:modId xmlns:p14="http://schemas.microsoft.com/office/powerpoint/2010/main" val="511181733"/>
              </p:ext>
            </p:extLst>
          </p:nvPr>
        </p:nvGraphicFramePr>
        <p:xfrm>
          <a:off x="609600" y="2590800"/>
          <a:ext cx="7696200" cy="2438400"/>
        </p:xfrm>
        <a:graphic>
          <a:graphicData uri="http://schemas.openxmlformats.org/drawingml/2006/table">
            <a:tbl>
              <a:tblPr firstRow="1" firstCol="1" bandRow="1">
                <a:tableStyleId>{5C22544A-7EE6-4342-B048-85BDC9FD1C3A}</a:tableStyleId>
              </a:tblPr>
              <a:tblGrid>
                <a:gridCol w="16002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3657600">
                  <a:extLst>
                    <a:ext uri="{9D8B030D-6E8A-4147-A177-3AD203B41FA5}">
                      <a16:colId xmlns:a16="http://schemas.microsoft.com/office/drawing/2014/main" val="20003"/>
                    </a:ext>
                  </a:extLst>
                </a:gridCol>
              </a:tblGrid>
              <a:tr h="0">
                <a:tc>
                  <a:txBody>
                    <a:bodyPr/>
                    <a:lstStyle/>
                    <a:p>
                      <a:pPr marL="0" marR="0" algn="ctr">
                        <a:spcBef>
                          <a:spcPts val="0"/>
                        </a:spcBef>
                        <a:spcAft>
                          <a:spcPts val="0"/>
                        </a:spcAft>
                      </a:pPr>
                      <a:r>
                        <a:rPr lang="en-US" sz="2000" dirty="0">
                          <a:solidFill>
                            <a:schemeClr val="tx1"/>
                          </a:solidFill>
                          <a:effectLst/>
                        </a:rPr>
                        <a:t>Name</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2000">
                          <a:solidFill>
                            <a:schemeClr val="tx1"/>
                          </a:solidFill>
                          <a:effectLst/>
                        </a:rPr>
                        <a:t>Type</a:t>
                      </a:r>
                      <a:endParaRPr lang="en-US" sz="200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2000">
                          <a:solidFill>
                            <a:schemeClr val="tx1"/>
                          </a:solidFill>
                          <a:effectLst/>
                        </a:rPr>
                        <a:t>Valid range</a:t>
                      </a:r>
                      <a:endParaRPr lang="en-US" sz="200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2000">
                          <a:solidFill>
                            <a:schemeClr val="tx1"/>
                          </a:solidFill>
                          <a:effectLst/>
                        </a:rPr>
                        <a:t>Description</a:t>
                      </a:r>
                      <a:endParaRPr lang="en-US" sz="200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000"/>
                  </a:ext>
                </a:extLst>
              </a:tr>
              <a:tr h="0">
                <a:tc>
                  <a:txBody>
                    <a:bodyPr/>
                    <a:lstStyle/>
                    <a:p>
                      <a:pPr marL="0" marR="0">
                        <a:spcBef>
                          <a:spcPts val="0"/>
                        </a:spcBef>
                        <a:spcAft>
                          <a:spcPts val="0"/>
                        </a:spcAft>
                      </a:pPr>
                      <a:r>
                        <a:rPr lang="en-US" sz="2000">
                          <a:solidFill>
                            <a:schemeClr val="tx1"/>
                          </a:solidFill>
                          <a:effectLst/>
                        </a:rPr>
                        <a:t>Advertise</a:t>
                      </a:r>
                      <a:endParaRPr lang="en-US" sz="200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2000">
                          <a:solidFill>
                            <a:schemeClr val="tx1"/>
                          </a:solidFill>
                          <a:effectLst/>
                        </a:rPr>
                        <a:t>Boolean</a:t>
                      </a:r>
                      <a:endParaRPr lang="en-US" sz="200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2000">
                          <a:solidFill>
                            <a:schemeClr val="tx1"/>
                          </a:solidFill>
                          <a:effectLst/>
                        </a:rPr>
                        <a:t>TRUE, FALSE</a:t>
                      </a:r>
                      <a:endParaRPr lang="en-US" sz="200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2000" dirty="0">
                          <a:solidFill>
                            <a:schemeClr val="tx1"/>
                          </a:solidFill>
                          <a:effectLst/>
                        </a:rPr>
                        <a:t>If TRUE, this Link should be advertised in Enhanced Beacon frames using the “TSCH </a:t>
                      </a:r>
                      <a:r>
                        <a:rPr lang="en-US" sz="2000" dirty="0" err="1">
                          <a:solidFill>
                            <a:schemeClr val="tx1"/>
                          </a:solidFill>
                          <a:effectLst/>
                        </a:rPr>
                        <a:t>Slotframe</a:t>
                      </a:r>
                      <a:r>
                        <a:rPr lang="en-US" sz="2000" dirty="0">
                          <a:solidFill>
                            <a:schemeClr val="tx1"/>
                          </a:solidFill>
                          <a:effectLst/>
                        </a:rPr>
                        <a:t> and Link IE.”</a:t>
                      </a:r>
                    </a:p>
                    <a:p>
                      <a:pPr marL="0" marR="0">
                        <a:spcBef>
                          <a:spcPts val="0"/>
                        </a:spcBef>
                        <a:spcAft>
                          <a:spcPts val="0"/>
                        </a:spcAft>
                      </a:pPr>
                      <a:r>
                        <a:rPr lang="en-US" sz="2000" dirty="0">
                          <a:solidFill>
                            <a:schemeClr val="tx1"/>
                          </a:solidFill>
                          <a:effectLst/>
                        </a:rPr>
                        <a:t>If FALSE, this Link should be added locally only.</a:t>
                      </a:r>
                      <a:endParaRPr lang="en-US" sz="20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001"/>
                  </a:ext>
                </a:extLst>
              </a:tr>
            </a:tbl>
          </a:graphicData>
        </a:graphic>
      </p:graphicFrame>
      <p:sp>
        <p:nvSpPr>
          <p:cNvPr id="6" name="Rectangle 1"/>
          <p:cNvSpPr>
            <a:spLocks noChangeArrowheads="1"/>
          </p:cNvSpPr>
          <p:nvPr/>
        </p:nvSpPr>
        <p:spPr bwMode="auto">
          <a:xfrm>
            <a:off x="685800" y="1922621"/>
            <a:ext cx="7086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Add entry in Table 8-47 – MLME-SET-</a:t>
            </a:r>
            <a:r>
              <a:rPr kumimoji="0" lang="en-US" altLang="en-US" sz="18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rPr>
              <a:t>LINK.request</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parameters:</a:t>
            </a:r>
            <a:endParaRPr kumimoji="0" lang="en-US" altLang="en-US" sz="9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40127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Revised text - 6</a:t>
            </a:r>
          </a:p>
        </p:txBody>
      </p:sp>
      <p:sp>
        <p:nvSpPr>
          <p:cNvPr id="19" name="Date Placeholder 18"/>
          <p:cNvSpPr>
            <a:spLocks noGrp="1"/>
          </p:cNvSpPr>
          <p:nvPr>
            <p:ph type="dt" sz="half" idx="10"/>
          </p:nvPr>
        </p:nvSpPr>
        <p:spPr/>
        <p:txBody>
          <a:bodyPr/>
          <a:lstStyle/>
          <a:p>
            <a:r>
              <a:rPr lang="en-US" altLang="ja-JP"/>
              <a:t>March 2019</a:t>
            </a:r>
            <a:endParaRPr lang="en-US" altLang="ja-JP" dirty="0"/>
          </a:p>
        </p:txBody>
      </p:sp>
      <p:sp>
        <p:nvSpPr>
          <p:cNvPr id="20" name="Footer Placeholder 19"/>
          <p:cNvSpPr>
            <a:spLocks noGrp="1"/>
          </p:cNvSpPr>
          <p:nvPr>
            <p:ph type="ftr" sz="quarter" idx="11"/>
          </p:nvPr>
        </p:nvSpPr>
        <p:spPr>
          <a:xfrm>
            <a:off x="5486400" y="6475413"/>
            <a:ext cx="3124200" cy="369332"/>
          </a:xfrm>
        </p:spPr>
        <p:txBody>
          <a:bodyPr/>
          <a:lstStyle/>
          <a:p>
            <a:r>
              <a:rPr lang="en-US" altLang="ja-JP" dirty="0"/>
              <a:t>Chris Hett – Ruben Salazar</a:t>
            </a:r>
          </a:p>
          <a:p>
            <a:endParaRPr lang="en-US" altLang="ja-JP" dirty="0"/>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8</a:t>
            </a:fld>
            <a:endParaRPr lang="en-US" altLang="ja-JP"/>
          </a:p>
        </p:txBody>
      </p:sp>
      <p:graphicFrame>
        <p:nvGraphicFramePr>
          <p:cNvPr id="3" name="Table 2"/>
          <p:cNvGraphicFramePr>
            <a:graphicFrameLocks noGrp="1"/>
          </p:cNvGraphicFramePr>
          <p:nvPr>
            <p:extLst>
              <p:ext uri="{D42A27DB-BD31-4B8C-83A1-F6EECF244321}">
                <p14:modId xmlns:p14="http://schemas.microsoft.com/office/powerpoint/2010/main" val="1405328278"/>
              </p:ext>
            </p:extLst>
          </p:nvPr>
        </p:nvGraphicFramePr>
        <p:xfrm>
          <a:off x="457200" y="2590800"/>
          <a:ext cx="8229600" cy="1493520"/>
        </p:xfrm>
        <a:graphic>
          <a:graphicData uri="http://schemas.openxmlformats.org/drawingml/2006/table">
            <a:tbl>
              <a:tblPr firstRow="1" firstCol="1" bandRow="1">
                <a:tableStyleId>{5C22544A-7EE6-4342-B048-85BDC9FD1C3A}</a:tableStyleId>
              </a:tblPr>
              <a:tblGrid>
                <a:gridCol w="18288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3733800">
                  <a:extLst>
                    <a:ext uri="{9D8B030D-6E8A-4147-A177-3AD203B41FA5}">
                      <a16:colId xmlns:a16="http://schemas.microsoft.com/office/drawing/2014/main" val="20003"/>
                    </a:ext>
                  </a:extLst>
                </a:gridCol>
                <a:gridCol w="838200">
                  <a:extLst>
                    <a:ext uri="{9D8B030D-6E8A-4147-A177-3AD203B41FA5}">
                      <a16:colId xmlns:a16="http://schemas.microsoft.com/office/drawing/2014/main" val="481299571"/>
                    </a:ext>
                  </a:extLst>
                </a:gridCol>
              </a:tblGrid>
              <a:tr h="0">
                <a:tc>
                  <a:txBody>
                    <a:bodyPr/>
                    <a:lstStyle/>
                    <a:p>
                      <a:pPr marL="0" marR="0" algn="ctr">
                        <a:spcBef>
                          <a:spcPts val="0"/>
                        </a:spcBef>
                        <a:spcAft>
                          <a:spcPts val="0"/>
                        </a:spcAft>
                      </a:pPr>
                      <a:r>
                        <a:rPr lang="en-US" sz="1800" dirty="0">
                          <a:solidFill>
                            <a:schemeClr val="tx1"/>
                          </a:solidFill>
                          <a:effectLst/>
                        </a:rPr>
                        <a:t>Attribute</a:t>
                      </a:r>
                      <a:endParaRPr lang="en-US" sz="18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1800" dirty="0">
                          <a:solidFill>
                            <a:schemeClr val="tx1"/>
                          </a:solidFill>
                          <a:effectLst/>
                        </a:rPr>
                        <a:t>Type</a:t>
                      </a:r>
                      <a:endParaRPr lang="en-US" sz="18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1800" dirty="0">
                          <a:solidFill>
                            <a:schemeClr val="tx1"/>
                          </a:solidFill>
                          <a:effectLst/>
                        </a:rPr>
                        <a:t>Range</a:t>
                      </a:r>
                      <a:endParaRPr lang="en-US" sz="18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1800" dirty="0">
                          <a:solidFill>
                            <a:schemeClr val="tx1"/>
                          </a:solidFill>
                          <a:effectLst/>
                        </a:rPr>
                        <a:t>Description</a:t>
                      </a:r>
                      <a:endParaRPr lang="en-US" sz="18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1800" dirty="0">
                          <a:solidFill>
                            <a:schemeClr val="tx1"/>
                          </a:solidFill>
                          <a:effectLst/>
                          <a:latin typeface="Calibri" panose="020F0502020204030204" pitchFamily="34" charset="0"/>
                          <a:ea typeface="Calibri" panose="020F0502020204030204" pitchFamily="34" charset="0"/>
                        </a:rPr>
                        <a:t>Default</a:t>
                      </a:r>
                    </a:p>
                  </a:txBody>
                  <a:tcPr marL="68580" marR="68580" marT="0" marB="0">
                    <a:solidFill>
                      <a:schemeClr val="accent1">
                        <a:lumMod val="40000"/>
                        <a:lumOff val="60000"/>
                      </a:schemeClr>
                    </a:solidFill>
                  </a:tcPr>
                </a:tc>
                <a:extLst>
                  <a:ext uri="{0D108BD9-81ED-4DB2-BD59-A6C34878D82A}">
                    <a16:rowId xmlns:a16="http://schemas.microsoft.com/office/drawing/2014/main" val="10000"/>
                  </a:ext>
                </a:extLst>
              </a:tr>
              <a:tr h="0">
                <a:tc>
                  <a:txBody>
                    <a:bodyPr/>
                    <a:lstStyle/>
                    <a:p>
                      <a:pPr marL="0" marR="0">
                        <a:spcBef>
                          <a:spcPts val="0"/>
                        </a:spcBef>
                        <a:spcAft>
                          <a:spcPts val="0"/>
                        </a:spcAft>
                      </a:pPr>
                      <a:r>
                        <a:rPr lang="en-US" sz="1600" b="0" i="1" dirty="0" err="1">
                          <a:solidFill>
                            <a:schemeClr val="tx1"/>
                          </a:solidFill>
                          <a:effectLst/>
                        </a:rPr>
                        <a:t>macLinkAdvertise</a:t>
                      </a:r>
                      <a:endParaRPr lang="en-US" sz="1600" b="0" i="1"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1600" dirty="0">
                          <a:solidFill>
                            <a:schemeClr val="tx1"/>
                          </a:solidFill>
                          <a:effectLst/>
                        </a:rPr>
                        <a:t>Boolean</a:t>
                      </a:r>
                      <a:endParaRPr lang="en-US" sz="16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1400" dirty="0">
                          <a:solidFill>
                            <a:schemeClr val="tx1"/>
                          </a:solidFill>
                          <a:effectLst/>
                        </a:rPr>
                        <a:t>TRUE, FALSE</a:t>
                      </a:r>
                      <a:endParaRPr lang="en-US" sz="14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spcBef>
                          <a:spcPts val="0"/>
                        </a:spcBef>
                        <a:spcAft>
                          <a:spcPts val="0"/>
                        </a:spcAft>
                      </a:pPr>
                      <a:r>
                        <a:rPr lang="en-US" sz="1600" dirty="0">
                          <a:solidFill>
                            <a:schemeClr val="tx1"/>
                          </a:solidFill>
                          <a:effectLst/>
                        </a:rPr>
                        <a:t>If TRUE, this Link should be advertised in Enhanced Beacon frames using the “TSCH </a:t>
                      </a:r>
                      <a:r>
                        <a:rPr lang="en-US" sz="1600" dirty="0" err="1">
                          <a:solidFill>
                            <a:schemeClr val="tx1"/>
                          </a:solidFill>
                          <a:effectLst/>
                        </a:rPr>
                        <a:t>Slotframe</a:t>
                      </a:r>
                      <a:r>
                        <a:rPr lang="en-US" sz="1600" dirty="0">
                          <a:solidFill>
                            <a:schemeClr val="tx1"/>
                          </a:solidFill>
                          <a:effectLst/>
                        </a:rPr>
                        <a:t> and Link IE.”</a:t>
                      </a:r>
                    </a:p>
                    <a:p>
                      <a:pPr marL="0" marR="0">
                        <a:spcBef>
                          <a:spcPts val="0"/>
                        </a:spcBef>
                        <a:spcAft>
                          <a:spcPts val="0"/>
                        </a:spcAft>
                      </a:pPr>
                      <a:r>
                        <a:rPr lang="en-US" sz="1600" dirty="0">
                          <a:solidFill>
                            <a:schemeClr val="tx1"/>
                          </a:solidFill>
                          <a:effectLst/>
                        </a:rPr>
                        <a:t>If FALSE, this Link should be added locally only.</a:t>
                      </a:r>
                      <a:endParaRPr lang="en-US" sz="1600" dirty="0">
                        <a:solidFill>
                          <a:schemeClr val="tx1"/>
                        </a:solidFill>
                        <a:effectLst/>
                        <a:latin typeface="Calibri" panose="020F0502020204030204" pitchFamily="34" charset="0"/>
                        <a:ea typeface="Calibri" panose="020F0502020204030204" pitchFamily="34" charset="0"/>
                      </a:endParaRPr>
                    </a:p>
                  </a:txBody>
                  <a:tcPr marL="68580" marR="68580" marT="0" marB="0">
                    <a:solidFill>
                      <a:schemeClr val="accent1">
                        <a:lumMod val="40000"/>
                        <a:lumOff val="60000"/>
                      </a:schemeClr>
                    </a:solidFill>
                  </a:tcPr>
                </a:tc>
                <a:tc>
                  <a:txBody>
                    <a:bodyPr/>
                    <a:lstStyle/>
                    <a:p>
                      <a:pPr marL="0" marR="0" algn="ctr">
                        <a:spcBef>
                          <a:spcPts val="0"/>
                        </a:spcBef>
                        <a:spcAft>
                          <a:spcPts val="0"/>
                        </a:spcAft>
                      </a:pPr>
                      <a:r>
                        <a:rPr lang="en-US" sz="2000" dirty="0">
                          <a:solidFill>
                            <a:schemeClr val="tx1"/>
                          </a:solidFill>
                          <a:effectLst/>
                          <a:latin typeface="Calibri" panose="020F0502020204030204" pitchFamily="34" charset="0"/>
                          <a:ea typeface="Calibri" panose="020F0502020204030204" pitchFamily="34" charset="0"/>
                        </a:rPr>
                        <a:t>-</a:t>
                      </a:r>
                    </a:p>
                  </a:txBody>
                  <a:tcPr marL="68580" marR="68580" marT="0" marB="0">
                    <a:solidFill>
                      <a:schemeClr val="accent1">
                        <a:lumMod val="40000"/>
                        <a:lumOff val="60000"/>
                      </a:schemeClr>
                    </a:solidFill>
                  </a:tcPr>
                </a:tc>
                <a:extLst>
                  <a:ext uri="{0D108BD9-81ED-4DB2-BD59-A6C34878D82A}">
                    <a16:rowId xmlns:a16="http://schemas.microsoft.com/office/drawing/2014/main" val="10001"/>
                  </a:ext>
                </a:extLst>
              </a:tr>
            </a:tbl>
          </a:graphicData>
        </a:graphic>
      </p:graphicFrame>
      <p:sp>
        <p:nvSpPr>
          <p:cNvPr id="5" name="Rectangle 1"/>
          <p:cNvSpPr>
            <a:spLocks noChangeArrowheads="1"/>
          </p:cNvSpPr>
          <p:nvPr/>
        </p:nvSpPr>
        <p:spPr bwMode="auto">
          <a:xfrm>
            <a:off x="685800" y="1905000"/>
            <a:ext cx="777239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Add entry in table 8-96 – TSCH MAC PIB attributes for </a:t>
            </a:r>
            <a:r>
              <a:rPr kumimoji="0" lang="en-US" altLang="en-US" sz="1800" b="0" i="1" u="none" strike="noStrike" cap="none" normalizeH="0" baseline="0" dirty="0" err="1">
                <a:ln>
                  <a:noFill/>
                </a:ln>
                <a:solidFill>
                  <a:schemeClr val="tx1"/>
                </a:solidFill>
                <a:effectLst/>
                <a:latin typeface="Arial" panose="020B0604020202020204" pitchFamily="34" charset="0"/>
                <a:ea typeface="Calibri" panose="020F0502020204030204" pitchFamily="34" charset="0"/>
              </a:rPr>
              <a:t>macLinkTable</a:t>
            </a: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a:t>
            </a:r>
            <a:endParaRPr kumimoji="0" lang="en-US" altLang="en-US" sz="5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007117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6417</TotalTime>
  <Words>475</Words>
  <Application>Microsoft Office PowerPoint</Application>
  <PresentationFormat>On-screen Show (4:3)</PresentationFormat>
  <Paragraphs>131</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PowerPoint Presentation</vt:lpstr>
      <vt:lpstr>CID 1035</vt:lpstr>
      <vt:lpstr>Revised text - 1</vt:lpstr>
      <vt:lpstr>Revised text - 2</vt:lpstr>
      <vt:lpstr>Revised text - 3</vt:lpstr>
      <vt:lpstr>Revised text - 4</vt:lpstr>
      <vt:lpstr>Revised text - 5</vt:lpstr>
      <vt:lpstr>Revised text - 6</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Yokota, Hidetoshi</dc:creator>
  <cp:keywords/>
  <dc:description>&lt;doc#&gt;</dc:description>
  <cp:lastModifiedBy>Hett, Chris</cp:lastModifiedBy>
  <cp:revision>268</cp:revision>
  <cp:lastPrinted>2019-02-21T03:58:11Z</cp:lastPrinted>
  <dcterms:created xsi:type="dcterms:W3CDTF">2015-03-06T22:24:22Z</dcterms:created>
  <dcterms:modified xsi:type="dcterms:W3CDTF">2019-03-12T19:47:33Z</dcterms:modified>
</cp:coreProperties>
</file>