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81" r:id="rId3"/>
    <p:sldId id="282" r:id="rId4"/>
    <p:sldId id="283" r:id="rId5"/>
    <p:sldId id="284" r:id="rId6"/>
    <p:sldId id="285" r:id="rId7"/>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96" autoAdjust="0"/>
    <p:restoredTop sz="94660"/>
  </p:normalViewPr>
  <p:slideViewPr>
    <p:cSldViewPr>
      <p:cViewPr>
        <p:scale>
          <a:sx n="73" d="100"/>
          <a:sy n="73" d="100"/>
        </p:scale>
        <p:origin x="720" y="7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22237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3</a:t>
            </a:fld>
            <a:endParaRPr kumimoji="1" lang="en-US"/>
          </a:p>
        </p:txBody>
      </p:sp>
    </p:spTree>
    <p:extLst>
      <p:ext uri="{BB962C8B-B14F-4D97-AF65-F5344CB8AC3E}">
        <p14:creationId xmlns:p14="http://schemas.microsoft.com/office/powerpoint/2010/main" val="3540296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398910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1940176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4077035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dirty="0"/>
              <a:t>March 2019</a:t>
            </a:r>
          </a:p>
        </p:txBody>
      </p:sp>
      <p:sp>
        <p:nvSpPr>
          <p:cNvPr id="4" name="Footer Placeholder 3"/>
          <p:cNvSpPr>
            <a:spLocks noGrp="1"/>
          </p:cNvSpPr>
          <p:nvPr>
            <p:ph type="ftr" sz="quarter" idx="11"/>
          </p:nvPr>
        </p:nvSpPr>
        <p:spPr/>
        <p:txBody>
          <a:bodyPr/>
          <a:lstStyle>
            <a:lvl1pPr>
              <a:defRPr/>
            </a:lvl1pPr>
          </a:lstStyle>
          <a:p>
            <a:r>
              <a:rPr lang="en-US" altLang="ja-JP" dirty="0" smtClean="0"/>
              <a:t>Chris Hett – Ruben Salazar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smtClean="0"/>
              <a:t>Chris Hett – Ruben Salazar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Chris Hett - Ruben Salazar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sz="1400" dirty="0" smtClean="0">
                <a:effectLst/>
              </a:rPr>
              <a:t>DCN </a:t>
            </a:r>
            <a:r>
              <a:rPr lang="en-US" sz="1400" b="1" dirty="0" smtClean="0">
                <a:effectLst/>
              </a:rPr>
              <a:t>15-19-0129-00-04md</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[Proposed Resolution for comment CID 1035]</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a:t>
            </a:r>
            <a:r>
              <a:rPr lang="en-US" altLang="ja-JP" sz="1600" dirty="0" smtClean="0">
                <a:ea typeface="ＭＳ Ｐゴシック" panose="020B0600070205080204" pitchFamily="34" charset="-128"/>
              </a:rPr>
              <a:t>12 </a:t>
            </a:r>
            <a:r>
              <a:rPr lang="en-US" altLang="ja-JP" sz="1600" dirty="0">
                <a:ea typeface="ＭＳ Ｐゴシック" panose="020B0600070205080204" pitchFamily="34" charset="-128"/>
              </a:rPr>
              <a:t>March,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a:t>
            </a:r>
            <a:r>
              <a:rPr lang="en-US" altLang="ja-JP" sz="1600" dirty="0" smtClean="0">
                <a:solidFill>
                  <a:schemeClr val="tx2"/>
                </a:solidFill>
                <a:ea typeface="ＭＳ Ｐゴシック" charset="-128"/>
              </a:rPr>
              <a:t>Chris Hett, Ruben Salazar</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Landis+Gyr]</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Address: </a:t>
            </a:r>
            <a:r>
              <a:rPr lang="en-US" altLang="ja-JP" sz="1600" dirty="0" smtClean="0">
                <a:ea typeface="ＭＳ Ｐゴシック" panose="020B0600070205080204" pitchFamily="34" charset="-128"/>
              </a:rPr>
              <a:t>[</a:t>
            </a:r>
            <a:r>
              <a:rPr lang="en-US" altLang="ja-JP" sz="1600" dirty="0" smtClean="0">
                <a:solidFill>
                  <a:schemeClr val="tx2"/>
                </a:solidFill>
                <a:ea typeface="ＭＳ Ｐゴシック" charset="-128"/>
              </a:rPr>
              <a:t>30000 mill creek avenue Alpharetta GA USA</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a:t>
            </a:r>
            <a:r>
              <a:rPr lang="en-US" altLang="ja-JP" sz="1600" dirty="0" smtClean="0">
                <a:ea typeface="ＭＳ Ｐゴシック" panose="020B0600070205080204" pitchFamily="34" charset="-128"/>
              </a:rPr>
              <a:t>[chris.hett</a:t>
            </a:r>
            <a:r>
              <a:rPr lang="en-US" altLang="ja-JP" sz="1600" dirty="0" smtClean="0">
                <a:ea typeface="ＭＳ Ｐゴシック" panose="020B0600070205080204" pitchFamily="34" charset="-128"/>
              </a:rPr>
              <a:t>@landisgyr.com, ruben.Salazar@landisgyr.com</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[Comment resolution for 802.15.4md REV]</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a:t>
            </a:r>
            <a:r>
              <a:rPr lang="en-US" altLang="ja-JP" sz="1600" dirty="0" smtClean="0">
                <a:ea typeface="ＭＳ Ｐゴシック" panose="020B0600070205080204" pitchFamily="34" charset="-128"/>
              </a:rPr>
              <a:t>proposes a resolution for comment CID1035 of the current ballot]</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 and Approval]</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 xmlns:a16="http://schemas.microsoft.com/office/drawing/2014/main" id="{122175B7-09D6-42F5-B7E1-CB2F081DD62A}"/>
              </a:ext>
            </a:extLst>
          </p:cNvPr>
          <p:cNvSpPr>
            <a:spLocks noGrp="1"/>
          </p:cNvSpPr>
          <p:nvPr>
            <p:ph type="ftr" sz="quarter" idx="11"/>
          </p:nvPr>
        </p:nvSpPr>
        <p:spPr/>
        <p:txBody>
          <a:bodyPr/>
          <a:lstStyle/>
          <a:p>
            <a:r>
              <a:rPr lang="en-US" altLang="ja-JP" dirty="0" smtClean="0"/>
              <a:t>Chris Hett – Ruben Salazar</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smtClean="0"/>
              <a:t>CID 1035</a:t>
            </a:r>
            <a:endParaRPr kumimoji="1" lang="en-US" dirty="0"/>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graphicFrame>
        <p:nvGraphicFramePr>
          <p:cNvPr id="21" name="Table 20"/>
          <p:cNvGraphicFramePr>
            <a:graphicFrameLocks noGrp="1"/>
          </p:cNvGraphicFramePr>
          <p:nvPr>
            <p:extLst>
              <p:ext uri="{D42A27DB-BD31-4B8C-83A1-F6EECF244321}">
                <p14:modId xmlns:p14="http://schemas.microsoft.com/office/powerpoint/2010/main" val="754807177"/>
              </p:ext>
            </p:extLst>
          </p:nvPr>
        </p:nvGraphicFramePr>
        <p:xfrm>
          <a:off x="458788" y="2057400"/>
          <a:ext cx="8151811" cy="3291840"/>
        </p:xfrm>
        <a:graphic>
          <a:graphicData uri="http://schemas.openxmlformats.org/drawingml/2006/table">
            <a:tbl>
              <a:tblPr firstRow="1" firstCol="1" bandRow="1">
                <a:tableStyleId>{5C22544A-7EE6-4342-B048-85BDC9FD1C3A}</a:tableStyleId>
              </a:tblPr>
              <a:tblGrid>
                <a:gridCol w="1516809"/>
                <a:gridCol w="559438"/>
                <a:gridCol w="2696924"/>
                <a:gridCol w="3378640"/>
              </a:tblGrid>
              <a:tr h="2514600">
                <a:tc>
                  <a:txBody>
                    <a:bodyPr/>
                    <a:lstStyle/>
                    <a:p>
                      <a:pPr marL="0" marR="0" algn="l" defTabSz="914400" rtl="0" eaLnBrk="1" latinLnBrk="0" hangingPunct="1">
                        <a:spcBef>
                          <a:spcPts val="0"/>
                        </a:spcBef>
                        <a:spcAft>
                          <a:spcPts val="0"/>
                        </a:spcAft>
                      </a:pPr>
                      <a:r>
                        <a:rPr kumimoji="1" lang="en-US" sz="1800" kern="1200" dirty="0">
                          <a:solidFill>
                            <a:schemeClr val="dk1"/>
                          </a:solidFill>
                          <a:effectLst/>
                          <a:latin typeface="+mn-lt"/>
                          <a:ea typeface="+mn-ea"/>
                          <a:cs typeface="+mn-cs"/>
                        </a:rPr>
                        <a:t>8.2.19.1</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a:solidFill>
                            <a:schemeClr val="dk1"/>
                          </a:solidFill>
                          <a:effectLst/>
                          <a:latin typeface="+mn-lt"/>
                          <a:ea typeface="+mn-ea"/>
                          <a:cs typeface="+mn-cs"/>
                        </a:rPr>
                        <a:t>15</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a:solidFill>
                            <a:schemeClr val="dk1"/>
                          </a:solidFill>
                          <a:effectLst/>
                          <a:latin typeface="+mn-lt"/>
                          <a:ea typeface="+mn-ea"/>
                          <a:cs typeface="+mn-cs"/>
                        </a:rPr>
                        <a:t>There needs to be a way to identify which configured slotframes and links should be advertised in Enhanced Beacons.</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dirty="0">
                          <a:solidFill>
                            <a:schemeClr val="dk1"/>
                          </a:solidFill>
                          <a:effectLst/>
                          <a:latin typeface="+mn-lt"/>
                          <a:ea typeface="+mn-ea"/>
                          <a:cs typeface="+mn-cs"/>
                        </a:rPr>
                        <a:t>Add a </a:t>
                      </a:r>
                      <a:r>
                        <a:rPr kumimoji="1" lang="en-US" sz="1800" kern="1200" dirty="0" err="1">
                          <a:solidFill>
                            <a:schemeClr val="dk1"/>
                          </a:solidFill>
                          <a:effectLst/>
                          <a:latin typeface="+mn-lt"/>
                          <a:ea typeface="+mn-ea"/>
                          <a:cs typeface="+mn-cs"/>
                        </a:rPr>
                        <a:t>boolean</a:t>
                      </a:r>
                      <a:r>
                        <a:rPr kumimoji="1" lang="en-US" sz="1800" kern="1200" dirty="0">
                          <a:solidFill>
                            <a:schemeClr val="dk1"/>
                          </a:solidFill>
                          <a:effectLst/>
                          <a:latin typeface="+mn-lt"/>
                          <a:ea typeface="+mn-ea"/>
                          <a:cs typeface="+mn-cs"/>
                        </a:rPr>
                        <a:t> parameter to the MLME-SET-</a:t>
                      </a:r>
                      <a:r>
                        <a:rPr kumimoji="1" lang="en-US" sz="1800" kern="1200" dirty="0" err="1">
                          <a:solidFill>
                            <a:schemeClr val="dk1"/>
                          </a:solidFill>
                          <a:effectLst/>
                          <a:latin typeface="+mn-lt"/>
                          <a:ea typeface="+mn-ea"/>
                          <a:cs typeface="+mn-cs"/>
                        </a:rPr>
                        <a:t>SLOTFRAME.request</a:t>
                      </a:r>
                      <a:r>
                        <a:rPr kumimoji="1" lang="en-US" sz="1800" kern="1200" dirty="0">
                          <a:solidFill>
                            <a:schemeClr val="dk1"/>
                          </a:solidFill>
                          <a:effectLst/>
                          <a:latin typeface="+mn-lt"/>
                          <a:ea typeface="+mn-ea"/>
                          <a:cs typeface="+mn-cs"/>
                        </a:rPr>
                        <a:t> primitive. It could be named “advertise”, “publicize”, etc. If true, then the </a:t>
                      </a:r>
                      <a:r>
                        <a:rPr kumimoji="1" lang="en-US" sz="1800" kern="1200" dirty="0" err="1">
                          <a:solidFill>
                            <a:schemeClr val="dk1"/>
                          </a:solidFill>
                          <a:effectLst/>
                          <a:latin typeface="+mn-lt"/>
                          <a:ea typeface="+mn-ea"/>
                          <a:cs typeface="+mn-cs"/>
                        </a:rPr>
                        <a:t>slotframe</a:t>
                      </a:r>
                      <a:r>
                        <a:rPr kumimoji="1" lang="en-US" sz="1800" kern="1200" dirty="0">
                          <a:solidFill>
                            <a:schemeClr val="dk1"/>
                          </a:solidFill>
                          <a:effectLst/>
                          <a:latin typeface="+mn-lt"/>
                          <a:ea typeface="+mn-ea"/>
                          <a:cs typeface="+mn-cs"/>
                        </a:rPr>
                        <a:t> and all its links represent network-wide information applicable to all devices, and should be added to the TSCH </a:t>
                      </a:r>
                      <a:r>
                        <a:rPr kumimoji="1" lang="en-US" sz="1800" kern="1200" dirty="0" err="1">
                          <a:solidFill>
                            <a:schemeClr val="dk1"/>
                          </a:solidFill>
                          <a:effectLst/>
                          <a:latin typeface="+mn-lt"/>
                          <a:ea typeface="+mn-ea"/>
                          <a:cs typeface="+mn-cs"/>
                        </a:rPr>
                        <a:t>Slotframe</a:t>
                      </a:r>
                      <a:r>
                        <a:rPr kumimoji="1" lang="en-US" sz="1800" kern="1200" dirty="0">
                          <a:solidFill>
                            <a:schemeClr val="dk1"/>
                          </a:solidFill>
                          <a:effectLst/>
                          <a:latin typeface="+mn-lt"/>
                          <a:ea typeface="+mn-ea"/>
                          <a:cs typeface="+mn-cs"/>
                        </a:rPr>
                        <a:t> and Link IE. If false, it would not be added.</a:t>
                      </a:r>
                    </a:p>
                  </a:txBody>
                  <a:tcPr marL="28225" marR="28225" marT="0" marB="0">
                    <a:solidFill>
                      <a:schemeClr val="accent1">
                        <a:lumMod val="40000"/>
                        <a:lumOff val="60000"/>
                      </a:schemeClr>
                    </a:solidFill>
                  </a:tcPr>
                </a:tc>
              </a:tr>
            </a:tbl>
          </a:graphicData>
        </a:graphic>
      </p:graphicFrame>
      <p:sp>
        <p:nvSpPr>
          <p:cNvPr id="22" name="TextBox 21"/>
          <p:cNvSpPr txBox="1"/>
          <p:nvPr/>
        </p:nvSpPr>
        <p:spPr>
          <a:xfrm>
            <a:off x="381000" y="5562600"/>
            <a:ext cx="5519460" cy="646331"/>
          </a:xfrm>
          <a:prstGeom prst="rect">
            <a:avLst/>
          </a:prstGeom>
          <a:noFill/>
        </p:spPr>
        <p:txBody>
          <a:bodyPr wrap="none" rtlCol="0">
            <a:spAutoFit/>
          </a:bodyPr>
          <a:lstStyle/>
          <a:p>
            <a:r>
              <a:rPr lang="en-US" sz="3600" dirty="0" smtClean="0"/>
              <a:t>Proposed Resolution: Revise</a:t>
            </a:r>
            <a:endParaRPr lang="en-US" sz="3600" dirty="0"/>
          </a:p>
        </p:txBody>
      </p:sp>
    </p:spTree>
    <p:extLst>
      <p:ext uri="{BB962C8B-B14F-4D97-AF65-F5344CB8AC3E}">
        <p14:creationId xmlns:p14="http://schemas.microsoft.com/office/powerpoint/2010/main" val="414004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smtClean="0"/>
              <a:t>Revised text - 1</a:t>
            </a:r>
            <a:endParaRPr kumimoji="1" lang="en-US" dirty="0"/>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2" name="Rectangle 1"/>
          <p:cNvSpPr/>
          <p:nvPr/>
        </p:nvSpPr>
        <p:spPr>
          <a:xfrm>
            <a:off x="1447800" y="2551837"/>
            <a:ext cx="7467600" cy="3170099"/>
          </a:xfrm>
          <a:prstGeom prst="rect">
            <a:avLst/>
          </a:prstGeom>
        </p:spPr>
        <p:txBody>
          <a:bodyPr wrap="square">
            <a:spAutoFit/>
          </a:bodyPr>
          <a:lstStyle/>
          <a:p>
            <a:pPr marL="0" marR="0">
              <a:spcBef>
                <a:spcPts val="0"/>
              </a:spcBef>
              <a:spcAft>
                <a:spcPts val="0"/>
              </a:spcAft>
            </a:pPr>
            <a:r>
              <a:rPr lang="en-US" sz="2000" b="1" dirty="0">
                <a:latin typeface="Calibri" panose="020F0502020204030204" pitchFamily="34" charset="0"/>
                <a:ea typeface="Calibri" panose="020F0502020204030204" pitchFamily="34" charset="0"/>
              </a:rPr>
              <a:t>Section 8.2.19.1 – MLME-SET-</a:t>
            </a:r>
            <a:r>
              <a:rPr lang="en-US" sz="2000" b="1" dirty="0" err="1">
                <a:latin typeface="Calibri" panose="020F0502020204030204" pitchFamily="34" charset="0"/>
                <a:ea typeface="Calibri" panose="020F0502020204030204" pitchFamily="34" charset="0"/>
              </a:rPr>
              <a:t>SLOTFRAME.request</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 </a:t>
            </a:r>
          </a:p>
          <a:p>
            <a:pPr marL="0" marR="0">
              <a:spcBef>
                <a:spcPts val="0"/>
              </a:spcBef>
              <a:spcAft>
                <a:spcPts val="0"/>
              </a:spcAft>
            </a:pPr>
            <a:r>
              <a:rPr lang="en-US" sz="2000" dirty="0">
                <a:latin typeface="Calibri" panose="020F0502020204030204" pitchFamily="34" charset="0"/>
                <a:ea typeface="Calibri" panose="020F0502020204030204" pitchFamily="34" charset="0"/>
              </a:rPr>
              <a:t>Add parameter called ‘Advertise’ to the primitive</a:t>
            </a:r>
            <a:r>
              <a:rPr lang="en-US" sz="2000" dirty="0" smtClean="0">
                <a:latin typeface="Calibri" panose="020F0502020204030204" pitchFamily="34" charset="0"/>
                <a:ea typeface="Calibri" panose="020F0502020204030204" pitchFamily="34" charset="0"/>
              </a:rPr>
              <a:t>:</a:t>
            </a:r>
          </a:p>
          <a:p>
            <a:pPr marL="0" marR="0">
              <a:spcBef>
                <a:spcPts val="0"/>
              </a:spcBef>
              <a:spcAft>
                <a:spcPts val="0"/>
              </a:spcAft>
            </a:pP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MLME-SET-</a:t>
            </a:r>
            <a:r>
              <a:rPr lang="en-US" sz="2000" dirty="0" err="1">
                <a:latin typeface="Calibri" panose="020F0502020204030204" pitchFamily="34" charset="0"/>
                <a:ea typeface="Calibri" panose="020F0502020204030204" pitchFamily="34" charset="0"/>
              </a:rPr>
              <a:t>SLOTFRAME.request</a:t>
            </a:r>
            <a:r>
              <a:rPr lang="en-US" sz="2000" dirty="0">
                <a:latin typeface="Calibri" panose="020F0502020204030204" pitchFamily="34" charset="0"/>
                <a:ea typeface="Calibri" panose="020F0502020204030204" pitchFamily="34" charset="0"/>
              </a:rPr>
              <a:t> (</a:t>
            </a:r>
          </a:p>
          <a:p>
            <a:pPr marL="0" marR="0">
              <a:spcBef>
                <a:spcPts val="0"/>
              </a:spcBef>
              <a:spcAft>
                <a:spcPts val="0"/>
              </a:spcAft>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SlotframeHandle</a:t>
            </a:r>
            <a:r>
              <a:rPr lang="en-US" sz="2000" dirty="0">
                <a:latin typeface="Calibri" panose="020F0502020204030204" pitchFamily="34" charset="0"/>
                <a:ea typeface="Calibri" panose="020F0502020204030204" pitchFamily="34" charset="0"/>
              </a:rPr>
              <a:t>,</a:t>
            </a:r>
          </a:p>
          <a:p>
            <a:pPr marL="0" marR="0">
              <a:spcBef>
                <a:spcPts val="0"/>
              </a:spcBef>
              <a:spcAft>
                <a:spcPts val="0"/>
              </a:spcAft>
            </a:pPr>
            <a:r>
              <a:rPr lang="en-US" sz="2000" dirty="0">
                <a:latin typeface="Calibri" panose="020F0502020204030204" pitchFamily="34" charset="0"/>
                <a:ea typeface="Calibri" panose="020F0502020204030204" pitchFamily="34" charset="0"/>
              </a:rPr>
              <a:t>                                                            Operation,</a:t>
            </a:r>
          </a:p>
          <a:p>
            <a:pPr marL="0" marR="0">
              <a:spcBef>
                <a:spcPts val="0"/>
              </a:spcBef>
              <a:spcAft>
                <a:spcPts val="0"/>
              </a:spcAft>
            </a:pPr>
            <a:r>
              <a:rPr lang="en-US" sz="2000" dirty="0">
                <a:latin typeface="Calibri" panose="020F0502020204030204" pitchFamily="34" charset="0"/>
                <a:ea typeface="Calibri" panose="020F0502020204030204" pitchFamily="34" charset="0"/>
              </a:rPr>
              <a:t>                                                            Size</a:t>
            </a:r>
            <a:r>
              <a:rPr lang="en-US" sz="2000" dirty="0">
                <a:highlight>
                  <a:srgbClr val="FFFF00"/>
                </a:highlight>
                <a:latin typeface="Calibri" panose="020F0502020204030204" pitchFamily="34" charset="0"/>
                <a:ea typeface="Calibri" panose="020F0502020204030204" pitchFamily="34" charset="0"/>
              </a:rPr>
              <a:t>,</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highlight>
                  <a:srgbClr val="FFFF00"/>
                </a:highlight>
                <a:latin typeface="Calibri" panose="020F0502020204030204" pitchFamily="34" charset="0"/>
                <a:ea typeface="Calibri" panose="020F0502020204030204" pitchFamily="34" charset="0"/>
              </a:rPr>
              <a:t>                                                            Advertise</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3824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smtClean="0"/>
              <a:t>Revised text - 2</a:t>
            </a:r>
            <a:endParaRPr kumimoji="1" lang="en-US" dirty="0"/>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1427635658"/>
              </p:ext>
            </p:extLst>
          </p:nvPr>
        </p:nvGraphicFramePr>
        <p:xfrm>
          <a:off x="609600" y="2590800"/>
          <a:ext cx="7772399" cy="2438400"/>
        </p:xfrm>
        <a:graphic>
          <a:graphicData uri="http://schemas.openxmlformats.org/drawingml/2006/table">
            <a:tbl>
              <a:tblPr firstRow="1" firstCol="1" bandRow="1">
                <a:tableStyleId>{5C22544A-7EE6-4342-B048-85BDC9FD1C3A}</a:tableStyleId>
              </a:tblPr>
              <a:tblGrid>
                <a:gridCol w="1600200"/>
                <a:gridCol w="1143000"/>
                <a:gridCol w="1371600"/>
                <a:gridCol w="3657599"/>
              </a:tblGrid>
              <a:tr h="0">
                <a:tc>
                  <a:txBody>
                    <a:bodyPr/>
                    <a:lstStyle/>
                    <a:p>
                      <a:pPr marL="0" marR="0" algn="ctr">
                        <a:spcBef>
                          <a:spcPts val="0"/>
                        </a:spcBef>
                        <a:spcAft>
                          <a:spcPts val="0"/>
                        </a:spcAft>
                      </a:pPr>
                      <a:r>
                        <a:rPr lang="en-US" sz="2000" dirty="0">
                          <a:solidFill>
                            <a:schemeClr val="tx1"/>
                          </a:solidFill>
                          <a:effectLst/>
                        </a:rPr>
                        <a:t>Name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Type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Valid range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Description</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r>
              <a:tr h="0">
                <a:tc>
                  <a:txBody>
                    <a:bodyPr/>
                    <a:lstStyle/>
                    <a:p>
                      <a:pPr marL="0" marR="0">
                        <a:spcBef>
                          <a:spcPts val="0"/>
                        </a:spcBef>
                        <a:spcAft>
                          <a:spcPts val="0"/>
                        </a:spcAft>
                      </a:pPr>
                      <a:r>
                        <a:rPr lang="en-US" sz="2000" dirty="0">
                          <a:solidFill>
                            <a:schemeClr val="tx1"/>
                          </a:solidFill>
                          <a:effectLst/>
                        </a:rPr>
                        <a:t>Advertise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Boolean</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TRUE, FALSE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If TRUE, this </a:t>
                      </a:r>
                      <a:r>
                        <a:rPr lang="en-US" sz="2000" dirty="0" err="1">
                          <a:solidFill>
                            <a:schemeClr val="tx1"/>
                          </a:solidFill>
                          <a:effectLst/>
                        </a:rPr>
                        <a:t>Slotframe</a:t>
                      </a:r>
                      <a:r>
                        <a:rPr lang="en-US" sz="2000" dirty="0">
                          <a:solidFill>
                            <a:schemeClr val="tx1"/>
                          </a:solidFill>
                          <a:effectLst/>
                        </a:rPr>
                        <a:t> should be advertised in Enhanced Beacon frames using the “TSCH </a:t>
                      </a:r>
                      <a:r>
                        <a:rPr lang="en-US" sz="2000" dirty="0" err="1">
                          <a:solidFill>
                            <a:schemeClr val="tx1"/>
                          </a:solidFill>
                          <a:effectLst/>
                        </a:rPr>
                        <a:t>Slotframe</a:t>
                      </a:r>
                      <a:r>
                        <a:rPr lang="en-US" sz="2000" dirty="0">
                          <a:solidFill>
                            <a:schemeClr val="tx1"/>
                          </a:solidFill>
                          <a:effectLst/>
                        </a:rPr>
                        <a:t> and Link IE.”</a:t>
                      </a:r>
                    </a:p>
                    <a:p>
                      <a:pPr marL="0" marR="0">
                        <a:spcBef>
                          <a:spcPts val="0"/>
                        </a:spcBef>
                        <a:spcAft>
                          <a:spcPts val="0"/>
                        </a:spcAft>
                      </a:pPr>
                      <a:r>
                        <a:rPr lang="en-US" sz="2000" dirty="0">
                          <a:solidFill>
                            <a:schemeClr val="tx1"/>
                          </a:solidFill>
                          <a:effectLst/>
                        </a:rPr>
                        <a:t>If FALSE, this </a:t>
                      </a:r>
                      <a:r>
                        <a:rPr lang="en-US" sz="2000" dirty="0" err="1">
                          <a:solidFill>
                            <a:schemeClr val="tx1"/>
                          </a:solidFill>
                          <a:effectLst/>
                        </a:rPr>
                        <a:t>Slotframe</a:t>
                      </a:r>
                      <a:r>
                        <a:rPr lang="en-US" sz="2000" dirty="0">
                          <a:solidFill>
                            <a:schemeClr val="tx1"/>
                          </a:solidFill>
                          <a:effectLst/>
                        </a:rPr>
                        <a:t> should be added locally only.</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Add entry in table 8-45 – MLME-SET-</a:t>
            </a:r>
            <a:r>
              <a:rPr kumimoji="0" lang="en-US" altLang="en-US" sz="1800"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rPr>
              <a:t>SLOTFRAME.request</a:t>
            </a:r>
            <a:r>
              <a:rPr kumimoji="0" lang="en-US" altLang="en-US" sz="1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parameters</a:t>
            </a:r>
            <a: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767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smtClean="0"/>
              <a:t>Revised text - 3</a:t>
            </a:r>
            <a:endParaRPr kumimoji="1" lang="en-US" dirty="0"/>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sp>
        <p:nvSpPr>
          <p:cNvPr id="3" name="Rectangle 2"/>
          <p:cNvSpPr/>
          <p:nvPr/>
        </p:nvSpPr>
        <p:spPr>
          <a:xfrm>
            <a:off x="1447800" y="1524000"/>
            <a:ext cx="7086600" cy="5078313"/>
          </a:xfrm>
          <a:prstGeom prst="rect">
            <a:avLst/>
          </a:prstGeom>
        </p:spPr>
        <p:txBody>
          <a:bodyPr wrap="square">
            <a:spAutoFit/>
          </a:bodyPr>
          <a:lstStyle/>
          <a:p>
            <a:pPr marL="0" marR="0">
              <a:spcBef>
                <a:spcPts val="0"/>
              </a:spcBef>
              <a:spcAft>
                <a:spcPts val="0"/>
              </a:spcAft>
            </a:pPr>
            <a:r>
              <a:rPr lang="en-US" sz="1800" dirty="0">
                <a:latin typeface="Calibri" panose="020F0502020204030204" pitchFamily="34" charset="0"/>
                <a:ea typeface="Calibri" panose="020F0502020204030204" pitchFamily="34" charset="0"/>
              </a:rPr>
              <a:t>Add parameter called ‘Advertise’ to the </a:t>
            </a:r>
            <a:r>
              <a:rPr lang="en-US" sz="1800" dirty="0" smtClean="0">
                <a:latin typeface="Calibri" panose="020F0502020204030204" pitchFamily="34" charset="0"/>
                <a:ea typeface="Calibri" panose="020F0502020204030204" pitchFamily="34" charset="0"/>
              </a:rPr>
              <a:t>primitive</a:t>
            </a:r>
          </a:p>
          <a:p>
            <a:pPr marL="0" marR="0">
              <a:spcBef>
                <a:spcPts val="0"/>
              </a:spcBef>
              <a:spcAft>
                <a:spcPts val="0"/>
              </a:spcAft>
            </a:pP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rPr>
              <a:t>MLME-SET-</a:t>
            </a:r>
            <a:r>
              <a:rPr lang="en-US" sz="1800" dirty="0" err="1">
                <a:latin typeface="Calibri" panose="020F0502020204030204" pitchFamily="34" charset="0"/>
                <a:ea typeface="Calibri" panose="020F0502020204030204" pitchFamily="34" charset="0"/>
              </a:rPr>
              <a:t>SLOTFRAME.request</a:t>
            </a:r>
            <a:r>
              <a:rPr lang="en-US" sz="1800" dirty="0">
                <a:latin typeface="Calibri" panose="020F0502020204030204" pitchFamily="34" charset="0"/>
                <a:ea typeface="Calibri" panose="020F0502020204030204" pitchFamily="34" charset="0"/>
              </a:rPr>
              <a:t> (</a:t>
            </a:r>
          </a:p>
          <a:p>
            <a:pPr marL="0" marR="0">
              <a:spcBef>
                <a:spcPts val="0"/>
              </a:spcBef>
              <a:spcAft>
                <a:spcPts val="0"/>
              </a:spcAft>
            </a:pPr>
            <a:r>
              <a:rPr lang="en-US" sz="1800" dirty="0">
                <a:latin typeface="Calibri" panose="020F0502020204030204" pitchFamily="34" charset="0"/>
                <a:ea typeface="Calibri" panose="020F0502020204030204" pitchFamily="34" charset="0"/>
              </a:rPr>
              <a:t>                                                            Operation, </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LinkHandle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SlotframeHandle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Timeslot,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ChannelOffset</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TxLink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RxLink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SharedLink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TimekeepingLink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PriorityLink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LinkType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NodeAddrMode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NodeAddr</a:t>
            </a:r>
            <a:r>
              <a:rPr lang="en-US" sz="1800" dirty="0">
                <a:highlight>
                  <a:srgbClr val="FFFF00"/>
                </a:highlight>
                <a:latin typeface="Calibri" panose="020F0502020204030204" pitchFamily="34" charset="0"/>
                <a:ea typeface="Calibri" panose="020F0502020204030204" pitchFamily="34" charset="0"/>
              </a:rPr>
              <a:t>,</a:t>
            </a: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highlight>
                  <a:srgbClr val="FFFF00"/>
                </a:highlight>
                <a:latin typeface="Calibri" panose="020F0502020204030204" pitchFamily="34" charset="0"/>
                <a:ea typeface="Calibri" panose="020F0502020204030204" pitchFamily="34" charset="0"/>
              </a:rPr>
              <a:t>                                                            Advertise</a:t>
            </a: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585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smtClean="0"/>
              <a:t>Revised text - 4</a:t>
            </a:r>
            <a:endParaRPr kumimoji="1" lang="en-US" dirty="0"/>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graphicFrame>
        <p:nvGraphicFramePr>
          <p:cNvPr id="2" name="Table 1"/>
          <p:cNvGraphicFramePr>
            <a:graphicFrameLocks noGrp="1"/>
          </p:cNvGraphicFramePr>
          <p:nvPr>
            <p:extLst>
              <p:ext uri="{D42A27DB-BD31-4B8C-83A1-F6EECF244321}">
                <p14:modId xmlns:p14="http://schemas.microsoft.com/office/powerpoint/2010/main" val="511181733"/>
              </p:ext>
            </p:extLst>
          </p:nvPr>
        </p:nvGraphicFramePr>
        <p:xfrm>
          <a:off x="609600" y="2590800"/>
          <a:ext cx="7696200" cy="2438400"/>
        </p:xfrm>
        <a:graphic>
          <a:graphicData uri="http://schemas.openxmlformats.org/drawingml/2006/table">
            <a:tbl>
              <a:tblPr firstRow="1" firstCol="1" bandRow="1">
                <a:tableStyleId>{5C22544A-7EE6-4342-B048-85BDC9FD1C3A}</a:tableStyleId>
              </a:tblPr>
              <a:tblGrid>
                <a:gridCol w="1600200"/>
                <a:gridCol w="1143000"/>
                <a:gridCol w="1295400"/>
                <a:gridCol w="3657600"/>
              </a:tblGrid>
              <a:tr h="0">
                <a:tc>
                  <a:txBody>
                    <a:bodyPr/>
                    <a:lstStyle/>
                    <a:p>
                      <a:pPr marL="0" marR="0" algn="ctr">
                        <a:spcBef>
                          <a:spcPts val="0"/>
                        </a:spcBef>
                        <a:spcAft>
                          <a:spcPts val="0"/>
                        </a:spcAft>
                      </a:pPr>
                      <a:r>
                        <a:rPr lang="en-US" sz="2000" dirty="0">
                          <a:solidFill>
                            <a:schemeClr val="tx1"/>
                          </a:solidFill>
                          <a:effectLst/>
                        </a:rPr>
                        <a:t>Name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Type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Valid range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Description</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r>
              <a:tr h="0">
                <a:tc>
                  <a:txBody>
                    <a:bodyPr/>
                    <a:lstStyle/>
                    <a:p>
                      <a:pPr marL="0" marR="0">
                        <a:spcBef>
                          <a:spcPts val="0"/>
                        </a:spcBef>
                        <a:spcAft>
                          <a:spcPts val="0"/>
                        </a:spcAft>
                      </a:pPr>
                      <a:r>
                        <a:rPr lang="en-US" sz="2000">
                          <a:solidFill>
                            <a:schemeClr val="tx1"/>
                          </a:solidFill>
                          <a:effectLst/>
                        </a:rPr>
                        <a:t>Advertise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a:solidFill>
                            <a:schemeClr val="tx1"/>
                          </a:solidFill>
                          <a:effectLst/>
                        </a:rPr>
                        <a:t>Boolean</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a:solidFill>
                            <a:schemeClr val="tx1"/>
                          </a:solidFill>
                          <a:effectLst/>
                        </a:rPr>
                        <a:t>TRUE, FALSE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If TRUE, this Link should be advertised in Enhanced Beacon frames using the “TSCH </a:t>
                      </a:r>
                      <a:r>
                        <a:rPr lang="en-US" sz="2000" dirty="0" err="1">
                          <a:solidFill>
                            <a:schemeClr val="tx1"/>
                          </a:solidFill>
                          <a:effectLst/>
                        </a:rPr>
                        <a:t>Slotframe</a:t>
                      </a:r>
                      <a:r>
                        <a:rPr lang="en-US" sz="2000" dirty="0">
                          <a:solidFill>
                            <a:schemeClr val="tx1"/>
                          </a:solidFill>
                          <a:effectLst/>
                        </a:rPr>
                        <a:t> and Link IE.”</a:t>
                      </a:r>
                    </a:p>
                    <a:p>
                      <a:pPr marL="0" marR="0">
                        <a:spcBef>
                          <a:spcPts val="0"/>
                        </a:spcBef>
                        <a:spcAft>
                          <a:spcPts val="0"/>
                        </a:spcAft>
                      </a:pPr>
                      <a:r>
                        <a:rPr lang="en-US" sz="2000" dirty="0">
                          <a:solidFill>
                            <a:schemeClr val="tx1"/>
                          </a:solidFill>
                          <a:effectLst/>
                        </a:rPr>
                        <a:t>If FALSE, this Link should be added locally only.</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r>
            </a:tbl>
          </a:graphicData>
        </a:graphic>
      </p:graphicFrame>
      <p:sp>
        <p:nvSpPr>
          <p:cNvPr id="6" name="Rectangle 1"/>
          <p:cNvSpPr>
            <a:spLocks noChangeArrowheads="1"/>
          </p:cNvSpPr>
          <p:nvPr/>
        </p:nvSpPr>
        <p:spPr bwMode="auto">
          <a:xfrm>
            <a:off x="685800" y="1922621"/>
            <a:ext cx="7086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Add entry in Table 8-47 – MLME-SET-</a:t>
            </a:r>
            <a:r>
              <a:rPr kumimoji="0" lang="en-US" altLang="en-US" sz="1800"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rPr>
              <a:t>LINK.request</a:t>
            </a:r>
            <a:r>
              <a:rPr kumimoji="0" lang="en-US" altLang="en-US" sz="1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parameters:</a:t>
            </a:r>
            <a:endParaRPr kumimoji="0" lang="en-US" altLang="en-US" sz="9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127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6408</TotalTime>
  <Words>321</Words>
  <Application>Microsoft Office PowerPoint</Application>
  <PresentationFormat>On-screen Show (4:3)</PresentationFormat>
  <Paragraphs>97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Arial</vt:lpstr>
      <vt:lpstr>Calibri</vt:lpstr>
      <vt:lpstr>Times New Roman</vt:lpstr>
      <vt:lpstr>Office Theme</vt:lpstr>
      <vt:lpstr>PowerPoint Presentation</vt:lpstr>
      <vt:lpstr>CID 1035</vt:lpstr>
      <vt:lpstr>Revised text - 1</vt:lpstr>
      <vt:lpstr>Revised text - 2</vt:lpstr>
      <vt:lpstr>Revised text - 3</vt:lpstr>
      <vt:lpstr>Revised text - 4</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Salazar, Ruben</cp:lastModifiedBy>
  <cp:revision>267</cp:revision>
  <cp:lastPrinted>2019-02-21T03:58:11Z</cp:lastPrinted>
  <dcterms:created xsi:type="dcterms:W3CDTF">2015-03-06T22:24:22Z</dcterms:created>
  <dcterms:modified xsi:type="dcterms:W3CDTF">2019-03-12T00:08:34Z</dcterms:modified>
</cp:coreProperties>
</file>