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9" r:id="rId2"/>
    <p:sldId id="260" r:id="rId3"/>
    <p:sldId id="316" r:id="rId4"/>
    <p:sldId id="317" r:id="rId5"/>
    <p:sldId id="318" r:id="rId6"/>
    <p:sldId id="319" r:id="rId7"/>
    <p:sldId id="320" r:id="rId8"/>
    <p:sldId id="261" r:id="rId9"/>
    <p:sldId id="262" r:id="rId10"/>
    <p:sldId id="263" r:id="rId11"/>
    <p:sldId id="322"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171" autoAdjust="0"/>
    <p:restoredTop sz="94567" autoAdjust="0"/>
  </p:normalViewPr>
  <p:slideViewPr>
    <p:cSldViewPr>
      <p:cViewPr varScale="1">
        <p:scale>
          <a:sx n="95" d="100"/>
          <a:sy n="95" d="100"/>
        </p:scale>
        <p:origin x="1832" y="19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D155B0EA-C7B8-42C3-B56A-5BBDAD17CEE1}" type="slidenum">
              <a:rPr lang="en-US" altLang="en-US"/>
              <a:pPr>
                <a:defRPr/>
              </a:pPr>
              <a:t>‹#›</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486966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FEB5FDB-DE82-4AB7-8712-9A9F3663A589}" type="slidenum">
              <a:rPr lang="en-US" altLang="en-US"/>
              <a:pPr>
                <a:defRPr/>
              </a:pPr>
              <a:t>‹#›</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470921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7E57C057-3501-4EB0-A033-87875D124151}" type="slidenum">
              <a:rPr lang="en-US" altLang="en-US" sz="1200">
                <a:solidFill>
                  <a:prstClr val="black"/>
                </a:solidFill>
              </a:rPr>
              <a:pPr>
                <a:defRPr/>
              </a:pPr>
              <a:t>3</a:t>
            </a:fld>
            <a:endParaRPr lang="en-US" altLang="en-US" sz="1200">
              <a:solidFill>
                <a:prstClr val="black"/>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9844589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F2CBAA80-FB16-4347-92C8-E9F14665C886}" type="slidenum">
              <a:rPr lang="en-US" altLang="en-US" sz="1200">
                <a:solidFill>
                  <a:prstClr val="black"/>
                </a:solidFill>
              </a:rPr>
              <a:pPr>
                <a:defRPr/>
              </a:pPr>
              <a:t>7</a:t>
            </a:fld>
            <a:endParaRPr lang="en-US" altLang="en-US" sz="1200">
              <a:solidFill>
                <a:prstClr val="black"/>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8757742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A61DD99-C9BB-4923-A4D0-63974C4618AE}" type="slidenum">
              <a:rPr lang="en-US" altLang="en-US"/>
              <a:pPr>
                <a:defRPr/>
              </a:pPr>
              <a:t>‹#›</a:t>
            </a:fld>
            <a:endParaRPr lang="en-US" altLang="en-US"/>
          </a:p>
        </p:txBody>
      </p:sp>
    </p:spTree>
    <p:extLst>
      <p:ext uri="{BB962C8B-B14F-4D97-AF65-F5344CB8AC3E}">
        <p14:creationId xmlns:p14="http://schemas.microsoft.com/office/powerpoint/2010/main" val="3125881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C7BA1E-1A3C-4B5D-9B83-5B34940DCE75}" type="slidenum">
              <a:rPr lang="en-US" altLang="en-US"/>
              <a:pPr>
                <a:defRPr/>
              </a:pPr>
              <a:t>‹#›</a:t>
            </a:fld>
            <a:endParaRPr lang="en-US" altLang="en-US"/>
          </a:p>
        </p:txBody>
      </p:sp>
    </p:spTree>
    <p:extLst>
      <p:ext uri="{BB962C8B-B14F-4D97-AF65-F5344CB8AC3E}">
        <p14:creationId xmlns:p14="http://schemas.microsoft.com/office/powerpoint/2010/main" val="2885462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50159D3-C163-4BBD-B2E0-71B0828CBD4D}" type="slidenum">
              <a:rPr lang="en-US" altLang="en-US"/>
              <a:pPr>
                <a:defRPr/>
              </a:pPr>
              <a:t>‹#›</a:t>
            </a:fld>
            <a:endParaRPr lang="en-US" altLang="en-US"/>
          </a:p>
        </p:txBody>
      </p:sp>
    </p:spTree>
    <p:extLst>
      <p:ext uri="{BB962C8B-B14F-4D97-AF65-F5344CB8AC3E}">
        <p14:creationId xmlns:p14="http://schemas.microsoft.com/office/powerpoint/2010/main" val="11681518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94867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ECCCC10-95A5-4A40-B619-D8FBFD7D6646}" type="slidenum">
              <a:rPr lang="en-US" altLang="en-US"/>
              <a:pPr>
                <a:defRPr/>
              </a:pPr>
              <a:t>‹#›</a:t>
            </a:fld>
            <a:endParaRPr lang="en-US" altLang="en-US"/>
          </a:p>
        </p:txBody>
      </p:sp>
    </p:spTree>
    <p:extLst>
      <p:ext uri="{BB962C8B-B14F-4D97-AF65-F5344CB8AC3E}">
        <p14:creationId xmlns:p14="http://schemas.microsoft.com/office/powerpoint/2010/main" val="2680678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4A1C197-2786-4603-AB11-5395CC76E2CD}" type="slidenum">
              <a:rPr lang="en-US" altLang="en-US"/>
              <a:pPr>
                <a:defRPr/>
              </a:pPr>
              <a:t>‹#›</a:t>
            </a:fld>
            <a:endParaRPr lang="en-US" altLang="en-US"/>
          </a:p>
        </p:txBody>
      </p:sp>
    </p:spTree>
    <p:extLst>
      <p:ext uri="{BB962C8B-B14F-4D97-AF65-F5344CB8AC3E}">
        <p14:creationId xmlns:p14="http://schemas.microsoft.com/office/powerpoint/2010/main" val="2819694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lvl1pPr>
              <a:defRPr smtClean="0"/>
            </a:lvl1pPr>
          </a:lstStyle>
          <a:p>
            <a:pPr>
              <a:defRPr/>
            </a:pPr>
            <a:r>
              <a:rPr lang="en-US" altLang="en-US" sz="1400" dirty="0"/>
              <a:t>Nov. 2017</a:t>
            </a:r>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dirty="0"/>
              <a:t>Don Sturek, </a:t>
            </a:r>
            <a:r>
              <a:rPr lang="en-US" altLang="en-US" dirty="0" err="1"/>
              <a:t>Itron</a:t>
            </a:r>
            <a:endParaRPr lang="en-US" altLang="en-US" dirty="0"/>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52F1B2CD-7625-4F18-8E05-E9EEC07E93CC}" type="slidenum">
              <a:rPr lang="en-US" altLang="en-US"/>
              <a:pPr>
                <a:defRPr/>
              </a:pPr>
              <a:t>‹#›</a:t>
            </a:fld>
            <a:endParaRPr lang="en-US" altLang="en-US"/>
          </a:p>
        </p:txBody>
      </p:sp>
    </p:spTree>
    <p:extLst>
      <p:ext uri="{BB962C8B-B14F-4D97-AF65-F5344CB8AC3E}">
        <p14:creationId xmlns:p14="http://schemas.microsoft.com/office/powerpoint/2010/main" val="3209577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8AE65431-8228-424E-B506-6A40843FF070}" type="slidenum">
              <a:rPr lang="en-US" altLang="en-US"/>
              <a:pPr>
                <a:defRPr/>
              </a:pPr>
              <a:t>‹#›</a:t>
            </a:fld>
            <a:endParaRPr lang="en-US" altLang="en-US"/>
          </a:p>
        </p:txBody>
      </p:sp>
    </p:spTree>
    <p:extLst>
      <p:ext uri="{BB962C8B-B14F-4D97-AF65-F5344CB8AC3E}">
        <p14:creationId xmlns:p14="http://schemas.microsoft.com/office/powerpoint/2010/main" val="893779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601FCD64-390F-49E5-9CE4-7F6F7547B309}" type="slidenum">
              <a:rPr lang="en-US" altLang="en-US"/>
              <a:pPr>
                <a:defRPr/>
              </a:pPr>
              <a:t>‹#›</a:t>
            </a:fld>
            <a:endParaRPr lang="en-US" altLang="en-US"/>
          </a:p>
        </p:txBody>
      </p:sp>
    </p:spTree>
    <p:extLst>
      <p:ext uri="{BB962C8B-B14F-4D97-AF65-F5344CB8AC3E}">
        <p14:creationId xmlns:p14="http://schemas.microsoft.com/office/powerpoint/2010/main" val="4070980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CB0D41C4-DADD-4A73-8178-CCCFAB2676E1}" type="slidenum">
              <a:rPr lang="en-US" altLang="en-US"/>
              <a:pPr>
                <a:defRPr/>
              </a:pPr>
              <a:t>‹#›</a:t>
            </a:fld>
            <a:endParaRPr lang="en-US" altLang="en-US"/>
          </a:p>
        </p:txBody>
      </p:sp>
    </p:spTree>
    <p:extLst>
      <p:ext uri="{BB962C8B-B14F-4D97-AF65-F5344CB8AC3E}">
        <p14:creationId xmlns:p14="http://schemas.microsoft.com/office/powerpoint/2010/main" val="3547644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dirty="0"/>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5F4C1F3-06E0-4A42-8490-7D5523201175}" type="slidenum">
              <a:rPr lang="en-US" altLang="en-US"/>
              <a:pPr>
                <a:defRPr/>
              </a:pPr>
              <a:t>‹#›</a:t>
            </a:fld>
            <a:endParaRPr lang="en-US" altLang="en-US"/>
          </a:p>
        </p:txBody>
      </p:sp>
    </p:spTree>
    <p:extLst>
      <p:ext uri="{BB962C8B-B14F-4D97-AF65-F5344CB8AC3E}">
        <p14:creationId xmlns:p14="http://schemas.microsoft.com/office/powerpoint/2010/main" val="71955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B93A8EE-B5D3-4522-A447-D1DBA4E77764}" type="slidenum">
              <a:rPr lang="en-US" altLang="en-US"/>
              <a:pPr>
                <a:defRPr/>
              </a:pPr>
              <a:t>‹#›</a:t>
            </a:fld>
            <a:endParaRPr lang="en-US" altLang="en-US"/>
          </a:p>
        </p:txBody>
      </p:sp>
    </p:spTree>
    <p:extLst>
      <p:ext uri="{BB962C8B-B14F-4D97-AF65-F5344CB8AC3E}">
        <p14:creationId xmlns:p14="http://schemas.microsoft.com/office/powerpoint/2010/main" val="4034333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a:t>Titelmasterformat durch Klicken bearbeiten</a:t>
            </a:r>
            <a:endParaRPr lang="en-US" altLang="en-US"/>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a:t>Textmasterformat bearbeiten</a:t>
            </a:r>
          </a:p>
          <a:p>
            <a:pPr lvl="1"/>
            <a:r>
              <a:rPr lang="de-DE" altLang="en-US"/>
              <a:t>Zweite Ebene</a:t>
            </a:r>
          </a:p>
          <a:p>
            <a:pPr lvl="2"/>
            <a:r>
              <a:rPr lang="de-DE" altLang="en-US"/>
              <a:t>Dritte Ebene</a:t>
            </a:r>
          </a:p>
          <a:p>
            <a:pPr lvl="3"/>
            <a:r>
              <a:rPr lang="de-DE" altLang="en-US"/>
              <a:t>Vierte Ebene</a:t>
            </a:r>
          </a:p>
          <a:p>
            <a:pPr lvl="4"/>
            <a:r>
              <a:rPr lang="de-DE" altLang="en-US"/>
              <a:t>Fünfte Ebene</a:t>
            </a:r>
            <a:endParaRPr lang="en-US" altLang="en-US"/>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sz="1400" dirty="0"/>
              <a:t>March 2019</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dirty="0"/>
              <a:t>Don Sturek, </a:t>
            </a:r>
            <a:r>
              <a:rPr lang="en-US" altLang="en-US" dirty="0" err="1"/>
              <a:t>Itron</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7BD9AE10-2F0C-444F-9697-6FFCC3759E3A}" type="slidenum">
              <a:rPr lang="en-US" altLang="en-US"/>
              <a:pPr>
                <a:defRPr/>
              </a:pPr>
              <a:t>‹#›</a:t>
            </a:fld>
            <a:endParaRPr lang="en-US" altLang="en-US"/>
          </a:p>
        </p:txBody>
      </p:sp>
      <p:sp>
        <p:nvSpPr>
          <p:cNvPr id="1031" name="Rectangle 7"/>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802.15</a:t>
            </a:r>
            <a:r>
              <a:rPr lang="mr-IN" altLang="en-US" sz="1400" b="1" dirty="0"/>
              <a:t>-19-0122-00</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 id="2147483672" r:id="rId12"/>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a:t>March 2019</a:t>
            </a:r>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Don Sturek, </a:t>
            </a:r>
            <a:r>
              <a:rPr lang="en-US" altLang="en-US" dirty="0" err="1"/>
              <a:t>Itron</a:t>
            </a:r>
            <a:endParaRPr lang="en-US" altLang="en-US" dirty="0"/>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049B0792-D589-4959-95CB-096FC9FA4897}"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[IG Profiles Agenda March 2019 Plenary]</a:t>
            </a:r>
          </a:p>
          <a:p>
            <a:pPr>
              <a:defRPr/>
            </a:pPr>
            <a:r>
              <a:rPr lang="en-US" altLang="en-US" sz="1600" b="1" dirty="0">
                <a:solidFill>
                  <a:schemeClr val="tx2"/>
                </a:solidFill>
              </a:rPr>
              <a:t>Date Submitted: </a:t>
            </a:r>
            <a:r>
              <a:rPr lang="en-US" altLang="en-US" sz="1600" dirty="0">
                <a:solidFill>
                  <a:schemeClr val="tx2"/>
                </a:solidFill>
              </a:rPr>
              <a:t>[14 March, 2019]	</a:t>
            </a:r>
          </a:p>
          <a:p>
            <a:pPr>
              <a:defRPr/>
            </a:pPr>
            <a:r>
              <a:rPr lang="en-US" altLang="en-US" sz="1600" b="1" dirty="0">
                <a:solidFill>
                  <a:schemeClr val="tx2"/>
                </a:solidFill>
              </a:rPr>
              <a:t>Source:</a:t>
            </a:r>
            <a:r>
              <a:rPr lang="en-US" altLang="en-US" sz="1600" dirty="0">
                <a:solidFill>
                  <a:schemeClr val="tx2"/>
                </a:solidFill>
              </a:rPr>
              <a:t> [Don Sturek] Company [</a:t>
            </a:r>
            <a:r>
              <a:rPr lang="en-US" altLang="en-US" sz="1600" dirty="0" err="1">
                <a:solidFill>
                  <a:schemeClr val="tx2"/>
                </a:solidFill>
              </a:rPr>
              <a:t>Itron</a:t>
            </a:r>
            <a:r>
              <a:rPr lang="en-US" altLang="en-US" sz="1600" dirty="0">
                <a:solidFill>
                  <a:schemeClr val="tx2"/>
                </a:solidFill>
              </a:rPr>
              <a:t>]</a:t>
            </a:r>
          </a:p>
          <a:p>
            <a:pPr>
              <a:defRPr/>
            </a:pPr>
            <a:r>
              <a:rPr lang="en-US" altLang="en-US" sz="1600" dirty="0">
                <a:solidFill>
                  <a:schemeClr val="tx2"/>
                </a:solidFill>
              </a:rPr>
              <a:t>Address [230 W. Tasman Drive, San Jose, CA  95134]</a:t>
            </a:r>
          </a:p>
          <a:p>
            <a:pPr>
              <a:defRPr/>
            </a:pPr>
            <a:r>
              <a:rPr lang="en-US" altLang="en-US" sz="1600" dirty="0">
                <a:solidFill>
                  <a:schemeClr val="tx2"/>
                </a:solidFill>
              </a:rPr>
              <a:t>Voice:[+1 669 770 4790], FAX: [+1 866 776 0015], E-Mail:[</a:t>
            </a:r>
            <a:r>
              <a:rPr lang="en-US" altLang="en-US" sz="1600" dirty="0" err="1">
                <a:solidFill>
                  <a:schemeClr val="tx2"/>
                </a:solidFill>
              </a:rPr>
              <a:t>don.sturek@itron.com</a:t>
            </a:r>
            <a:r>
              <a:rPr lang="en-US" altLang="en-US" sz="1600" dirty="0">
                <a:solidFill>
                  <a:schemeClr val="tx2"/>
                </a:solidFill>
              </a:rPr>
              <a:t>]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[IEEE 802.15 IG Profiles]</a:t>
            </a: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[Contains the agenda of the IEEE 802.15 IG Profiles]</a:t>
            </a: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[Agenda for March 2019 IEEE 802.15 IG Profiles]</a:t>
            </a: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Draft Agenda</a:t>
            </a:r>
          </a:p>
        </p:txBody>
      </p:sp>
      <p:sp>
        <p:nvSpPr>
          <p:cNvPr id="8" name="Inhaltsplatzhalter 7"/>
          <p:cNvSpPr>
            <a:spLocks noGrp="1"/>
          </p:cNvSpPr>
          <p:nvPr>
            <p:ph sz="half" idx="1"/>
          </p:nvPr>
        </p:nvSpPr>
        <p:spPr>
          <a:xfrm>
            <a:off x="323528" y="1628800"/>
            <a:ext cx="4172272" cy="4467200"/>
          </a:xfrm>
        </p:spPr>
        <p:txBody>
          <a:bodyPr/>
          <a:lstStyle/>
          <a:p>
            <a:r>
              <a:rPr lang="en-US" sz="1800" dirty="0"/>
              <a:t>Thursday PM1</a:t>
            </a:r>
          </a:p>
          <a:p>
            <a:pPr lvl="1"/>
            <a:r>
              <a:rPr lang="en-US" sz="1400" dirty="0"/>
              <a:t>Open</a:t>
            </a:r>
          </a:p>
          <a:p>
            <a:pPr lvl="1"/>
            <a:r>
              <a:rPr lang="en-US" sz="1400" dirty="0"/>
              <a:t>IEEE-SA Stds. Board Bylaws on Patents in Std's. &amp; Guidelines</a:t>
            </a:r>
          </a:p>
          <a:p>
            <a:pPr lvl="1"/>
            <a:r>
              <a:rPr lang="en-US" sz="1400" dirty="0"/>
              <a:t>Approval of the Agenda:   </a:t>
            </a:r>
          </a:p>
          <a:p>
            <a:pPr lvl="1"/>
            <a:r>
              <a:rPr lang="en-US" sz="1400" dirty="0"/>
              <a:t>Review proposed contribution format</a:t>
            </a:r>
          </a:p>
          <a:p>
            <a:pPr lvl="1"/>
            <a:r>
              <a:rPr lang="en-US" sz="1400" dirty="0"/>
              <a:t>Review timeline</a:t>
            </a:r>
          </a:p>
          <a:p>
            <a:pPr lvl="1"/>
            <a:r>
              <a:rPr lang="en-US" sz="1400" dirty="0"/>
              <a:t>Create closing report</a:t>
            </a:r>
          </a:p>
          <a:p>
            <a:pPr lvl="1"/>
            <a:r>
              <a:rPr lang="en-US" sz="1400" dirty="0"/>
              <a:t>Adjourn IG Profiles</a:t>
            </a:r>
          </a:p>
          <a:p>
            <a:endParaRPr lang="en-US" sz="1800" dirty="0"/>
          </a:p>
        </p:txBody>
      </p:sp>
      <p:sp>
        <p:nvSpPr>
          <p:cNvPr id="9" name="Inhaltsplatzhalter 8"/>
          <p:cNvSpPr>
            <a:spLocks noGrp="1"/>
          </p:cNvSpPr>
          <p:nvPr>
            <p:ph sz="half" idx="2"/>
          </p:nvPr>
        </p:nvSpPr>
        <p:spPr>
          <a:xfrm>
            <a:off x="4648200" y="1628800"/>
            <a:ext cx="3956248" cy="4467200"/>
          </a:xfrm>
        </p:spPr>
        <p:txBody>
          <a:bodyPr/>
          <a:lstStyle/>
          <a:p>
            <a:pPr marL="0" indent="0">
              <a:buNone/>
            </a:pPr>
            <a:endParaRPr lang="en-US" sz="1800" dirty="0"/>
          </a:p>
          <a:p>
            <a:endParaRPr lang="en-US" dirty="0"/>
          </a:p>
        </p:txBody>
      </p:sp>
      <p:sp>
        <p:nvSpPr>
          <p:cNvPr id="4" name="Datumsplatzhalter 3"/>
          <p:cNvSpPr>
            <a:spLocks noGrp="1"/>
          </p:cNvSpPr>
          <p:nvPr>
            <p:ph type="dt" sz="half" idx="10"/>
          </p:nvPr>
        </p:nvSpPr>
        <p:spPr/>
        <p:txBody>
          <a:bodyPr/>
          <a:lstStyle/>
          <a:p>
            <a:pPr>
              <a:defRPr/>
            </a:pPr>
            <a:r>
              <a:rPr lang="en-US" altLang="en-US" dirty="0"/>
              <a:t>March 2019 </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10</a:t>
            </a:fld>
            <a:endParaRPr lang="en-US" altLang="en-US"/>
          </a:p>
        </p:txBody>
      </p:sp>
    </p:spTree>
    <p:extLst>
      <p:ext uri="{BB962C8B-B14F-4D97-AF65-F5344CB8AC3E}">
        <p14:creationId xmlns:p14="http://schemas.microsoft.com/office/powerpoint/2010/main" val="37148247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Proposed outline for Profiles documents</a:t>
            </a:r>
          </a:p>
        </p:txBody>
      </p:sp>
      <p:sp>
        <p:nvSpPr>
          <p:cNvPr id="3" name="Inhaltsplatzhalter 2"/>
          <p:cNvSpPr>
            <a:spLocks noGrp="1"/>
          </p:cNvSpPr>
          <p:nvPr>
            <p:ph idx="1"/>
          </p:nvPr>
        </p:nvSpPr>
        <p:spPr/>
        <p:txBody>
          <a:bodyPr/>
          <a:lstStyle/>
          <a:p>
            <a:r>
              <a:rPr lang="en-US" dirty="0"/>
              <a:t>Use PICS outline (Annex D)</a:t>
            </a:r>
          </a:p>
          <a:p>
            <a:r>
              <a:rPr lang="en-US" dirty="0"/>
              <a:t>Ignore M/O fields</a:t>
            </a:r>
          </a:p>
          <a:p>
            <a:r>
              <a:rPr lang="en-US" dirty="0"/>
              <a:t>Check with Y/N whether the feature is used in a </a:t>
            </a:r>
            <a:r>
              <a:rPr lang="en-US"/>
              <a:t>particular profile</a:t>
            </a:r>
            <a:endParaRPr lang="en-US" dirty="0"/>
          </a:p>
          <a:p>
            <a:r>
              <a:rPr lang="en-US" dirty="0"/>
              <a:t>Extract PICS tables into Excel spreadsheet</a:t>
            </a:r>
          </a:p>
          <a:p>
            <a:r>
              <a:rPr lang="en-US" dirty="0"/>
              <a:t>Validate that all features are covered from the standard</a:t>
            </a:r>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March 2019 </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11</a:t>
            </a:fld>
            <a:endParaRPr lang="en-US" altLang="en-US"/>
          </a:p>
        </p:txBody>
      </p:sp>
    </p:spTree>
    <p:extLst>
      <p:ext uri="{BB962C8B-B14F-4D97-AF65-F5344CB8AC3E}">
        <p14:creationId xmlns:p14="http://schemas.microsoft.com/office/powerpoint/2010/main" val="39495752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a:t>802.15 IG Profiles</a:t>
            </a:r>
            <a:br>
              <a:rPr lang="en-US" dirty="0"/>
            </a:br>
            <a:r>
              <a:rPr lang="en-US" dirty="0"/>
              <a:t>Agenda March 2019 Plenary</a:t>
            </a:r>
          </a:p>
        </p:txBody>
      </p:sp>
      <p:sp>
        <p:nvSpPr>
          <p:cNvPr id="6" name="Untertitel 5"/>
          <p:cNvSpPr>
            <a:spLocks noGrp="1"/>
          </p:cNvSpPr>
          <p:nvPr>
            <p:ph type="subTitle" idx="1"/>
          </p:nvPr>
        </p:nvSpPr>
        <p:spPr/>
        <p:txBody>
          <a:bodyPr/>
          <a:lstStyle/>
          <a:p>
            <a:r>
              <a:rPr lang="en-US" dirty="0"/>
              <a:t>Don Sturek</a:t>
            </a:r>
            <a:br>
              <a:rPr lang="en-US" dirty="0"/>
            </a:br>
            <a:r>
              <a:rPr lang="en-US" dirty="0" err="1"/>
              <a:t>Itron</a:t>
            </a:r>
            <a:endParaRPr lang="en-US" dirty="0"/>
          </a:p>
          <a:p>
            <a:endParaRPr lang="en-US" dirty="0"/>
          </a:p>
        </p:txBody>
      </p:sp>
      <p:sp>
        <p:nvSpPr>
          <p:cNvPr id="2" name="Datumsplatzhalter 1"/>
          <p:cNvSpPr>
            <a:spLocks noGrp="1"/>
          </p:cNvSpPr>
          <p:nvPr>
            <p:ph type="dt" sz="half" idx="10"/>
          </p:nvPr>
        </p:nvSpPr>
        <p:spPr/>
        <p:txBody>
          <a:bodyPr/>
          <a:lstStyle/>
          <a:p>
            <a:pPr>
              <a:defRPr/>
            </a:pPr>
            <a:r>
              <a:rPr lang="en-US" altLang="en-US" dirty="0"/>
              <a:t>March 2019</a:t>
            </a:r>
          </a:p>
        </p:txBody>
      </p:sp>
      <p:sp>
        <p:nvSpPr>
          <p:cNvPr id="3" name="Fußzeilenplatzhalter 2"/>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21314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34032" y="980728"/>
            <a:ext cx="8686800" cy="4186337"/>
          </a:xfrm>
        </p:spPr>
        <p:txBody>
          <a:bodyPr lIns="90487" tIns="44450" rIns="90487" bIns="44450"/>
          <a:lstStyle/>
          <a:p>
            <a:pPr>
              <a:lnSpc>
                <a:spcPct val="80000"/>
              </a:lnSpc>
              <a:spcAft>
                <a:spcPct val="30000"/>
              </a:spcAft>
              <a:buFont typeface="Monotype Sorts"/>
              <a:buNone/>
            </a:pPr>
            <a:r>
              <a:rPr lang="en-US" altLang="en-US" sz="1800" b="1" dirty="0"/>
              <a:t>	The IEEE-SA strongly recommends that at each WG meeting the chair or a designee:</a:t>
            </a:r>
            <a:endParaRPr lang="en-US" altLang="en-US" sz="1800" dirty="0"/>
          </a:p>
          <a:p>
            <a:pPr lvl="1">
              <a:lnSpc>
                <a:spcPct val="80000"/>
              </a:lnSpc>
              <a:buFont typeface="Arial" pitchFamily="34" charset="0"/>
              <a:buChar char="•"/>
            </a:pPr>
            <a:r>
              <a:rPr lang="en-US" altLang="en-US" sz="1400" b="1" dirty="0"/>
              <a:t>Show slides #1 through #4 of this presentation</a:t>
            </a:r>
          </a:p>
          <a:p>
            <a:pPr lvl="1">
              <a:lnSpc>
                <a:spcPct val="80000"/>
              </a:lnSpc>
              <a:buFont typeface="Arial" pitchFamily="34" charset="0"/>
              <a:buChar char="•"/>
            </a:pPr>
            <a:r>
              <a:rPr lang="en-US" altLang="en-US" sz="1400" b="1" dirty="0"/>
              <a:t>Advise the WG attendees that:</a:t>
            </a:r>
            <a:r>
              <a:rPr lang="en-US" altLang="en-US" sz="1400" dirty="0"/>
              <a:t> </a:t>
            </a:r>
          </a:p>
          <a:p>
            <a:pPr lvl="2">
              <a:lnSpc>
                <a:spcPct val="80000"/>
              </a:lnSpc>
              <a:buFont typeface="Arial" pitchFamily="34" charset="0"/>
              <a:buChar char="•"/>
            </a:pPr>
            <a:r>
              <a:rPr lang="en-US" altLang="en-US" sz="1400" dirty="0"/>
              <a:t>The IEEE’s patent policy is described in Clause 6 of the </a:t>
            </a:r>
            <a:r>
              <a:rPr lang="en-US" altLang="en-US" sz="1400" i="1" dirty="0"/>
              <a:t>IEEE-SA Standards Board Bylaws</a:t>
            </a:r>
            <a:r>
              <a:rPr lang="en-US" altLang="en-US" sz="1400" dirty="0"/>
              <a:t>;</a:t>
            </a:r>
          </a:p>
          <a:p>
            <a:pPr lvl="2">
              <a:lnSpc>
                <a:spcPct val="80000"/>
              </a:lnSpc>
              <a:buFont typeface="Arial" pitchFamily="34" charset="0"/>
              <a:buChar char="•"/>
            </a:pPr>
            <a:r>
              <a:rPr lang="en-US" altLang="en-US" sz="1400" dirty="0"/>
              <a:t>Early identification of patent claims which may be essential for the use of standards under development is strongly encouraged; </a:t>
            </a:r>
          </a:p>
          <a:p>
            <a:pPr lvl="2">
              <a:lnSpc>
                <a:spcPct val="80000"/>
              </a:lnSpc>
              <a:buFont typeface="Arial" pitchFamily="34" charset="0"/>
              <a:buChar char="•"/>
            </a:pPr>
            <a:r>
              <a:rPr lang="en-US" altLang="en-US" sz="1400" dirty="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a:br>
            <a:endParaRPr lang="en-US" altLang="en-US" sz="1400" dirty="0"/>
          </a:p>
          <a:p>
            <a:pPr lvl="1">
              <a:lnSpc>
                <a:spcPct val="20000"/>
              </a:lnSpc>
              <a:buFont typeface="Arial" pitchFamily="34" charset="0"/>
              <a:buChar char="•"/>
            </a:pPr>
            <a:r>
              <a:rPr lang="en-US" altLang="en-US" sz="1400" b="1" dirty="0"/>
              <a:t>Instruct the WG Secretary to record in the minutes of the relevant WG meeting:</a:t>
            </a:r>
            <a:r>
              <a:rPr lang="en-US" altLang="en-US" sz="900" dirty="0"/>
              <a:t> </a:t>
            </a:r>
          </a:p>
          <a:p>
            <a:pPr lvl="2">
              <a:lnSpc>
                <a:spcPct val="80000"/>
              </a:lnSpc>
              <a:buFont typeface="Arial" pitchFamily="34" charset="0"/>
              <a:buChar char="•"/>
            </a:pPr>
            <a:r>
              <a:rPr lang="en-US" altLang="en-US" sz="1400" dirty="0"/>
              <a:t>That the foregoing information was provided and that slides 1 through 4 (and this slide 0, if applicable) were shown; </a:t>
            </a:r>
          </a:p>
          <a:p>
            <a:pPr lvl="2">
              <a:lnSpc>
                <a:spcPct val="80000"/>
              </a:lnSpc>
              <a:buFont typeface="Arial" pitchFamily="34" charset="0"/>
              <a:buChar char="•"/>
            </a:pPr>
            <a:r>
              <a:rPr lang="en-US" altLang="en-US" sz="1400" dirty="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pitchFamily="34" charset="0"/>
              <a:buChar char="•"/>
            </a:pPr>
            <a:r>
              <a:rPr lang="en-US" altLang="en-US" sz="1400" dirty="0"/>
              <a:t>Any responses that were given, specifically the patent claim(s)/patent application claim(s) and/or the holder of the patent claim(s)/patent application claim(s) that were identified (if any) and by whom.</a:t>
            </a:r>
          </a:p>
          <a:p>
            <a:pPr lvl="2">
              <a:lnSpc>
                <a:spcPct val="80000"/>
              </a:lnSpc>
              <a:buFont typeface="Arial" pitchFamily="34" charset="0"/>
              <a:buChar char="•"/>
            </a:pPr>
            <a:endParaRPr lang="en-US" altLang="en-US" sz="800" dirty="0"/>
          </a:p>
          <a:p>
            <a:pPr lvl="1">
              <a:lnSpc>
                <a:spcPct val="80000"/>
              </a:lnSpc>
              <a:spcBef>
                <a:spcPct val="5000"/>
              </a:spcBef>
              <a:buFont typeface="Arial" pitchFamily="34" charset="0"/>
              <a:buChar char="•"/>
            </a:pPr>
            <a:r>
              <a:rPr lang="en-US" altLang="en-US" sz="1400" dirty="0"/>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dirty="0"/>
              <a:t>It is recommended that the WG chair review the guidance in </a:t>
            </a:r>
            <a:r>
              <a:rPr lang="en-US" altLang="en-US" sz="1400" i="1" dirty="0"/>
              <a:t>IEEE-SA Standards Board Operations Manual</a:t>
            </a:r>
            <a:r>
              <a:rPr lang="en-US" altLang="en-US" sz="1400" dirty="0"/>
              <a:t> 6.3.5 and in FAQs 14 and 15 on inclusion of potential Essential Patent Claims by incorporation or by reference.</a:t>
            </a:r>
            <a:r>
              <a:rPr lang="en-US" altLang="en-US" sz="1400" dirty="0">
                <a:solidFill>
                  <a:srgbClr val="FF3300"/>
                </a:solidFill>
              </a:rPr>
              <a:t> </a:t>
            </a:r>
          </a:p>
          <a:p>
            <a:pPr lvl="1">
              <a:lnSpc>
                <a:spcPct val="80000"/>
              </a:lnSpc>
              <a:spcBef>
                <a:spcPct val="5000"/>
              </a:spcBef>
              <a:buFont typeface="Monotype Sorts"/>
              <a:buNone/>
            </a:pPr>
            <a:endParaRPr lang="en-US" altLang="en-US" sz="1200" dirty="0"/>
          </a:p>
          <a:p>
            <a:pPr lvl="1">
              <a:lnSpc>
                <a:spcPct val="80000"/>
              </a:lnSpc>
              <a:spcBef>
                <a:spcPct val="5000"/>
              </a:spcBef>
              <a:buFont typeface="Monotype Sorts"/>
              <a:buNone/>
            </a:pPr>
            <a:r>
              <a:rPr lang="en-US" altLang="en-US" sz="1200" dirty="0"/>
              <a:t>	Note: </a:t>
            </a:r>
            <a:r>
              <a:rPr lang="en-US" altLang="en-US" sz="1200" b="1" dirty="0"/>
              <a:t>WG</a:t>
            </a:r>
            <a:r>
              <a:rPr lang="en-US" altLang="en-US" sz="1200" dirty="0"/>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596404" y="460375"/>
            <a:ext cx="7772400" cy="609600"/>
          </a:xfrm>
        </p:spPr>
        <p:txBody>
          <a:bodyPr lIns="90487" tIns="44450" rIns="90487" bIns="44450"/>
          <a:lstStyle/>
          <a:p>
            <a:r>
              <a:rPr lang="en-US" altLang="en-US" sz="2800" u="sng" dirty="0"/>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b="1" u="sng">
              <a:cs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endParaRPr lang="en-GB" altLang="en-US" sz="1800">
              <a:cs typeface="Arial" pitchFamily="34" charset="0"/>
            </a:endParaRPr>
          </a:p>
        </p:txBody>
      </p:sp>
    </p:spTree>
    <p:extLst>
      <p:ext uri="{BB962C8B-B14F-4D97-AF65-F5344CB8AC3E}">
        <p14:creationId xmlns:p14="http://schemas.microsoft.com/office/powerpoint/2010/main" val="1592240030"/>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492200"/>
            <a:ext cx="8839200" cy="838200"/>
          </a:xfrm>
        </p:spPr>
        <p:txBody>
          <a:bodyPr/>
          <a:lstStyle/>
          <a:p>
            <a:r>
              <a:rPr lang="en-US" altLang="en-US" sz="3200" u="sng"/>
              <a:t>Participants, Patents, and Duty to Inform</a:t>
            </a:r>
            <a:endParaRPr lang="en-US" altLang="en-US" sz="3200"/>
          </a:p>
        </p:txBody>
      </p:sp>
      <p:sp>
        <p:nvSpPr>
          <p:cNvPr id="8195" name="Rectangle 1027"/>
          <p:cNvSpPr>
            <a:spLocks noGrp="1" noChangeArrowheads="1"/>
          </p:cNvSpPr>
          <p:nvPr>
            <p:ph type="body" idx="1"/>
          </p:nvPr>
        </p:nvSpPr>
        <p:spPr>
          <a:xfrm>
            <a:off x="0" y="1340768"/>
            <a:ext cx="9144000" cy="4876800"/>
          </a:xfrm>
        </p:spPr>
        <p:txBody>
          <a:bodyPr/>
          <a:lstStyle/>
          <a:p>
            <a:pPr algn="ctr">
              <a:buFont typeface="Monotype Sorts"/>
              <a:buNone/>
            </a:pPr>
            <a:r>
              <a:rPr lang="en-US" altLang="en-US" sz="1600" b="1" dirty="0"/>
              <a:t>All participants in this meeting have certain obligations under the IEEE-SA Patent Policy. </a:t>
            </a:r>
          </a:p>
          <a:p>
            <a:pPr lvl="1">
              <a:buFont typeface="Arial"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a:solidFill>
                  <a:srgbClr val="003399"/>
                </a:solidFill>
              </a:rPr>
              <a:t>Early identification of holders of potential Essential Patent Claims is strongly encouraged</a:t>
            </a:r>
          </a:p>
          <a:p>
            <a:pPr lvl="1">
              <a:buFont typeface="Arial" pitchFamily="34" charset="0"/>
              <a:buChar char="•"/>
            </a:pPr>
            <a:r>
              <a:rPr lang="en-US" altLang="en-US" sz="1600" b="1" dirty="0">
                <a:solidFill>
                  <a:srgbClr val="003399"/>
                </a:solidFill>
              </a:rPr>
              <a:t>No duty to perform a patent search</a:t>
            </a:r>
            <a:endParaRPr lang="en-US" altLang="en-US" sz="1600" dirty="0"/>
          </a:p>
        </p:txBody>
      </p:sp>
    </p:spTree>
    <p:extLst>
      <p:ext uri="{BB962C8B-B14F-4D97-AF65-F5344CB8AC3E}">
        <p14:creationId xmlns:p14="http://schemas.microsoft.com/office/powerpoint/2010/main" val="15874385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09600" y="332656"/>
            <a:ext cx="7772400" cy="1143000"/>
          </a:xfrm>
        </p:spPr>
        <p:txBody>
          <a:bodyPr/>
          <a:lstStyle/>
          <a:p>
            <a:r>
              <a:rPr lang="en-GB" altLang="en-US" u="sng"/>
              <a:t>Patent Related Links</a:t>
            </a:r>
            <a:endParaRPr lang="en-US" altLang="en-US" u="sng" dirty="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dirty="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dirty="0">
                <a:cs typeface="Times New Roman" pitchFamily="18" charset="0"/>
              </a:rPr>
              <a:t>	Patent Policy is stated in these sources:</a:t>
            </a:r>
          </a:p>
          <a:p>
            <a:pPr lvl="1">
              <a:lnSpc>
                <a:spcPct val="90000"/>
              </a:lnSpc>
              <a:buFont typeface="Monotype Sorts"/>
              <a:buNone/>
            </a:pPr>
            <a:r>
              <a:rPr lang="en-GB" altLang="en-US" sz="2400" dirty="0"/>
              <a:t>		IEEE-SA Standards Boards Bylaws</a:t>
            </a:r>
          </a:p>
          <a:p>
            <a:pPr lvl="1">
              <a:lnSpc>
                <a:spcPct val="90000"/>
              </a:lnSpc>
              <a:buFont typeface="Monotype Sorts"/>
              <a:buNone/>
            </a:pPr>
            <a:r>
              <a:rPr lang="en-US" altLang="en-US" sz="2100" dirty="0"/>
              <a:t>		</a:t>
            </a:r>
            <a:r>
              <a:rPr lang="en-US" altLang="en-US" sz="2100" i="1" dirty="0"/>
              <a:t>http://</a:t>
            </a:r>
            <a:r>
              <a:rPr lang="en-US" altLang="en-US" sz="2100" i="1" dirty="0" err="1"/>
              <a:t>standards.ieee.org</a:t>
            </a:r>
            <a:r>
              <a:rPr lang="en-US" altLang="en-US" sz="2100" i="1" dirty="0"/>
              <a:t>/develop/policies/bylaws/sect6-7.html#6</a:t>
            </a:r>
          </a:p>
          <a:p>
            <a:pPr lvl="1">
              <a:lnSpc>
                <a:spcPct val="90000"/>
              </a:lnSpc>
              <a:buFont typeface="Monotype Sorts"/>
              <a:buNone/>
            </a:pPr>
            <a:r>
              <a:rPr lang="en-GB" altLang="en-US" sz="2400" dirty="0"/>
              <a:t>		IEEE-SA Standards Board Operations Manual</a:t>
            </a:r>
          </a:p>
          <a:p>
            <a:pPr lvl="1">
              <a:lnSpc>
                <a:spcPct val="90000"/>
              </a:lnSpc>
              <a:buFont typeface="Monotype Sorts"/>
              <a:buNone/>
            </a:pPr>
            <a:r>
              <a:rPr lang="en-US" altLang="en-US" sz="2400" dirty="0"/>
              <a:t>		</a:t>
            </a:r>
            <a:r>
              <a:rPr lang="en-US" altLang="en-US" sz="2100" i="1" dirty="0"/>
              <a:t>http://</a:t>
            </a:r>
            <a:r>
              <a:rPr lang="en-US" altLang="en-US" sz="2100" i="1" dirty="0" err="1"/>
              <a:t>standards.ieee.org</a:t>
            </a:r>
            <a:r>
              <a:rPr lang="en-US" altLang="en-US" sz="2100" i="1" dirty="0"/>
              <a:t>/develop/policies/</a:t>
            </a:r>
            <a:r>
              <a:rPr lang="en-US" altLang="en-US" sz="2100" i="1" dirty="0" err="1"/>
              <a:t>opman</a:t>
            </a:r>
            <a:r>
              <a:rPr lang="en-US" altLang="en-US" sz="2100" i="1" dirty="0"/>
              <a:t>/sect6.html#6.3</a:t>
            </a:r>
            <a:endParaRPr lang="en-US" altLang="en-US" sz="2400" dirty="0"/>
          </a:p>
          <a:p>
            <a:pPr lvl="1">
              <a:lnSpc>
                <a:spcPct val="90000"/>
              </a:lnSpc>
              <a:buFont typeface="Monotype Sorts"/>
              <a:buNone/>
            </a:pPr>
            <a:r>
              <a:rPr lang="en-US" altLang="en-US" sz="2400" dirty="0">
                <a:cs typeface="Times New Roman" pitchFamily="18" charset="0"/>
              </a:rPr>
              <a:t>	Material about the patent policy is available at</a:t>
            </a:r>
            <a:r>
              <a:rPr lang="en-US" altLang="en-US" sz="2400" dirty="0"/>
              <a:t> </a:t>
            </a:r>
          </a:p>
          <a:p>
            <a:pPr lvl="1">
              <a:lnSpc>
                <a:spcPct val="90000"/>
              </a:lnSpc>
              <a:buFont typeface="Monotype Sorts"/>
              <a:buNone/>
            </a:pPr>
            <a:r>
              <a:rPr lang="en-US" altLang="en-US" sz="2400" dirty="0"/>
              <a:t>		</a:t>
            </a:r>
            <a:r>
              <a:rPr lang="en-US" altLang="en-US" sz="2100" i="1" dirty="0"/>
              <a:t>http://</a:t>
            </a:r>
            <a:r>
              <a:rPr lang="en-US" altLang="en-US" sz="2100" i="1" dirty="0" err="1"/>
              <a:t>standards.ieee.org</a:t>
            </a:r>
            <a:r>
              <a:rPr lang="en-US" altLang="en-US" sz="2100" i="1" dirty="0"/>
              <a:t>/about/</a:t>
            </a:r>
            <a:r>
              <a:rPr lang="en-US" altLang="en-US" sz="2100" i="1" dirty="0" err="1"/>
              <a:t>sasb</a:t>
            </a:r>
            <a:r>
              <a:rPr lang="en-US" altLang="en-US" sz="2100" i="1" dirty="0"/>
              <a:t>/</a:t>
            </a:r>
            <a:r>
              <a:rPr lang="en-US" altLang="en-US" sz="2100" i="1" dirty="0" err="1"/>
              <a:t>patcom</a:t>
            </a:r>
            <a:r>
              <a:rPr lang="en-US" altLang="en-US" sz="2100" i="1" dirty="0"/>
              <a:t>/</a:t>
            </a:r>
            <a:r>
              <a:rPr lang="en-US" altLang="en-US" sz="2100" i="1" dirty="0" err="1"/>
              <a:t>materials.html</a:t>
            </a:r>
            <a:endParaRPr lang="en-US" altLang="en-US" sz="2100" i="1" dirty="0"/>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200" b="1">
                <a:cs typeface="Arial" pitchFamily="34" charset="0"/>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cs typeface="Arial" pitchFamily="34" charset="0"/>
            </a:endParaRPr>
          </a:p>
          <a:p>
            <a:pPr algn="ctr">
              <a:lnSpc>
                <a:spcPct val="80000"/>
              </a:lnSpc>
              <a:buFont typeface="Monotype Sorts"/>
              <a:buNone/>
            </a:pPr>
            <a:r>
              <a:rPr lang="en-US" altLang="en-US" sz="1200" b="1">
                <a:cs typeface="Arial"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18897413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10243" name="Rectangle 1027"/>
          <p:cNvSpPr>
            <a:spLocks noGrp="1" noChangeArrowheads="1"/>
          </p:cNvSpPr>
          <p:nvPr>
            <p:ph type="body" idx="1"/>
          </p:nvPr>
        </p:nvSpPr>
        <p:spPr/>
        <p:txBody>
          <a:bodyPr/>
          <a:lstStyle/>
          <a:p>
            <a:pPr>
              <a:buFont typeface="Arial"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sz="2000"/>
              <a:t>Either speak up now or</a:t>
            </a:r>
          </a:p>
          <a:p>
            <a:pPr lvl="1">
              <a:buFont typeface="Arial" pitchFamily="34" charset="0"/>
              <a:buChar char="•"/>
            </a:pPr>
            <a:r>
              <a:rPr lang="en-US" altLang="en-US" sz="2000"/>
              <a:t>Provide the chair of this group with the identity of the holder(s) of any and all such claims as soon as possible or</a:t>
            </a:r>
          </a:p>
          <a:p>
            <a:pPr lvl="1">
              <a:buFont typeface="Arial" pitchFamily="34" charset="0"/>
              <a:buChar char="•"/>
            </a:pPr>
            <a:r>
              <a:rPr lang="en-US" altLang="en-US" sz="2000"/>
              <a:t>Cause an LOA to be submitted</a:t>
            </a:r>
          </a:p>
        </p:txBody>
      </p:sp>
    </p:spTree>
    <p:extLst>
      <p:ext uri="{BB962C8B-B14F-4D97-AF65-F5344CB8AC3E}">
        <p14:creationId xmlns:p14="http://schemas.microsoft.com/office/powerpoint/2010/main" val="1746541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04800" y="870992"/>
            <a:ext cx="8458200" cy="609600"/>
          </a:xfrm>
        </p:spPr>
        <p:txBody>
          <a:bodyPr/>
          <a:lstStyle/>
          <a:p>
            <a:r>
              <a:rPr lang="en-US" altLang="en-US" sz="3200" u="sng"/>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sz="2400" b="1" u="sng">
              <a:latin typeface="Helvetica" pitchFamily="34" charset="0"/>
              <a:cs typeface="Arial" pitchFamily="34" charset="0"/>
            </a:endParaRPr>
          </a:p>
        </p:txBody>
      </p:sp>
      <p:sp>
        <p:nvSpPr>
          <p:cNvPr id="11268" name="Rectangle 4"/>
          <p:cNvSpPr>
            <a:spLocks noChangeArrowheads="1"/>
          </p:cNvSpPr>
          <p:nvPr/>
        </p:nvSpPr>
        <p:spPr bwMode="auto">
          <a:xfrm>
            <a:off x="533400" y="1556792"/>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nSpc>
                <a:spcPct val="80000"/>
              </a:lnSpc>
            </a:pPr>
            <a:endParaRPr lang="en-US" altLang="en-US" sz="700" u="sng" dirty="0">
              <a:solidFill>
                <a:srgbClr val="FF0000"/>
              </a:solidFill>
              <a:cs typeface="Arial" pitchFamily="34" charset="0"/>
            </a:endParaRPr>
          </a:p>
          <a:p>
            <a:pPr>
              <a:lnSpc>
                <a:spcPct val="80000"/>
              </a:lnSpc>
              <a:spcAft>
                <a:spcPct val="40000"/>
              </a:spcAft>
              <a:buFont typeface="Arial" pitchFamily="34" charset="0"/>
              <a:buChar char="•"/>
            </a:pPr>
            <a:r>
              <a:rPr lang="en-US" altLang="en-US" sz="1800" b="1" dirty="0">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pPr>
            <a:r>
              <a:rPr lang="en-US" altLang="en-US" sz="1600" b="1" dirty="0">
                <a:cs typeface="Arial" pitchFamily="34" charset="0"/>
              </a:rPr>
              <a:t>Don’t discuss the interpretation, validity, or essentiality of patents/patent claims. </a:t>
            </a:r>
          </a:p>
          <a:p>
            <a:pPr lvl="1">
              <a:lnSpc>
                <a:spcPct val="80000"/>
              </a:lnSpc>
              <a:spcAft>
                <a:spcPct val="40000"/>
              </a:spcAft>
              <a:buFont typeface="Arial" pitchFamily="34" charset="0"/>
              <a:buChar char="•"/>
            </a:pPr>
            <a:r>
              <a:rPr lang="en-US" altLang="en-US" sz="1600" b="1" dirty="0">
                <a:cs typeface="Arial" pitchFamily="34" charset="0"/>
              </a:rPr>
              <a:t>Don’t discuss specific license rates, terms, or conditions.</a:t>
            </a:r>
          </a:p>
          <a:p>
            <a:pPr lvl="2">
              <a:lnSpc>
                <a:spcPct val="80000"/>
              </a:lnSpc>
              <a:spcAft>
                <a:spcPct val="40000"/>
              </a:spcAft>
              <a:buFont typeface="Arial" pitchFamily="34" charset="0"/>
              <a:buChar char="•"/>
            </a:pPr>
            <a:r>
              <a:rPr lang="en-US" altLang="en-US" sz="1400" dirty="0">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pPr>
            <a:r>
              <a:rPr lang="en-GB" altLang="en-US" sz="1400" dirty="0">
                <a:cs typeface="Arial" pitchFamily="34" charset="0"/>
              </a:rPr>
              <a:t>Technical considerations remain primary focus</a:t>
            </a:r>
            <a:endParaRPr lang="en-US" altLang="en-US" sz="1400" dirty="0">
              <a:cs typeface="Arial" pitchFamily="34" charset="0"/>
            </a:endParaRPr>
          </a:p>
          <a:p>
            <a:pPr lvl="1">
              <a:lnSpc>
                <a:spcPct val="80000"/>
              </a:lnSpc>
              <a:spcAft>
                <a:spcPct val="40000"/>
              </a:spcAft>
              <a:buFont typeface="Arial" pitchFamily="34" charset="0"/>
              <a:buChar char="•"/>
            </a:pPr>
            <a:r>
              <a:rPr lang="en-US" altLang="en-US" sz="1600" b="1" dirty="0">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pPr>
            <a:r>
              <a:rPr lang="en-US" altLang="en-US" sz="1600" b="1" dirty="0">
                <a:cs typeface="Arial" pitchFamily="34" charset="0"/>
              </a:rPr>
              <a:t>Don’t discuss the status or substance of ongoing or threatened litigation.</a:t>
            </a:r>
          </a:p>
          <a:p>
            <a:pPr lvl="1">
              <a:lnSpc>
                <a:spcPct val="80000"/>
              </a:lnSpc>
              <a:spcAft>
                <a:spcPct val="40000"/>
              </a:spcAft>
              <a:buFont typeface="Arial" pitchFamily="34" charset="0"/>
              <a:buChar char="•"/>
            </a:pPr>
            <a:r>
              <a:rPr lang="en-US" altLang="en-US" sz="1600" b="1" dirty="0">
                <a:cs typeface="Arial" pitchFamily="34" charset="0"/>
              </a:rPr>
              <a:t>Don’t be silent if inappropriate topics are discussed … do formally object.</a:t>
            </a:r>
          </a:p>
          <a:p>
            <a:pPr algn="ctr">
              <a:lnSpc>
                <a:spcPct val="80000"/>
              </a:lnSpc>
              <a:buFont typeface="Monotype Sorts"/>
              <a:buNone/>
            </a:pPr>
            <a:r>
              <a:rPr lang="en-US" altLang="en-US" sz="1000" b="1" dirty="0">
                <a:cs typeface="Arial" pitchFamily="34" charset="0"/>
              </a:rPr>
              <a:t>---------------------------------------------------------------   </a:t>
            </a:r>
            <a:endParaRPr lang="en-US" altLang="en-US" sz="1200" b="1" dirty="0">
              <a:cs typeface="Arial" pitchFamily="34" charset="0"/>
            </a:endParaRPr>
          </a:p>
          <a:p>
            <a:pPr algn="ctr">
              <a:lnSpc>
                <a:spcPct val="80000"/>
              </a:lnSpc>
              <a:buFont typeface="Monotype Sorts"/>
              <a:buNone/>
            </a:pPr>
            <a:r>
              <a:rPr lang="en-US" altLang="en-US" sz="1200" b="1" dirty="0">
                <a:cs typeface="Arial" pitchFamily="34" charset="0"/>
              </a:rPr>
              <a:t>See </a:t>
            </a:r>
            <a:r>
              <a:rPr lang="en-US" altLang="en-US" sz="1200" b="1" i="1" dirty="0">
                <a:cs typeface="Arial" pitchFamily="34" charset="0"/>
              </a:rPr>
              <a:t>IEEE-SA Standards Board Operations Manual</a:t>
            </a:r>
            <a:r>
              <a:rPr lang="en-US" altLang="en-US" sz="1200" b="1" dirty="0">
                <a:cs typeface="Arial" pitchFamily="34" charset="0"/>
              </a:rPr>
              <a:t>, clause 5.3.10 and </a:t>
            </a:r>
            <a:r>
              <a:rPr lang="en-GB" altLang="en-US" sz="1200" b="1" dirty="0">
                <a:cs typeface="Arial" pitchFamily="34" charset="0"/>
              </a:rPr>
              <a:t>“Promoting Competition and Innovation: What You Need to Know about the IEEE Standards Association's Antitrust and Competition Policy”</a:t>
            </a:r>
            <a:r>
              <a:rPr lang="en-US" altLang="en-US" sz="1200" b="1" dirty="0">
                <a:cs typeface="Arial" pitchFamily="34" charset="0"/>
              </a:rPr>
              <a:t> for more details.</a:t>
            </a:r>
          </a:p>
        </p:txBody>
      </p:sp>
    </p:spTree>
    <p:extLst>
      <p:ext uri="{BB962C8B-B14F-4D97-AF65-F5344CB8AC3E}">
        <p14:creationId xmlns:p14="http://schemas.microsoft.com/office/powerpoint/2010/main" val="172162566"/>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IG Profiles Schedule for the Week</a:t>
            </a:r>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3030372267"/>
              </p:ext>
            </p:extLst>
          </p:nvPr>
        </p:nvGraphicFramePr>
        <p:xfrm>
          <a:off x="685800" y="1981200"/>
          <a:ext cx="7772400" cy="2392680"/>
        </p:xfrm>
        <a:graphic>
          <a:graphicData uri="http://schemas.openxmlformats.org/drawingml/2006/table">
            <a:tbl>
              <a:tblPr firstRow="1" firstCol="1" bandRow="1">
                <a:tableStyleId>{00A15C55-8517-42AA-B614-E9B94910E393}</a:tableStyleId>
              </a:tblPr>
              <a:tblGrid>
                <a:gridCol w="1554480">
                  <a:extLst>
                    <a:ext uri="{9D8B030D-6E8A-4147-A177-3AD203B41FA5}">
                      <a16:colId xmlns:a16="http://schemas.microsoft.com/office/drawing/2014/main" val="20000"/>
                    </a:ext>
                  </a:extLst>
                </a:gridCol>
                <a:gridCol w="1554480">
                  <a:extLst>
                    <a:ext uri="{9D8B030D-6E8A-4147-A177-3AD203B41FA5}">
                      <a16:colId xmlns:a16="http://schemas.microsoft.com/office/drawing/2014/main" val="20001"/>
                    </a:ext>
                  </a:extLst>
                </a:gridCol>
                <a:gridCol w="1554480">
                  <a:extLst>
                    <a:ext uri="{9D8B030D-6E8A-4147-A177-3AD203B41FA5}">
                      <a16:colId xmlns:a16="http://schemas.microsoft.com/office/drawing/2014/main" val="20002"/>
                    </a:ext>
                  </a:extLst>
                </a:gridCol>
                <a:gridCol w="1554480">
                  <a:extLst>
                    <a:ext uri="{9D8B030D-6E8A-4147-A177-3AD203B41FA5}">
                      <a16:colId xmlns:a16="http://schemas.microsoft.com/office/drawing/2014/main" val="20003"/>
                    </a:ext>
                  </a:extLst>
                </a:gridCol>
                <a:gridCol w="1554480">
                  <a:extLst>
                    <a:ext uri="{9D8B030D-6E8A-4147-A177-3AD203B41FA5}">
                      <a16:colId xmlns:a16="http://schemas.microsoft.com/office/drawing/2014/main" val="20004"/>
                    </a:ext>
                  </a:extLst>
                </a:gridCol>
              </a:tblGrid>
              <a:tr h="370840">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endParaRPr lang="en-US" dirty="0"/>
                    </a:p>
                  </a:txBody>
                  <a:tcPr/>
                </a:tc>
                <a:tc>
                  <a:txBody>
                    <a:bodyPr/>
                    <a:lstStyle/>
                    <a:p>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a:tc>
                <a:tc>
                  <a:txBody>
                    <a:bodyPr/>
                    <a:lstStyle/>
                    <a:p>
                      <a:endParaRPr lang="en-US" dirty="0"/>
                    </a:p>
                  </a:txBody>
                  <a:tcPr/>
                </a:tc>
                <a:extLst>
                  <a:ext uri="{0D108BD9-81ED-4DB2-BD59-A6C34878D82A}">
                    <a16:rowId xmlns:a16="http://schemas.microsoft.com/office/drawing/2014/main" val="10001"/>
                  </a:ext>
                </a:extLst>
              </a:tr>
              <a:tr h="370840">
                <a:tc>
                  <a:txBody>
                    <a:bodyPr/>
                    <a:lstStyle/>
                    <a:p>
                      <a:r>
                        <a:rPr lang="en-US" dirty="0"/>
                        <a:t>AM</a:t>
                      </a:r>
                      <a:r>
                        <a:rPr lang="en-US" baseline="0" dirty="0"/>
                        <a:t> 2</a:t>
                      </a:r>
                      <a:endParaRPr lang="en-US" dirty="0"/>
                    </a:p>
                  </a:txBody>
                  <a:tcPr/>
                </a:tc>
                <a:tc>
                  <a:txBody>
                    <a:bodyPr/>
                    <a:lstStyle/>
                    <a:p>
                      <a:endParaRPr lang="en-US" dirty="0"/>
                    </a:p>
                    <a:p>
                      <a:endParaRPr lang="en-US" dirty="0"/>
                    </a:p>
                  </a:txBody>
                  <a:tcPr/>
                </a:tc>
                <a:tc>
                  <a:txBody>
                    <a:bodyPr/>
                    <a:lstStyle/>
                    <a:p>
                      <a:endParaRPr lang="en-US"/>
                    </a:p>
                  </a:txBody>
                  <a:tcPr/>
                </a:tc>
                <a:tc>
                  <a:txBody>
                    <a:bodyPr/>
                    <a:lstStyle/>
                    <a:p>
                      <a:endParaRPr lang="en-US"/>
                    </a:p>
                  </a:txBody>
                  <a:tcPr/>
                </a:tc>
                <a:tc>
                  <a:txBody>
                    <a:bodyPr/>
                    <a:lstStyle/>
                    <a:p>
                      <a:pPr algn="ctr"/>
                      <a:endParaRPr lang="en-US" dirty="0"/>
                    </a:p>
                  </a:txBody>
                  <a:tcPr/>
                </a:tc>
                <a:extLst>
                  <a:ext uri="{0D108BD9-81ED-4DB2-BD59-A6C34878D82A}">
                    <a16:rowId xmlns:a16="http://schemas.microsoft.com/office/drawing/2014/main" val="10002"/>
                  </a:ext>
                </a:extLst>
              </a:tr>
              <a:tr h="370840">
                <a:tc>
                  <a:txBody>
                    <a:bodyPr/>
                    <a:lstStyle/>
                    <a:p>
                      <a:r>
                        <a:rPr lang="en-US" dirty="0"/>
                        <a:t>PM 1</a:t>
                      </a:r>
                    </a:p>
                  </a:txBody>
                  <a:tcPr/>
                </a:tc>
                <a:tc>
                  <a:txBody>
                    <a:bodyPr/>
                    <a:lstStyle/>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IG Profiles</a:t>
                      </a:r>
                    </a:p>
                    <a:p>
                      <a:pPr algn="ctr"/>
                      <a:endParaRPr lang="en-US" sz="1800" kern="1200" dirty="0">
                        <a:solidFill>
                          <a:schemeClr val="dk1"/>
                        </a:solidFill>
                        <a:latin typeface="+mn-lt"/>
                        <a:ea typeface="+mn-ea"/>
                        <a:cs typeface="+mn-cs"/>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anchor="ct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4"/>
                  </a:ext>
                </a:extLst>
              </a:tr>
            </a:tbl>
          </a:graphicData>
        </a:graphic>
      </p:graphicFrame>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March 2019</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8</a:t>
            </a:fld>
            <a:endParaRPr lang="en-US" altLang="en-US"/>
          </a:p>
        </p:txBody>
      </p:sp>
      <p:sp>
        <p:nvSpPr>
          <p:cNvPr id="8" name="Inhaltsplatzhalter 2"/>
          <p:cNvSpPr txBox="1">
            <a:spLocks/>
          </p:cNvSpPr>
          <p:nvPr/>
        </p:nvSpPr>
        <p:spPr bwMode="auto">
          <a:xfrm>
            <a:off x="685800" y="5229200"/>
            <a:ext cx="7772400" cy="8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lang="en-US" sz="2400" kern="0" dirty="0"/>
          </a:p>
        </p:txBody>
      </p:sp>
    </p:spTree>
    <p:extLst>
      <p:ext uri="{BB962C8B-B14F-4D97-AF65-F5344CB8AC3E}">
        <p14:creationId xmlns:p14="http://schemas.microsoft.com/office/powerpoint/2010/main" val="17334366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Main Agenda Items for the Week</a:t>
            </a:r>
          </a:p>
        </p:txBody>
      </p:sp>
      <p:sp>
        <p:nvSpPr>
          <p:cNvPr id="3" name="Inhaltsplatzhalter 2"/>
          <p:cNvSpPr>
            <a:spLocks noGrp="1"/>
          </p:cNvSpPr>
          <p:nvPr>
            <p:ph idx="1"/>
          </p:nvPr>
        </p:nvSpPr>
        <p:spPr/>
        <p:txBody>
          <a:bodyPr/>
          <a:lstStyle/>
          <a:p>
            <a:r>
              <a:rPr lang="en-US" dirty="0"/>
              <a:t>Review proposed submission format</a:t>
            </a:r>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March 2019 </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9</a:t>
            </a:fld>
            <a:endParaRPr lang="en-US" altLang="en-US"/>
          </a:p>
        </p:txBody>
      </p:sp>
    </p:spTree>
    <p:extLst>
      <p:ext uri="{BB962C8B-B14F-4D97-AF65-F5344CB8AC3E}">
        <p14:creationId xmlns:p14="http://schemas.microsoft.com/office/powerpoint/2010/main" val="3272682548"/>
      </p:ext>
    </p:extLst>
  </p:cSld>
  <p:clrMapOvr>
    <a:masterClrMapping/>
  </p:clrMapOvr>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947</TotalTime>
  <Words>730</Words>
  <Application>Microsoft Macintosh PowerPoint</Application>
  <PresentationFormat>On-screen Show (4:3)</PresentationFormat>
  <Paragraphs>114</Paragraphs>
  <Slides>11</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Helvetica</vt:lpstr>
      <vt:lpstr>Monotype Sorts</vt:lpstr>
      <vt:lpstr>Times New Roman</vt:lpstr>
      <vt:lpstr>IEEE-P802_15_Rbt</vt:lpstr>
      <vt:lpstr>PowerPoint Presentation</vt:lpstr>
      <vt:lpstr>802.15 IG Profiles Agenda March 2019 Plenary</vt:lpstr>
      <vt:lpstr>Instructions for the WG Chair</vt:lpstr>
      <vt:lpstr>Participants, Patents, and Duty to Inform</vt:lpstr>
      <vt:lpstr>Patent Related Links</vt:lpstr>
      <vt:lpstr>Call for Potentially Essential Patents</vt:lpstr>
      <vt:lpstr>Other Guidelines for IEEE WG Meetings</vt:lpstr>
      <vt:lpstr>IG Profiles Schedule for the Week</vt:lpstr>
      <vt:lpstr>Main Agenda Items for the Week</vt:lpstr>
      <vt:lpstr>Draft Agenda</vt:lpstr>
      <vt:lpstr>Proposed outline for Profiles documents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Sturek, Don</cp:lastModifiedBy>
  <cp:revision>390</cp:revision>
  <cp:lastPrinted>1998-02-10T13:28:06Z</cp:lastPrinted>
  <dcterms:created xsi:type="dcterms:W3CDTF">2017-03-12T21:31:02Z</dcterms:created>
  <dcterms:modified xsi:type="dcterms:W3CDTF">2019-03-11T15:35:01Z</dcterms:modified>
</cp:coreProperties>
</file>