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33"/>
  </p:notesMasterIdLst>
  <p:handoutMasterIdLst>
    <p:handoutMasterId r:id="rId34"/>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297" r:id="rId16"/>
    <p:sldId id="300" r:id="rId17"/>
    <p:sldId id="352" r:id="rId18"/>
    <p:sldId id="353" r:id="rId19"/>
    <p:sldId id="354" r:id="rId20"/>
    <p:sldId id="355" r:id="rId21"/>
    <p:sldId id="356" r:id="rId22"/>
    <p:sldId id="357" r:id="rId23"/>
    <p:sldId id="358" r:id="rId24"/>
    <p:sldId id="359" r:id="rId25"/>
    <p:sldId id="360" r:id="rId26"/>
    <p:sldId id="361" r:id="rId27"/>
    <p:sldId id="363" r:id="rId28"/>
    <p:sldId id="362" r:id="rId29"/>
    <p:sldId id="364" r:id="rId30"/>
    <p:sldId id="365" r:id="rId31"/>
    <p:sldId id="366"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90" d="100"/>
          <a:sy n="90" d="100"/>
        </p:scale>
        <p:origin x="-1020" y="5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March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March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15-19-0121-03-004w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064-01-004w-tg-802-15-minutes-for-january-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9/15-19-0127-00-004w-combined-comments-against-d6.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9/15-19-0127-01-004w-combined-comments-against-d6.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9/15-19-0131-00-004w-df6-radio-burst-length-over-psdu-size.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dirty="0" smtClean="0"/>
              <a:t>March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March 2019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[11 March,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St. Louis </a:t>
            </a:r>
            <a:r>
              <a:rPr lang="en-US" sz="1200" dirty="0"/>
              <a:t>Minutes</a:t>
            </a:r>
          </a:p>
          <a:p>
            <a:r>
              <a:rPr lang="en-US" sz="1200" dirty="0" smtClean="0"/>
              <a:t>Schedule</a:t>
            </a:r>
          </a:p>
          <a:p>
            <a:r>
              <a:rPr lang="en-US" sz="1200" dirty="0" smtClean="0"/>
              <a:t>Recess</a:t>
            </a:r>
            <a:endParaRPr lang="en-US" sz="1200" dirty="0"/>
          </a:p>
          <a:p>
            <a:pPr marL="0" indent="0">
              <a:buNone/>
            </a:pPr>
            <a:endParaRPr lang="en-US" sz="1200" b="1" dirty="0" smtClean="0"/>
          </a:p>
          <a:p>
            <a:pPr marL="0" indent="0">
              <a:buNone/>
            </a:pPr>
            <a:r>
              <a:rPr lang="en-US" sz="1200" b="1" strike="sngStrike" dirty="0" smtClean="0"/>
              <a:t>Monday PM2</a:t>
            </a:r>
            <a:endParaRPr lang="en-US" sz="1200" b="1" strike="sngStrike" dirty="0"/>
          </a:p>
          <a:p>
            <a:r>
              <a:rPr lang="en-US" sz="1200" strike="sngStrike" dirty="0"/>
              <a:t>Open</a:t>
            </a:r>
          </a:p>
          <a:p>
            <a:r>
              <a:rPr lang="en-US" sz="1200" strike="sngStrike" dirty="0" smtClean="0"/>
              <a:t>Drafting</a:t>
            </a:r>
            <a:endParaRPr lang="en-US" sz="1200" strike="sngStrike" dirty="0"/>
          </a:p>
          <a:p>
            <a:r>
              <a:rPr lang="en-US" sz="1200" strike="sngStrike"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Drafting</a:t>
            </a:r>
          </a:p>
          <a:p>
            <a:r>
              <a:rPr lang="en-US" sz="1200" dirty="0"/>
              <a:t>Recess</a:t>
            </a:r>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strike="sngStrike" dirty="0"/>
              <a:t>Open</a:t>
            </a:r>
          </a:p>
          <a:p>
            <a:r>
              <a:rPr lang="en-US" sz="1200" strike="sngStrike" dirty="0"/>
              <a:t>Drafting</a:t>
            </a:r>
          </a:p>
          <a:p>
            <a:r>
              <a:rPr lang="en-US" sz="1200" strike="sngStrike"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smtClean="0"/>
              <a:t>Drafting</a:t>
            </a:r>
          </a:p>
          <a:p>
            <a:r>
              <a:rPr lang="en-US" sz="1200" dirty="0" smtClean="0"/>
              <a:t>Recess</a:t>
            </a:r>
            <a:endParaRPr lang="en-US" sz="1200" dirty="0"/>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Motion to forward to WG letter ballot</a:t>
            </a:r>
          </a:p>
          <a:p>
            <a:r>
              <a:rPr lang="en-US" sz="1200" dirty="0"/>
              <a:t>Motion to form BRC</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March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#23</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p>
          <a:p>
            <a:r>
              <a:rPr lang="en-US" sz="2000" dirty="0" smtClean="0"/>
              <a:t>Seconded by:</a:t>
            </a:r>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March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St. Louis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15-19/64r1</a:t>
            </a:r>
            <a:br>
              <a:rPr lang="en-US" sz="2000" dirty="0" smtClean="0"/>
            </a:br>
            <a:r>
              <a:rPr lang="en-US" sz="2000" dirty="0">
                <a:hlinkClick r:id="rId2"/>
              </a:rPr>
              <a:t>https://</a:t>
            </a:r>
            <a:r>
              <a:rPr lang="en-US" sz="2000" dirty="0" smtClean="0">
                <a:hlinkClick r:id="rId2"/>
              </a:rPr>
              <a:t>mentor.ieee.org/802.15/dcn/19/15-19-0064-01-004w-tg-802-15-minutes-for-january-2018-interim-meeting-of-tg4w.doc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#24</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St. Louis meeting minutes in </a:t>
            </a:r>
            <a:r>
              <a:rPr lang="en-US" sz="2000" dirty="0"/>
              <a:t>document </a:t>
            </a:r>
            <a:r>
              <a:rPr lang="en-US" sz="2000" dirty="0" smtClean="0"/>
              <a:t>15-19/64r1</a:t>
            </a:r>
            <a:endParaRPr lang="en-US" sz="2000" dirty="0"/>
          </a:p>
          <a:p>
            <a:endParaRPr lang="en-US" sz="2000" dirty="0"/>
          </a:p>
          <a:p>
            <a:r>
              <a:rPr lang="en-US" sz="2000" dirty="0" smtClean="0"/>
              <a:t>Moved </a:t>
            </a:r>
            <a:r>
              <a:rPr lang="en-US" sz="2000" dirty="0"/>
              <a:t>by: </a:t>
            </a:r>
            <a:endParaRPr lang="en-US" sz="2000" dirty="0" smtClean="0"/>
          </a:p>
          <a:p>
            <a:r>
              <a:rPr lang="en-US" sz="2000" dirty="0" smtClean="0"/>
              <a:t>Seconded </a:t>
            </a:r>
            <a:r>
              <a:rPr lang="en-US" sz="2000" dirty="0"/>
              <a:t>by</a:t>
            </a:r>
            <a:r>
              <a:rPr lang="en-US" sz="2000" dirty="0" smtClean="0"/>
              <a:t>:</a:t>
            </a:r>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764619317"/>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5687" y="3933056"/>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Comments</a:t>
            </a:r>
            <a:endParaRPr lang="en-US" dirty="0"/>
          </a:p>
        </p:txBody>
      </p:sp>
      <p:sp>
        <p:nvSpPr>
          <p:cNvPr id="3" name="Inhaltsplatzhalter 2"/>
          <p:cNvSpPr>
            <a:spLocks noGrp="1"/>
          </p:cNvSpPr>
          <p:nvPr>
            <p:ph idx="1"/>
          </p:nvPr>
        </p:nvSpPr>
        <p:spPr/>
        <p:txBody>
          <a:bodyPr/>
          <a:lstStyle/>
          <a:p>
            <a:r>
              <a:rPr lang="en-US" sz="2400" dirty="0" smtClean="0"/>
              <a:t>Discussion of combined comments in document 15-19/127r0</a:t>
            </a:r>
          </a:p>
          <a:p>
            <a:r>
              <a:rPr lang="en-US" sz="2400" dirty="0">
                <a:hlinkClick r:id="rId2"/>
              </a:rPr>
              <a:t>https://</a:t>
            </a:r>
            <a:r>
              <a:rPr lang="en-US" sz="2400" dirty="0" smtClean="0">
                <a:hlinkClick r:id="rId2"/>
              </a:rPr>
              <a:t>mentor.ieee.org/802.15/dcn/19/15-19-0127-00-004w-combined-comments-against-d6.xlsx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34288891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a:t>
            </a:r>
            <a:r>
              <a:rPr lang="en-US" dirty="0" smtClean="0"/>
              <a:t>Comments (cont’d)</a:t>
            </a:r>
            <a:endParaRPr lang="en-US" dirty="0"/>
          </a:p>
        </p:txBody>
      </p:sp>
      <p:sp>
        <p:nvSpPr>
          <p:cNvPr id="3" name="Inhaltsplatzhalter 2"/>
          <p:cNvSpPr>
            <a:spLocks noGrp="1"/>
          </p:cNvSpPr>
          <p:nvPr>
            <p:ph idx="1"/>
          </p:nvPr>
        </p:nvSpPr>
        <p:spPr/>
        <p:txBody>
          <a:bodyPr/>
          <a:lstStyle/>
          <a:p>
            <a:r>
              <a:rPr lang="en-US" sz="2400" dirty="0"/>
              <a:t>Discussion of combined comments in document </a:t>
            </a:r>
            <a:r>
              <a:rPr lang="en-US" sz="2400" dirty="0" smtClean="0"/>
              <a:t>15-19/127r1</a:t>
            </a:r>
            <a:endParaRPr lang="en-US" sz="2400" dirty="0"/>
          </a:p>
          <a:p>
            <a:r>
              <a:rPr lang="en-US" sz="2400" dirty="0">
                <a:hlinkClick r:id="rId2"/>
              </a:rPr>
              <a:t>https://</a:t>
            </a:r>
            <a:r>
              <a:rPr lang="en-US" sz="2400" dirty="0" smtClean="0">
                <a:hlinkClick r:id="rId2"/>
              </a:rPr>
              <a:t>mentor.ieee.org/802.15/dcn/19/15-19-0127-01-004w-combined-comments-against-d6.xlsx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2368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pPr>
              <a:tabLst>
                <a:tab pos="809625" algn="l"/>
              </a:tabLst>
            </a:pPr>
            <a:r>
              <a:rPr lang="en-US" sz="2400" dirty="0" smtClean="0"/>
              <a:t>Johannes Wechsler (Fraunhofer </a:t>
            </a:r>
            <a:r>
              <a:rPr lang="en-US" sz="2400" dirty="0"/>
              <a:t>IIS), DF6 Radio-burst length over PSDU </a:t>
            </a:r>
            <a:r>
              <a:rPr lang="en-US" sz="2400" dirty="0" smtClean="0"/>
              <a:t>size, document 15-19/131r0</a:t>
            </a:r>
          </a:p>
          <a:p>
            <a:pPr>
              <a:tabLst>
                <a:tab pos="809625" algn="l"/>
              </a:tabLst>
            </a:pPr>
            <a:r>
              <a:rPr lang="en-US" sz="2400" dirty="0">
                <a:hlinkClick r:id="rId2"/>
              </a:rPr>
              <a:t>https://</a:t>
            </a:r>
            <a:r>
              <a:rPr lang="en-US" sz="2400" dirty="0" smtClean="0">
                <a:hlinkClick r:id="rId2"/>
              </a:rPr>
              <a:t>mentor.ieee.org/802.15/dcn/19/15-19-0131-00-004w-df6-radio-burst-length-over-psdu-size.pptx</a:t>
            </a:r>
            <a:endParaRPr lang="en-US" sz="2400" dirty="0" smtClean="0"/>
          </a:p>
          <a:p>
            <a:pPr>
              <a:tabLst>
                <a:tab pos="809625" algn="l"/>
              </a:tabLst>
            </a:pPr>
            <a:endParaRPr lang="en-US" sz="2400" dirty="0" smtClean="0"/>
          </a:p>
          <a:p>
            <a:pPr>
              <a:tabLst>
                <a:tab pos="809625"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12310756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Joint 4w/4z</a:t>
            </a:r>
            <a:endParaRPr lang="en-US" dirty="0"/>
          </a:p>
        </p:txBody>
      </p:sp>
      <p:sp>
        <p:nvSpPr>
          <p:cNvPr id="3" name="Inhaltsplatzhalter 2"/>
          <p:cNvSpPr>
            <a:spLocks noGrp="1"/>
          </p:cNvSpPr>
          <p:nvPr>
            <p:ph idx="1"/>
          </p:nvPr>
        </p:nvSpPr>
        <p:spPr/>
        <p:txBody>
          <a:bodyPr/>
          <a:lstStyle/>
          <a:p>
            <a:r>
              <a:rPr lang="en-US" dirty="0" smtClean="0"/>
              <a:t>Review of latest draft D7 on private members area</a:t>
            </a:r>
          </a:p>
          <a:p>
            <a:endParaRPr lang="en-US"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299011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March 2019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March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Comments of Joint TG 4z/4w</a:t>
            </a:r>
            <a:endParaRPr lang="en-US" dirty="0"/>
          </a:p>
        </p:txBody>
      </p:sp>
      <p:sp>
        <p:nvSpPr>
          <p:cNvPr id="3" name="Inhaltsplatzhalter 2"/>
          <p:cNvSpPr>
            <a:spLocks noGrp="1"/>
          </p:cNvSpPr>
          <p:nvPr>
            <p:ph idx="1"/>
          </p:nvPr>
        </p:nvSpPr>
        <p:spPr/>
        <p:txBody>
          <a:bodyPr/>
          <a:lstStyle/>
          <a:p>
            <a:r>
              <a:rPr lang="en-US" sz="2400" dirty="0"/>
              <a:t>SFD should be renamed to SRD (Start of Radio Burst)</a:t>
            </a:r>
          </a:p>
          <a:p>
            <a:r>
              <a:rPr lang="en-US" sz="2400" dirty="0" smtClean="0"/>
              <a:t>ACK timing has to be checked</a:t>
            </a:r>
          </a:p>
          <a:p>
            <a:r>
              <a:rPr lang="en-US" sz="2400" dirty="0" smtClean="0"/>
              <a:t>CCA one the transmission has started should base on energy detection</a:t>
            </a:r>
          </a:p>
          <a:p>
            <a:r>
              <a:rPr lang="en-US" sz="2400" dirty="0" smtClean="0"/>
              <a:t>Classical CSMA-CA according to Fig. 6-5 in 802.15.4-2015 only for very first radio-burst</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42163872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Solutions to Comments from Joint 4z/4w</a:t>
            </a:r>
            <a:endParaRPr lang="en-US" dirty="0"/>
          </a:p>
        </p:txBody>
      </p:sp>
      <p:sp>
        <p:nvSpPr>
          <p:cNvPr id="3" name="Inhaltsplatzhalter 2"/>
          <p:cNvSpPr>
            <a:spLocks noGrp="1"/>
          </p:cNvSpPr>
          <p:nvPr>
            <p:ph idx="1"/>
          </p:nvPr>
        </p:nvSpPr>
        <p:spPr/>
        <p:txBody>
          <a:bodyPr/>
          <a:lstStyle/>
          <a:p>
            <a:r>
              <a:rPr lang="en-US" sz="2400" dirty="0" smtClean="0"/>
              <a:t>SFD renamed to SRBD (start of radio-burst delimiter)</a:t>
            </a:r>
          </a:p>
          <a:p>
            <a:r>
              <a:rPr lang="en-US" sz="2400" dirty="0" smtClean="0"/>
              <a:t>Correct ACK timing verified</a:t>
            </a:r>
          </a:p>
          <a:p>
            <a:r>
              <a:rPr lang="en-US" sz="2400" dirty="0" smtClean="0"/>
              <a:t>Additional text to more precise definition of CCA on physical layer</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40021580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 </a:t>
            </a:r>
            <a:r>
              <a:rPr lang="en-US" dirty="0" smtClean="0"/>
              <a:t>Motion #25 for TG4w </a:t>
            </a:r>
            <a:r>
              <a:rPr lang="en-US" dirty="0"/>
              <a:t>Letter Ballot</a:t>
            </a:r>
          </a:p>
        </p:txBody>
      </p:sp>
      <p:sp>
        <p:nvSpPr>
          <p:cNvPr id="3" name="Inhaltsplatzhalter 2"/>
          <p:cNvSpPr>
            <a:spLocks noGrp="1"/>
          </p:cNvSpPr>
          <p:nvPr>
            <p:ph idx="1"/>
          </p:nvPr>
        </p:nvSpPr>
        <p:spPr/>
        <p:txBody>
          <a:bodyPr/>
          <a:lstStyle/>
          <a:p>
            <a:pPr marL="0" indent="0">
              <a:buNone/>
            </a:pPr>
            <a:r>
              <a:rPr lang="en-US" sz="2400" dirty="0"/>
              <a:t>Move that </a:t>
            </a:r>
            <a:r>
              <a:rPr lang="en-US" sz="2400" dirty="0" smtClean="0"/>
              <a:t>TG4w </a:t>
            </a:r>
            <a:r>
              <a:rPr lang="en-US" sz="2400" dirty="0"/>
              <a:t>formally request that the 802.15 WG start a WG Letter Ballot requesting approval of CA document </a:t>
            </a:r>
            <a:r>
              <a:rPr lang="en-US" sz="2400" dirty="0" smtClean="0"/>
              <a:t>15-19-0165-00-004w </a:t>
            </a:r>
            <a:r>
              <a:rPr lang="en-US" sz="2400" dirty="0"/>
              <a:t>and document </a:t>
            </a:r>
            <a:r>
              <a:rPr lang="en-US" sz="2400" dirty="0" smtClean="0"/>
              <a:t>P802-15.4w_D1 </a:t>
            </a:r>
            <a:r>
              <a:rPr lang="en-US" sz="2400" dirty="0"/>
              <a:t>and to forward document </a:t>
            </a:r>
            <a:r>
              <a:rPr lang="en-US" sz="2400" dirty="0" smtClean="0"/>
              <a:t>P802-15.4w_D1</a:t>
            </a:r>
            <a:r>
              <a:rPr lang="en-US" sz="2400" dirty="0" smtClean="0"/>
              <a:t>, </a:t>
            </a:r>
            <a:r>
              <a:rPr lang="en-US" sz="2400" dirty="0"/>
              <a:t>to Standards Association </a:t>
            </a:r>
            <a:r>
              <a:rPr lang="en-US" sz="2400" dirty="0" smtClean="0"/>
              <a:t>ballot.</a:t>
            </a:r>
          </a:p>
          <a:p>
            <a:pPr marL="0" indent="0">
              <a:buNone/>
            </a:pPr>
            <a:endParaRPr lang="en-US" sz="2400" dirty="0"/>
          </a:p>
          <a:p>
            <a:pPr marL="0" indent="0">
              <a:buNone/>
            </a:pPr>
            <a:r>
              <a:rPr lang="en-US" sz="2400" dirty="0"/>
              <a:t>Moved by</a:t>
            </a:r>
            <a:r>
              <a:rPr lang="en-US" sz="2400" dirty="0" smtClean="0"/>
              <a:t>: </a:t>
            </a:r>
            <a:r>
              <a:rPr lang="en-US" sz="2400" dirty="0" err="1" smtClean="0"/>
              <a:t>Henk</a:t>
            </a:r>
            <a:r>
              <a:rPr lang="en-US" sz="2400" dirty="0" smtClean="0"/>
              <a:t> de Ruijter</a:t>
            </a:r>
            <a:endParaRPr lang="en-US" sz="2400" dirty="0"/>
          </a:p>
          <a:p>
            <a:pPr marL="0" indent="0">
              <a:buNone/>
            </a:pPr>
            <a:r>
              <a:rPr lang="en-US" sz="2400" dirty="0"/>
              <a:t>Seconded by</a:t>
            </a:r>
            <a:r>
              <a:rPr lang="en-US" sz="2400" dirty="0" smtClean="0"/>
              <a:t>: Charlie Perkins</a:t>
            </a:r>
            <a:endParaRPr lang="en-US" sz="2400" dirty="0" smtClean="0"/>
          </a:p>
          <a:p>
            <a:pPr marL="0" indent="0">
              <a:buNone/>
            </a:pPr>
            <a:endParaRPr lang="en-US" sz="2400" dirty="0"/>
          </a:p>
          <a:p>
            <a:pPr marL="0" indent="0">
              <a:buNone/>
            </a:pPr>
            <a:r>
              <a:rPr lang="en-US" sz="2400" dirty="0" smtClean="0"/>
              <a:t>Result (Y/N/A</a:t>
            </a:r>
            <a:r>
              <a:rPr lang="en-US" sz="2400" dirty="0" smtClean="0"/>
              <a:t>): Motion passes by unanimous consent</a:t>
            </a:r>
            <a:endParaRPr lang="en-US" sz="2400" dirty="0"/>
          </a:p>
          <a:p>
            <a:pPr marL="0" indent="0">
              <a:buNone/>
            </a:pPr>
            <a:endParaRPr lang="en-US" sz="2400" dirty="0" smtClean="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3473270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a:t>
            </a:r>
            <a:r>
              <a:rPr lang="en-US" dirty="0"/>
              <a:t>Motion for TG4w Letter Ballot</a:t>
            </a:r>
          </a:p>
        </p:txBody>
      </p:sp>
      <p:sp>
        <p:nvSpPr>
          <p:cNvPr id="3" name="Inhaltsplatzhalter 2"/>
          <p:cNvSpPr>
            <a:spLocks noGrp="1"/>
          </p:cNvSpPr>
          <p:nvPr>
            <p:ph idx="1"/>
          </p:nvPr>
        </p:nvSpPr>
        <p:spPr/>
        <p:txBody>
          <a:bodyPr/>
          <a:lstStyle/>
          <a:p>
            <a:pPr marL="0" indent="0">
              <a:buNone/>
            </a:pPr>
            <a:r>
              <a:rPr lang="en-US" sz="2400" dirty="0"/>
              <a:t>Move that 802.15 WG start a WG Letter Ballot requesting approval of CA document 15-19-0165-00-004w</a:t>
            </a:r>
            <a:r>
              <a:rPr lang="en-US" sz="2400" dirty="0" smtClean="0"/>
              <a:t> </a:t>
            </a:r>
            <a:r>
              <a:rPr lang="en-US" sz="2400" dirty="0"/>
              <a:t>and document  P802-15.4w_D1</a:t>
            </a:r>
            <a:r>
              <a:rPr lang="en-US" sz="2400" dirty="0" smtClean="0"/>
              <a:t> </a:t>
            </a:r>
            <a:r>
              <a:rPr lang="en-US" sz="2400" dirty="0"/>
              <a:t>and to forward document </a:t>
            </a:r>
            <a:r>
              <a:rPr lang="en-US" sz="2400" dirty="0" smtClean="0"/>
              <a:t>P802-15.4w_D1, </a:t>
            </a:r>
            <a:r>
              <a:rPr lang="en-US" sz="2400" dirty="0"/>
              <a:t>to Standards Association </a:t>
            </a:r>
            <a:r>
              <a:rPr lang="en-US" sz="2400" dirty="0" smtClean="0"/>
              <a:t>ballot</a:t>
            </a:r>
          </a:p>
          <a:p>
            <a:pPr marL="0" indent="0">
              <a:buNone/>
            </a:pPr>
            <a:endParaRPr lang="en-US" sz="2400" dirty="0"/>
          </a:p>
          <a:p>
            <a:pPr marL="0" indent="0">
              <a:buNone/>
            </a:pPr>
            <a:r>
              <a:rPr lang="en-US" sz="2400" dirty="0"/>
              <a:t>Moved by</a:t>
            </a:r>
            <a:r>
              <a:rPr lang="en-US" sz="2400" dirty="0" smtClean="0"/>
              <a:t>: Joerg Robert</a:t>
            </a:r>
            <a:endParaRPr lang="en-US" sz="2400" dirty="0"/>
          </a:p>
          <a:p>
            <a:pPr marL="0" indent="0">
              <a:buNone/>
            </a:pPr>
            <a:r>
              <a:rPr lang="en-US" sz="2400" dirty="0"/>
              <a:t>Seconded by:</a:t>
            </a:r>
          </a:p>
          <a:p>
            <a:pPr marL="0" indent="0">
              <a:buNone/>
            </a:pPr>
            <a:endParaRPr lang="en-US" sz="2400" dirty="0"/>
          </a:p>
          <a:p>
            <a:pPr marL="0" indent="0">
              <a:buNone/>
            </a:pPr>
            <a:r>
              <a:rPr lang="en-US" sz="2400" dirty="0"/>
              <a:t>Result (Y/N/A):</a:t>
            </a:r>
          </a:p>
          <a:p>
            <a:pPr marL="0" indent="0">
              <a:buNone/>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19312584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#26 – Formation of CRG</a:t>
            </a:r>
            <a:endParaRPr lang="en-US" dirty="0"/>
          </a:p>
        </p:txBody>
      </p:sp>
      <p:sp>
        <p:nvSpPr>
          <p:cNvPr id="3" name="Inhaltsplatzhalter 2"/>
          <p:cNvSpPr>
            <a:spLocks noGrp="1"/>
          </p:cNvSpPr>
          <p:nvPr>
            <p:ph idx="1"/>
          </p:nvPr>
        </p:nvSpPr>
        <p:spPr>
          <a:xfrm>
            <a:off x="683568" y="1700808"/>
            <a:ext cx="7772400" cy="4114800"/>
          </a:xfrm>
        </p:spPr>
        <p:txBody>
          <a:bodyPr/>
          <a:lstStyle/>
          <a:p>
            <a:pPr marL="0" indent="0">
              <a:buNone/>
            </a:pPr>
            <a:r>
              <a:rPr lang="en-US" sz="1800" dirty="0"/>
              <a:t>Move that </a:t>
            </a:r>
            <a:r>
              <a:rPr lang="en-US" sz="1800" dirty="0" smtClean="0"/>
              <a:t>Task </a:t>
            </a:r>
            <a:r>
              <a:rPr lang="en-US" sz="1800" dirty="0"/>
              <a:t>Group </a:t>
            </a:r>
            <a:r>
              <a:rPr lang="en-US" sz="1800" dirty="0" smtClean="0"/>
              <a:t>TG4w requests 802.15 </a:t>
            </a:r>
            <a:r>
              <a:rPr lang="en-US" sz="1800" dirty="0"/>
              <a:t>WG approve the formation of a Comment Resolution Group (CRG) for the WG balloting of the </a:t>
            </a:r>
            <a:r>
              <a:rPr lang="en-US" sz="1800" dirty="0" smtClean="0"/>
              <a:t>P802.15.4w_D1 </a:t>
            </a:r>
            <a:r>
              <a:rPr lang="en-US" sz="1800" dirty="0"/>
              <a:t>with the following membership: </a:t>
            </a:r>
            <a:r>
              <a:rPr lang="en-US" sz="1800" dirty="0" smtClean="0"/>
              <a:t>Joerg Robert (Chair</a:t>
            </a:r>
            <a:r>
              <a:rPr lang="en-US" sz="1800" dirty="0"/>
              <a:t>), </a:t>
            </a:r>
            <a:r>
              <a:rPr lang="en-US" sz="1800" dirty="0" smtClean="0"/>
              <a:t>Carlie Perkins, Johannes Wechsler</a:t>
            </a:r>
            <a:r>
              <a:rPr lang="en-US" sz="1800" dirty="0"/>
              <a:t>, </a:t>
            </a:r>
            <a:r>
              <a:rPr lang="en-US" sz="1800" dirty="0" smtClean="0"/>
              <a:t>Hendricus </a:t>
            </a:r>
            <a:r>
              <a:rPr lang="en-US" sz="1800" dirty="0"/>
              <a:t>De </a:t>
            </a:r>
            <a:r>
              <a:rPr lang="en-US" sz="1800" dirty="0" smtClean="0"/>
              <a:t>Ruijter</a:t>
            </a:r>
            <a:r>
              <a:rPr lang="en-US" sz="1800" dirty="0"/>
              <a:t>, and </a:t>
            </a:r>
            <a:r>
              <a:rPr lang="en-US" sz="1800" dirty="0" err="1"/>
              <a:t>Yeong</a:t>
            </a:r>
            <a:r>
              <a:rPr lang="en-US" sz="1800" dirty="0"/>
              <a:t> Min Jang. The </a:t>
            </a:r>
            <a:r>
              <a:rPr lang="en-US" sz="1800" dirty="0" smtClean="0"/>
              <a:t>802.15.4w </a:t>
            </a:r>
            <a:r>
              <a:rPr lang="en-US" sz="1800"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dirty="0" smtClean="0"/>
              <a:t>.</a:t>
            </a:r>
          </a:p>
          <a:p>
            <a:pPr marL="0" indent="0">
              <a:buNone/>
            </a:pPr>
            <a:endParaRPr lang="en-US" sz="1800" dirty="0" smtClean="0"/>
          </a:p>
          <a:p>
            <a:pPr marL="0" indent="0">
              <a:buNone/>
            </a:pPr>
            <a:r>
              <a:rPr lang="en-US" sz="1800" dirty="0"/>
              <a:t>Moved by</a:t>
            </a:r>
            <a:r>
              <a:rPr lang="en-US" sz="1800" dirty="0" smtClean="0"/>
              <a:t>: Johannes Wechsler</a:t>
            </a:r>
            <a:endParaRPr lang="en-US" sz="1800" dirty="0"/>
          </a:p>
          <a:p>
            <a:pPr marL="0" indent="0">
              <a:buNone/>
            </a:pPr>
            <a:r>
              <a:rPr lang="en-US" sz="1800" dirty="0"/>
              <a:t>Seconded by</a:t>
            </a:r>
            <a:r>
              <a:rPr lang="en-US" sz="1800" dirty="0" smtClean="0"/>
              <a:t>: Charlie Perkins</a:t>
            </a:r>
            <a:endParaRPr lang="en-US" sz="1800" dirty="0"/>
          </a:p>
          <a:p>
            <a:pPr marL="0" indent="0">
              <a:buNone/>
            </a:pPr>
            <a:endParaRPr lang="en-US" sz="1800" dirty="0"/>
          </a:p>
          <a:p>
            <a:pPr marL="0" indent="0">
              <a:buNone/>
            </a:pPr>
            <a:r>
              <a:rPr lang="en-US" sz="1800" dirty="0"/>
              <a:t>Result (Y/N/A</a:t>
            </a:r>
            <a:r>
              <a:rPr lang="en-US" sz="1800" dirty="0"/>
              <a:t>): Motion passes by unanimous consent</a:t>
            </a:r>
            <a:endParaRPr lang="en-US" sz="1800" dirty="0"/>
          </a:p>
          <a:p>
            <a:pPr marL="0" indent="0">
              <a:buNone/>
            </a:pPr>
            <a:endParaRPr lang="en-US" sz="18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22263393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a:t>
            </a:r>
            <a:r>
              <a:rPr lang="en-US" dirty="0"/>
              <a:t>CRG Motion</a:t>
            </a:r>
          </a:p>
        </p:txBody>
      </p:sp>
      <p:sp>
        <p:nvSpPr>
          <p:cNvPr id="3" name="Inhaltsplatzhalter 2"/>
          <p:cNvSpPr>
            <a:spLocks noGrp="1"/>
          </p:cNvSpPr>
          <p:nvPr>
            <p:ph idx="1"/>
          </p:nvPr>
        </p:nvSpPr>
        <p:spPr/>
        <p:txBody>
          <a:bodyPr/>
          <a:lstStyle/>
          <a:p>
            <a:pPr marL="0" indent="0">
              <a:buNone/>
            </a:pPr>
            <a:r>
              <a:rPr lang="en-US" sz="1800" dirty="0"/>
              <a:t>Move that </a:t>
            </a:r>
            <a:r>
              <a:rPr lang="en-US" sz="1800" dirty="0" smtClean="0"/>
              <a:t>802.15 </a:t>
            </a:r>
            <a:r>
              <a:rPr lang="en-US" sz="1800" dirty="0"/>
              <a:t>WG approve the formation of a Comment Resolution Group (CRG) for the WG balloting of the P802.15.4w_D1 with the following membership: Joerg Robert (Chair), Carlie Perkins, Johannes Wechsler, Hendricus De Ruijter, and </a:t>
            </a:r>
            <a:r>
              <a:rPr lang="en-US" sz="1800" dirty="0" err="1"/>
              <a:t>Yeong</a:t>
            </a:r>
            <a:r>
              <a:rPr lang="en-US" sz="1800" dirty="0"/>
              <a:t> Min Jang. The 802.15.4w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endParaRPr lang="en-US" sz="1800" dirty="0"/>
          </a:p>
          <a:p>
            <a:pPr marL="0" indent="0">
              <a:buNone/>
            </a:pPr>
            <a:r>
              <a:rPr lang="en-US" sz="1800" dirty="0"/>
              <a:t>Moved </a:t>
            </a:r>
            <a:r>
              <a:rPr lang="en-US" sz="1800" dirty="0" smtClean="0"/>
              <a:t>by: Joerg Robert</a:t>
            </a:r>
            <a:endParaRPr lang="en-US" sz="1800" dirty="0"/>
          </a:p>
          <a:p>
            <a:pPr marL="0" indent="0">
              <a:buNone/>
            </a:pPr>
            <a:r>
              <a:rPr lang="en-US" sz="1800" dirty="0"/>
              <a:t>Seconded by:</a:t>
            </a:r>
          </a:p>
          <a:p>
            <a:pPr marL="0" indent="0">
              <a:buNone/>
            </a:pPr>
            <a:endParaRPr lang="en-US" sz="1800" dirty="0"/>
          </a:p>
          <a:p>
            <a:pPr marL="0" indent="0">
              <a:buNone/>
            </a:pPr>
            <a:r>
              <a:rPr lang="en-US" sz="1800" dirty="0"/>
              <a:t>Result (Y/N/A):</a:t>
            </a:r>
          </a:p>
          <a:p>
            <a:pPr marL="0" indent="0">
              <a:buNone/>
            </a:pPr>
            <a:endParaRPr lang="en-US" sz="1800" dirty="0"/>
          </a:p>
          <a:p>
            <a:pPr marL="0" indent="0">
              <a:buNone/>
            </a:pPr>
            <a:endParaRPr lang="en-US" sz="18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25</a:t>
            </a:fld>
            <a:endParaRPr lang="en-US" altLang="en-US"/>
          </a:p>
        </p:txBody>
      </p:sp>
    </p:spTree>
    <p:extLst>
      <p:ext uri="{BB962C8B-B14F-4D97-AF65-F5344CB8AC3E}">
        <p14:creationId xmlns:p14="http://schemas.microsoft.com/office/powerpoint/2010/main" val="31732043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880228246"/>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5687" y="3933056"/>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6241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Atlanta</a:t>
            </a:r>
            <a:endParaRPr lang="en-US" dirty="0"/>
          </a:p>
        </p:txBody>
      </p:sp>
      <p:sp>
        <p:nvSpPr>
          <p:cNvPr id="3" name="Inhaltsplatzhalter 2"/>
          <p:cNvSpPr>
            <a:spLocks noGrp="1"/>
          </p:cNvSpPr>
          <p:nvPr>
            <p:ph idx="1"/>
          </p:nvPr>
        </p:nvSpPr>
        <p:spPr/>
        <p:txBody>
          <a:bodyPr/>
          <a:lstStyle/>
          <a:p>
            <a:r>
              <a:rPr lang="en-US" sz="2800" dirty="0"/>
              <a:t>Approval of </a:t>
            </a:r>
            <a:r>
              <a:rPr lang="en-US" sz="2800" dirty="0" smtClean="0"/>
              <a:t>Vancouver and CRG Minutes</a:t>
            </a:r>
            <a:endParaRPr lang="en-US" sz="2800" dirty="0"/>
          </a:p>
          <a:p>
            <a:r>
              <a:rPr lang="en-US" sz="2800" dirty="0"/>
              <a:t>Schedule</a:t>
            </a:r>
          </a:p>
          <a:p>
            <a:r>
              <a:rPr lang="en-US" sz="2800" dirty="0" smtClean="0"/>
              <a:t>Comment Resolution</a:t>
            </a:r>
            <a:endParaRPr lang="en-US" sz="2800" dirty="0"/>
          </a:p>
          <a:p>
            <a:r>
              <a:rPr lang="en-US" sz="2800" dirty="0"/>
              <a:t>Future Schedule</a:t>
            </a:r>
          </a:p>
          <a:p>
            <a:r>
              <a:rPr lang="en-US" sz="2800" dirty="0" smtClean="0"/>
              <a:t>AOB</a:t>
            </a:r>
          </a:p>
          <a:p>
            <a:endParaRPr lang="en-US" sz="2800" dirty="0"/>
          </a:p>
          <a:p>
            <a:r>
              <a:rPr lang="en-US" sz="2800" dirty="0" smtClean="0"/>
              <a:t>6 Slots requested</a:t>
            </a:r>
            <a:endParaRPr lang="en-US" sz="2800" dirty="0"/>
          </a:p>
          <a:p>
            <a:endParaRPr lang="en-US" sz="28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27</a:t>
            </a:fld>
            <a:endParaRPr lang="en-US" altLang="en-US"/>
          </a:p>
        </p:txBody>
      </p:sp>
    </p:spTree>
    <p:extLst>
      <p:ext uri="{BB962C8B-B14F-4D97-AF65-F5344CB8AC3E}">
        <p14:creationId xmlns:p14="http://schemas.microsoft.com/office/powerpoint/2010/main" val="5684298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CRG Telephone Conference</a:t>
            </a:r>
            <a:endParaRPr lang="en-US" dirty="0"/>
          </a:p>
        </p:txBody>
      </p:sp>
      <p:sp>
        <p:nvSpPr>
          <p:cNvPr id="3" name="Inhaltsplatzhalter 2"/>
          <p:cNvSpPr>
            <a:spLocks noGrp="1"/>
          </p:cNvSpPr>
          <p:nvPr>
            <p:ph idx="1"/>
          </p:nvPr>
        </p:nvSpPr>
        <p:spPr/>
        <p:txBody>
          <a:bodyPr/>
          <a:lstStyle/>
          <a:p>
            <a:r>
              <a:rPr lang="en-US" dirty="0" smtClean="0"/>
              <a:t>CRG Telephone </a:t>
            </a:r>
            <a:r>
              <a:rPr lang="en-US" dirty="0" smtClean="0"/>
              <a:t>Conference Call</a:t>
            </a:r>
            <a:endParaRPr lang="en-US" dirty="0" smtClean="0"/>
          </a:p>
          <a:p>
            <a:endParaRPr lang="en-US" dirty="0" smtClean="0"/>
          </a:p>
          <a:p>
            <a:r>
              <a:rPr lang="en-US" dirty="0" smtClean="0"/>
              <a:t>Proposed date:</a:t>
            </a:r>
            <a:r>
              <a:rPr lang="en-US" dirty="0"/>
              <a:t/>
            </a:r>
            <a:br>
              <a:rPr lang="en-US" dirty="0"/>
            </a:br>
            <a:r>
              <a:rPr lang="en-US" dirty="0" smtClean="0"/>
              <a:t>Wednesday</a:t>
            </a:r>
            <a:r>
              <a:rPr lang="en-US" dirty="0" smtClean="0"/>
              <a:t>, April 10</a:t>
            </a:r>
            <a:r>
              <a:rPr lang="en-US" baseline="30000" dirty="0" smtClean="0"/>
              <a:t>th</a:t>
            </a:r>
            <a:r>
              <a:rPr lang="en-US" dirty="0" smtClean="0"/>
              <a:t>, 5pm (Europe), 8am </a:t>
            </a:r>
            <a:r>
              <a:rPr lang="en-US" dirty="0" smtClean="0"/>
              <a:t>PDT, details </a:t>
            </a:r>
            <a:r>
              <a:rPr lang="en-US" dirty="0" err="1" smtClean="0"/>
              <a:t>tbd</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28</a:t>
            </a:fld>
            <a:endParaRPr lang="en-US" altLang="en-US"/>
          </a:p>
        </p:txBody>
      </p:sp>
    </p:spTree>
    <p:extLst>
      <p:ext uri="{BB962C8B-B14F-4D97-AF65-F5344CB8AC3E}">
        <p14:creationId xmlns:p14="http://schemas.microsoft.com/office/powerpoint/2010/main" val="29423575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29</a:t>
            </a:fld>
            <a:endParaRPr lang="en-US" altLang="en-US"/>
          </a:p>
        </p:txBody>
      </p:sp>
    </p:spTree>
    <p:extLst>
      <p:ext uri="{BB962C8B-B14F-4D97-AF65-F5344CB8AC3E}">
        <p14:creationId xmlns:p14="http://schemas.microsoft.com/office/powerpoint/2010/main" val="3753822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30</a:t>
            </a:fld>
            <a:endParaRPr lang="en-US" altLang="en-US"/>
          </a:p>
        </p:txBody>
      </p:sp>
    </p:spTree>
    <p:extLst>
      <p:ext uri="{BB962C8B-B14F-4D97-AF65-F5344CB8AC3E}">
        <p14:creationId xmlns:p14="http://schemas.microsoft.com/office/powerpoint/2010/main" val="1186499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St. Louis Minutes</a:t>
            </a:r>
          </a:p>
          <a:p>
            <a:r>
              <a:rPr lang="en-US" sz="2400" dirty="0" smtClean="0"/>
              <a:t>Schedule</a:t>
            </a:r>
          </a:p>
          <a:p>
            <a:r>
              <a:rPr lang="en-US" sz="2400" dirty="0" smtClean="0"/>
              <a:t>Discussion of Informal Review Comments</a:t>
            </a:r>
          </a:p>
          <a:p>
            <a:r>
              <a:rPr lang="en-US" sz="2400" dirty="0" smtClean="0"/>
              <a:t>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810287268"/>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r>
                        <a:rPr lang="en-US" dirty="0" smtClean="0"/>
                        <a:t>Joint TG 4z/4w</a:t>
                      </a:r>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sng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1539</Words>
  <Application>Microsoft Office PowerPoint</Application>
  <PresentationFormat>Bildschirmpräsentation (4:3)</PresentationFormat>
  <Paragraphs>338</Paragraphs>
  <Slides>30</Slides>
  <Notes>2</Notes>
  <HiddenSlides>0</HiddenSlides>
  <MMClips>0</MMClips>
  <ScaleCrop>false</ScaleCrop>
  <HeadingPairs>
    <vt:vector size="4" baseType="variant">
      <vt:variant>
        <vt:lpstr>Design</vt:lpstr>
      </vt:variant>
      <vt:variant>
        <vt:i4>2</vt:i4>
      </vt:variant>
      <vt:variant>
        <vt:lpstr>Folientitel</vt:lpstr>
      </vt:variant>
      <vt:variant>
        <vt:i4>30</vt:i4>
      </vt:variant>
    </vt:vector>
  </HeadingPairs>
  <TitlesOfParts>
    <vt:vector size="32" baseType="lpstr">
      <vt:lpstr>IEEE-P802_15_Rbt</vt:lpstr>
      <vt:lpstr>1_Default Design</vt:lpstr>
      <vt:lpstr>PowerPoint-Präsentation</vt:lpstr>
      <vt:lpstr>TG 802.15.4w LPWA Agenda March 2019 Plenary</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#23</vt:lpstr>
      <vt:lpstr>Approval of St. Louis Minutes</vt:lpstr>
      <vt:lpstr>TG Motion #24</vt:lpstr>
      <vt:lpstr>TG4w Draft Schedule</vt:lpstr>
      <vt:lpstr>Review of PAR Scope</vt:lpstr>
      <vt:lpstr>Review of Comments</vt:lpstr>
      <vt:lpstr>Review of Comments (cont’d)</vt:lpstr>
      <vt:lpstr>Contribution</vt:lpstr>
      <vt:lpstr>Joint 4w/4z</vt:lpstr>
      <vt:lpstr>Comments of Joint TG 4z/4w</vt:lpstr>
      <vt:lpstr>Discussion on Solutions to Comments from Joint 4z/4w</vt:lpstr>
      <vt:lpstr>TG Motion #25 for TG4w Letter Ballot</vt:lpstr>
      <vt:lpstr>WG Motion for TG4w Letter Ballot</vt:lpstr>
      <vt:lpstr>TG Motion #26 – Formation of CRG</vt:lpstr>
      <vt:lpstr>WG CRG Motion</vt:lpstr>
      <vt:lpstr>TG4w Draft Schedule</vt:lpstr>
      <vt:lpstr>Main Agenda Items for Atlanta</vt:lpstr>
      <vt:lpstr>CRG Telephone Conference</vt:lpstr>
      <vt:lpstr>AoB</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585</cp:revision>
  <cp:lastPrinted>1998-02-10T13:28:06Z</cp:lastPrinted>
  <dcterms:created xsi:type="dcterms:W3CDTF">2018-03-02T09:48:16Z</dcterms:created>
  <dcterms:modified xsi:type="dcterms:W3CDTF">2019-03-14T21:15:07Z</dcterms:modified>
</cp:coreProperties>
</file>