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Lst>
  <p:notesMasterIdLst>
    <p:notesMasterId r:id="rId21"/>
  </p:notesMasterIdLst>
  <p:handoutMasterIdLst>
    <p:handoutMasterId r:id="rId22"/>
  </p:handoutMasterIdLst>
  <p:sldIdLst>
    <p:sldId id="259" r:id="rId3"/>
    <p:sldId id="262" r:id="rId4"/>
    <p:sldId id="347" r:id="rId5"/>
    <p:sldId id="348" r:id="rId6"/>
    <p:sldId id="349" r:id="rId7"/>
    <p:sldId id="350" r:id="rId8"/>
    <p:sldId id="351" r:id="rId9"/>
    <p:sldId id="274" r:id="rId10"/>
    <p:sldId id="268" r:id="rId11"/>
    <p:sldId id="261" r:id="rId12"/>
    <p:sldId id="275" r:id="rId13"/>
    <p:sldId id="276" r:id="rId14"/>
    <p:sldId id="296" r:id="rId15"/>
    <p:sldId id="297" r:id="rId16"/>
    <p:sldId id="300" r:id="rId17"/>
    <p:sldId id="352" r:id="rId18"/>
    <p:sldId id="353" r:id="rId19"/>
    <p:sldId id="354"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100" d="100"/>
          <a:sy n="100" d="100"/>
        </p:scale>
        <p:origin x="-720"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EC145C87-2CAF-4F78-BC34-20FE1CC128B3}"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C2C6098B-EFF6-4521-8809-053743D4E4D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758282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265413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63503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2120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47797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76616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581365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77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27484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99410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98749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85067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March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March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March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a:t>
            </a:r>
            <a:r>
              <a:rPr lang="de-DE" sz="1400" b="1" kern="1200" dirty="0" smtClean="0">
                <a:solidFill>
                  <a:schemeClr val="tx1"/>
                </a:solidFill>
                <a:latin typeface="Times New Roman" pitchFamily="18" charset="0"/>
                <a:ea typeface="+mn-ea"/>
                <a:cs typeface="+mn-cs"/>
              </a:rPr>
              <a:t>15-19-0121-01-004w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en-US" sz="2400" smtClean="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02 January 2018</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73640666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9/15-19-0064-01-004w-tg-802-15-minutes-for-january-2018-interim-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19/15-19-0127-00-004w-combined-comments-against-d6.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9/15-19-0127-01-004w-combined-comments-against-d6.xls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9/15-19-0131-00-004w-df6-radio-burst-length-over-psdu-size.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March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March 2019 Plenary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[11 March,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St. Louis </a:t>
            </a:r>
            <a:r>
              <a:rPr lang="en-US" sz="1200" dirty="0"/>
              <a:t>Minutes</a:t>
            </a:r>
          </a:p>
          <a:p>
            <a:r>
              <a:rPr lang="en-US" sz="1200" dirty="0" smtClean="0"/>
              <a:t>Schedule</a:t>
            </a:r>
          </a:p>
          <a:p>
            <a:r>
              <a:rPr lang="en-US" sz="1200" dirty="0" smtClean="0"/>
              <a:t>Recess</a:t>
            </a:r>
            <a:endParaRPr lang="en-US" sz="1200" dirty="0"/>
          </a:p>
          <a:p>
            <a:pPr marL="0" indent="0">
              <a:buNone/>
            </a:pPr>
            <a:endParaRPr lang="en-US" sz="1200" b="1" dirty="0" smtClean="0"/>
          </a:p>
          <a:p>
            <a:pPr marL="0" indent="0">
              <a:buNone/>
            </a:pPr>
            <a:r>
              <a:rPr lang="en-US" sz="1200" b="1" strike="sngStrike" dirty="0" smtClean="0"/>
              <a:t>Monday PM2</a:t>
            </a:r>
            <a:endParaRPr lang="en-US" sz="1200" b="1" strike="sngStrike" dirty="0"/>
          </a:p>
          <a:p>
            <a:r>
              <a:rPr lang="en-US" sz="1200" strike="sngStrike" dirty="0"/>
              <a:t>Open</a:t>
            </a:r>
          </a:p>
          <a:p>
            <a:r>
              <a:rPr lang="en-US" sz="1200" strike="sngStrike" dirty="0" smtClean="0"/>
              <a:t>Drafting</a:t>
            </a:r>
            <a:endParaRPr lang="en-US" sz="1200" strike="sngStrike" dirty="0"/>
          </a:p>
          <a:p>
            <a:r>
              <a:rPr lang="en-US" sz="1200" strike="sngStrike" dirty="0" smtClean="0"/>
              <a:t>Recess</a:t>
            </a:r>
          </a:p>
          <a:p>
            <a:endParaRPr lang="en-US" sz="1200" dirty="0" smtClean="0"/>
          </a:p>
          <a:p>
            <a:pPr marL="0" indent="0">
              <a:buNone/>
            </a:pPr>
            <a:r>
              <a:rPr lang="en-US" sz="1200" b="1" dirty="0" smtClean="0"/>
              <a:t>Tuesday PM1</a:t>
            </a:r>
            <a:endParaRPr lang="en-US" sz="1200" b="1" dirty="0"/>
          </a:p>
          <a:p>
            <a:r>
              <a:rPr lang="en-US" sz="1200" dirty="0"/>
              <a:t>Open</a:t>
            </a:r>
          </a:p>
          <a:p>
            <a:r>
              <a:rPr lang="en-US" sz="1200" dirty="0"/>
              <a:t>Drafting</a:t>
            </a:r>
          </a:p>
          <a:p>
            <a:r>
              <a:rPr lang="en-US" sz="1200" dirty="0"/>
              <a:t>Recess</a:t>
            </a:r>
          </a:p>
          <a:p>
            <a:endParaRPr lang="en-US" sz="1200" dirty="0"/>
          </a:p>
          <a:p>
            <a:endParaRPr lang="en-US" sz="1200" dirty="0"/>
          </a:p>
          <a:p>
            <a:pPr marL="0" indent="0">
              <a:buNone/>
            </a:pPr>
            <a:endParaRPr lang="en-US" sz="1200" b="1" strike="sngStrike" dirty="0" smtClean="0"/>
          </a:p>
          <a:p>
            <a:endParaRPr lang="en-US" sz="1200" dirty="0" smtClean="0"/>
          </a:p>
        </p:txBody>
      </p:sp>
      <p:sp>
        <p:nvSpPr>
          <p:cNvPr id="12" name="Inhaltsplatzhalter 11"/>
          <p:cNvSpPr>
            <a:spLocks noGrp="1"/>
          </p:cNvSpPr>
          <p:nvPr>
            <p:ph sz="half" idx="2"/>
          </p:nvPr>
        </p:nvSpPr>
        <p:spPr/>
        <p:txBody>
          <a:bodyPr/>
          <a:lstStyle/>
          <a:p>
            <a:pPr marL="0" indent="0">
              <a:buNone/>
            </a:pPr>
            <a:r>
              <a:rPr lang="en-US" sz="1200" b="1" dirty="0" smtClean="0"/>
              <a:t>Tuesday PM2</a:t>
            </a:r>
            <a:endParaRPr lang="en-US" sz="1200" b="1" dirty="0"/>
          </a:p>
          <a:p>
            <a:r>
              <a:rPr lang="en-US" sz="1200" dirty="0"/>
              <a:t>Open</a:t>
            </a:r>
          </a:p>
          <a:p>
            <a:r>
              <a:rPr lang="en-US" sz="1200" dirty="0"/>
              <a:t>Drafting</a:t>
            </a:r>
          </a:p>
          <a:p>
            <a:r>
              <a:rPr lang="en-US" sz="1200" dirty="0" smtClean="0"/>
              <a:t>Recess</a:t>
            </a:r>
          </a:p>
          <a:p>
            <a:endParaRPr lang="en-US" sz="1200" dirty="0"/>
          </a:p>
          <a:p>
            <a:pPr marL="0" indent="0">
              <a:buNone/>
            </a:pPr>
            <a:r>
              <a:rPr lang="en-US" sz="1200" b="1" dirty="0" smtClean="0"/>
              <a:t>Wednesday PM1</a:t>
            </a:r>
            <a:endParaRPr lang="en-US" sz="1200" b="1" dirty="0"/>
          </a:p>
          <a:p>
            <a:r>
              <a:rPr lang="en-US" sz="1200" dirty="0"/>
              <a:t>Open</a:t>
            </a:r>
          </a:p>
          <a:p>
            <a:r>
              <a:rPr lang="en-US" sz="1200" dirty="0" smtClean="0"/>
              <a:t>Drafting</a:t>
            </a:r>
          </a:p>
          <a:p>
            <a:r>
              <a:rPr lang="en-US" sz="1200" dirty="0" smtClean="0"/>
              <a:t>Motion to forward to WG letter ballot</a:t>
            </a:r>
          </a:p>
          <a:p>
            <a:r>
              <a:rPr lang="en-US" sz="1200" dirty="0" smtClean="0"/>
              <a:t>Motion to form BRC</a:t>
            </a:r>
            <a:endParaRPr lang="en-US" sz="1200" dirty="0"/>
          </a:p>
          <a:p>
            <a:r>
              <a:rPr lang="en-US" sz="1200" dirty="0"/>
              <a:t>Recess</a:t>
            </a:r>
          </a:p>
          <a:p>
            <a:pPr marL="0" indent="0">
              <a:buNone/>
            </a:pPr>
            <a:endParaRPr lang="en-US" sz="1200" dirty="0"/>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smtClean="0"/>
              <a:t>Future </a:t>
            </a:r>
            <a:r>
              <a:rPr lang="en-US" sz="1200" dirty="0"/>
              <a:t>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de-DE" altLang="en-US" smtClean="0"/>
              <a:t>March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#23</a:t>
            </a:r>
            <a:endParaRPr lang="en-US" dirty="0"/>
          </a:p>
        </p:txBody>
      </p:sp>
      <p:sp>
        <p:nvSpPr>
          <p:cNvPr id="9" name="Inhaltsplatzhalter 8"/>
          <p:cNvSpPr>
            <a:spLocks noGrp="1"/>
          </p:cNvSpPr>
          <p:nvPr>
            <p:ph idx="1"/>
          </p:nvPr>
        </p:nvSpPr>
        <p:spPr/>
        <p:txBody>
          <a:bodyPr/>
          <a:lstStyle/>
          <a:p>
            <a:r>
              <a:rPr lang="en-US" sz="2000" dirty="0" smtClean="0"/>
              <a:t>Move to approve the draft agenda</a:t>
            </a:r>
          </a:p>
          <a:p>
            <a:endParaRPr lang="en-US" sz="2000" dirty="0" smtClean="0"/>
          </a:p>
          <a:p>
            <a:endParaRPr lang="en-US" sz="2000" dirty="0" smtClean="0"/>
          </a:p>
          <a:p>
            <a:r>
              <a:rPr lang="en-US" sz="2000" dirty="0" smtClean="0"/>
              <a:t>Moved by:</a:t>
            </a:r>
          </a:p>
          <a:p>
            <a:r>
              <a:rPr lang="en-US" sz="2000" dirty="0" smtClean="0"/>
              <a:t>Seconded by:</a:t>
            </a:r>
            <a:endParaRPr lang="en-US" sz="2000" dirty="0"/>
          </a:p>
          <a:p>
            <a:endParaRPr lang="en-US" sz="2000" dirty="0" smtClean="0"/>
          </a:p>
          <a:p>
            <a:endParaRPr lang="en-US" sz="2000" dirty="0"/>
          </a:p>
          <a:p>
            <a:endParaRPr lang="en-US" sz="2000" dirty="0"/>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de-DE" altLang="en-US" smtClean="0"/>
              <a:t>March 2019</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St. Louis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15-19/64r1</a:t>
            </a:r>
            <a:br>
              <a:rPr lang="en-US" sz="2000" dirty="0" smtClean="0"/>
            </a:br>
            <a:r>
              <a:rPr lang="en-US" sz="2000" dirty="0">
                <a:hlinkClick r:id="rId2"/>
              </a:rPr>
              <a:t>https://</a:t>
            </a:r>
            <a:r>
              <a:rPr lang="en-US" sz="2000" dirty="0" smtClean="0">
                <a:hlinkClick r:id="rId2"/>
              </a:rPr>
              <a:t>mentor.ieee.org/802.15/dcn/19/15-19-0064-01-004w-tg-802-15-minutes-for-january-2018-interim-meeting-of-tg4w.doc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March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#24</a:t>
            </a:r>
            <a:endParaRPr lang="en-US" dirty="0"/>
          </a:p>
        </p:txBody>
      </p:sp>
      <p:sp>
        <p:nvSpPr>
          <p:cNvPr id="3" name="Inhaltsplatzhalter 2"/>
          <p:cNvSpPr>
            <a:spLocks noGrp="1"/>
          </p:cNvSpPr>
          <p:nvPr>
            <p:ph idx="1"/>
          </p:nvPr>
        </p:nvSpPr>
        <p:spPr/>
        <p:txBody>
          <a:bodyPr/>
          <a:lstStyle/>
          <a:p>
            <a:r>
              <a:rPr lang="en-US" sz="2000" dirty="0"/>
              <a:t>Move to approve </a:t>
            </a:r>
            <a:r>
              <a:rPr lang="en-US" sz="2000" dirty="0" smtClean="0"/>
              <a:t>the St. Louis meeting minutes in </a:t>
            </a:r>
            <a:r>
              <a:rPr lang="en-US" sz="2000" dirty="0"/>
              <a:t>document </a:t>
            </a:r>
            <a:r>
              <a:rPr lang="en-US" sz="2000" dirty="0" smtClean="0"/>
              <a:t>15-19/64r1</a:t>
            </a:r>
            <a:endParaRPr lang="en-US" sz="2000" dirty="0"/>
          </a:p>
          <a:p>
            <a:endParaRPr lang="en-US" sz="2000" dirty="0"/>
          </a:p>
          <a:p>
            <a:r>
              <a:rPr lang="en-US" sz="2000" dirty="0" smtClean="0"/>
              <a:t>Moved </a:t>
            </a:r>
            <a:r>
              <a:rPr lang="en-US" sz="2000" dirty="0"/>
              <a:t>by: </a:t>
            </a:r>
            <a:endParaRPr lang="en-US" sz="2000" dirty="0" smtClean="0"/>
          </a:p>
          <a:p>
            <a:r>
              <a:rPr lang="en-US" sz="2000" dirty="0" smtClean="0"/>
              <a:t>Seconded </a:t>
            </a:r>
            <a:r>
              <a:rPr lang="en-US" sz="2000" dirty="0"/>
              <a:t>by</a:t>
            </a:r>
            <a:r>
              <a:rPr lang="en-US" sz="2000" dirty="0" smtClean="0"/>
              <a:t>:</a:t>
            </a:r>
            <a:endParaRPr lang="en-US" sz="2000" dirty="0"/>
          </a:p>
          <a:p>
            <a:endParaRPr lang="en-US" sz="2000" dirty="0" smtClean="0"/>
          </a:p>
          <a:p>
            <a:endParaRPr lang="en-US" sz="2000" dirty="0" smtClean="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March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March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1764619317"/>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65687" y="3933056"/>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PAR Scope</a:t>
            </a:r>
            <a:endParaRPr lang="en-US" dirty="0"/>
          </a:p>
        </p:txBody>
      </p:sp>
      <p:sp>
        <p:nvSpPr>
          <p:cNvPr id="3" name="Inhaltsplatzhalter 2"/>
          <p:cNvSpPr>
            <a:spLocks noGrp="1"/>
          </p:cNvSpPr>
          <p:nvPr>
            <p:ph idx="1"/>
          </p:nvPr>
        </p:nvSpPr>
        <p:spPr/>
        <p:txBody>
          <a:bodyPr/>
          <a:lstStyle/>
          <a:p>
            <a:pPr marL="0" indent="0">
              <a:buNone/>
            </a:pPr>
            <a:r>
              <a:rPr lang="en-US" sz="1800" u="sng" dirty="0" smtClean="0"/>
              <a:t>PAR scope as defined in 15-18/50r6:</a:t>
            </a:r>
          </a:p>
          <a:p>
            <a:pPr marL="0" indent="0">
              <a:buNone/>
            </a:pPr>
            <a:r>
              <a:rPr lang="en-US" sz="1800" dirty="0" smtClean="0"/>
              <a:t>This </a:t>
            </a:r>
            <a:r>
              <a:rPr lang="en-US" sz="1800" dirty="0"/>
              <a:t>amendment defines a Low Power Wide Area Network (LPWAN) extension to the IEEE </a:t>
            </a:r>
            <a:r>
              <a:rPr lang="en-US" sz="1800" dirty="0" err="1"/>
              <a:t>Std</a:t>
            </a:r>
            <a:r>
              <a:rPr lang="en-US" sz="1800" dirty="0"/>
              <a:t> 802.15.4 </a:t>
            </a:r>
            <a:r>
              <a:rPr lang="en-US" sz="1800" dirty="0" smtClean="0"/>
              <a:t>Low Energy</a:t>
            </a:r>
            <a:r>
              <a:rPr lang="en-US" sz="1800" dirty="0"/>
              <a:t>, Critical Infrastructure Monitoring (LECIM) PHY layer to cover network cell radii of typically </a:t>
            </a:r>
            <a:r>
              <a:rPr lang="en-US" sz="1800" dirty="0" smtClean="0"/>
              <a:t/>
            </a:r>
            <a:br>
              <a:rPr lang="en-US" sz="1800" dirty="0" smtClean="0"/>
            </a:br>
            <a:r>
              <a:rPr lang="en-US" sz="1800" dirty="0" smtClean="0"/>
              <a:t>10-15 </a:t>
            </a:r>
            <a:r>
              <a:rPr lang="en-US" sz="1800" dirty="0"/>
              <a:t>km in rural areas. It uses </a:t>
            </a:r>
            <a:r>
              <a:rPr lang="en-US" sz="1800" dirty="0" smtClean="0"/>
              <a:t>the LECIM </a:t>
            </a:r>
            <a:r>
              <a:rPr lang="en-US" sz="1800" dirty="0"/>
              <a:t>PHY Frequency Shift Keying (FSK) modulation schemes with extensions to lower bit-rates (e.g. payload bit-rate typically &lt;30 kb/s</a:t>
            </a:r>
            <a:r>
              <a:rPr lang="en-US" sz="1800" dirty="0" smtClean="0"/>
              <a:t>).</a:t>
            </a:r>
            <a:br>
              <a:rPr lang="en-US" sz="1800" dirty="0" smtClean="0"/>
            </a:br>
            <a:r>
              <a:rPr lang="en-US" sz="1800" dirty="0" smtClean="0"/>
              <a:t>Additionally</a:t>
            </a:r>
            <a:r>
              <a:rPr lang="en-US" sz="1800" dirty="0"/>
              <a:t>, it extends the frequency bands to additional sub-GHz unlicensed and licensed frequency bands to cover the market demand. </a:t>
            </a:r>
            <a:r>
              <a:rPr lang="en-US" sz="1800" dirty="0" smtClean="0"/>
              <a:t/>
            </a:r>
            <a:br>
              <a:rPr lang="en-US" sz="1800" dirty="0" smtClean="0"/>
            </a:br>
            <a:r>
              <a:rPr lang="en-US" sz="1800" dirty="0" smtClean="0"/>
              <a:t>For improved </a:t>
            </a:r>
            <a:r>
              <a:rPr lang="en-US" sz="1800" dirty="0"/>
              <a:t>data integrity in channels with high levels of interference, it defines mechanisms for the fragmented transmission of Forward </a:t>
            </a:r>
            <a:r>
              <a:rPr lang="en-US" sz="1800" dirty="0" smtClean="0"/>
              <a:t>Error Correction </a:t>
            </a:r>
            <a:r>
              <a:rPr lang="en-US" sz="1800" dirty="0"/>
              <a:t>(FEC) code-words, as well as time and frequency patterns for the transmission of the fragments. </a:t>
            </a:r>
            <a:r>
              <a:rPr lang="en-US" sz="1800" dirty="0" smtClean="0"/>
              <a:t/>
            </a:r>
            <a:br>
              <a:rPr lang="en-US" sz="1800" dirty="0" smtClean="0"/>
            </a:br>
            <a:r>
              <a:rPr lang="en-US" sz="1800" dirty="0" smtClean="0"/>
              <a:t>Modifications </a:t>
            </a:r>
            <a:r>
              <a:rPr lang="en-US" sz="1800" dirty="0"/>
              <a:t>to the </a:t>
            </a:r>
            <a:r>
              <a:rPr lang="en-US" sz="1800" dirty="0" smtClean="0"/>
              <a:t>Medium Access </a:t>
            </a:r>
            <a:r>
              <a:rPr lang="en-US" sz="1800" dirty="0"/>
              <a:t>Control (MAC) layer, needed to support this PHY extension, are defined.</a:t>
            </a:r>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26327479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Comments</a:t>
            </a:r>
            <a:endParaRPr lang="en-US" dirty="0"/>
          </a:p>
        </p:txBody>
      </p:sp>
      <p:sp>
        <p:nvSpPr>
          <p:cNvPr id="3" name="Inhaltsplatzhalter 2"/>
          <p:cNvSpPr>
            <a:spLocks noGrp="1"/>
          </p:cNvSpPr>
          <p:nvPr>
            <p:ph idx="1"/>
          </p:nvPr>
        </p:nvSpPr>
        <p:spPr/>
        <p:txBody>
          <a:bodyPr/>
          <a:lstStyle/>
          <a:p>
            <a:r>
              <a:rPr lang="en-US" sz="2400" dirty="0" smtClean="0"/>
              <a:t>Discussion of combined comments in document 15-19/127r0</a:t>
            </a:r>
          </a:p>
          <a:p>
            <a:r>
              <a:rPr lang="en-US" sz="2400" dirty="0">
                <a:hlinkClick r:id="rId2"/>
              </a:rPr>
              <a:t>https://</a:t>
            </a:r>
            <a:r>
              <a:rPr lang="en-US" sz="2400" dirty="0" smtClean="0">
                <a:hlinkClick r:id="rId2"/>
              </a:rPr>
              <a:t>mentor.ieee.org/802.15/dcn/19/15-19-0127-00-004w-combined-comments-against-d6.xlsx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16</a:t>
            </a:fld>
            <a:endParaRPr lang="en-US" altLang="en-US"/>
          </a:p>
        </p:txBody>
      </p:sp>
    </p:spTree>
    <p:extLst>
      <p:ext uri="{BB962C8B-B14F-4D97-AF65-F5344CB8AC3E}">
        <p14:creationId xmlns:p14="http://schemas.microsoft.com/office/powerpoint/2010/main" val="3428889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a:t>
            </a:r>
            <a:r>
              <a:rPr lang="en-US" dirty="0" smtClean="0"/>
              <a:t>Comments (cont’d)</a:t>
            </a:r>
            <a:endParaRPr lang="en-US" dirty="0"/>
          </a:p>
        </p:txBody>
      </p:sp>
      <p:sp>
        <p:nvSpPr>
          <p:cNvPr id="3" name="Inhaltsplatzhalter 2"/>
          <p:cNvSpPr>
            <a:spLocks noGrp="1"/>
          </p:cNvSpPr>
          <p:nvPr>
            <p:ph idx="1"/>
          </p:nvPr>
        </p:nvSpPr>
        <p:spPr/>
        <p:txBody>
          <a:bodyPr/>
          <a:lstStyle/>
          <a:p>
            <a:r>
              <a:rPr lang="en-US" sz="2400" dirty="0"/>
              <a:t>Discussion of combined comments in document </a:t>
            </a:r>
            <a:r>
              <a:rPr lang="en-US" sz="2400" dirty="0" smtClean="0"/>
              <a:t>15-19/127r1</a:t>
            </a:r>
            <a:endParaRPr lang="en-US" sz="2400" dirty="0"/>
          </a:p>
          <a:p>
            <a:r>
              <a:rPr lang="en-US" sz="2400" dirty="0">
                <a:hlinkClick r:id="rId2"/>
              </a:rPr>
              <a:t>https://</a:t>
            </a:r>
            <a:r>
              <a:rPr lang="en-US" sz="2400" dirty="0" smtClean="0">
                <a:hlinkClick r:id="rId2"/>
              </a:rPr>
              <a:t>mentor.ieee.org/802.15/dcn/19/15-19-0127-01-004w-combined-comments-against-d6.xlsx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2236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a:t>
            </a:r>
            <a:endParaRPr lang="en-US" dirty="0"/>
          </a:p>
        </p:txBody>
      </p:sp>
      <p:sp>
        <p:nvSpPr>
          <p:cNvPr id="3" name="Inhaltsplatzhalter 2"/>
          <p:cNvSpPr>
            <a:spLocks noGrp="1"/>
          </p:cNvSpPr>
          <p:nvPr>
            <p:ph idx="1"/>
          </p:nvPr>
        </p:nvSpPr>
        <p:spPr/>
        <p:txBody>
          <a:bodyPr/>
          <a:lstStyle/>
          <a:p>
            <a:pPr>
              <a:tabLst>
                <a:tab pos="809625" algn="l"/>
              </a:tabLst>
            </a:pPr>
            <a:r>
              <a:rPr lang="en-US" sz="2400" dirty="0" smtClean="0"/>
              <a:t>Johannes Wechsler (Fraunhofer </a:t>
            </a:r>
            <a:r>
              <a:rPr lang="en-US" sz="2400" dirty="0"/>
              <a:t>IIS), DF6 Radio-burst length over PSDU </a:t>
            </a:r>
            <a:r>
              <a:rPr lang="en-US" sz="2400" dirty="0" smtClean="0"/>
              <a:t>size, document 15-19/131r0</a:t>
            </a:r>
          </a:p>
          <a:p>
            <a:pPr>
              <a:tabLst>
                <a:tab pos="809625" algn="l"/>
              </a:tabLst>
            </a:pPr>
            <a:r>
              <a:rPr lang="en-US" sz="2400" dirty="0">
                <a:hlinkClick r:id="rId2"/>
              </a:rPr>
              <a:t>https://</a:t>
            </a:r>
            <a:r>
              <a:rPr lang="en-US" sz="2400" dirty="0" smtClean="0">
                <a:hlinkClick r:id="rId2"/>
              </a:rPr>
              <a:t>mentor.ieee.org/802.15/dcn/19/15-19-0131-00-004w-df6-radio-burst-length-over-psdu-size.pptx</a:t>
            </a:r>
            <a:endParaRPr lang="en-US" sz="2400" dirty="0" smtClean="0"/>
          </a:p>
          <a:p>
            <a:pPr>
              <a:tabLst>
                <a:tab pos="809625" algn="l"/>
              </a:tabLst>
            </a:pPr>
            <a:endParaRPr lang="en-US" sz="2400" dirty="0" smtClean="0"/>
          </a:p>
          <a:p>
            <a:pPr>
              <a:tabLst>
                <a:tab pos="809625" algn="l"/>
              </a:tabLst>
            </a:pPr>
            <a:endParaRPr lang="en-US" sz="2400" dirty="0"/>
          </a:p>
        </p:txBody>
      </p:sp>
      <p:sp>
        <p:nvSpPr>
          <p:cNvPr id="4" name="Datumsplatzhalter 3"/>
          <p:cNvSpPr>
            <a:spLocks noGrp="1"/>
          </p:cNvSpPr>
          <p:nvPr>
            <p:ph type="dt" sz="half" idx="10"/>
          </p:nvPr>
        </p:nvSpPr>
        <p:spPr/>
        <p:txBody>
          <a:bodyPr/>
          <a:lstStyle/>
          <a:p>
            <a:pPr>
              <a:defRPr/>
            </a:pPr>
            <a:r>
              <a:rPr lang="de-DE" altLang="en-US" sz="1400" smtClean="0"/>
              <a:t>March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12310756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March 2019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March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a:t>
            </a:r>
            <a:r>
              <a:rPr lang="en-US" altLang="en-US" sz="2000" b="1" smtClean="0">
                <a:solidFill>
                  <a:schemeClr val="tx1"/>
                </a:solidFill>
                <a:latin typeface="Calibri" pitchFamily="34" charset="0"/>
                <a:ea typeface="Calibri" pitchFamily="34" charset="0"/>
                <a:cs typeface="Calibri" pitchFamily="34" charset="0"/>
              </a:rPr>
              <a:t>The IEEE-SA strongly recommends that at each WG meeting the chair or a designee:</a:t>
            </a:r>
            <a:endParaRPr lang="en-US" altLang="en-US" sz="2000" smtClean="0">
              <a:solidFill>
                <a:schemeClr val="tx1"/>
              </a:solidFill>
              <a:latin typeface="Calibri" pitchFamily="34" charset="0"/>
              <a:ea typeface="Calibri" pitchFamily="34" charset="0"/>
              <a:cs typeface="Calibri" pitchFamily="34" charset="0"/>
            </a:endParaRP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Show slides #1 through #4 of this presentation</a:t>
            </a: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Advise the WG attendees that:</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IEEE’s patent policy is described in Clause 6 of the </a:t>
            </a:r>
            <a:r>
              <a:rPr lang="en-US" altLang="en-US" sz="1400" i="1" smtClean="0">
                <a:solidFill>
                  <a:schemeClr val="tx1"/>
                </a:solidFill>
                <a:latin typeface="Calibri" pitchFamily="34" charset="0"/>
                <a:ea typeface="Calibri" pitchFamily="34" charset="0"/>
                <a:cs typeface="Calibri" pitchFamily="34" charset="0"/>
              </a:rPr>
              <a:t>IEEE-SA Standards Board Bylaws</a:t>
            </a:r>
            <a:r>
              <a:rPr lang="en-US" altLang="en-US" sz="1400" smtClean="0">
                <a:solidFill>
                  <a:schemeClr val="tx1"/>
                </a:solidFill>
                <a:latin typeface="Calibri" pitchFamily="34" charset="0"/>
                <a:ea typeface="Calibri" pitchFamily="34" charset="0"/>
                <a:cs typeface="Calibri" pitchFamily="34" charset="0"/>
              </a:rPr>
              <a:t>;</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Early identification of patent claims which may be essential for the use of standards under development is strongly encouraged;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tx1"/>
                </a:solidFill>
                <a:latin typeface="Calibri" pitchFamily="34" charset="0"/>
                <a:ea typeface="Calibri" pitchFamily="34" charset="0"/>
                <a:cs typeface="Calibri" pitchFamily="34" charset="0"/>
              </a:rPr>
            </a:br>
            <a:endParaRPr lang="en-US" altLang="en-US" sz="1600" smtClean="0">
              <a:solidFill>
                <a:schemeClr val="tx1"/>
              </a:solidFill>
              <a:latin typeface="Calibri" pitchFamily="34" charset="0"/>
              <a:ea typeface="Calibri" pitchFamily="34" charset="0"/>
              <a:cs typeface="Calibri" pitchFamily="34" charset="0"/>
            </a:endParaRPr>
          </a:p>
          <a:p>
            <a:pPr lvl="1">
              <a:lnSpc>
                <a:spcPct val="2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Instruct the WG Secretary to record in the minutes of the relevant WG meeting:</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foregoing information was provided and that slides 1 through 4 (and this slide 0, if applicable) were shown;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itchFamily="34" charset="0"/>
              <a:buChar char="•"/>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It is recommended that the WG Chair review the guidance in </a:t>
            </a:r>
            <a:r>
              <a:rPr lang="en-US" altLang="en-US" sz="1400" i="1" smtClean="0">
                <a:solidFill>
                  <a:schemeClr val="tx1"/>
                </a:solidFill>
                <a:latin typeface="Calibri" pitchFamily="34" charset="0"/>
                <a:ea typeface="Calibri" pitchFamily="34" charset="0"/>
                <a:cs typeface="Calibri" pitchFamily="34" charset="0"/>
              </a:rPr>
              <a:t>IEEE-SA Standards Board Operations Manual</a:t>
            </a:r>
            <a:r>
              <a:rPr lang="en-US" altLang="en-US" sz="1400" smtClean="0">
                <a:solidFill>
                  <a:schemeClr val="tx1"/>
                </a:solidFill>
                <a:latin typeface="Calibri" pitchFamily="34" charset="0"/>
                <a:ea typeface="Calibri" pitchFamily="34" charset="0"/>
                <a:cs typeface="Calibri"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Font typeface="Monotype Sorts"/>
              <a:buNone/>
            </a:pPr>
            <a:r>
              <a:rPr lang="en-US" altLang="en-US" sz="1400" smtClean="0">
                <a:solidFill>
                  <a:schemeClr val="tx1"/>
                </a:solidFill>
                <a:latin typeface="Calibri" pitchFamily="34" charset="0"/>
                <a:ea typeface="Calibri" pitchFamily="34" charset="0"/>
                <a:cs typeface="Calibri" pitchFamily="34" charset="0"/>
              </a:rPr>
              <a:t>	Note: </a:t>
            </a:r>
            <a:r>
              <a:rPr lang="en-US" altLang="en-US" sz="1400" b="1" smtClean="0">
                <a:solidFill>
                  <a:schemeClr val="tx1"/>
                </a:solidFill>
                <a:latin typeface="Calibri" pitchFamily="34" charset="0"/>
                <a:ea typeface="Calibri" pitchFamily="34" charset="0"/>
                <a:cs typeface="Calibri" pitchFamily="34" charset="0"/>
              </a:rPr>
              <a:t>WG</a:t>
            </a:r>
            <a:r>
              <a:rPr lang="en-US" altLang="en-US" sz="1400" smtClean="0">
                <a:solidFill>
                  <a:schemeClr val="tx1"/>
                </a:solidFill>
                <a:latin typeface="Calibri" pitchFamily="34" charset="0"/>
                <a:ea typeface="Calibri" pitchFamily="34" charset="0"/>
                <a:cs typeface="Calibri"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smtClean="0">
                <a:solidFill>
                  <a:schemeClr val="tx1"/>
                </a:solidFill>
                <a:latin typeface="Calibri" pitchFamily="34" charset="0"/>
                <a:ea typeface="Calibri" pitchFamily="34" charset="0"/>
                <a:cs typeface="Calibri" pitchFamily="34" charset="0"/>
              </a:rPr>
              <a:t>Instructions for the WG Chair</a:t>
            </a:r>
            <a:endParaRPr lang="en-US" altLang="en-US" sz="3200" u="sng" smtClean="0">
              <a:latin typeface="Calibri" pitchFamily="34" charset="0"/>
              <a:ea typeface="Calibri" pitchFamily="34" charset="0"/>
              <a:cs typeface="Calibri"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smtClean="0">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smtClean="0">
              <a:cs typeface="Arial"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400" b="1" smtClean="0">
                <a:solidFill>
                  <a:srgbClr val="000000"/>
                </a:solidFill>
                <a:latin typeface="Times New Roman" pitchFamily="18" charset="0"/>
                <a:cs typeface="Arial" pitchFamily="34" charset="0"/>
              </a:rPr>
              <a:t>(Optional to be shown)</a:t>
            </a:r>
          </a:p>
        </p:txBody>
      </p:sp>
    </p:spTree>
    <p:extLst>
      <p:ext uri="{BB962C8B-B14F-4D97-AF65-F5344CB8AC3E}">
        <p14:creationId xmlns:p14="http://schemas.microsoft.com/office/powerpoint/2010/main" val="196245989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smtClean="0">
                <a:solidFill>
                  <a:schemeClr val="tx1"/>
                </a:solidFill>
                <a:latin typeface="Calibri" pitchFamily="34" charset="0"/>
                <a:ea typeface="Calibri" pitchFamily="34" charset="0"/>
                <a:cs typeface="Calibri" pitchFamily="34" charset="0"/>
              </a:rPr>
              <a:t>Participants have a duty to inform the IEEE</a:t>
            </a:r>
            <a:endParaRPr lang="en-US" altLang="en-US" sz="3200" smtClean="0"/>
          </a:p>
        </p:txBody>
      </p:sp>
      <p:sp>
        <p:nvSpPr>
          <p:cNvPr id="8195" name="Rectangle 1027"/>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#1</a:t>
            </a:r>
          </a:p>
        </p:txBody>
      </p:sp>
    </p:spTree>
    <p:extLst>
      <p:ext uri="{BB962C8B-B14F-4D97-AF65-F5344CB8AC3E}">
        <p14:creationId xmlns:p14="http://schemas.microsoft.com/office/powerpoint/2010/main" val="2326868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smtClean="0">
                <a:solidFill>
                  <a:schemeClr val="tx1"/>
                </a:solidFill>
                <a:latin typeface="Calibri" pitchFamily="34" charset="0"/>
                <a:ea typeface="Calibri" pitchFamily="34" charset="0"/>
                <a:cs typeface="Calibri" pitchFamily="34" charset="0"/>
              </a:rPr>
              <a:t>Ways to inform IEEE</a:t>
            </a:r>
            <a:endParaRPr lang="en-US" altLang="en-US" sz="3200" u="sng" smtClean="0"/>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#2</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3318213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smtClean="0">
                <a:solidFill>
                  <a:schemeClr val="tx1"/>
                </a:solidFill>
                <a:latin typeface="Calibri" pitchFamily="34" charset="0"/>
                <a:ea typeface="Calibri" pitchFamily="34" charset="0"/>
                <a:cs typeface="Calibri" pitchFamily="34" charset="0"/>
              </a:rPr>
              <a:t>Other guidelines for IEEE WG meetings</a:t>
            </a:r>
            <a:endParaRPr lang="en-US" altLang="en-US" sz="3200" smtClean="0"/>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#3</a:t>
            </a:r>
          </a:p>
        </p:txBody>
      </p:sp>
    </p:spTree>
    <p:extLst>
      <p:ext uri="{BB962C8B-B14F-4D97-AF65-F5344CB8AC3E}">
        <p14:creationId xmlns:p14="http://schemas.microsoft.com/office/powerpoint/2010/main" val="3132526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smtClean="0">
                <a:solidFill>
                  <a:schemeClr val="tx1"/>
                </a:solidFill>
                <a:latin typeface="Calibri" pitchFamily="34" charset="0"/>
                <a:ea typeface="Calibri" pitchFamily="34" charset="0"/>
                <a:cs typeface="Calibri" pitchFamily="34" charset="0"/>
              </a:rPr>
              <a:t>Patent-related information</a:t>
            </a:r>
            <a:endParaRPr lang="en-US" altLang="en-US" sz="3200" u="sng"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smtClean="0">
              <a:latin typeface="Helvetica" pitchFamily="34" charset="0"/>
              <a:cs typeface="Arial" pitchFamily="34"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smtClean="0">
              <a:solidFill>
                <a:srgbClr val="FF0000"/>
              </a:solidFill>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The patent policy and the procedures used to execute that policy are documented in the:</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Bylaws</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(http://standards.ieee.org/develop/policies/bylaws/sect6-7.html#6) </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Operations Manual</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(http://standards.ieee.org/develop/policies/opman/sect6.html#6.3)</a:t>
            </a:r>
          </a:p>
          <a:p>
            <a:pPr lvl="1">
              <a:lnSpc>
                <a:spcPct val="90000"/>
              </a:lnSpc>
              <a:buFont typeface="Monotype Sorts"/>
              <a:buNone/>
            </a:pPr>
            <a:endParaRPr lang="en-US" altLang="en-US" sz="2000" smtClean="0">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Material about the patent policy is available at </a:t>
            </a: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a:t>
            </a:r>
            <a:r>
              <a:rPr lang="en-US" altLang="en-US" sz="2000" b="1" i="1" smtClean="0">
                <a:solidFill>
                  <a:srgbClr val="000000"/>
                </a:solidFill>
                <a:latin typeface="Calibri" pitchFamily="34" charset="0"/>
                <a:ea typeface="Calibri" pitchFamily="34" charset="0"/>
                <a:cs typeface="Calibri" pitchFamily="34" charset="0"/>
              </a:rPr>
              <a:t>http://standards.ieee.org/about/sasb/patcom/materials.html</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a:p>
            <a:pPr lvl="1">
              <a:lnSpc>
                <a:spcPct val="90000"/>
              </a:lnSpc>
              <a:spcBef>
                <a:spcPct val="0"/>
              </a:spcBef>
              <a:buFont typeface="Monotype Sorts"/>
              <a:buNone/>
            </a:pPr>
            <a:endParaRPr lang="en-US" altLang="en-US" sz="3200" b="1" smtClean="0">
              <a:solidFill>
                <a:srgbClr val="000000"/>
              </a:solidFill>
              <a:latin typeface="Calibri" pitchFamily="34" charset="0"/>
              <a:ea typeface="Calibri" pitchFamily="34" charset="0"/>
              <a:cs typeface="Calibri" pitchFamily="34" charset="0"/>
            </a:endParaRPr>
          </a:p>
          <a:p>
            <a:pPr lvl="1" algn="ctr">
              <a:lnSpc>
                <a:spcPct val="90000"/>
              </a:lnSpc>
              <a:spcBef>
                <a:spcPct val="0"/>
              </a:spcBef>
              <a:buFont typeface="Monotype Sorts"/>
              <a:buNone/>
            </a:pPr>
            <a:r>
              <a:rPr lang="en-US" altLang="en-US" sz="3200" b="1" smtClean="0">
                <a:solidFill>
                  <a:srgbClr val="000000"/>
                </a:solidFill>
                <a:latin typeface="Calibri" pitchFamily="34" charset="0"/>
                <a:ea typeface="Calibri" pitchFamily="34" charset="0"/>
                <a:cs typeface="Calibri"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#4</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131272427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St. Louis Minutes</a:t>
            </a:r>
          </a:p>
          <a:p>
            <a:r>
              <a:rPr lang="en-US" sz="2400" dirty="0" smtClean="0"/>
              <a:t>Schedule</a:t>
            </a:r>
          </a:p>
          <a:p>
            <a:r>
              <a:rPr lang="en-US" sz="2400" dirty="0" smtClean="0"/>
              <a:t>Discussion of Informal Review Comments</a:t>
            </a:r>
          </a:p>
          <a:p>
            <a:r>
              <a:rPr lang="en-US" sz="2400" dirty="0" smtClean="0"/>
              <a:t>Drafting</a:t>
            </a:r>
          </a:p>
          <a:p>
            <a:r>
              <a:rPr lang="en-US" sz="2400" dirty="0" smtClean="0"/>
              <a:t>Future Schedule</a:t>
            </a:r>
            <a:endParaRPr lang="en-US" sz="2400" dirty="0"/>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March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810287268"/>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r>
                        <a:rPr lang="en-US" dirty="0" smtClean="0"/>
                        <a:t>Joint TG 4z/4w</a:t>
                      </a:r>
                      <a:endParaRPr lang="en-US" dirty="0"/>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r>
                        <a:rPr lang="en-US" sz="1800" u="none" strike="sngStrike" kern="1200" baseline="0" dirty="0" smtClean="0">
                          <a:solidFill>
                            <a:schemeClr val="dk1"/>
                          </a:solidFill>
                          <a:latin typeface="+mn-lt"/>
                          <a:ea typeface="+mn-ea"/>
                          <a:cs typeface="+mn-cs"/>
                        </a:rPr>
                        <a:t>TG4w LPWA</a:t>
                      </a:r>
                      <a:endParaRPr lang="en-US" sz="1800" u="none" strike="sngStrike"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u="none" strike="sngStrike" kern="1200" baseline="0" dirty="0" smtClean="0">
                          <a:solidFill>
                            <a:schemeClr val="dk1"/>
                          </a:solidFill>
                          <a:latin typeface="+mn-lt"/>
                          <a:ea typeface="+mn-ea"/>
                          <a:cs typeface="+mn-cs"/>
                        </a:rPr>
                        <a:t>TG4w LPWA</a:t>
                      </a:r>
                    </a:p>
                    <a:p>
                      <a:endParaRPr lang="en-US"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March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859</Words>
  <Application>Microsoft Office PowerPoint</Application>
  <PresentationFormat>Bildschirmpräsentation (4:3)</PresentationFormat>
  <Paragraphs>226</Paragraphs>
  <Slides>18</Slides>
  <Notes>2</Notes>
  <HiddenSlides>0</HiddenSlides>
  <MMClips>0</MMClips>
  <ScaleCrop>false</ScaleCrop>
  <HeadingPairs>
    <vt:vector size="4" baseType="variant">
      <vt:variant>
        <vt:lpstr>Design</vt:lpstr>
      </vt:variant>
      <vt:variant>
        <vt:i4>2</vt:i4>
      </vt:variant>
      <vt:variant>
        <vt:lpstr>Folientitel</vt:lpstr>
      </vt:variant>
      <vt:variant>
        <vt:i4>18</vt:i4>
      </vt:variant>
    </vt:vector>
  </HeadingPairs>
  <TitlesOfParts>
    <vt:vector size="20" baseType="lpstr">
      <vt:lpstr>IEEE-P802_15_Rbt</vt:lpstr>
      <vt:lpstr>1_Default Design</vt:lpstr>
      <vt:lpstr>PowerPoint-Präsentation</vt:lpstr>
      <vt:lpstr>TG 802.15.4w LPWA Agenda March 2019 Plenary</vt:lpstr>
      <vt:lpstr>Instructions for the WG Chair</vt:lpstr>
      <vt:lpstr>Participants have a duty to inform the IEEE</vt:lpstr>
      <vt:lpstr>Ways to inform IEEE</vt:lpstr>
      <vt:lpstr>Other guidelines for IEEE WG meetings</vt:lpstr>
      <vt:lpstr>Patent-related information</vt:lpstr>
      <vt:lpstr>Main Agenda Items for the Week</vt:lpstr>
      <vt:lpstr>TG 15.4w Schedule for the Week</vt:lpstr>
      <vt:lpstr>Draft Agenda</vt:lpstr>
      <vt:lpstr>TG Motion #23</vt:lpstr>
      <vt:lpstr>Approval of St. Louis Minutes</vt:lpstr>
      <vt:lpstr>TG Motion #24</vt:lpstr>
      <vt:lpstr>TG4w Draft Schedule</vt:lpstr>
      <vt:lpstr>Review of PAR Scope</vt:lpstr>
      <vt:lpstr>Review of Comments</vt:lpstr>
      <vt:lpstr>Review of Comments (cont’d)</vt:lpstr>
      <vt:lpstr>Contribution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547</cp:revision>
  <cp:lastPrinted>1998-02-10T13:28:06Z</cp:lastPrinted>
  <dcterms:created xsi:type="dcterms:W3CDTF">2018-03-02T09:48:16Z</dcterms:created>
  <dcterms:modified xsi:type="dcterms:W3CDTF">2019-03-12T21:26:25Z</dcterms:modified>
</cp:coreProperties>
</file>