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5" r:id="rId2"/>
  </p:sldMasterIdLst>
  <p:notesMasterIdLst>
    <p:notesMasterId r:id="rId18"/>
  </p:notesMasterIdLst>
  <p:handoutMasterIdLst>
    <p:handoutMasterId r:id="rId19"/>
  </p:handoutMasterIdLst>
  <p:sldIdLst>
    <p:sldId id="259" r:id="rId3"/>
    <p:sldId id="262" r:id="rId4"/>
    <p:sldId id="347" r:id="rId5"/>
    <p:sldId id="348" r:id="rId6"/>
    <p:sldId id="349" r:id="rId7"/>
    <p:sldId id="350" r:id="rId8"/>
    <p:sldId id="351" r:id="rId9"/>
    <p:sldId id="274" r:id="rId10"/>
    <p:sldId id="268" r:id="rId11"/>
    <p:sldId id="261" r:id="rId12"/>
    <p:sldId id="275" r:id="rId13"/>
    <p:sldId id="276" r:id="rId14"/>
    <p:sldId id="296" r:id="rId15"/>
    <p:sldId id="297" r:id="rId16"/>
    <p:sldId id="300"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35" autoAdjust="0"/>
    <p:restoredTop sz="94660"/>
  </p:normalViewPr>
  <p:slideViewPr>
    <p:cSldViewPr>
      <p:cViewPr>
        <p:scale>
          <a:sx n="70" d="100"/>
          <a:sy n="70" d="100"/>
        </p:scale>
        <p:origin x="-159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EC145C87-2CAF-4F78-BC34-20FE1CC128B3}"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C2C6098B-EFF6-4521-8809-053743D4E4D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March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‹Nr.›</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March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‹Nr.›</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March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‹Nr.›</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7582820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2654137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5635034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2212009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247797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276616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581365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977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March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‹Nr.›</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2274845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7994108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998749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85067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March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‹Nr.›</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de-DE" altLang="en-US" sz="1400" smtClean="0"/>
              <a:t>March 2019</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‹Nr.›</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de-DE" altLang="en-US" sz="1400" smtClean="0"/>
              <a:t>March 2019</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‹Nr.›</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de-DE" altLang="en-US" sz="1400" smtClean="0"/>
              <a:t>March 2019</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‹Nr.›</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ltLang="en-US" sz="1400" smtClean="0"/>
              <a:t>March 2019</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‹Nr.›</a:t>
            </a:fld>
            <a:endParaRPr lang="en-US" altLang="en-US"/>
          </a:p>
        </p:txBody>
      </p:sp>
    </p:spTree>
    <p:extLst>
      <p:ext uri="{BB962C8B-B14F-4D97-AF65-F5344CB8AC3E}">
        <p14:creationId xmlns:p14="http://schemas.microsoft.com/office/powerpoint/2010/main" val="140617668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March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‹Nr.›</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March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‹Nr.›</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dirty="0" smtClean="0"/>
              <a:t>Textmasterformat bearbeiten</a:t>
            </a:r>
          </a:p>
          <a:p>
            <a:pPr lvl="1"/>
            <a:r>
              <a:rPr lang="de-DE" altLang="en-US" dirty="0" smtClean="0"/>
              <a:t>Zweite Ebene</a:t>
            </a:r>
          </a:p>
          <a:p>
            <a:pPr lvl="2"/>
            <a:r>
              <a:rPr lang="de-DE" altLang="en-US" dirty="0" smtClean="0"/>
              <a:t>Dritte Ebene</a:t>
            </a:r>
          </a:p>
          <a:p>
            <a:pPr lvl="3"/>
            <a:r>
              <a:rPr lang="de-DE" altLang="en-US" dirty="0" smtClean="0"/>
              <a:t>Vierte Ebene</a:t>
            </a:r>
          </a:p>
          <a:p>
            <a:pPr lvl="4"/>
            <a:r>
              <a:rPr lang="de-DE" altLang="en-US" dirty="0" smtClean="0"/>
              <a:t>Fünfte Ebene</a:t>
            </a:r>
            <a:endParaRPr lang="en-US" alt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de-DE" altLang="en-US" sz="1400" smtClean="0"/>
              <a:t>March 2019</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smtClean="0"/>
              <a:t>Joerg ROBERT, FAU Erlangen-Nuernberg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a:t>
            </a:r>
            <a:r>
              <a:rPr lang="de-DE" sz="1400" b="1" kern="1200" dirty="0" smtClean="0">
                <a:solidFill>
                  <a:schemeClr val="tx1"/>
                </a:solidFill>
                <a:latin typeface="Times New Roman" pitchFamily="18" charset="0"/>
                <a:ea typeface="+mn-ea"/>
                <a:cs typeface="+mn-cs"/>
              </a:rPr>
              <a:t> 15-19-0121-00-004w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en-US" sz="2400" smtClean="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02 January 2018</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1736406660"/>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19/15-19-0064-01-004w-tg-802-15-minutes-for-january-2018-interim-meeting-of-tg4w.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de-DE" altLang="en-US" sz="1400" smtClean="0"/>
              <a:t>March 2019</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E7FCAAF-CBA7-47E6-8998-BA9E638C9510}"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[Agenda for TG 802.15.4w </a:t>
            </a:r>
            <a:r>
              <a:rPr lang="en-US" altLang="en-US" sz="1600" dirty="0" smtClean="0">
                <a:solidFill>
                  <a:schemeClr val="tx2"/>
                </a:solidFill>
              </a:rPr>
              <a:t>March 2019 Plenary Meeting</a:t>
            </a:r>
            <a:r>
              <a:rPr lang="en-US" altLang="en-US" sz="1600" dirty="0" smtClean="0">
                <a:solidFill>
                  <a:schemeClr val="tx2"/>
                </a:solidFill>
              </a:rPr>
              <a:t>]</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[11 March, </a:t>
            </a:r>
            <a:r>
              <a:rPr lang="en-US" altLang="en-US" sz="1600" dirty="0" smtClean="0">
                <a:solidFill>
                  <a:schemeClr val="tx2"/>
                </a:solidFill>
              </a:rPr>
              <a:t>2019]</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p>
          <a:p>
            <a:pPr>
              <a:spcBef>
                <a:spcPts val="600"/>
              </a:spcBef>
              <a:spcAft>
                <a:spcPts val="600"/>
              </a:spcAft>
              <a:defRPr/>
            </a:pPr>
            <a:r>
              <a:rPr lang="en-US" altLang="en-US" sz="1600" b="1" dirty="0" smtClean="0">
                <a:solidFill>
                  <a:schemeClr val="tx2"/>
                </a:solidFill>
              </a:rPr>
              <a:t>Purpose:</a:t>
            </a:r>
            <a:r>
              <a:rPr lang="en-US" altLang="en-US" sz="1600" dirty="0" smtClean="0">
                <a:solidFill>
                  <a:schemeClr val="tx2"/>
                </a:solidFill>
              </a:rPr>
              <a:t>	[Guidance during TG802.15.4w session]</a:t>
            </a:r>
          </a:p>
          <a:p>
            <a:pPr>
              <a:defRPr/>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r>
              <a:rPr lang="en-US" dirty="0" smtClean="0"/>
              <a:t>Draft Agenda</a:t>
            </a:r>
            <a:endParaRPr lang="en-US" dirty="0"/>
          </a:p>
        </p:txBody>
      </p:sp>
      <p:sp>
        <p:nvSpPr>
          <p:cNvPr id="11" name="Inhaltsplatzhalter 10"/>
          <p:cNvSpPr>
            <a:spLocks noGrp="1"/>
          </p:cNvSpPr>
          <p:nvPr>
            <p:ph sz="half" idx="1"/>
          </p:nvPr>
        </p:nvSpPr>
        <p:spPr/>
        <p:txBody>
          <a:bodyPr/>
          <a:lstStyle/>
          <a:p>
            <a:pPr marL="0" indent="0">
              <a:buNone/>
            </a:pPr>
            <a:r>
              <a:rPr lang="en-US" sz="1200" b="1" dirty="0" smtClean="0"/>
              <a:t>Monday PM1</a:t>
            </a:r>
          </a:p>
          <a:p>
            <a:r>
              <a:rPr lang="en-US" sz="1200" dirty="0"/>
              <a:t>Open</a:t>
            </a:r>
          </a:p>
          <a:p>
            <a:r>
              <a:rPr lang="en-US" sz="1200" dirty="0"/>
              <a:t>IEEE-SA Stds. Board Bylaws on Patents in Std's. &amp; Guidelines</a:t>
            </a:r>
          </a:p>
          <a:p>
            <a:r>
              <a:rPr lang="en-US" sz="1200" dirty="0"/>
              <a:t>Approval of the Agenda</a:t>
            </a:r>
          </a:p>
          <a:p>
            <a:r>
              <a:rPr lang="en-US" sz="1200" dirty="0"/>
              <a:t>Approval of </a:t>
            </a:r>
            <a:r>
              <a:rPr lang="en-US" sz="1200" dirty="0" smtClean="0"/>
              <a:t>St. Louis </a:t>
            </a:r>
            <a:r>
              <a:rPr lang="en-US" sz="1200" dirty="0"/>
              <a:t>Minutes</a:t>
            </a:r>
          </a:p>
          <a:p>
            <a:r>
              <a:rPr lang="en-US" sz="1200" dirty="0" smtClean="0"/>
              <a:t>Schedule</a:t>
            </a:r>
          </a:p>
          <a:p>
            <a:r>
              <a:rPr lang="en-US" sz="1200" dirty="0" smtClean="0"/>
              <a:t>Coexistence </a:t>
            </a:r>
            <a:r>
              <a:rPr lang="en-US" sz="1200" dirty="0"/>
              <a:t>Assurance Document</a:t>
            </a:r>
          </a:p>
          <a:p>
            <a:r>
              <a:rPr lang="en-US" sz="1200" dirty="0"/>
              <a:t>Recess</a:t>
            </a:r>
          </a:p>
          <a:p>
            <a:pPr marL="0" indent="0">
              <a:buNone/>
            </a:pPr>
            <a:endParaRPr lang="en-US" sz="1200" b="1" dirty="0" smtClean="0"/>
          </a:p>
          <a:p>
            <a:pPr marL="0" indent="0">
              <a:buNone/>
            </a:pPr>
            <a:r>
              <a:rPr lang="en-US" sz="1200" b="1" dirty="0" smtClean="0"/>
              <a:t>Monday PM2</a:t>
            </a:r>
            <a:endParaRPr lang="en-US" sz="1200" b="1" dirty="0"/>
          </a:p>
          <a:p>
            <a:r>
              <a:rPr lang="en-US" sz="1200" dirty="0"/>
              <a:t>Open</a:t>
            </a:r>
          </a:p>
          <a:p>
            <a:r>
              <a:rPr lang="en-US" sz="1200" dirty="0" smtClean="0"/>
              <a:t>Drafting</a:t>
            </a:r>
            <a:endParaRPr lang="en-US" sz="1200" dirty="0"/>
          </a:p>
          <a:p>
            <a:r>
              <a:rPr lang="en-US" sz="1200" dirty="0" smtClean="0"/>
              <a:t>Recess</a:t>
            </a:r>
          </a:p>
          <a:p>
            <a:endParaRPr lang="en-US" sz="1200" dirty="0" smtClean="0"/>
          </a:p>
          <a:p>
            <a:pPr marL="0" indent="0">
              <a:buNone/>
            </a:pPr>
            <a:r>
              <a:rPr lang="en-US" sz="1200" b="1" dirty="0" smtClean="0"/>
              <a:t>Tuesday PM1</a:t>
            </a:r>
            <a:endParaRPr lang="en-US" sz="1200" b="1" dirty="0"/>
          </a:p>
          <a:p>
            <a:r>
              <a:rPr lang="en-US" sz="1200" dirty="0"/>
              <a:t>Open</a:t>
            </a:r>
          </a:p>
          <a:p>
            <a:r>
              <a:rPr lang="en-US" sz="1200" dirty="0"/>
              <a:t>Drafting</a:t>
            </a:r>
          </a:p>
          <a:p>
            <a:r>
              <a:rPr lang="en-US" sz="1200" dirty="0"/>
              <a:t>Recess</a:t>
            </a:r>
          </a:p>
          <a:p>
            <a:endParaRPr lang="en-US" sz="1200" dirty="0"/>
          </a:p>
          <a:p>
            <a:endParaRPr lang="en-US" sz="1200" dirty="0"/>
          </a:p>
          <a:p>
            <a:pPr marL="0" indent="0">
              <a:buNone/>
            </a:pPr>
            <a:endParaRPr lang="en-US" sz="1200" b="1" strike="sngStrike" dirty="0" smtClean="0"/>
          </a:p>
          <a:p>
            <a:endParaRPr lang="en-US" sz="1200" dirty="0" smtClean="0"/>
          </a:p>
        </p:txBody>
      </p:sp>
      <p:sp>
        <p:nvSpPr>
          <p:cNvPr id="12" name="Inhaltsplatzhalter 11"/>
          <p:cNvSpPr>
            <a:spLocks noGrp="1"/>
          </p:cNvSpPr>
          <p:nvPr>
            <p:ph sz="half" idx="2"/>
          </p:nvPr>
        </p:nvSpPr>
        <p:spPr/>
        <p:txBody>
          <a:bodyPr/>
          <a:lstStyle/>
          <a:p>
            <a:pPr marL="0" indent="0">
              <a:buNone/>
            </a:pPr>
            <a:r>
              <a:rPr lang="en-US" sz="1200" b="1" dirty="0" smtClean="0"/>
              <a:t>Tuesday PM2</a:t>
            </a:r>
            <a:endParaRPr lang="en-US" sz="1200" b="1" dirty="0"/>
          </a:p>
          <a:p>
            <a:r>
              <a:rPr lang="en-US" sz="1200" dirty="0"/>
              <a:t>Open</a:t>
            </a:r>
          </a:p>
          <a:p>
            <a:r>
              <a:rPr lang="en-US" sz="1200" dirty="0"/>
              <a:t>Drafting</a:t>
            </a:r>
          </a:p>
          <a:p>
            <a:r>
              <a:rPr lang="en-US" sz="1200" dirty="0" smtClean="0"/>
              <a:t>Recess</a:t>
            </a:r>
          </a:p>
          <a:p>
            <a:endParaRPr lang="en-US" sz="1200" dirty="0"/>
          </a:p>
          <a:p>
            <a:pPr marL="0" indent="0">
              <a:buNone/>
            </a:pPr>
            <a:r>
              <a:rPr lang="en-US" sz="1200" b="1" dirty="0" smtClean="0"/>
              <a:t>Wednesday PM1</a:t>
            </a:r>
            <a:endParaRPr lang="en-US" sz="1200" b="1" dirty="0"/>
          </a:p>
          <a:p>
            <a:r>
              <a:rPr lang="en-US" sz="1200" dirty="0"/>
              <a:t>Open</a:t>
            </a:r>
          </a:p>
          <a:p>
            <a:r>
              <a:rPr lang="en-US" sz="1200" dirty="0" smtClean="0"/>
              <a:t>Drafting</a:t>
            </a:r>
          </a:p>
          <a:p>
            <a:r>
              <a:rPr lang="en-US" sz="1200" dirty="0" smtClean="0"/>
              <a:t>Motion to forward to WG letter ballot</a:t>
            </a:r>
          </a:p>
          <a:p>
            <a:r>
              <a:rPr lang="en-US" sz="1200" dirty="0" smtClean="0"/>
              <a:t>Motion to form BRC</a:t>
            </a:r>
            <a:endParaRPr lang="en-US" sz="1200" dirty="0"/>
          </a:p>
          <a:p>
            <a:r>
              <a:rPr lang="en-US" sz="1200" dirty="0"/>
              <a:t>Recess</a:t>
            </a:r>
          </a:p>
          <a:p>
            <a:pPr marL="0" indent="0">
              <a:buNone/>
            </a:pPr>
            <a:endParaRPr lang="en-US" sz="1200" dirty="0"/>
          </a:p>
          <a:p>
            <a:pPr marL="0" indent="0">
              <a:buNone/>
            </a:pPr>
            <a:endParaRPr lang="en-US" sz="1200" dirty="0"/>
          </a:p>
          <a:p>
            <a:pPr marL="0" indent="0">
              <a:buNone/>
            </a:pPr>
            <a:r>
              <a:rPr lang="en-US" sz="1200" b="1" dirty="0" smtClean="0"/>
              <a:t>Thursday PM1</a:t>
            </a:r>
            <a:endParaRPr lang="en-US" sz="1200" b="1" dirty="0"/>
          </a:p>
          <a:p>
            <a:r>
              <a:rPr lang="en-US" sz="1200" dirty="0"/>
              <a:t>Open</a:t>
            </a:r>
          </a:p>
          <a:p>
            <a:r>
              <a:rPr lang="en-US" sz="1200" dirty="0" smtClean="0"/>
              <a:t>Future </a:t>
            </a:r>
            <a:r>
              <a:rPr lang="en-US" sz="1200" dirty="0"/>
              <a:t>Schedule</a:t>
            </a:r>
          </a:p>
          <a:p>
            <a:r>
              <a:rPr lang="en-US" sz="1200" dirty="0"/>
              <a:t>AOB</a:t>
            </a:r>
          </a:p>
          <a:p>
            <a:r>
              <a:rPr lang="en-US" sz="1200" dirty="0"/>
              <a:t>Adjourn</a:t>
            </a:r>
          </a:p>
          <a:p>
            <a:endParaRPr lang="en-US" sz="1200" dirty="0" smtClean="0"/>
          </a:p>
        </p:txBody>
      </p:sp>
      <p:sp>
        <p:nvSpPr>
          <p:cNvPr id="2" name="Datumsplatzhalter 1"/>
          <p:cNvSpPr>
            <a:spLocks noGrp="1"/>
          </p:cNvSpPr>
          <p:nvPr>
            <p:ph type="dt" sz="half" idx="10"/>
          </p:nvPr>
        </p:nvSpPr>
        <p:spPr/>
        <p:txBody>
          <a:bodyPr/>
          <a:lstStyle/>
          <a:p>
            <a:pPr>
              <a:defRPr/>
            </a:pPr>
            <a:r>
              <a:rPr lang="de-DE" altLang="en-US" smtClean="0"/>
              <a:t>March 2019</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915A54A6-D87D-44CA-9552-43124D8DF28B}" type="slidenum">
              <a:rPr lang="en-US" altLang="en-US" smtClean="0"/>
              <a:pPr>
                <a:defRPr/>
              </a:pPr>
              <a:t>10</a:t>
            </a:fld>
            <a:endParaRPr lang="en-US" altLang="en-US"/>
          </a:p>
        </p:txBody>
      </p:sp>
    </p:spTree>
    <p:extLst>
      <p:ext uri="{BB962C8B-B14F-4D97-AF65-F5344CB8AC3E}">
        <p14:creationId xmlns:p14="http://schemas.microsoft.com/office/powerpoint/2010/main" val="3594612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TG Motion </a:t>
            </a:r>
            <a:r>
              <a:rPr lang="en-US" dirty="0" smtClean="0"/>
              <a:t>#23</a:t>
            </a:r>
            <a:endParaRPr lang="en-US" dirty="0"/>
          </a:p>
        </p:txBody>
      </p:sp>
      <p:sp>
        <p:nvSpPr>
          <p:cNvPr id="9" name="Inhaltsplatzhalter 8"/>
          <p:cNvSpPr>
            <a:spLocks noGrp="1"/>
          </p:cNvSpPr>
          <p:nvPr>
            <p:ph idx="1"/>
          </p:nvPr>
        </p:nvSpPr>
        <p:spPr/>
        <p:txBody>
          <a:bodyPr/>
          <a:lstStyle/>
          <a:p>
            <a:r>
              <a:rPr lang="en-US" sz="2000" dirty="0" smtClean="0"/>
              <a:t>Move to approve the draft agenda</a:t>
            </a:r>
          </a:p>
          <a:p>
            <a:endParaRPr lang="en-US" sz="2000" dirty="0" smtClean="0"/>
          </a:p>
          <a:p>
            <a:endParaRPr lang="en-US" sz="2000" dirty="0" smtClean="0"/>
          </a:p>
          <a:p>
            <a:r>
              <a:rPr lang="en-US" sz="2000" dirty="0" smtClean="0"/>
              <a:t>Moved by</a:t>
            </a:r>
            <a:r>
              <a:rPr lang="en-US" sz="2000" dirty="0" smtClean="0"/>
              <a:t>:</a:t>
            </a:r>
            <a:endParaRPr lang="en-US" sz="2000" dirty="0" smtClean="0"/>
          </a:p>
          <a:p>
            <a:r>
              <a:rPr lang="en-US" sz="2000" dirty="0" smtClean="0"/>
              <a:t>Seconded by</a:t>
            </a:r>
            <a:r>
              <a:rPr lang="en-US" sz="2000" dirty="0" smtClean="0"/>
              <a:t>:</a:t>
            </a:r>
            <a:endParaRPr lang="en-US" sz="2000" dirty="0"/>
          </a:p>
          <a:p>
            <a:endParaRPr lang="en-US" sz="2000" dirty="0" smtClean="0"/>
          </a:p>
          <a:p>
            <a:endParaRPr lang="en-US" sz="2000" dirty="0"/>
          </a:p>
          <a:p>
            <a:endParaRPr lang="en-US" sz="2000" dirty="0"/>
          </a:p>
          <a:p>
            <a:endParaRPr lang="en-US" sz="2000" dirty="0" smtClean="0"/>
          </a:p>
          <a:p>
            <a:endParaRPr lang="en-US" sz="2000" dirty="0"/>
          </a:p>
        </p:txBody>
      </p:sp>
      <p:sp>
        <p:nvSpPr>
          <p:cNvPr id="5" name="Datumsplatzhalter 4"/>
          <p:cNvSpPr>
            <a:spLocks noGrp="1"/>
          </p:cNvSpPr>
          <p:nvPr>
            <p:ph type="dt" sz="half" idx="10"/>
          </p:nvPr>
        </p:nvSpPr>
        <p:spPr/>
        <p:txBody>
          <a:bodyPr/>
          <a:lstStyle/>
          <a:p>
            <a:pPr>
              <a:defRPr/>
            </a:pPr>
            <a:r>
              <a:rPr lang="de-DE" altLang="en-US" smtClean="0"/>
              <a:t>March 2019</a:t>
            </a:r>
            <a:endParaRPr lang="en-US" altLang="en-US" dirty="0"/>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D61D644A-C660-4A83-8604-94F8CF5806A8}" type="slidenum">
              <a:rPr lang="en-US" altLang="en-US" smtClean="0"/>
              <a:pPr>
                <a:defRPr/>
              </a:pPr>
              <a:t>11</a:t>
            </a:fld>
            <a:endParaRPr lang="en-US" altLang="en-US"/>
          </a:p>
        </p:txBody>
      </p:sp>
    </p:spTree>
    <p:extLst>
      <p:ext uri="{BB962C8B-B14F-4D97-AF65-F5344CB8AC3E}">
        <p14:creationId xmlns:p14="http://schemas.microsoft.com/office/powerpoint/2010/main" val="33114903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a:t>
            </a:r>
            <a:r>
              <a:rPr lang="en-US" dirty="0" smtClean="0"/>
              <a:t>St. Louis Minutes</a:t>
            </a:r>
            <a:endParaRPr lang="en-US" dirty="0"/>
          </a:p>
        </p:txBody>
      </p:sp>
      <p:sp>
        <p:nvSpPr>
          <p:cNvPr id="3" name="Inhaltsplatzhalter 2"/>
          <p:cNvSpPr>
            <a:spLocks noGrp="1"/>
          </p:cNvSpPr>
          <p:nvPr>
            <p:ph idx="1"/>
          </p:nvPr>
        </p:nvSpPr>
        <p:spPr/>
        <p:txBody>
          <a:bodyPr/>
          <a:lstStyle/>
          <a:p>
            <a:r>
              <a:rPr lang="en-US" sz="2000" dirty="0" smtClean="0"/>
              <a:t>Meeting minutes are available on mentor </a:t>
            </a:r>
            <a:r>
              <a:rPr lang="en-US" sz="2000" dirty="0" smtClean="0"/>
              <a:t>15-19/64r1</a:t>
            </a:r>
            <a:r>
              <a:rPr lang="en-US" sz="2000" dirty="0" smtClean="0"/>
              <a:t/>
            </a:r>
            <a:br>
              <a:rPr lang="en-US" sz="2000" dirty="0" smtClean="0"/>
            </a:br>
            <a:r>
              <a:rPr lang="en-US" sz="2000" dirty="0">
                <a:hlinkClick r:id="rId2"/>
              </a:rPr>
              <a:t>https://</a:t>
            </a:r>
            <a:r>
              <a:rPr lang="en-US" sz="2000" dirty="0" smtClean="0">
                <a:hlinkClick r:id="rId2"/>
              </a:rPr>
              <a:t>mentor.ieee.org/802.15/dcn/19/15-19-0064-01-004w-tg-802-15-minutes-for-january-2018-interim-meeting-of-tg4w.doc</a:t>
            </a:r>
            <a:endParaRPr lang="en-US" sz="2000" dirty="0" smtClean="0"/>
          </a:p>
          <a:p>
            <a:endParaRPr lang="en-US" sz="2000" dirty="0" smtClean="0"/>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de-DE" altLang="en-US" smtClean="0"/>
              <a:t>March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12</a:t>
            </a:fld>
            <a:endParaRPr lang="en-US" altLang="en-US"/>
          </a:p>
        </p:txBody>
      </p:sp>
    </p:spTree>
    <p:extLst>
      <p:ext uri="{BB962C8B-B14F-4D97-AF65-F5344CB8AC3E}">
        <p14:creationId xmlns:p14="http://schemas.microsoft.com/office/powerpoint/2010/main" val="517882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Motion </a:t>
            </a:r>
            <a:r>
              <a:rPr lang="en-US" dirty="0" smtClean="0"/>
              <a:t>#</a:t>
            </a:r>
            <a:r>
              <a:rPr lang="en-US" dirty="0" smtClean="0"/>
              <a:t>24</a:t>
            </a:r>
            <a:endParaRPr lang="en-US" dirty="0"/>
          </a:p>
        </p:txBody>
      </p:sp>
      <p:sp>
        <p:nvSpPr>
          <p:cNvPr id="3" name="Inhaltsplatzhalter 2"/>
          <p:cNvSpPr>
            <a:spLocks noGrp="1"/>
          </p:cNvSpPr>
          <p:nvPr>
            <p:ph idx="1"/>
          </p:nvPr>
        </p:nvSpPr>
        <p:spPr/>
        <p:txBody>
          <a:bodyPr/>
          <a:lstStyle/>
          <a:p>
            <a:r>
              <a:rPr lang="en-US" sz="2000" dirty="0"/>
              <a:t>Move to approve </a:t>
            </a:r>
            <a:r>
              <a:rPr lang="en-US" sz="2000" dirty="0" smtClean="0"/>
              <a:t>the </a:t>
            </a:r>
            <a:r>
              <a:rPr lang="en-US" sz="2000" dirty="0" smtClean="0"/>
              <a:t>St. Louis meeting </a:t>
            </a:r>
            <a:r>
              <a:rPr lang="en-US" sz="2000" dirty="0" smtClean="0"/>
              <a:t>minutes in </a:t>
            </a:r>
            <a:r>
              <a:rPr lang="en-US" sz="2000" dirty="0"/>
              <a:t>document </a:t>
            </a:r>
            <a:r>
              <a:rPr lang="en-US" sz="2000" dirty="0" smtClean="0"/>
              <a:t>15-19/64r1</a:t>
            </a:r>
            <a:endParaRPr lang="en-US" sz="2000" dirty="0"/>
          </a:p>
          <a:p>
            <a:endParaRPr lang="en-US" sz="2000" dirty="0"/>
          </a:p>
          <a:p>
            <a:r>
              <a:rPr lang="en-US" sz="2000" dirty="0" smtClean="0"/>
              <a:t>Moved </a:t>
            </a:r>
            <a:r>
              <a:rPr lang="en-US" sz="2000" dirty="0"/>
              <a:t>by: </a:t>
            </a:r>
            <a:endParaRPr lang="en-US" sz="2000" dirty="0" smtClean="0"/>
          </a:p>
          <a:p>
            <a:r>
              <a:rPr lang="en-US" sz="2000" dirty="0" smtClean="0"/>
              <a:t>Seconded </a:t>
            </a:r>
            <a:r>
              <a:rPr lang="en-US" sz="2000" dirty="0"/>
              <a:t>by</a:t>
            </a:r>
            <a:r>
              <a:rPr lang="en-US" sz="2000" dirty="0" smtClean="0"/>
              <a:t>:</a:t>
            </a:r>
            <a:endParaRPr lang="en-US" sz="2000" dirty="0"/>
          </a:p>
          <a:p>
            <a:endParaRPr lang="en-US" sz="2000" dirty="0" smtClean="0"/>
          </a:p>
          <a:p>
            <a:endParaRPr lang="en-US" sz="2000" dirty="0" smtClean="0"/>
          </a:p>
          <a:p>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de-DE" altLang="en-US" smtClean="0"/>
              <a:t>March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13</a:t>
            </a:fld>
            <a:endParaRPr lang="en-US" altLang="en-US"/>
          </a:p>
        </p:txBody>
      </p:sp>
    </p:spTree>
    <p:extLst>
      <p:ext uri="{BB962C8B-B14F-4D97-AF65-F5344CB8AC3E}">
        <p14:creationId xmlns:p14="http://schemas.microsoft.com/office/powerpoint/2010/main" val="27409983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Draft Schedule</a:t>
            </a:r>
            <a:endParaRPr lang="en-US" dirty="0"/>
          </a:p>
        </p:txBody>
      </p:sp>
      <p:sp>
        <p:nvSpPr>
          <p:cNvPr id="4" name="Datumsplatzhalter 3"/>
          <p:cNvSpPr>
            <a:spLocks noGrp="1"/>
          </p:cNvSpPr>
          <p:nvPr>
            <p:ph type="dt" sz="half" idx="10"/>
          </p:nvPr>
        </p:nvSpPr>
        <p:spPr/>
        <p:txBody>
          <a:bodyPr/>
          <a:lstStyle/>
          <a:p>
            <a:pPr>
              <a:defRPr/>
            </a:pPr>
            <a:r>
              <a:rPr lang="de-DE" altLang="en-US" smtClean="0"/>
              <a:t>March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14</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1764619317"/>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solidFill>
                            <a:schemeClr val="tx1"/>
                          </a:solidFill>
                        </a:rPr>
                        <a:t>Technical Guidelines Doc.</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baseline="0" dirty="0" smtClean="0">
                          <a:solidFill>
                            <a:schemeClr val="tx1"/>
                          </a:solidFill>
                        </a:rPr>
                        <a:t>Mar, 2018</a:t>
                      </a:r>
                    </a:p>
                  </a:txBody>
                  <a:tcPr/>
                </a:tc>
              </a:tr>
              <a:tr h="398549">
                <a:tc>
                  <a:txBody>
                    <a:bodyPr/>
                    <a:lstStyle/>
                    <a:p>
                      <a:r>
                        <a:rPr lang="en-US" dirty="0" smtClean="0">
                          <a:solidFill>
                            <a:schemeClr val="tx1"/>
                          </a:solidFill>
                        </a:rPr>
                        <a:t>Initial discussion of proposals</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July,</a:t>
                      </a:r>
                      <a:r>
                        <a:rPr lang="en-US" baseline="0" dirty="0" smtClean="0">
                          <a:solidFill>
                            <a:schemeClr val="tx1"/>
                          </a:solidFill>
                        </a:rPr>
                        <a:t> 2018</a:t>
                      </a:r>
                      <a:endParaRPr lang="en-US" dirty="0" smtClean="0">
                        <a:solidFill>
                          <a:schemeClr val="tx1"/>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dirty="0" smtClean="0">
                          <a:solidFill>
                            <a:schemeClr val="tx1"/>
                          </a:solidFill>
                        </a:rPr>
                        <a:t>Jan, 2019</a:t>
                      </a:r>
                    </a:p>
                  </a:txBody>
                  <a:tcPr/>
                </a:tc>
              </a:tr>
              <a:tr h="398549">
                <a:tc>
                  <a:txBody>
                    <a:bodyPr/>
                    <a:lstStyle/>
                    <a:p>
                      <a:r>
                        <a:rPr lang="en-US" dirty="0" smtClean="0"/>
                        <a:t>LB</a:t>
                      </a:r>
                      <a:endParaRPr lang="en-US" dirty="0"/>
                    </a:p>
                  </a:txBody>
                  <a:tcPr/>
                </a:tc>
                <a:tc>
                  <a:txBody>
                    <a:bodyPr/>
                    <a:lstStyle/>
                    <a:p>
                      <a:r>
                        <a:rPr lang="en-US" baseline="0" dirty="0" smtClean="0">
                          <a:solidFill>
                            <a:schemeClr val="tx1"/>
                          </a:solidFill>
                        </a:rPr>
                        <a:t>Mar, 2019</a:t>
                      </a:r>
                      <a:endParaRPr lang="en-US" dirty="0">
                        <a:solidFill>
                          <a:schemeClr val="tx1"/>
                        </a:solidFill>
                      </a:endParaRPr>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SB</a:t>
                      </a:r>
                      <a:endParaRPr lang="en-US" dirty="0"/>
                    </a:p>
                  </a:txBody>
                  <a:tcPr/>
                </a:tc>
                <a:tc>
                  <a:txBody>
                    <a:bodyPr/>
                    <a:lstStyle/>
                    <a:p>
                      <a:r>
                        <a:rPr lang="en-US" dirty="0" smtClean="0"/>
                        <a:t>July,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pic>
        <p:nvPicPr>
          <p:cNvPr id="1027" name="Picture 3" descr="C:\Users\robert\AppData\Local\Microsoft\Windows\Temporary Internet Files\Content.IE5\GPH0NBY1\left-254094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65687" y="3933056"/>
            <a:ext cx="1178313" cy="117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08137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Review of PAR Scope</a:t>
            </a:r>
            <a:endParaRPr lang="en-US" dirty="0"/>
          </a:p>
        </p:txBody>
      </p:sp>
      <p:sp>
        <p:nvSpPr>
          <p:cNvPr id="3" name="Inhaltsplatzhalter 2"/>
          <p:cNvSpPr>
            <a:spLocks noGrp="1"/>
          </p:cNvSpPr>
          <p:nvPr>
            <p:ph idx="1"/>
          </p:nvPr>
        </p:nvSpPr>
        <p:spPr/>
        <p:txBody>
          <a:bodyPr/>
          <a:lstStyle/>
          <a:p>
            <a:pPr marL="0" indent="0">
              <a:buNone/>
            </a:pPr>
            <a:r>
              <a:rPr lang="en-US" sz="1800" u="sng" dirty="0" smtClean="0"/>
              <a:t>PAR scope as defined in 15-18/50r6:</a:t>
            </a:r>
          </a:p>
          <a:p>
            <a:pPr marL="0" indent="0">
              <a:buNone/>
            </a:pPr>
            <a:r>
              <a:rPr lang="en-US" sz="1800" dirty="0" smtClean="0"/>
              <a:t>This </a:t>
            </a:r>
            <a:r>
              <a:rPr lang="en-US" sz="1800" dirty="0"/>
              <a:t>amendment defines a Low Power Wide Area Network (LPWAN) extension to the IEEE </a:t>
            </a:r>
            <a:r>
              <a:rPr lang="en-US" sz="1800" dirty="0" err="1"/>
              <a:t>Std</a:t>
            </a:r>
            <a:r>
              <a:rPr lang="en-US" sz="1800" dirty="0"/>
              <a:t> 802.15.4 </a:t>
            </a:r>
            <a:r>
              <a:rPr lang="en-US" sz="1800" dirty="0" smtClean="0"/>
              <a:t>Low Energy</a:t>
            </a:r>
            <a:r>
              <a:rPr lang="en-US" sz="1800" dirty="0"/>
              <a:t>, Critical Infrastructure Monitoring (LECIM) PHY layer to cover network cell radii of typically </a:t>
            </a:r>
            <a:r>
              <a:rPr lang="en-US" sz="1800" dirty="0" smtClean="0"/>
              <a:t/>
            </a:r>
            <a:br>
              <a:rPr lang="en-US" sz="1800" dirty="0" smtClean="0"/>
            </a:br>
            <a:r>
              <a:rPr lang="en-US" sz="1800" dirty="0" smtClean="0"/>
              <a:t>10-15 </a:t>
            </a:r>
            <a:r>
              <a:rPr lang="en-US" sz="1800" dirty="0"/>
              <a:t>km in rural areas. It uses </a:t>
            </a:r>
            <a:r>
              <a:rPr lang="en-US" sz="1800" dirty="0" smtClean="0"/>
              <a:t>the LECIM </a:t>
            </a:r>
            <a:r>
              <a:rPr lang="en-US" sz="1800" dirty="0"/>
              <a:t>PHY Frequency Shift Keying (FSK) modulation schemes with extensions to lower bit-rates (e.g. payload bit-rate typically &lt;30 kb/s</a:t>
            </a:r>
            <a:r>
              <a:rPr lang="en-US" sz="1800" dirty="0" smtClean="0"/>
              <a:t>).</a:t>
            </a:r>
            <a:br>
              <a:rPr lang="en-US" sz="1800" dirty="0" smtClean="0"/>
            </a:br>
            <a:r>
              <a:rPr lang="en-US" sz="1800" dirty="0" smtClean="0"/>
              <a:t>Additionally</a:t>
            </a:r>
            <a:r>
              <a:rPr lang="en-US" sz="1800" dirty="0"/>
              <a:t>, it extends the frequency bands to additional sub-GHz unlicensed and licensed frequency bands to cover the market demand. </a:t>
            </a:r>
            <a:r>
              <a:rPr lang="en-US" sz="1800" dirty="0" smtClean="0"/>
              <a:t/>
            </a:r>
            <a:br>
              <a:rPr lang="en-US" sz="1800" dirty="0" smtClean="0"/>
            </a:br>
            <a:r>
              <a:rPr lang="en-US" sz="1800" dirty="0" smtClean="0"/>
              <a:t>For improved </a:t>
            </a:r>
            <a:r>
              <a:rPr lang="en-US" sz="1800" dirty="0"/>
              <a:t>data integrity in channels with high levels of interference, it defines mechanisms for the fragmented transmission of Forward </a:t>
            </a:r>
            <a:r>
              <a:rPr lang="en-US" sz="1800" dirty="0" smtClean="0"/>
              <a:t>Error Correction </a:t>
            </a:r>
            <a:r>
              <a:rPr lang="en-US" sz="1800" dirty="0"/>
              <a:t>(FEC) code-words, as well as time and frequency patterns for the transmission of the fragments. </a:t>
            </a:r>
            <a:r>
              <a:rPr lang="en-US" sz="1800" dirty="0" smtClean="0"/>
              <a:t/>
            </a:r>
            <a:br>
              <a:rPr lang="en-US" sz="1800" dirty="0" smtClean="0"/>
            </a:br>
            <a:r>
              <a:rPr lang="en-US" sz="1800" dirty="0" smtClean="0"/>
              <a:t>Modifications </a:t>
            </a:r>
            <a:r>
              <a:rPr lang="en-US" sz="1800" dirty="0"/>
              <a:t>to the </a:t>
            </a:r>
            <a:r>
              <a:rPr lang="en-US" sz="1800" dirty="0" smtClean="0"/>
              <a:t>Medium Access </a:t>
            </a:r>
            <a:r>
              <a:rPr lang="en-US" sz="1800" dirty="0"/>
              <a:t>Control (MAC) layer, needed to support this PHY extension, are defined.</a:t>
            </a:r>
          </a:p>
        </p:txBody>
      </p:sp>
      <p:sp>
        <p:nvSpPr>
          <p:cNvPr id="4" name="Datumsplatzhalter 3"/>
          <p:cNvSpPr>
            <a:spLocks noGrp="1"/>
          </p:cNvSpPr>
          <p:nvPr>
            <p:ph type="dt" sz="half" idx="10"/>
          </p:nvPr>
        </p:nvSpPr>
        <p:spPr/>
        <p:txBody>
          <a:bodyPr/>
          <a:lstStyle/>
          <a:p>
            <a:pPr>
              <a:defRPr/>
            </a:pPr>
            <a:r>
              <a:rPr lang="de-DE" altLang="en-US" sz="1400" smtClean="0"/>
              <a:t>March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15</a:t>
            </a:fld>
            <a:endParaRPr lang="en-US" altLang="en-US"/>
          </a:p>
        </p:txBody>
      </p:sp>
    </p:spTree>
    <p:extLst>
      <p:ext uri="{BB962C8B-B14F-4D97-AF65-F5344CB8AC3E}">
        <p14:creationId xmlns:p14="http://schemas.microsoft.com/office/powerpoint/2010/main" val="26327479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TG 802.15.4w LPWA</a:t>
            </a:r>
            <a:br>
              <a:rPr lang="en-US" dirty="0" smtClean="0"/>
            </a:br>
            <a:r>
              <a:rPr lang="en-US" dirty="0" smtClean="0"/>
              <a:t>Agenda </a:t>
            </a:r>
            <a:r>
              <a:rPr lang="en-US" dirty="0" smtClean="0"/>
              <a:t>March 2019 Plenary</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de-DE" altLang="en-US" smtClean="0"/>
              <a:t>March 2019</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31025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a:t>
            </a:r>
            <a:r>
              <a:rPr lang="en-US" altLang="en-US" sz="2000" b="1" smtClean="0">
                <a:solidFill>
                  <a:schemeClr val="tx1"/>
                </a:solidFill>
                <a:latin typeface="Calibri" pitchFamily="34" charset="0"/>
                <a:ea typeface="Calibri" pitchFamily="34" charset="0"/>
                <a:cs typeface="Calibri" pitchFamily="34" charset="0"/>
              </a:rPr>
              <a:t>The IEEE-SA strongly recommends that at each WG meeting the chair or a designee:</a:t>
            </a:r>
            <a:endParaRPr lang="en-US" altLang="en-US" sz="2000" smtClean="0">
              <a:solidFill>
                <a:schemeClr val="tx1"/>
              </a:solidFill>
              <a:latin typeface="Calibri" pitchFamily="34" charset="0"/>
              <a:ea typeface="Calibri" pitchFamily="34" charset="0"/>
              <a:cs typeface="Calibri" pitchFamily="34" charset="0"/>
            </a:endParaRPr>
          </a:p>
          <a:p>
            <a:pPr lvl="1">
              <a:lnSpc>
                <a:spcPct val="80000"/>
              </a:lnSpc>
              <a:buSzPct val="150000"/>
              <a:buFont typeface="Arial" pitchFamily="34" charset="0"/>
              <a:buChar char="•"/>
            </a:pPr>
            <a:r>
              <a:rPr lang="en-US" altLang="en-US" sz="1600" b="1" smtClean="0">
                <a:solidFill>
                  <a:schemeClr val="tx1"/>
                </a:solidFill>
                <a:latin typeface="Calibri" pitchFamily="34" charset="0"/>
                <a:ea typeface="Calibri" pitchFamily="34" charset="0"/>
                <a:cs typeface="Calibri" pitchFamily="34" charset="0"/>
              </a:rPr>
              <a:t>Show slides #1 through #4 of this presentation</a:t>
            </a:r>
          </a:p>
          <a:p>
            <a:pPr lvl="1">
              <a:lnSpc>
                <a:spcPct val="80000"/>
              </a:lnSpc>
              <a:buSzPct val="150000"/>
              <a:buFont typeface="Arial" pitchFamily="34" charset="0"/>
              <a:buChar char="•"/>
            </a:pPr>
            <a:r>
              <a:rPr lang="en-US" altLang="en-US" sz="1600" b="1" smtClean="0">
                <a:solidFill>
                  <a:schemeClr val="tx1"/>
                </a:solidFill>
                <a:latin typeface="Calibri" pitchFamily="34" charset="0"/>
                <a:ea typeface="Calibri" pitchFamily="34" charset="0"/>
                <a:cs typeface="Calibri" pitchFamily="34" charset="0"/>
              </a:rPr>
              <a:t>Advise the WG attendees that:</a:t>
            </a:r>
            <a:r>
              <a:rPr lang="en-US" altLang="en-US" sz="1600" smtClean="0">
                <a:solidFill>
                  <a:schemeClr val="tx1"/>
                </a:solidFill>
                <a:latin typeface="Calibri" pitchFamily="34" charset="0"/>
                <a:ea typeface="Calibri" pitchFamily="34" charset="0"/>
                <a:cs typeface="Calibri" pitchFamily="34" charset="0"/>
              </a:rPr>
              <a:t>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IEEE’s patent policy is described in Clause 6 of the </a:t>
            </a:r>
            <a:r>
              <a:rPr lang="en-US" altLang="en-US" sz="1400" i="1" smtClean="0">
                <a:solidFill>
                  <a:schemeClr val="tx1"/>
                </a:solidFill>
                <a:latin typeface="Calibri" pitchFamily="34" charset="0"/>
                <a:ea typeface="Calibri" pitchFamily="34" charset="0"/>
                <a:cs typeface="Calibri" pitchFamily="34" charset="0"/>
              </a:rPr>
              <a:t>IEEE-SA Standards Board Bylaws</a:t>
            </a:r>
            <a:r>
              <a:rPr lang="en-US" altLang="en-US" sz="1400" smtClean="0">
                <a:solidFill>
                  <a:schemeClr val="tx1"/>
                </a:solidFill>
                <a:latin typeface="Calibri" pitchFamily="34" charset="0"/>
                <a:ea typeface="Calibri" pitchFamily="34" charset="0"/>
                <a:cs typeface="Calibri" pitchFamily="34" charset="0"/>
              </a:rPr>
              <a:t>;</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Early identification of patent claims which may be essential for the use of standards under development is strongly encouraged;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smtClean="0">
                <a:solidFill>
                  <a:schemeClr val="tx1"/>
                </a:solidFill>
                <a:latin typeface="Calibri" pitchFamily="34" charset="0"/>
                <a:ea typeface="Calibri" pitchFamily="34" charset="0"/>
                <a:cs typeface="Calibri" pitchFamily="34" charset="0"/>
              </a:rPr>
            </a:br>
            <a:endParaRPr lang="en-US" altLang="en-US" sz="1600" smtClean="0">
              <a:solidFill>
                <a:schemeClr val="tx1"/>
              </a:solidFill>
              <a:latin typeface="Calibri" pitchFamily="34" charset="0"/>
              <a:ea typeface="Calibri" pitchFamily="34" charset="0"/>
              <a:cs typeface="Calibri" pitchFamily="34" charset="0"/>
            </a:endParaRPr>
          </a:p>
          <a:p>
            <a:pPr lvl="1">
              <a:lnSpc>
                <a:spcPct val="20000"/>
              </a:lnSpc>
              <a:buSzPct val="150000"/>
              <a:buFont typeface="Arial" pitchFamily="34" charset="0"/>
              <a:buChar char="•"/>
            </a:pPr>
            <a:r>
              <a:rPr lang="en-US" altLang="en-US" sz="1600" b="1" smtClean="0">
                <a:solidFill>
                  <a:schemeClr val="tx1"/>
                </a:solidFill>
                <a:latin typeface="Calibri" pitchFamily="34" charset="0"/>
                <a:ea typeface="Calibri" pitchFamily="34" charset="0"/>
                <a:cs typeface="Calibri" pitchFamily="34" charset="0"/>
              </a:rPr>
              <a:t>Instruct the WG Secretary to record in the minutes of the relevant WG meeting:</a:t>
            </a:r>
            <a:r>
              <a:rPr lang="en-US" altLang="en-US" sz="1600" smtClean="0">
                <a:solidFill>
                  <a:schemeClr val="tx1"/>
                </a:solidFill>
                <a:latin typeface="Calibri" pitchFamily="34" charset="0"/>
                <a:ea typeface="Calibri" pitchFamily="34" charset="0"/>
                <a:cs typeface="Calibri" pitchFamily="34" charset="0"/>
              </a:rPr>
              <a:t>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That the foregoing information was provided and that slides 1 through 4 (and this slide 0, if applicable) were shown;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itchFamily="34" charset="0"/>
              <a:buChar char="•"/>
            </a:pPr>
            <a:endParaRPr lang="en-US" altLang="en-US" sz="1400" smtClean="0">
              <a:solidFill>
                <a:schemeClr val="tx1"/>
              </a:solidFill>
              <a:latin typeface="Calibri" pitchFamily="34" charset="0"/>
              <a:ea typeface="Calibri" pitchFamily="34" charset="0"/>
              <a:cs typeface="Calibri" pitchFamily="34" charset="0"/>
            </a:endParaRPr>
          </a:p>
          <a:p>
            <a:pPr lvl="1">
              <a:lnSpc>
                <a:spcPct val="80000"/>
              </a:lnSpc>
              <a:spcBef>
                <a:spcPct val="5000"/>
              </a:spcBef>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It is recommended that the WG Chair review the guidance in </a:t>
            </a:r>
            <a:r>
              <a:rPr lang="en-US" altLang="en-US" sz="1400" i="1" smtClean="0">
                <a:solidFill>
                  <a:schemeClr val="tx1"/>
                </a:solidFill>
                <a:latin typeface="Calibri" pitchFamily="34" charset="0"/>
                <a:ea typeface="Calibri" pitchFamily="34" charset="0"/>
                <a:cs typeface="Calibri" pitchFamily="34" charset="0"/>
              </a:rPr>
              <a:t>IEEE-SA Standards Board Operations Manual</a:t>
            </a:r>
            <a:r>
              <a:rPr lang="en-US" altLang="en-US" sz="1400" smtClean="0">
                <a:solidFill>
                  <a:schemeClr val="tx1"/>
                </a:solidFill>
                <a:latin typeface="Calibri" pitchFamily="34" charset="0"/>
                <a:ea typeface="Calibri" pitchFamily="34" charset="0"/>
                <a:cs typeface="Calibri"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smtClean="0">
              <a:solidFill>
                <a:schemeClr val="tx1"/>
              </a:solidFill>
              <a:latin typeface="Calibri" pitchFamily="34" charset="0"/>
              <a:ea typeface="Calibri" pitchFamily="34" charset="0"/>
              <a:cs typeface="Calibri" pitchFamily="34" charset="0"/>
            </a:endParaRPr>
          </a:p>
          <a:p>
            <a:pPr lvl="1">
              <a:lnSpc>
                <a:spcPct val="80000"/>
              </a:lnSpc>
              <a:spcBef>
                <a:spcPct val="5000"/>
              </a:spcBef>
              <a:buFont typeface="Monotype Sorts"/>
              <a:buNone/>
            </a:pPr>
            <a:r>
              <a:rPr lang="en-US" altLang="en-US" sz="1400" smtClean="0">
                <a:solidFill>
                  <a:schemeClr val="tx1"/>
                </a:solidFill>
                <a:latin typeface="Calibri" pitchFamily="34" charset="0"/>
                <a:ea typeface="Calibri" pitchFamily="34" charset="0"/>
                <a:cs typeface="Calibri" pitchFamily="34" charset="0"/>
              </a:rPr>
              <a:t>	Note: </a:t>
            </a:r>
            <a:r>
              <a:rPr lang="en-US" altLang="en-US" sz="1400" b="1" smtClean="0">
                <a:solidFill>
                  <a:schemeClr val="tx1"/>
                </a:solidFill>
                <a:latin typeface="Calibri" pitchFamily="34" charset="0"/>
                <a:ea typeface="Calibri" pitchFamily="34" charset="0"/>
                <a:cs typeface="Calibri" pitchFamily="34" charset="0"/>
              </a:rPr>
              <a:t>WG</a:t>
            </a:r>
            <a:r>
              <a:rPr lang="en-US" altLang="en-US" sz="1400" smtClean="0">
                <a:solidFill>
                  <a:schemeClr val="tx1"/>
                </a:solidFill>
                <a:latin typeface="Calibri" pitchFamily="34" charset="0"/>
                <a:ea typeface="Calibri" pitchFamily="34" charset="0"/>
                <a:cs typeface="Calibri"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3200" u="sng" smtClean="0">
                <a:solidFill>
                  <a:schemeClr val="tx1"/>
                </a:solidFill>
                <a:latin typeface="Calibri" pitchFamily="34" charset="0"/>
                <a:ea typeface="Calibri" pitchFamily="34" charset="0"/>
                <a:cs typeface="Calibri" pitchFamily="34" charset="0"/>
              </a:rPr>
              <a:t>Instructions for the WG Chair</a:t>
            </a:r>
            <a:endParaRPr lang="en-US" altLang="en-US" sz="3200" u="sng" smtClean="0">
              <a:latin typeface="Calibri" pitchFamily="34" charset="0"/>
              <a:ea typeface="Calibri" pitchFamily="34" charset="0"/>
              <a:cs typeface="Calibri" pitchFamily="34"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smtClean="0">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smtClean="0">
              <a:cs typeface="Arial"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400" b="1" smtClean="0">
                <a:solidFill>
                  <a:srgbClr val="000000"/>
                </a:solidFill>
                <a:latin typeface="Times New Roman" pitchFamily="18" charset="0"/>
                <a:cs typeface="Arial" pitchFamily="34" charset="0"/>
              </a:rPr>
              <a:t>(Optional to be shown)</a:t>
            </a:r>
          </a:p>
        </p:txBody>
      </p:sp>
    </p:spTree>
    <p:extLst>
      <p:ext uri="{BB962C8B-B14F-4D97-AF65-F5344CB8AC3E}">
        <p14:creationId xmlns:p14="http://schemas.microsoft.com/office/powerpoint/2010/main" val="1962459892"/>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smtClean="0">
                <a:solidFill>
                  <a:schemeClr val="tx1"/>
                </a:solidFill>
                <a:latin typeface="Calibri" pitchFamily="34" charset="0"/>
                <a:ea typeface="Calibri" pitchFamily="34" charset="0"/>
                <a:cs typeface="Calibri" pitchFamily="34" charset="0"/>
              </a:rPr>
              <a:t>Participants have a duty to inform the IEEE</a:t>
            </a:r>
            <a:endParaRPr lang="en-US" altLang="en-US" sz="3200" smtClean="0"/>
          </a:p>
        </p:txBody>
      </p:sp>
      <p:sp>
        <p:nvSpPr>
          <p:cNvPr id="8195" name="Rectangle 1027"/>
          <p:cNvSpPr>
            <a:spLocks noGrp="1" noChangeArrowheads="1"/>
          </p:cNvSpPr>
          <p:nvPr>
            <p:ph type="body" idx="1"/>
          </p:nvPr>
        </p:nvSpPr>
        <p:spPr>
          <a:xfrm>
            <a:off x="-17463" y="1066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#1</a:t>
            </a:r>
          </a:p>
        </p:txBody>
      </p:sp>
    </p:spTree>
    <p:extLst>
      <p:ext uri="{BB962C8B-B14F-4D97-AF65-F5344CB8AC3E}">
        <p14:creationId xmlns:p14="http://schemas.microsoft.com/office/powerpoint/2010/main" val="23268682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smtClean="0">
                <a:solidFill>
                  <a:schemeClr val="tx1"/>
                </a:solidFill>
                <a:latin typeface="Calibri" pitchFamily="34" charset="0"/>
                <a:ea typeface="Calibri" pitchFamily="34" charset="0"/>
                <a:cs typeface="Calibri" pitchFamily="34" charset="0"/>
              </a:rPr>
              <a:t>Ways to inform IEEE</a:t>
            </a:r>
            <a:endParaRPr lang="en-US" altLang="en-US" sz="3200" u="sng" smtClean="0"/>
          </a:p>
        </p:txBody>
      </p:sp>
      <p:sp>
        <p:nvSpPr>
          <p:cNvPr id="9219" name="Rectangle 3"/>
          <p:cNvSpPr>
            <a:spLocks noGrp="1" noChangeArrowheads="1"/>
          </p:cNvSpPr>
          <p:nvPr>
            <p:ph type="body" idx="1"/>
          </p:nvPr>
        </p:nvSpPr>
        <p:spPr>
          <a:xfrm>
            <a:off x="228600" y="1295400"/>
            <a:ext cx="8610600" cy="3886200"/>
          </a:xfrm>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#2</a:t>
            </a:r>
            <a:endParaRPr lang="en-US" altLang="en-US" sz="2400" smtClean="0">
              <a:solidFill>
                <a:srgbClr val="000000"/>
              </a:solidFill>
              <a:latin typeface="Times New Roman" pitchFamily="18" charset="0"/>
              <a:cs typeface="Arial" pitchFamily="34" charset="0"/>
            </a:endParaRPr>
          </a:p>
        </p:txBody>
      </p:sp>
    </p:spTree>
    <p:extLst>
      <p:ext uri="{BB962C8B-B14F-4D97-AF65-F5344CB8AC3E}">
        <p14:creationId xmlns:p14="http://schemas.microsoft.com/office/powerpoint/2010/main" val="33182135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smtClean="0">
                <a:solidFill>
                  <a:schemeClr val="tx1"/>
                </a:solidFill>
                <a:latin typeface="Calibri" pitchFamily="34" charset="0"/>
                <a:ea typeface="Calibri" pitchFamily="34" charset="0"/>
                <a:cs typeface="Calibri" pitchFamily="34" charset="0"/>
              </a:rPr>
              <a:t>Other guidelines for IEEE WG meetings</a:t>
            </a:r>
            <a:endParaRPr lang="en-US" altLang="en-US" sz="3200" smtClean="0"/>
          </a:p>
        </p:txBody>
      </p:sp>
      <p:sp>
        <p:nvSpPr>
          <p:cNvPr id="10243" name="Rectangle 1027"/>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#3</a:t>
            </a:r>
          </a:p>
        </p:txBody>
      </p:sp>
    </p:spTree>
    <p:extLst>
      <p:ext uri="{BB962C8B-B14F-4D97-AF65-F5344CB8AC3E}">
        <p14:creationId xmlns:p14="http://schemas.microsoft.com/office/powerpoint/2010/main" val="31325267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smtClean="0">
                <a:solidFill>
                  <a:schemeClr val="tx1"/>
                </a:solidFill>
                <a:latin typeface="Calibri" pitchFamily="34" charset="0"/>
                <a:ea typeface="Calibri" pitchFamily="34" charset="0"/>
                <a:cs typeface="Calibri" pitchFamily="34" charset="0"/>
              </a:rPr>
              <a:t>Patent-related information</a:t>
            </a:r>
            <a:endParaRPr lang="en-US" altLang="en-US" sz="3200" u="sng"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smtClean="0">
              <a:latin typeface="Helvetica" pitchFamily="34" charset="0"/>
              <a:cs typeface="Arial" pitchFamily="34" charset="0"/>
            </a:endParaRPr>
          </a:p>
        </p:txBody>
      </p:sp>
      <p:sp>
        <p:nvSpPr>
          <p:cNvPr id="11268" name="Rectangle 4"/>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smtClean="0">
              <a:solidFill>
                <a:srgbClr val="FF0000"/>
              </a:solidFill>
              <a:cs typeface="Arial" pitchFamily="34" charset="0"/>
            </a:endParaRPr>
          </a:p>
          <a:p>
            <a:pPr lvl="1">
              <a:lnSpc>
                <a:spcPct val="90000"/>
              </a:lnSpc>
              <a:spcBef>
                <a:spcPct val="0"/>
              </a:spcBef>
              <a:buFont typeface="Monotype Sorts"/>
              <a:buNone/>
            </a:pPr>
            <a:r>
              <a:rPr lang="en-US" altLang="en-US" sz="2000" b="1" smtClean="0">
                <a:solidFill>
                  <a:srgbClr val="000000"/>
                </a:solidFill>
                <a:latin typeface="Calibri" pitchFamily="34" charset="0"/>
                <a:ea typeface="Calibri" pitchFamily="34" charset="0"/>
                <a:cs typeface="Calibri" pitchFamily="34" charset="0"/>
              </a:rPr>
              <a:t>	The patent policy and the procedures used to execute that policy are documented in the:</a:t>
            </a:r>
          </a:p>
          <a:p>
            <a:pPr lvl="2">
              <a:lnSpc>
                <a:spcPct val="90000"/>
              </a:lnSpc>
              <a:buSzPct val="150000"/>
              <a:buFont typeface="Arial" pitchFamily="34" charset="0"/>
              <a:buChar char="•"/>
            </a:pPr>
            <a:r>
              <a:rPr lang="en-US" altLang="en-US" sz="2000" b="1" i="1" smtClean="0">
                <a:solidFill>
                  <a:srgbClr val="000000"/>
                </a:solidFill>
                <a:latin typeface="Calibri" pitchFamily="34" charset="0"/>
                <a:ea typeface="Calibri" pitchFamily="34" charset="0"/>
                <a:cs typeface="Calibri" pitchFamily="34" charset="0"/>
              </a:rPr>
              <a:t>IEEE-SA Standards Board Bylaws</a:t>
            </a:r>
            <a:r>
              <a:rPr lang="en-US" altLang="en-US" sz="2000" b="1" smtClean="0">
                <a:solidFill>
                  <a:srgbClr val="000000"/>
                </a:solidFill>
                <a:latin typeface="Calibri" pitchFamily="34" charset="0"/>
                <a:ea typeface="Calibri" pitchFamily="34" charset="0"/>
                <a:cs typeface="Calibri" pitchFamily="34" charset="0"/>
              </a:rPr>
              <a:t> </a:t>
            </a:r>
            <a:r>
              <a:rPr lang="en-US" altLang="en-US" sz="1600" b="1" smtClean="0">
                <a:solidFill>
                  <a:srgbClr val="000000"/>
                </a:solidFill>
                <a:latin typeface="Calibri" pitchFamily="34" charset="0"/>
                <a:ea typeface="Calibri" pitchFamily="34" charset="0"/>
                <a:cs typeface="Calibri" pitchFamily="34" charset="0"/>
              </a:rPr>
              <a:t>(http://standards.ieee.org/develop/policies/bylaws/sect6-7.html#6) </a:t>
            </a:r>
          </a:p>
          <a:p>
            <a:pPr lvl="2">
              <a:lnSpc>
                <a:spcPct val="90000"/>
              </a:lnSpc>
              <a:buSzPct val="150000"/>
              <a:buFont typeface="Arial" pitchFamily="34" charset="0"/>
              <a:buChar char="•"/>
            </a:pPr>
            <a:r>
              <a:rPr lang="en-US" altLang="en-US" sz="2000" b="1" i="1" smtClean="0">
                <a:solidFill>
                  <a:srgbClr val="000000"/>
                </a:solidFill>
                <a:latin typeface="Calibri" pitchFamily="34" charset="0"/>
                <a:ea typeface="Calibri" pitchFamily="34" charset="0"/>
                <a:cs typeface="Calibri" pitchFamily="34" charset="0"/>
              </a:rPr>
              <a:t>IEEE-SA Standards Board Operations Manual</a:t>
            </a:r>
            <a:r>
              <a:rPr lang="en-US" altLang="en-US" sz="2000" b="1" smtClean="0">
                <a:solidFill>
                  <a:srgbClr val="000000"/>
                </a:solidFill>
                <a:latin typeface="Calibri" pitchFamily="34" charset="0"/>
                <a:ea typeface="Calibri" pitchFamily="34" charset="0"/>
                <a:cs typeface="Calibri" pitchFamily="34" charset="0"/>
              </a:rPr>
              <a:t> </a:t>
            </a:r>
            <a:r>
              <a:rPr lang="en-US" altLang="en-US" sz="1600" b="1" smtClean="0">
                <a:solidFill>
                  <a:srgbClr val="000000"/>
                </a:solidFill>
                <a:latin typeface="Calibri" pitchFamily="34" charset="0"/>
                <a:ea typeface="Calibri" pitchFamily="34" charset="0"/>
                <a:cs typeface="Calibri" pitchFamily="34" charset="0"/>
              </a:rPr>
              <a:t>(http://standards.ieee.org/develop/policies/opman/sect6.html#6.3)</a:t>
            </a:r>
          </a:p>
          <a:p>
            <a:pPr lvl="1">
              <a:lnSpc>
                <a:spcPct val="90000"/>
              </a:lnSpc>
              <a:buFont typeface="Monotype Sorts"/>
              <a:buNone/>
            </a:pPr>
            <a:endParaRPr lang="en-US" altLang="en-US" sz="2000" smtClean="0">
              <a:cs typeface="Arial" pitchFamily="34" charset="0"/>
            </a:endParaRPr>
          </a:p>
          <a:p>
            <a:pPr lvl="1">
              <a:lnSpc>
                <a:spcPct val="90000"/>
              </a:lnSpc>
              <a:spcBef>
                <a:spcPct val="0"/>
              </a:spcBef>
              <a:buFont typeface="Monotype Sorts"/>
              <a:buNone/>
            </a:pPr>
            <a:r>
              <a:rPr lang="en-US" altLang="en-US" sz="2000" b="1" smtClean="0">
                <a:solidFill>
                  <a:srgbClr val="000000"/>
                </a:solidFill>
                <a:latin typeface="Calibri" pitchFamily="34" charset="0"/>
                <a:ea typeface="Calibri" pitchFamily="34" charset="0"/>
                <a:cs typeface="Calibri" pitchFamily="34" charset="0"/>
              </a:rPr>
              <a:t>	Material about the patent policy is available at </a:t>
            </a:r>
          </a:p>
          <a:p>
            <a:pPr lvl="1">
              <a:lnSpc>
                <a:spcPct val="90000"/>
              </a:lnSpc>
              <a:spcBef>
                <a:spcPct val="0"/>
              </a:spcBef>
              <a:buFont typeface="Monotype Sorts"/>
              <a:buNone/>
            </a:pPr>
            <a:r>
              <a:rPr lang="en-US" altLang="en-US" sz="2000" b="1" smtClean="0">
                <a:solidFill>
                  <a:srgbClr val="000000"/>
                </a:solidFill>
                <a:latin typeface="Calibri" pitchFamily="34" charset="0"/>
                <a:ea typeface="Calibri" pitchFamily="34" charset="0"/>
                <a:cs typeface="Calibri" pitchFamily="34" charset="0"/>
              </a:rPr>
              <a:t>	</a:t>
            </a:r>
            <a:r>
              <a:rPr lang="en-US" altLang="en-US" sz="2000" b="1" i="1" smtClean="0">
                <a:solidFill>
                  <a:srgbClr val="000000"/>
                </a:solidFill>
                <a:latin typeface="Calibri" pitchFamily="34" charset="0"/>
                <a:ea typeface="Calibri" pitchFamily="34" charset="0"/>
                <a:cs typeface="Calibri" pitchFamily="34" charset="0"/>
              </a:rPr>
              <a:t>http://standards.ieee.org/about/sasb/patcom/materials.html</a:t>
            </a:r>
          </a:p>
          <a:p>
            <a:pPr lvl="1">
              <a:lnSpc>
                <a:spcPct val="90000"/>
              </a:lnSpc>
              <a:spcBef>
                <a:spcPct val="0"/>
              </a:spcBef>
              <a:buFont typeface="Monotype Sorts"/>
              <a:buNone/>
            </a:pPr>
            <a:endParaRPr lang="en-US" altLang="en-US" sz="2000" b="1" i="1" smtClean="0">
              <a:solidFill>
                <a:srgbClr val="000000"/>
              </a:solidFill>
              <a:latin typeface="Calibri" pitchFamily="34" charset="0"/>
              <a:ea typeface="Calibri" pitchFamily="34" charset="0"/>
              <a:cs typeface="Calibri" pitchFamily="34" charset="0"/>
            </a:endParaRPr>
          </a:p>
          <a:p>
            <a:pPr lvl="1">
              <a:lnSpc>
                <a:spcPct val="90000"/>
              </a:lnSpc>
              <a:spcBef>
                <a:spcPct val="0"/>
              </a:spcBef>
              <a:buFont typeface="Monotype Sorts"/>
              <a:buNone/>
            </a:pPr>
            <a:endParaRPr lang="en-US" altLang="en-US" sz="3200" b="1" smtClean="0">
              <a:solidFill>
                <a:srgbClr val="000000"/>
              </a:solidFill>
              <a:latin typeface="Calibri" pitchFamily="34" charset="0"/>
              <a:ea typeface="Calibri" pitchFamily="34" charset="0"/>
              <a:cs typeface="Calibri" pitchFamily="34" charset="0"/>
            </a:endParaRPr>
          </a:p>
          <a:p>
            <a:pPr lvl="1" algn="ctr">
              <a:lnSpc>
                <a:spcPct val="90000"/>
              </a:lnSpc>
              <a:spcBef>
                <a:spcPct val="0"/>
              </a:spcBef>
              <a:buFont typeface="Monotype Sorts"/>
              <a:buNone/>
            </a:pPr>
            <a:r>
              <a:rPr lang="en-US" altLang="en-US" sz="3200" b="1" smtClean="0">
                <a:solidFill>
                  <a:srgbClr val="000000"/>
                </a:solidFill>
                <a:latin typeface="Calibri" pitchFamily="34" charset="0"/>
                <a:ea typeface="Calibri" pitchFamily="34" charset="0"/>
                <a:cs typeface="Calibri"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smtClean="0">
              <a:solidFill>
                <a:srgbClr val="000000"/>
              </a:solidFill>
              <a:latin typeface="Calibri" pitchFamily="34" charset="0"/>
              <a:ea typeface="Calibri" pitchFamily="34" charset="0"/>
              <a:cs typeface="Calibri" pitchFamily="34" charset="0"/>
            </a:endParaRP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#4</a:t>
            </a:r>
            <a:endParaRPr lang="en-US" altLang="en-US" sz="2400" smtClean="0">
              <a:solidFill>
                <a:srgbClr val="000000"/>
              </a:solidFill>
              <a:latin typeface="Times New Roman" pitchFamily="18" charset="0"/>
              <a:cs typeface="Arial" pitchFamily="34" charset="0"/>
            </a:endParaRPr>
          </a:p>
        </p:txBody>
      </p:sp>
    </p:spTree>
    <p:extLst>
      <p:ext uri="{BB962C8B-B14F-4D97-AF65-F5344CB8AC3E}">
        <p14:creationId xmlns:p14="http://schemas.microsoft.com/office/powerpoint/2010/main" val="131272427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400" dirty="0"/>
              <a:t>Approval of </a:t>
            </a:r>
            <a:r>
              <a:rPr lang="en-US" sz="2400" dirty="0" smtClean="0"/>
              <a:t>St. Louis Minutes</a:t>
            </a:r>
            <a:endParaRPr lang="en-US" sz="2400" dirty="0" smtClean="0"/>
          </a:p>
          <a:p>
            <a:r>
              <a:rPr lang="en-US" sz="2400" dirty="0" smtClean="0"/>
              <a:t>Schedule</a:t>
            </a:r>
          </a:p>
          <a:p>
            <a:r>
              <a:rPr lang="en-US" sz="2400" dirty="0" smtClean="0"/>
              <a:t>Discussion of Informal Review Comments</a:t>
            </a:r>
            <a:endParaRPr lang="en-US" sz="2400" dirty="0" smtClean="0"/>
          </a:p>
          <a:p>
            <a:r>
              <a:rPr lang="en-US" sz="2400" dirty="0" smtClean="0"/>
              <a:t>Drafting</a:t>
            </a:r>
          </a:p>
          <a:p>
            <a:r>
              <a:rPr lang="en-US" sz="2400" dirty="0" smtClean="0"/>
              <a:t>Future Schedule</a:t>
            </a:r>
            <a:endParaRPr lang="en-US" sz="2400" dirty="0"/>
          </a:p>
          <a:p>
            <a:r>
              <a:rPr lang="en-US" sz="2400" dirty="0" smtClean="0"/>
              <a:t>AOB</a:t>
            </a:r>
          </a:p>
        </p:txBody>
      </p:sp>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March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Tree>
    <p:extLst>
      <p:ext uri="{BB962C8B-B14F-4D97-AF65-F5344CB8AC3E}">
        <p14:creationId xmlns:p14="http://schemas.microsoft.com/office/powerpoint/2010/main" val="1746333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a:t>
            </a:r>
            <a:r>
              <a:rPr lang="en-US" dirty="0" smtClean="0"/>
              <a:t>G 15.4w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802598999"/>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sz="1800" u="none" strike="noStrike" kern="1200" baseline="0" dirty="0" smtClean="0">
                          <a:solidFill>
                            <a:schemeClr val="dk1"/>
                          </a:solidFill>
                          <a:latin typeface="+mn-lt"/>
                          <a:ea typeface="+mn-ea"/>
                          <a:cs typeface="+mn-cs"/>
                        </a:rPr>
                        <a:t>TG4w LPWA</a:t>
                      </a:r>
                      <a:endParaRPr lang="en-US" sz="1800" u="none" strike="noStrike" kern="1200" baseline="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pPr algn="ctr"/>
                      <a:r>
                        <a:rPr lang="en-US" sz="1800" u="none" strike="noStrike" kern="1200" baseline="0" dirty="0" smtClean="0">
                          <a:solidFill>
                            <a:schemeClr val="dk1"/>
                          </a:solidFill>
                          <a:latin typeface="+mn-lt"/>
                          <a:ea typeface="+mn-ea"/>
                          <a:cs typeface="+mn-cs"/>
                        </a:rPr>
                        <a:t>TG4w LPWA</a:t>
                      </a:r>
                      <a:endParaRPr lang="en-US" sz="1800" u="none" strike="noStrike" kern="1200" baseline="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u="none" strike="noStrike" kern="1200" baseline="0" dirty="0" smtClean="0">
                          <a:solidFill>
                            <a:schemeClr val="dk1"/>
                          </a:solidFill>
                          <a:latin typeface="+mn-lt"/>
                          <a:ea typeface="+mn-ea"/>
                          <a:cs typeface="+mn-cs"/>
                        </a:rPr>
                        <a:t>TG4w LPWA</a:t>
                      </a:r>
                    </a:p>
                    <a:p>
                      <a:endParaRPr lang="en-US" dirty="0"/>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March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endParaRPr lang="en-US" sz="2400" kern="0" dirty="0" smtClean="0"/>
          </a:p>
        </p:txBody>
      </p:sp>
    </p:spTree>
    <p:extLst>
      <p:ext uri="{BB962C8B-B14F-4D97-AF65-F5344CB8AC3E}">
        <p14:creationId xmlns:p14="http://schemas.microsoft.com/office/powerpoint/2010/main" val="103502395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784</Words>
  <Application>Microsoft Office PowerPoint</Application>
  <PresentationFormat>Bildschirmpräsentation (4:3)</PresentationFormat>
  <Paragraphs>208</Paragraphs>
  <Slides>15</Slides>
  <Notes>2</Notes>
  <HiddenSlides>0</HiddenSlides>
  <MMClips>0</MMClips>
  <ScaleCrop>false</ScaleCrop>
  <HeadingPairs>
    <vt:vector size="4" baseType="variant">
      <vt:variant>
        <vt:lpstr>Design</vt:lpstr>
      </vt:variant>
      <vt:variant>
        <vt:i4>2</vt:i4>
      </vt:variant>
      <vt:variant>
        <vt:lpstr>Folientitel</vt:lpstr>
      </vt:variant>
      <vt:variant>
        <vt:i4>15</vt:i4>
      </vt:variant>
    </vt:vector>
  </HeadingPairs>
  <TitlesOfParts>
    <vt:vector size="17" baseType="lpstr">
      <vt:lpstr>IEEE-P802_15_Rbt</vt:lpstr>
      <vt:lpstr>1_Default Design</vt:lpstr>
      <vt:lpstr>PowerPoint-Präsentation</vt:lpstr>
      <vt:lpstr>TG 802.15.4w LPWA Agenda March 2019 Plenary</vt:lpstr>
      <vt:lpstr>Instructions for the WG Chair</vt:lpstr>
      <vt:lpstr>Participants have a duty to inform the IEEE</vt:lpstr>
      <vt:lpstr>Ways to inform IEEE</vt:lpstr>
      <vt:lpstr>Other guidelines for IEEE WG meetings</vt:lpstr>
      <vt:lpstr>Patent-related information</vt:lpstr>
      <vt:lpstr>Main Agenda Items for the Week</vt:lpstr>
      <vt:lpstr>TG 15.4w Schedule for the Week</vt:lpstr>
      <vt:lpstr>Draft Agenda</vt:lpstr>
      <vt:lpstr>TG Motion #23</vt:lpstr>
      <vt:lpstr>Approval of St. Louis Minutes</vt:lpstr>
      <vt:lpstr>TG Motion #24</vt:lpstr>
      <vt:lpstr>TG4w Draft Schedule</vt:lpstr>
      <vt:lpstr>Review of PAR Scope</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538</cp:revision>
  <cp:lastPrinted>1998-02-10T13:28:06Z</cp:lastPrinted>
  <dcterms:created xsi:type="dcterms:W3CDTF">2018-03-02T09:48:16Z</dcterms:created>
  <dcterms:modified xsi:type="dcterms:W3CDTF">2019-03-11T14:11:57Z</dcterms:modified>
</cp:coreProperties>
</file>