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87" r:id="rId2"/>
    <p:sldId id="288" r:id="rId3"/>
    <p:sldId id="258" r:id="rId4"/>
    <p:sldId id="259" r:id="rId5"/>
    <p:sldId id="273" r:id="rId6"/>
    <p:sldId id="339" r:id="rId7"/>
    <p:sldId id="261" r:id="rId8"/>
    <p:sldId id="263" r:id="rId9"/>
    <p:sldId id="284" r:id="rId10"/>
    <p:sldId id="278" r:id="rId11"/>
    <p:sldId id="279" r:id="rId12"/>
    <p:sldId id="280" r:id="rId13"/>
    <p:sldId id="281" r:id="rId14"/>
    <p:sldId id="282" r:id="rId15"/>
    <p:sldId id="337" r:id="rId16"/>
    <p:sldId id="338"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D6414F82-7960-486C-A378-6453A3933025}"/>
    <pc:docChg chg="modMainMaster">
      <pc:chgData name="Tim Harrington" userId="c9ef61428b357156" providerId="LiveId" clId="{D6414F82-7960-486C-A378-6453A3933025}" dt="2019-03-13T16:56:37.386" v="1" actId="20577"/>
      <pc:docMkLst>
        <pc:docMk/>
      </pc:docMkLst>
      <pc:sldMasterChg chg="modSp">
        <pc:chgData name="Tim Harrington" userId="c9ef61428b357156" providerId="LiveId" clId="{D6414F82-7960-486C-A378-6453A3933025}" dt="2019-03-13T16:56:37.386" v="1" actId="20577"/>
        <pc:sldMasterMkLst>
          <pc:docMk/>
          <pc:sldMasterMk cId="0" sldId="2147483648"/>
        </pc:sldMasterMkLst>
        <pc:spChg chg="mod">
          <ac:chgData name="Tim Harrington" userId="c9ef61428b357156" providerId="LiveId" clId="{D6414F82-7960-486C-A378-6453A3933025}" dt="2019-03-13T16:56:37.386" v="1" actId="20577"/>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5</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5</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8</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8</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E3E3EBC-012A-4974-B1FE-BEC9B7B2926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52C63EDF-B74E-46E4-A5E5-8C498EE316B5}" type="slidenum">
              <a:rPr lang="en-US" altLang="en-US" sz="1300" smtClean="0">
                <a:solidFill>
                  <a:schemeClr val="tx1"/>
                </a:solidFill>
              </a:rPr>
              <a:pPr eaLnBrk="0" hangingPunct="0">
                <a:spcBef>
                  <a:spcPct val="0"/>
                </a:spcBef>
                <a:buClrTx/>
                <a:buFontTx/>
                <a:buNone/>
              </a:pPr>
              <a:t>10</a:t>
            </a:fld>
            <a:endParaRPr lang="en-US" altLang="en-US" sz="1300">
              <a:solidFill>
                <a:schemeClr val="tx1"/>
              </a:solidFill>
            </a:endParaRPr>
          </a:p>
        </p:txBody>
      </p:sp>
      <p:sp>
        <p:nvSpPr>
          <p:cNvPr id="17411" name="Rectangle 1026">
            <a:extLst>
              <a:ext uri="{FF2B5EF4-FFF2-40B4-BE49-F238E27FC236}">
                <a16:creationId xmlns:a16="http://schemas.microsoft.com/office/drawing/2014/main" id="{B1B960E5-1C45-4A87-BDB8-215FA1FFF8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7412" name="Rectangle 1027">
            <a:extLst>
              <a:ext uri="{FF2B5EF4-FFF2-40B4-BE49-F238E27FC236}">
                <a16:creationId xmlns:a16="http://schemas.microsoft.com/office/drawing/2014/main" id="{1E2A2E14-0182-47F1-8500-93A9925166A4}"/>
              </a:ext>
            </a:extLst>
          </p:cNvPr>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14</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15-19-0116-01-004z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5-19-0097-01-004z-tg4z-agenda.xls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March 2019</a:t>
            </a:r>
          </a:p>
          <a:p>
            <a:pPr eaLnBrk="1" hangingPunct="1">
              <a:spcBef>
                <a:spcPct val="0"/>
              </a:spcBef>
              <a:buClrTx/>
              <a:buFontTx/>
              <a:buNone/>
              <a:defRPr/>
            </a:pPr>
            <a:r>
              <a:rPr lang="en-US" altLang="en-US" sz="1800" b="1" dirty="0">
                <a:latin typeface="Times New Roman" panose="02020603050405020304" pitchFamily="18" charset="0"/>
              </a:rPr>
              <a:t>Date Submitted: March</a:t>
            </a:r>
            <a:r>
              <a:rPr lang="en-US" altLang="en-US" sz="1800" dirty="0">
                <a:latin typeface="Times New Roman" panose="02020603050405020304" pitchFamily="18" charset="0"/>
              </a:rPr>
              <a:t>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Tim@UWBAlliance.org</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Get things done</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7">
            <a:extLst>
              <a:ext uri="{FF2B5EF4-FFF2-40B4-BE49-F238E27FC236}">
                <a16:creationId xmlns:a16="http://schemas.microsoft.com/office/drawing/2014/main" id="{2F775268-ABD0-4FCD-825B-45F939F89585}"/>
              </a:ext>
            </a:extLst>
          </p:cNvPr>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6387" name="Rectangle 1026">
            <a:extLst>
              <a:ext uri="{FF2B5EF4-FFF2-40B4-BE49-F238E27FC236}">
                <a16:creationId xmlns:a16="http://schemas.microsoft.com/office/drawing/2014/main" id="{6FAD1486-1CCA-4ED1-AEB8-395A9D3396B6}"/>
              </a:ext>
            </a:extLst>
          </p:cNvPr>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6388" name="Rectangle 1028">
            <a:extLst>
              <a:ext uri="{FF2B5EF4-FFF2-40B4-BE49-F238E27FC236}">
                <a16:creationId xmlns:a16="http://schemas.microsoft.com/office/drawing/2014/main" id="{8E9CFE73-8BE1-4FAF-803D-44A08F798720}"/>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6389" name="Rectangle 1029">
            <a:extLst>
              <a:ext uri="{FF2B5EF4-FFF2-40B4-BE49-F238E27FC236}">
                <a16:creationId xmlns:a16="http://schemas.microsoft.com/office/drawing/2014/main" id="{07992A34-C1BB-4365-8696-96AF61F6EBBB}"/>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a:extLst>
              <a:ext uri="{FF2B5EF4-FFF2-40B4-BE49-F238E27FC236}">
                <a16:creationId xmlns:a16="http://schemas.microsoft.com/office/drawing/2014/main" id="{F85CF752-0DB2-40CA-94E3-66E23F89170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dirty="0">
              <a:latin typeface="Times New Roman" panose="02020603050405020304"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dirty="0">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dirty="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14</a:t>
            </a:fld>
            <a:endParaRPr lang="en-US" altLang="en-US" sz="1200" dirty="0">
              <a:latin typeface="Times New Roman" panose="02020603050405020304" pitchFamily="18"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January - Now 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a:xfrm>
            <a:off x="609600" y="1628799"/>
            <a:ext cx="7764463" cy="4611663"/>
          </a:xfrm>
        </p:spPr>
        <p:txBody>
          <a:bodyPr/>
          <a:lstStyle/>
          <a:p>
            <a:r>
              <a:rPr lang="en-US" dirty="0"/>
              <a:t>Accepted multiple new contributions to the Baseline HRP and LRP PHY’s</a:t>
            </a:r>
          </a:p>
          <a:p>
            <a:r>
              <a:rPr lang="en-US" dirty="0"/>
              <a:t>Completed initial draft of HRP PHY</a:t>
            </a:r>
          </a:p>
          <a:p>
            <a:r>
              <a:rPr lang="en-US" dirty="0"/>
              <a:t>Continued drafting MAC &amp; PHYs (Completed by con call by 2/19)</a:t>
            </a:r>
          </a:p>
          <a:p>
            <a:r>
              <a:rPr lang="en-US" dirty="0"/>
              <a:t>Planned and Started CAD</a:t>
            </a:r>
          </a:p>
          <a:p>
            <a:r>
              <a:rPr lang="en-US" dirty="0"/>
              <a:t>Review of draft by TEG</a:t>
            </a:r>
          </a:p>
          <a:p>
            <a:r>
              <a:rPr lang="en-US" dirty="0"/>
              <a:t>Informal Working Group ballot of draft</a:t>
            </a:r>
          </a:p>
          <a:p>
            <a:endParaRPr lang="en-US" dirty="0"/>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4294967295"/>
          </p:nvPr>
        </p:nvSpPr>
        <p:spPr/>
        <p:txBody>
          <a:bodyPr/>
          <a:lstStyle/>
          <a:p>
            <a:r>
              <a:rPr lang="en-US" dirty="0"/>
              <a:t>Slide </a:t>
            </a:r>
            <a:fld id="{7415733E-E371-8944-98C6-8B637C4A033A}" type="slidenum">
              <a:rPr lang="en-US" smtClean="0"/>
              <a:pPr/>
              <a:t>15</a:t>
            </a:fld>
            <a:endParaRPr lang="en-US" dirty="0"/>
          </a:p>
        </p:txBody>
      </p:sp>
    </p:spTree>
    <p:extLst>
      <p:ext uri="{BB962C8B-B14F-4D97-AF65-F5344CB8AC3E}">
        <p14:creationId xmlns:p14="http://schemas.microsoft.com/office/powerpoint/2010/main" val="3713206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 2018 </a:t>
            </a:r>
            <a:r>
              <a:rPr lang="mr-IN" altLang="en-US" sz="2400" dirty="0">
                <a:solidFill>
                  <a:srgbClr val="000000"/>
                </a:solidFill>
              </a:rPr>
              <a:t>–</a:t>
            </a:r>
            <a:r>
              <a:rPr lang="en-US" altLang="en-US" sz="24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 2018 –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Jan 2019 – Complete drafting – informal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March 2019 – Comment Res – 1</a:t>
            </a:r>
            <a:r>
              <a:rPr lang="en-US" altLang="en-US" sz="2400" baseline="30000" dirty="0">
                <a:solidFill>
                  <a:srgbClr val="FF0000"/>
                </a:solidFill>
              </a:rPr>
              <a:t>st</a:t>
            </a:r>
            <a:r>
              <a:rPr lang="en-US" altLang="en-US" sz="2400" dirty="0">
                <a:solidFill>
                  <a:srgbClr val="FF0000"/>
                </a:solidFill>
              </a:rPr>
              <a:t> Working Group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May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July 2019 – Comment Res - Standard Association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Sept 2019 - Comment Res – Forward to </a:t>
            </a:r>
            <a:r>
              <a:rPr lang="en-US" altLang="en-US" sz="2400" dirty="0" err="1">
                <a:solidFill>
                  <a:srgbClr val="FF0000"/>
                </a:solidFill>
              </a:rPr>
              <a:t>RevCom</a:t>
            </a:r>
            <a:endParaRPr lang="en-US" altLang="en-US" sz="2400" dirty="0">
              <a:solidFill>
                <a:srgbClr val="FF0000"/>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16</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Technical Editor:			Billy Verso, DecaWave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4" name="Text Box 3">
            <a:extLst>
              <a:ext uri="{FF2B5EF4-FFF2-40B4-BE49-F238E27FC236}">
                <a16:creationId xmlns:a16="http://schemas.microsoft.com/office/drawing/2014/main" id="{A13656BA-E6FE-4D39-B36E-30CC55F5D6E3}"/>
              </a:ext>
            </a:extLst>
          </p:cNvPr>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GB" altLang="en-US" sz="4000">
                <a:latin typeface="Times New Roman" panose="02020603050405020304" pitchFamily="18" charset="0"/>
              </a:rPr>
              <a:t>Meeting Goals</a:t>
            </a:r>
          </a:p>
        </p:txBody>
      </p:sp>
      <p:sp>
        <p:nvSpPr>
          <p:cNvPr id="12293" name="Rectangle 4">
            <a:extLst>
              <a:ext uri="{FF2B5EF4-FFF2-40B4-BE49-F238E27FC236}">
                <a16:creationId xmlns:a16="http://schemas.microsoft.com/office/drawing/2014/main" id="{CFEBF262-3F24-43A9-BB33-4FA8B11D4E16}"/>
              </a:ext>
            </a:extLst>
          </p:cNvPr>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buFont typeface="Wingdings" panose="05000000000000000000" pitchFamily="2" charset="2"/>
              <a:buChar char=""/>
              <a:defRPr/>
            </a:pPr>
            <a:r>
              <a:rPr lang="en-GB" altLang="en-US" sz="2800" dirty="0">
                <a:solidFill>
                  <a:srgbClr val="000000"/>
                </a:solidFill>
              </a:rPr>
              <a:t>Resolve comments from TEG</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Resolve comments from informal ballot</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Begin Coexistence Assurance Document (CAD) including IEEE 802.11ax coexistence?</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Motion for 1</a:t>
            </a:r>
            <a:r>
              <a:rPr lang="en-GB" altLang="en-US" sz="2800" baseline="30000" dirty="0">
                <a:solidFill>
                  <a:srgbClr val="000000"/>
                </a:solidFill>
              </a:rPr>
              <a:t>st</a:t>
            </a:r>
            <a:r>
              <a:rPr lang="en-GB" altLang="en-US" sz="2800" dirty="0">
                <a:solidFill>
                  <a:srgbClr val="000000"/>
                </a:solidFill>
              </a:rPr>
              <a:t> Working Group Ballot</a:t>
            </a:r>
          </a:p>
          <a:p>
            <a:pPr marL="0" indent="0" eaLnBrk="1" hangingPunct="1">
              <a:buClr>
                <a:srgbClr val="FF0000"/>
              </a:buClr>
              <a:buSzPct val="100000"/>
              <a:defRPr/>
            </a:pPr>
            <a:endParaRPr lang="en-GB" altLang="en-US" sz="2800" dirty="0">
              <a:solidFill>
                <a:srgbClr val="000000"/>
              </a:solidFill>
            </a:endParaRPr>
          </a:p>
          <a:p>
            <a:pPr eaLnBrk="1" hangingPunct="1">
              <a:buClr>
                <a:srgbClr val="FF0000"/>
              </a:buClr>
              <a:buSzPct val="100000"/>
              <a:buFont typeface="Wingdings" panose="05000000000000000000" pitchFamily="2" charset="2"/>
              <a:buChar char=""/>
              <a:defRPr/>
            </a:pPr>
            <a:endParaRPr lang="en-GB" altLang="en-US" sz="2800" dirty="0">
              <a:solidFill>
                <a:srgbClr val="000000"/>
              </a:solidFill>
            </a:endParaRPr>
          </a:p>
          <a:p>
            <a:pPr marL="0" indent="0" eaLnBrk="1" hangingPunct="1">
              <a:buClr>
                <a:srgbClr val="FF0000"/>
              </a:buClr>
              <a:buSzPct val="100000"/>
              <a:defRPr/>
            </a:pPr>
            <a:endParaRPr lang="en-GB" altLang="en-US" sz="2800" dirty="0">
              <a:solidFill>
                <a:srgbClr val="000000"/>
              </a:solidFill>
            </a:endParaRPr>
          </a:p>
          <a:p>
            <a:pPr eaLnBrk="1" hangingPunct="1">
              <a:buSzPct val="100000"/>
              <a:defRPr/>
            </a:pPr>
            <a:endParaRPr lang="en-GB" altLang="en-US" sz="2400" dirty="0">
              <a:solidFill>
                <a:schemeClr val="tx1"/>
              </a:solidFill>
            </a:endParaRPr>
          </a:p>
          <a:p>
            <a:pPr eaLnBrk="1" hangingPunct="1">
              <a:buSzPct val="100000"/>
              <a:defRPr/>
            </a:pPr>
            <a:endParaRPr lang="en-GB"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7D75B-5C29-42DC-8BF4-229B1B49F6C8}"/>
              </a:ext>
            </a:extLst>
          </p:cNvPr>
          <p:cNvSpPr>
            <a:spLocks noGrp="1"/>
          </p:cNvSpPr>
          <p:nvPr>
            <p:ph type="title"/>
          </p:nvPr>
        </p:nvSpPr>
        <p:spPr/>
        <p:txBody>
          <a:bodyPr/>
          <a:lstStyle/>
          <a:p>
            <a:r>
              <a:rPr lang="en-US" dirty="0"/>
              <a:t>Options</a:t>
            </a:r>
          </a:p>
        </p:txBody>
      </p:sp>
      <p:sp>
        <p:nvSpPr>
          <p:cNvPr id="3" name="Content Placeholder 2">
            <a:extLst>
              <a:ext uri="{FF2B5EF4-FFF2-40B4-BE49-F238E27FC236}">
                <a16:creationId xmlns:a16="http://schemas.microsoft.com/office/drawing/2014/main" id="{09AB9EB1-D500-4C53-99A9-C7EABFD551CA}"/>
              </a:ext>
            </a:extLst>
          </p:cNvPr>
          <p:cNvSpPr>
            <a:spLocks noGrp="1"/>
          </p:cNvSpPr>
          <p:nvPr>
            <p:ph idx="1"/>
          </p:nvPr>
        </p:nvSpPr>
        <p:spPr/>
        <p:txBody>
          <a:bodyPr/>
          <a:lstStyle/>
          <a:p>
            <a:pPr marL="514350" indent="-514350">
              <a:buFont typeface="+mj-lt"/>
              <a:buAutoNum type="arabicPeriod"/>
            </a:pPr>
            <a:r>
              <a:rPr lang="en-US" dirty="0"/>
              <a:t>Allow Tech Editor to make changes</a:t>
            </a:r>
          </a:p>
          <a:p>
            <a:pPr marL="514350" indent="-514350">
              <a:buFont typeface="+mj-lt"/>
              <a:buAutoNum type="arabicPeriod"/>
            </a:pPr>
            <a:r>
              <a:rPr lang="en-US" dirty="0"/>
              <a:t>Add one or two sessions</a:t>
            </a:r>
          </a:p>
          <a:p>
            <a:pPr marL="514350" indent="-514350">
              <a:buFont typeface="+mj-lt"/>
              <a:buAutoNum type="arabicPeriod"/>
            </a:pPr>
            <a:r>
              <a:rPr lang="en-US" dirty="0"/>
              <a:t>All off the above</a:t>
            </a:r>
          </a:p>
          <a:p>
            <a:pPr marL="514350" indent="-514350">
              <a:buFont typeface="+mj-lt"/>
              <a:buAutoNum type="arabicPeriod"/>
            </a:pPr>
            <a:endParaRPr lang="en-US" dirty="0"/>
          </a:p>
          <a:p>
            <a:pPr marL="0" indent="0"/>
            <a:r>
              <a:rPr lang="en-US" dirty="0"/>
              <a:t>Select Option 3</a:t>
            </a:r>
          </a:p>
        </p:txBody>
      </p:sp>
    </p:spTree>
    <p:extLst>
      <p:ext uri="{BB962C8B-B14F-4D97-AF65-F5344CB8AC3E}">
        <p14:creationId xmlns:p14="http://schemas.microsoft.com/office/powerpoint/2010/main" val="364441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426882373"/>
              </p:ext>
            </p:extLst>
          </p:nvPr>
        </p:nvGraphicFramePr>
        <p:xfrm>
          <a:off x="827584" y="1916832"/>
          <a:ext cx="7590396" cy="2657475"/>
        </p:xfrm>
        <a:graphic>
          <a:graphicData uri="http://schemas.openxmlformats.org/drawingml/2006/table">
            <a:tbl>
              <a:tblPr/>
              <a:tblGrid>
                <a:gridCol w="1346008">
                  <a:extLst>
                    <a:ext uri="{9D8B030D-6E8A-4147-A177-3AD203B41FA5}">
                      <a16:colId xmlns:a16="http://schemas.microsoft.com/office/drawing/2014/main" val="3549254852"/>
                    </a:ext>
                  </a:extLst>
                </a:gridCol>
                <a:gridCol w="1560698">
                  <a:extLst>
                    <a:ext uri="{9D8B030D-6E8A-4147-A177-3AD203B41FA5}">
                      <a16:colId xmlns:a16="http://schemas.microsoft.com/office/drawing/2014/main" val="3324392173"/>
                    </a:ext>
                  </a:extLst>
                </a:gridCol>
                <a:gridCol w="1562293">
                  <a:extLst>
                    <a:ext uri="{9D8B030D-6E8A-4147-A177-3AD203B41FA5}">
                      <a16:colId xmlns:a16="http://schemas.microsoft.com/office/drawing/2014/main" val="2032698531"/>
                    </a:ext>
                  </a:extLst>
                </a:gridCol>
                <a:gridCol w="1560699">
                  <a:extLst>
                    <a:ext uri="{9D8B030D-6E8A-4147-A177-3AD203B41FA5}">
                      <a16:colId xmlns:a16="http://schemas.microsoft.com/office/drawing/2014/main" val="389132739"/>
                    </a:ext>
                  </a:extLst>
                </a:gridCol>
                <a:gridCol w="1560698">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7</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p:txBody>
          <a:bodyPr/>
          <a:lstStyle/>
          <a:p>
            <a:endParaRPr lang="en-US" altLang="en-US" dirty="0">
              <a:solidFill>
                <a:schemeClr val="accent6"/>
              </a:solidFill>
              <a:hlinkClick r:id="rId3">
                <a:extLst>
                  <a:ext uri="{A12FA001-AC4F-418D-AE19-62706E023703}">
                    <ahyp:hlinkClr xmlns:ahyp="http://schemas.microsoft.com/office/drawing/2018/hyperlinkcolor" val="tx"/>
                  </a:ext>
                </a:extLst>
              </a:hlinkClick>
            </a:endParaRPr>
          </a:p>
          <a:p>
            <a:r>
              <a:rPr lang="en-US" altLang="en-US" dirty="0">
                <a:solidFill>
                  <a:srgbClr val="0070C0"/>
                </a:solidFill>
                <a:hlinkClick r:id="rId3">
                  <a:extLst>
                    <a:ext uri="{A12FA001-AC4F-418D-AE19-62706E023703}">
                      <ahyp:hlinkClr xmlns:ahyp="http://schemas.microsoft.com/office/drawing/2018/hyperlinkcolor" val="tx"/>
                    </a:ext>
                  </a:extLst>
                </a:hlinkClick>
              </a:rPr>
              <a:t>https://mentor.ieee.org/802.15/dcn/15-19-0097-01-004z-tg4z-agenda.xlsx</a:t>
            </a:r>
            <a:endParaRPr lang="en-US" altLang="en-US" dirty="0">
              <a:solidFill>
                <a:srgbClr val="0070C0"/>
              </a:solidFill>
            </a:endParaRPr>
          </a:p>
          <a:p>
            <a:endParaRPr lang="en-US" altLang="en-US" dirty="0"/>
          </a:p>
          <a:p>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endParaRPr lang="en-US" altLang="en-US" dirty="0"/>
          </a:p>
          <a:p>
            <a:r>
              <a:rPr lang="en-US" altLang="en-US" dirty="0"/>
              <a:t>Review and modify agenda</a:t>
            </a:r>
          </a:p>
          <a:p>
            <a:r>
              <a:rPr lang="en-US" altLang="en-US" dirty="0"/>
              <a:t>Approve agenda</a:t>
            </a:r>
          </a:p>
          <a:p>
            <a:r>
              <a:rPr lang="en-US" altLang="en-US" dirty="0"/>
              <a:t>IEEE Slides</a:t>
            </a:r>
          </a:p>
          <a:p>
            <a:endParaRPr lang="en-US" altLang="en-US" dirty="0"/>
          </a:p>
          <a:p>
            <a:endParaRPr lang="en-US" altLang="en-US" dirty="0"/>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5279</TotalTime>
  <Words>989</Words>
  <Application>Microsoft Office PowerPoint</Application>
  <PresentationFormat>On-screen Show (4:3)</PresentationFormat>
  <Paragraphs>181</Paragraphs>
  <Slides>16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Helvetica</vt:lpstr>
      <vt:lpstr>Monotype Sorts</vt:lpstr>
      <vt:lpstr>Times New Roman</vt:lpstr>
      <vt:lpstr>Wingdings</vt:lpstr>
      <vt:lpstr>Office Theme</vt:lpstr>
      <vt:lpstr>PowerPoint Presentation</vt:lpstr>
      <vt:lpstr>Sign In for attendance </vt:lpstr>
      <vt:lpstr>PowerPoint Presentation</vt:lpstr>
      <vt:lpstr>PowerPoint Presentation</vt:lpstr>
      <vt:lpstr>PowerPoint Presentation</vt:lpstr>
      <vt:lpstr>Options</vt:lpstr>
      <vt:lpstr>4z-EIR Schedule for the Week</vt:lpstr>
      <vt:lpstr>Agenda</vt:lpstr>
      <vt:lpstr>Overhead</vt:lpstr>
      <vt:lpstr>Instructions for the WG Chair</vt:lpstr>
      <vt:lpstr>Participants, Patents, and Duty to Inform</vt:lpstr>
      <vt:lpstr>Patent Related Links</vt:lpstr>
      <vt:lpstr>Call for Potentially Essential Patents</vt:lpstr>
      <vt:lpstr>Other Guidelines for IEEE WG Meetings</vt:lpstr>
      <vt:lpstr>January - Now Accomplishments</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2019-03-13T16:56:47Z</dcterms:modified>
</cp:coreProperties>
</file>