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9628" autoAdjust="0"/>
  </p:normalViewPr>
  <p:slideViewPr>
    <p:cSldViewPr showGuides="1">
      <p:cViewPr varScale="1">
        <p:scale>
          <a:sx n="68" d="100"/>
          <a:sy n="68" d="100"/>
        </p:scale>
        <p:origin x="1264" y="5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802.15-19-0115-00-0dep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a:t>Ryuji Kohno(YNU/CWC-Nippon)</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March 2019]	</a:t>
            </a:r>
          </a:p>
          <a:p>
            <a:r>
              <a:rPr lang="en-US" altLang="ja-JP" sz="1600" b="1" dirty="0">
                <a:ea typeface="ＭＳ Ｐゴシック" charset="-128"/>
              </a:rPr>
              <a:t>Date Submitted: </a:t>
            </a:r>
            <a:r>
              <a:rPr lang="en-US" altLang="ja-JP" sz="1600" dirty="0">
                <a:ea typeface="ＭＳ Ｐゴシック" charset="-128"/>
              </a:rPr>
              <a:t>[12 March 2019]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3: ryuji.kohno@cwc-nippon.co.jp]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64121"/>
            <a:ext cx="8928992" cy="5533231"/>
          </a:xfrm>
          <a:ln/>
        </p:spPr>
        <p:txBody>
          <a:bodyPr>
            <a:noAutofit/>
          </a:bodyPr>
          <a:lstStyle/>
          <a:p>
            <a:pPr>
              <a:lnSpc>
                <a:spcPts val="1300"/>
              </a:lnSpc>
            </a:pPr>
            <a:r>
              <a:rPr lang="en-US" altLang="ja-JP" sz="1400" dirty="0"/>
              <a:t>IG DEP meeting call to order</a:t>
            </a:r>
          </a:p>
          <a:p>
            <a:pPr>
              <a:lnSpc>
                <a:spcPts val="1300"/>
              </a:lnSpc>
            </a:pPr>
            <a:r>
              <a:rPr lang="en-US" altLang="ja-JP" sz="1400" dirty="0"/>
              <a:t>Call for essential patents and policies &amp; procedures reminder </a:t>
            </a:r>
          </a:p>
          <a:p>
            <a:pPr>
              <a:lnSpc>
                <a:spcPts val="1300"/>
              </a:lnSpc>
            </a:pPr>
            <a:r>
              <a:rPr lang="en-US" altLang="ja-JP" sz="1400" dirty="0"/>
              <a:t>Approve last meeting minutes: 15-18-0595-00-0dep-ig-dependability-November-2018-meeting-minutes</a:t>
            </a:r>
          </a:p>
          <a:p>
            <a:pPr>
              <a:lnSpc>
                <a:spcPts val="1300"/>
              </a:lnSpc>
            </a:pPr>
            <a:r>
              <a:rPr lang="en-US" altLang="ja-JP" sz="1400" dirty="0"/>
              <a:t>Review</a:t>
            </a:r>
          </a:p>
          <a:p>
            <a:pPr marL="800100" lvl="1" indent="-342900">
              <a:lnSpc>
                <a:spcPts val="1300"/>
              </a:lnSpc>
              <a:spcBef>
                <a:spcPts val="600"/>
              </a:spcBef>
              <a:spcAft>
                <a:spcPts val="600"/>
              </a:spcAft>
              <a:buFont typeface="+mj-lt"/>
              <a:buAutoNum type="arabicPeriod"/>
              <a:defRPr/>
            </a:pPr>
            <a:r>
              <a:rPr lang="en-US" altLang="ja-JP" sz="1400" dirty="0">
                <a:cs typeface="Times New Roman" pitchFamily="18" charset="0"/>
              </a:rPr>
              <a:t>Review of IG Dependability Activities for Cars and other IoT &amp; M2M Use cases and Amendment of IEEE802.15.6 Wireless Medical BAN        </a:t>
            </a:r>
            <a:r>
              <a:rPr lang="ja-JP" altLang="en-US" sz="1400" dirty="0">
                <a:cs typeface="Times New Roman" pitchFamily="18" charset="0"/>
              </a:rPr>
              <a:t>　　　　　　　</a:t>
            </a:r>
            <a:r>
              <a:rPr lang="en-US" altLang="ja-JP" sz="1400" dirty="0">
                <a:cs typeface="Times New Roman" pitchFamily="18" charset="0"/>
              </a:rPr>
              <a:t>doc.#15-18-0347-00-0dep</a:t>
            </a:r>
          </a:p>
          <a:p>
            <a:pPr marL="800100" lvl="1" indent="-342900">
              <a:lnSpc>
                <a:spcPts val="1300"/>
              </a:lnSpc>
              <a:spcBef>
                <a:spcPts val="600"/>
              </a:spcBef>
              <a:spcAft>
                <a:spcPts val="600"/>
              </a:spcAft>
              <a:buFont typeface="+mj-lt"/>
              <a:buAutoNum type="arabicPeriod"/>
              <a:defRPr/>
            </a:pPr>
            <a:r>
              <a:rPr lang="en-US" altLang="ja-JP" sz="1400" dirty="0">
                <a:cs typeface="Times New Roman" pitchFamily="18" charset="0"/>
              </a:rPr>
              <a:t>Overview of ETSI Smart BAN Project Activities                 doc.#15-18-535-01-0dep</a:t>
            </a:r>
          </a:p>
          <a:p>
            <a:pPr marL="800100" lvl="1" indent="-342900">
              <a:lnSpc>
                <a:spcPts val="1300"/>
              </a:lnSpc>
              <a:spcBef>
                <a:spcPts val="600"/>
              </a:spcBef>
              <a:spcAft>
                <a:spcPts val="600"/>
              </a:spcAft>
              <a:buFont typeface="+mj-lt"/>
              <a:buAutoNum type="arabicPeriod"/>
              <a:defRPr/>
            </a:pPr>
            <a:r>
              <a:rPr lang="en-US" altLang="ja-JP" sz="1400" dirty="0">
                <a:cs typeface="Times New Roman" pitchFamily="18" charset="0"/>
              </a:rPr>
              <a:t>Review of IEEE802.15.6 Wireless Medical BAN                doc.#15-18-0384-00-odep</a:t>
            </a:r>
          </a:p>
          <a:p>
            <a:pPr marL="800100" lvl="1" indent="-342900">
              <a:lnSpc>
                <a:spcPts val="1300"/>
              </a:lnSpc>
              <a:spcBef>
                <a:spcPts val="600"/>
              </a:spcBef>
              <a:spcAft>
                <a:spcPts val="600"/>
              </a:spcAft>
              <a:buFont typeface="+mj-lt"/>
              <a:buAutoNum type="arabicPeriod"/>
              <a:defRPr/>
            </a:pPr>
            <a:r>
              <a:rPr lang="en-US" altLang="ja-JP" sz="1400" dirty="0">
                <a:cs typeface="Times New Roman" pitchFamily="18" charset="0"/>
              </a:rPr>
              <a:t>A dependable MAC protocol matched to bi-directional transmission in WBAN                              doc.#15-18-0115-01                                                   </a:t>
            </a:r>
          </a:p>
          <a:p>
            <a:pPr marL="800100" lvl="1" indent="-342900">
              <a:lnSpc>
                <a:spcPts val="1300"/>
              </a:lnSpc>
              <a:spcBef>
                <a:spcPts val="600"/>
              </a:spcBef>
              <a:spcAft>
                <a:spcPts val="600"/>
              </a:spcAft>
              <a:buFont typeface="+mj-lt"/>
              <a:buAutoNum type="arabicPeriod"/>
              <a:defRPr/>
            </a:pPr>
            <a:r>
              <a:rPr lang="en-US" altLang="ja-JP" sz="1400" dirty="0" err="1">
                <a:cs typeface="Times New Roman" pitchFamily="18" charset="0"/>
              </a:rPr>
              <a:t>Superframe</a:t>
            </a:r>
            <a:r>
              <a:rPr lang="en-US" altLang="ja-JP" sz="1400" dirty="0">
                <a:cs typeface="Times New Roman" pitchFamily="18" charset="0"/>
              </a:rPr>
              <a:t> controlling scheme based on IEEE802.15.6 for dependable WBAN   doc.#15-18-0138-01</a:t>
            </a:r>
          </a:p>
          <a:p>
            <a:pPr>
              <a:lnSpc>
                <a:spcPts val="1300"/>
              </a:lnSpc>
            </a:pPr>
            <a:r>
              <a:rPr lang="en-US" altLang="ja-JP" sz="1400" dirty="0"/>
              <a:t>Presentation</a:t>
            </a:r>
          </a:p>
          <a:p>
            <a:pPr lvl="1">
              <a:lnSpc>
                <a:spcPts val="1300"/>
              </a:lnSpc>
              <a:buFont typeface="+mj-lt"/>
              <a:buAutoNum type="arabicPeriod"/>
            </a:pPr>
            <a:r>
              <a:rPr lang="en-US" altLang="ja-JP" sz="1400" dirty="0"/>
              <a:t>Presentation on MAC protocol with interference mitigation using negotiation among coordinators in multiple                                                       </a:t>
            </a:r>
            <a:r>
              <a:rPr lang="ja-JP" altLang="en-US" sz="1400" dirty="0"/>
              <a:t>　　　　　　　</a:t>
            </a:r>
            <a:r>
              <a:rPr lang="en-US" altLang="ja-JP" sz="1400" dirty="0"/>
              <a:t>doc.#15-19-0119-00-0dep</a:t>
            </a:r>
          </a:p>
          <a:p>
            <a:pPr lvl="1">
              <a:lnSpc>
                <a:spcPts val="1300"/>
              </a:lnSpc>
              <a:buFont typeface="+mj-lt"/>
              <a:buAutoNum type="arabicPeriod"/>
            </a:pPr>
            <a:r>
              <a:rPr lang="en-US" altLang="ja-JP" sz="1400" dirty="0"/>
              <a:t>Presentation</a:t>
            </a:r>
            <a:r>
              <a:rPr lang="ja-JP" altLang="en-US" sz="1400" dirty="0"/>
              <a:t> </a:t>
            </a:r>
            <a:r>
              <a:rPr lang="en-US" altLang="ja-JP" sz="1400" dirty="0"/>
              <a:t>on Learning and Recognition with Neural Network of Heart Beats Sensed by WBAN for Patient Stress Estimate for Rehabilitation</a:t>
            </a:r>
            <a:r>
              <a:rPr lang="ja-JP" altLang="en-US" sz="1400" dirty="0"/>
              <a:t>　　　　　　　 </a:t>
            </a:r>
            <a:r>
              <a:rPr lang="en-US" altLang="ja-JP" sz="1400" dirty="0"/>
              <a:t>doc.#15-19-01240-00-0dep</a:t>
            </a:r>
          </a:p>
          <a:p>
            <a:pPr lvl="1">
              <a:lnSpc>
                <a:spcPts val="1300"/>
              </a:lnSpc>
              <a:buFont typeface="+mj-lt"/>
              <a:buAutoNum type="arabicPeriod"/>
            </a:pPr>
            <a:r>
              <a:rPr lang="en-US" altLang="ja-JP" sz="1400" dirty="0"/>
              <a:t>Amendment of IEEE802.15.6 Wireless Medical BAN and IG Dependability for Cars and other IoT/M2M Use cases with Data Science</a:t>
            </a:r>
          </a:p>
          <a:p>
            <a:pPr>
              <a:lnSpc>
                <a:spcPts val="1300"/>
              </a:lnSpc>
            </a:pPr>
            <a:r>
              <a:rPr lang="en-US" altLang="ja-JP" sz="1400" dirty="0"/>
              <a:t>Discussion</a:t>
            </a:r>
          </a:p>
          <a:p>
            <a:pPr lvl="1">
              <a:lnSpc>
                <a:spcPts val="1300"/>
              </a:lnSpc>
              <a:buFont typeface="+mj-lt"/>
              <a:buAutoNum type="arabicPeriod"/>
            </a:pPr>
            <a:r>
              <a:rPr lang="en-US" altLang="ja-JP" sz="1400" dirty="0"/>
              <a:t>Collaboration of IG-DEP with ETSI TC smart</a:t>
            </a:r>
            <a:r>
              <a:rPr lang="ja-JP" altLang="en-US" sz="1400" dirty="0"/>
              <a:t> </a:t>
            </a:r>
            <a:r>
              <a:rPr lang="en-US" altLang="ja-JP" sz="1400" dirty="0"/>
              <a:t>BAN and M2M etc.</a:t>
            </a:r>
          </a:p>
          <a:p>
            <a:pPr lvl="1">
              <a:lnSpc>
                <a:spcPts val="1300"/>
              </a:lnSpc>
              <a:buFont typeface="+mj-lt"/>
              <a:buAutoNum type="arabicPeriod"/>
            </a:pPr>
            <a:r>
              <a:rPr lang="en-US" altLang="ja-JP" sz="1400" dirty="0"/>
              <a:t>Recovering medical BAN use cases as well as car case cases.</a:t>
            </a:r>
          </a:p>
          <a:p>
            <a:pPr lvl="1">
              <a:lnSpc>
                <a:spcPts val="1300"/>
              </a:lnSpc>
              <a:buFont typeface="+mj-lt"/>
              <a:buAutoNum type="arabicPeriod"/>
            </a:pPr>
            <a:r>
              <a:rPr lang="en-US" altLang="ja-JP" sz="1400" dirty="0"/>
              <a:t>Technical requirement update with possible enable technologies</a:t>
            </a:r>
          </a:p>
          <a:p>
            <a:pPr lvl="1">
              <a:lnSpc>
                <a:spcPts val="1300"/>
              </a:lnSpc>
              <a:buFont typeface="+mj-lt"/>
              <a:buAutoNum type="arabicPeriod"/>
            </a:pPr>
            <a:r>
              <a:rPr lang="en-US" altLang="ja-JP" sz="1400" dirty="0"/>
              <a:t>Review and Update of draft of PAR and CSD; 15-16-0290-02-0dep</a:t>
            </a:r>
          </a:p>
          <a:p>
            <a:pPr lvl="1">
              <a:lnSpc>
                <a:spcPts val="1300"/>
              </a:lnSpc>
              <a:buFont typeface="+mj-lt"/>
              <a:buAutoNum type="arabicPeriod"/>
            </a:pPr>
            <a:r>
              <a:rPr lang="en-US" altLang="ja-JP" sz="1400" dirty="0"/>
              <a:t>Update of Timeline and Progress to SG/TG/WG</a:t>
            </a:r>
          </a:p>
        </p:txBody>
      </p:sp>
      <p:sp>
        <p:nvSpPr>
          <p:cNvPr id="4098" name="Rectangle 2"/>
          <p:cNvSpPr>
            <a:spLocks noGrp="1" noChangeArrowheads="1"/>
          </p:cNvSpPr>
          <p:nvPr>
            <p:ph type="title"/>
          </p:nvPr>
        </p:nvSpPr>
        <p:spPr>
          <a:xfrm>
            <a:off x="685800" y="469776"/>
            <a:ext cx="7772400" cy="726976"/>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a:t>Ryuji Kohno(YNU/CWC-Nippon)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r>
              <a:rPr lang="en-US" altLang="ja-JP" sz="2800" dirty="0"/>
              <a:t>,   </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a:t>Ryuji Kohno(YNU/CWC-Nippon)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Vancouver, Canada</a:t>
            </a:r>
            <a:br>
              <a:rPr lang="en-US" altLang="ja-JP" dirty="0">
                <a:ea typeface="ＭＳ Ｐゴシック" pitchFamily="50" charset="-128"/>
              </a:rPr>
            </a:br>
            <a:r>
              <a:rPr lang="en-US" altLang="ja-JP" dirty="0">
                <a:ea typeface="ＭＳ Ｐゴシック" pitchFamily="50" charset="-128"/>
              </a:rPr>
              <a:t>March 12</a:t>
            </a:r>
            <a:r>
              <a:rPr lang="en-US" altLang="ja-JP" baseline="30000" dirty="0">
                <a:ea typeface="ＭＳ Ｐゴシック" pitchFamily="50" charset="-128"/>
              </a:rPr>
              <a:t>th</a:t>
            </a:r>
            <a:r>
              <a:rPr lang="en-US" altLang="ja-JP" dirty="0">
                <a:ea typeface="ＭＳ Ｐゴシック" pitchFamily="50" charset="-128"/>
              </a:rPr>
              <a:t>, 2019</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
        <p:nvSpPr>
          <p:cNvPr id="4" name="フッター プレースホルダー 3">
            <a:extLst>
              <a:ext uri="{FF2B5EF4-FFF2-40B4-BE49-F238E27FC236}">
                <a16:creationId xmlns:a16="http://schemas.microsoft.com/office/drawing/2014/main" id="{7ED88F5D-0A14-4539-B9EA-C19E69C447D6}"/>
              </a:ext>
            </a:extLst>
          </p:cNvPr>
          <p:cNvSpPr>
            <a:spLocks noGrp="1"/>
          </p:cNvSpPr>
          <p:nvPr>
            <p:ph type="ftr" sz="quarter" idx="11"/>
          </p:nvPr>
        </p:nvSpPr>
        <p:spPr/>
        <p:txBody>
          <a:bodyPr/>
          <a:lstStyle/>
          <a:p>
            <a:r>
              <a:rPr lang="en-US" altLang="ja-JP"/>
              <a:t>Ryuji Kohno(YNU/CWC-Nippon)</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
        <p:nvSpPr>
          <p:cNvPr id="4" name="フッター プレースホルダー 3">
            <a:extLst>
              <a:ext uri="{FF2B5EF4-FFF2-40B4-BE49-F238E27FC236}">
                <a16:creationId xmlns:a16="http://schemas.microsoft.com/office/drawing/2014/main" id="{B181F6DF-F567-43DC-81E1-6C7AEFCC077E}"/>
              </a:ext>
            </a:extLst>
          </p:cNvPr>
          <p:cNvSpPr>
            <a:spLocks noGrp="1"/>
          </p:cNvSpPr>
          <p:nvPr>
            <p:ph type="ftr" sz="quarter" idx="11"/>
          </p:nvPr>
        </p:nvSpPr>
        <p:spPr/>
        <p:txBody>
          <a:bodyPr/>
          <a:lstStyle/>
          <a:p>
            <a:r>
              <a:rPr lang="en-US" altLang="ja-JP"/>
              <a:t>Ryuji Kohno(YNU/CWC-Nippon)</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
        <p:nvSpPr>
          <p:cNvPr id="2" name="フッター プレースホルダー 1">
            <a:extLst>
              <a:ext uri="{FF2B5EF4-FFF2-40B4-BE49-F238E27FC236}">
                <a16:creationId xmlns:a16="http://schemas.microsoft.com/office/drawing/2014/main" id="{2CF382D3-572C-4245-8487-88DB2E7A6D44}"/>
              </a:ext>
            </a:extLst>
          </p:cNvPr>
          <p:cNvSpPr>
            <a:spLocks noGrp="1"/>
          </p:cNvSpPr>
          <p:nvPr>
            <p:ph type="ftr" sz="quarter" idx="11"/>
          </p:nvPr>
        </p:nvSpPr>
        <p:spPr/>
        <p:txBody>
          <a:bodyPr/>
          <a:lstStyle/>
          <a:p>
            <a:r>
              <a:rPr lang="en-US" altLang="ja-JP"/>
              <a:t>Ryuji Kohno(YNU/CWC-Nippon)</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4111206433"/>
              </p:ext>
            </p:extLst>
          </p:nvPr>
        </p:nvGraphicFramePr>
        <p:xfrm>
          <a:off x="956916" y="1556792"/>
          <a:ext cx="7287490" cy="4370785"/>
        </p:xfrm>
        <a:graphic>
          <a:graphicData uri="http://schemas.openxmlformats.org/drawingml/2006/table">
            <a:tbl>
              <a:tblPr firstRow="1" bandRow="1">
                <a:tableStyleId>{93296810-A885-4BE3-A3E7-6D5BEEA58F35}</a:tableStyleId>
              </a:tblPr>
              <a:tblGrid>
                <a:gridCol w="95078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Dover</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Dover</a:t>
                      </a: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Dover</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392258" cy="276999"/>
          </a:xfrm>
          <a:prstGeom prst="rect">
            <a:avLst/>
          </a:prstGeom>
        </p:spPr>
        <p:txBody>
          <a:bodyPr wrap="none">
            <a:spAutoFit/>
          </a:bodyPr>
          <a:lstStyle/>
          <a:p>
            <a:r>
              <a:rPr lang="en-US" altLang="ja-JP" dirty="0"/>
              <a:t>Ryuji Kohno(YNU, CWC-Nippon)</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2019</a:t>
            </a:r>
            <a:endParaRPr lang="en-US" altLang="ja-JP" dirty="0"/>
          </a:p>
        </p:txBody>
      </p:sp>
      <p:sp>
        <p:nvSpPr>
          <p:cNvPr id="2" name="フッター プレースホルダー 1">
            <a:extLst>
              <a:ext uri="{FF2B5EF4-FFF2-40B4-BE49-F238E27FC236}">
                <a16:creationId xmlns:a16="http://schemas.microsoft.com/office/drawing/2014/main" id="{99C0D30D-16D7-4A7B-BCD9-945450F95209}"/>
              </a:ext>
            </a:extLst>
          </p:cNvPr>
          <p:cNvSpPr>
            <a:spLocks noGrp="1"/>
          </p:cNvSpPr>
          <p:nvPr>
            <p:ph type="ftr" sz="quarter" idx="11"/>
          </p:nvPr>
        </p:nvSpPr>
        <p:spPr/>
        <p:txBody>
          <a:bodyPr/>
          <a:lstStyle/>
          <a:p>
            <a:r>
              <a:rPr lang="en-US" altLang="ja-JP"/>
              <a:t>Ryuji Kohno(YNU/CWC-Nippon)</a:t>
            </a:r>
            <a:endParaRPr lang="en-US" altLang="ja-JP" dirty="0"/>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30776</TotalTime>
  <Words>1087</Words>
  <Application>Microsoft Office PowerPoint</Application>
  <PresentationFormat>画面に合わせる (4:3)</PresentationFormat>
  <Paragraphs>183</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Monotype Sorts</vt:lpstr>
      <vt:lpstr>ＭＳ Ｐゴシック</vt:lpstr>
      <vt:lpstr>Arial</vt:lpstr>
      <vt:lpstr>Times New Roman</vt:lpstr>
      <vt:lpstr>IEEE-P802_15</vt:lpstr>
      <vt:lpstr>PowerPoint プレゼンテーション</vt:lpstr>
      <vt:lpstr>IEEE 802.15 IG DEP   Opening Information  Vancouver, Canada March 12th, 2019</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 Ryuji</cp:lastModifiedBy>
  <cp:revision>110</cp:revision>
  <cp:lastPrinted>2013-04-17T07:57:49Z</cp:lastPrinted>
  <dcterms:created xsi:type="dcterms:W3CDTF">2013-04-16T01:38:08Z</dcterms:created>
  <dcterms:modified xsi:type="dcterms:W3CDTF">2019-03-11T17:35:19Z</dcterms:modified>
</cp:coreProperties>
</file>